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59" r:id="rId5"/>
    <p:sldId id="261" r:id="rId6"/>
    <p:sldId id="267" r:id="rId7"/>
    <p:sldId id="275" r:id="rId8"/>
    <p:sldId id="271" r:id="rId9"/>
    <p:sldId id="279" r:id="rId10"/>
    <p:sldId id="290" r:id="rId11"/>
    <p:sldId id="291" r:id="rId12"/>
    <p:sldId id="282" r:id="rId13"/>
    <p:sldId id="283" r:id="rId14"/>
    <p:sldId id="284" r:id="rId15"/>
    <p:sldId id="285" r:id="rId16"/>
    <p:sldId id="292" r:id="rId17"/>
    <p:sldId id="286" r:id="rId18"/>
    <p:sldId id="287" r:id="rId19"/>
    <p:sldId id="293" r:id="rId20"/>
    <p:sldId id="288"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576F07-8AA4-CE1E-331F-503B2638FACF}" name="Jennifer Bentzen" initials="JB" userId="S::jben@kp.dk::54e8e507-f654-4332-aa62-7ec73b6495ea" providerId="AD"/>
  <p188:author id="{AFA49856-7789-87E1-8ACC-7CF190FC14B2}" name="Trine Danø" initials="TD" userId="S::trda@kp.dk::b2ffd2b5-040c-415a-9f59-b3bd88a5974f" providerId="AD"/>
  <p188:author id="{413782E3-FFA8-EA69-AB3B-BB5FA28423F3}" name="Martin Storm-Andersen" initials="MS" userId="S::msta@kp.dk::bc306f33-3caf-4685-9b99-dc38cabb5b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ie Welcher-Ulholm" initials="EWU" lastIdx="5" clrIdx="0">
    <p:extLst>
      <p:ext uri="{19B8F6BF-5375-455C-9EA6-DF929625EA0E}">
        <p15:presenceInfo xmlns:p15="http://schemas.microsoft.com/office/powerpoint/2012/main" userId="S::EWU@ramboll.com::07159ab7-eea8-4b58-952d-b0783018ba7a" providerId="AD"/>
      </p:ext>
    </p:extLst>
  </p:cmAuthor>
  <p:cmAuthor id="2" name="Jens Christensen" initials="JC" lastIdx="1" clrIdx="1">
    <p:extLst>
      <p:ext uri="{19B8F6BF-5375-455C-9EA6-DF929625EA0E}">
        <p15:presenceInfo xmlns:p15="http://schemas.microsoft.com/office/powerpoint/2012/main" userId="S-1-5-21-2100284113-1573851820-878952375-231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E5"/>
    <a:srgbClr val="FAF5E4"/>
    <a:srgbClr val="33786D"/>
    <a:srgbClr val="65978B"/>
    <a:srgbClr val="69256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72270" autoAdjust="0"/>
  </p:normalViewPr>
  <p:slideViewPr>
    <p:cSldViewPr snapToGrid="0">
      <p:cViewPr varScale="1">
        <p:scale>
          <a:sx n="97" d="100"/>
          <a:sy n="97" d="100"/>
        </p:scale>
        <p:origin x="18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AB248-74C9-4F4B-9D97-D55C0BF48946}" type="doc">
      <dgm:prSet loTypeId="urn:microsoft.com/office/officeart/2005/8/layout/venn2" loCatId="" qsTypeId="urn:microsoft.com/office/officeart/2005/8/quickstyle/simple2" qsCatId="simple" csTypeId="urn:microsoft.com/office/officeart/2005/8/colors/accent1_1" csCatId="accent1" phldr="1"/>
      <dgm:spPr/>
      <dgm:t>
        <a:bodyPr/>
        <a:lstStyle/>
        <a:p>
          <a:endParaRPr lang="da-DK"/>
        </a:p>
      </dgm:t>
    </dgm:pt>
    <dgm:pt modelId="{3A1257CA-29C5-4B47-95CE-DDF360F14AE6}">
      <dgm:prSet phldrT="[Tekst]"/>
      <dgm:spPr>
        <a:solidFill>
          <a:srgbClr val="FAF5E5"/>
        </a:solidFill>
      </dgm:spPr>
      <dgm:t>
        <a:bodyPr/>
        <a:lstStyle/>
        <a:p>
          <a:r>
            <a:rPr lang="da-DK" dirty="0"/>
            <a:t>kollektive</a:t>
          </a:r>
        </a:p>
      </dgm:t>
    </dgm:pt>
    <dgm:pt modelId="{D3B3BEFE-45A2-8149-828A-4F10189D63D4}" type="parTrans" cxnId="{4C921914-FA5B-774E-B026-B119DC33F5D6}">
      <dgm:prSet/>
      <dgm:spPr/>
      <dgm:t>
        <a:bodyPr/>
        <a:lstStyle/>
        <a:p>
          <a:endParaRPr lang="da-DK"/>
        </a:p>
      </dgm:t>
    </dgm:pt>
    <dgm:pt modelId="{6E2FEA24-2916-0143-A327-C1A4C276C75F}" type="sibTrans" cxnId="{4C921914-FA5B-774E-B026-B119DC33F5D6}">
      <dgm:prSet/>
      <dgm:spPr/>
      <dgm:t>
        <a:bodyPr/>
        <a:lstStyle/>
        <a:p>
          <a:endParaRPr lang="da-DK"/>
        </a:p>
      </dgm:t>
    </dgm:pt>
    <dgm:pt modelId="{4E8B424F-92DD-B74B-B9BD-D3D6F0EA0F81}">
      <dgm:prSet phldrT="[Tekst]"/>
      <dgm:spPr>
        <a:solidFill>
          <a:srgbClr val="FAF5E5"/>
        </a:solidFill>
      </dgm:spPr>
      <dgm:t>
        <a:bodyPr/>
        <a:lstStyle/>
        <a:p>
          <a:r>
            <a:rPr lang="da-DK" dirty="0"/>
            <a:t>Sociale</a:t>
          </a:r>
        </a:p>
      </dgm:t>
    </dgm:pt>
    <dgm:pt modelId="{31CC40D3-21DC-1145-BEA9-49D951A0A899}" type="parTrans" cxnId="{F5BB499F-2750-0C4A-B3B0-D30CD245C239}">
      <dgm:prSet/>
      <dgm:spPr/>
      <dgm:t>
        <a:bodyPr/>
        <a:lstStyle/>
        <a:p>
          <a:endParaRPr lang="da-DK"/>
        </a:p>
      </dgm:t>
    </dgm:pt>
    <dgm:pt modelId="{A0058CB5-33F2-F149-872C-9938854655CB}" type="sibTrans" cxnId="{F5BB499F-2750-0C4A-B3B0-D30CD245C239}">
      <dgm:prSet/>
      <dgm:spPr/>
      <dgm:t>
        <a:bodyPr/>
        <a:lstStyle/>
        <a:p>
          <a:endParaRPr lang="da-DK"/>
        </a:p>
      </dgm:t>
    </dgm:pt>
    <dgm:pt modelId="{D2D0709F-54CD-D946-8C3C-0B735BCB2143}">
      <dgm:prSet phldrT="[Tekst]"/>
      <dgm:spPr>
        <a:solidFill>
          <a:srgbClr val="FAF5E5"/>
        </a:solidFill>
      </dgm:spPr>
      <dgm:t>
        <a:bodyPr/>
        <a:lstStyle/>
        <a:p>
          <a:r>
            <a:rPr lang="da-DK" dirty="0"/>
            <a:t>personlige</a:t>
          </a:r>
        </a:p>
      </dgm:t>
    </dgm:pt>
    <dgm:pt modelId="{A4FAD614-F630-694E-8F5F-091EBCEAD7F5}" type="parTrans" cxnId="{B7665685-4FD8-4047-97D9-E9B7F6C51A70}">
      <dgm:prSet/>
      <dgm:spPr/>
      <dgm:t>
        <a:bodyPr/>
        <a:lstStyle/>
        <a:p>
          <a:endParaRPr lang="da-DK"/>
        </a:p>
      </dgm:t>
    </dgm:pt>
    <dgm:pt modelId="{E55A254B-8AEA-B543-BAFC-B16321B73BDD}" type="sibTrans" cxnId="{B7665685-4FD8-4047-97D9-E9B7F6C51A70}">
      <dgm:prSet/>
      <dgm:spPr/>
      <dgm:t>
        <a:bodyPr/>
        <a:lstStyle/>
        <a:p>
          <a:endParaRPr lang="da-DK"/>
        </a:p>
      </dgm:t>
    </dgm:pt>
    <dgm:pt modelId="{26D85344-3CC0-BF43-95F3-598881EE5A66}">
      <dgm:prSet phldrT="[Tekst]"/>
      <dgm:spPr>
        <a:solidFill>
          <a:srgbClr val="FAF5E5"/>
        </a:solidFill>
      </dgm:spPr>
      <dgm:t>
        <a:bodyPr/>
        <a:lstStyle/>
        <a:p>
          <a:r>
            <a:rPr lang="da-DK" dirty="0"/>
            <a:t>Jeg </a:t>
          </a:r>
        </a:p>
      </dgm:t>
    </dgm:pt>
    <dgm:pt modelId="{AA294E65-F92C-6E4D-BCA1-0418F8DA1080}" type="parTrans" cxnId="{F188209D-57F0-014E-93AE-546429542382}">
      <dgm:prSet/>
      <dgm:spPr/>
      <dgm:t>
        <a:bodyPr/>
        <a:lstStyle/>
        <a:p>
          <a:endParaRPr lang="da-DK"/>
        </a:p>
      </dgm:t>
    </dgm:pt>
    <dgm:pt modelId="{3D6A108C-EBA3-C643-A154-C61F83C09A21}" type="sibTrans" cxnId="{F188209D-57F0-014E-93AE-546429542382}">
      <dgm:prSet/>
      <dgm:spPr/>
      <dgm:t>
        <a:bodyPr/>
        <a:lstStyle/>
        <a:p>
          <a:endParaRPr lang="da-DK"/>
        </a:p>
      </dgm:t>
    </dgm:pt>
    <dgm:pt modelId="{7205B57B-129B-6D41-A17E-7ADAEFF0E91F}" type="pres">
      <dgm:prSet presAssocID="{453AB248-74C9-4F4B-9D97-D55C0BF48946}" presName="Name0" presStyleCnt="0">
        <dgm:presLayoutVars>
          <dgm:chMax val="7"/>
          <dgm:resizeHandles val="exact"/>
        </dgm:presLayoutVars>
      </dgm:prSet>
      <dgm:spPr/>
      <dgm:t>
        <a:bodyPr/>
        <a:lstStyle/>
        <a:p>
          <a:endParaRPr lang="da-DK"/>
        </a:p>
      </dgm:t>
    </dgm:pt>
    <dgm:pt modelId="{91782045-DB15-2346-8C1B-00D1256C8857}" type="pres">
      <dgm:prSet presAssocID="{453AB248-74C9-4F4B-9D97-D55C0BF48946}" presName="comp1" presStyleCnt="0"/>
      <dgm:spPr/>
    </dgm:pt>
    <dgm:pt modelId="{8F57C240-AD80-D54C-A652-C65DF627723A}" type="pres">
      <dgm:prSet presAssocID="{453AB248-74C9-4F4B-9D97-D55C0BF48946}" presName="circle1" presStyleLbl="node1" presStyleIdx="0" presStyleCnt="4"/>
      <dgm:spPr/>
      <dgm:t>
        <a:bodyPr/>
        <a:lstStyle/>
        <a:p>
          <a:endParaRPr lang="da-DK"/>
        </a:p>
      </dgm:t>
    </dgm:pt>
    <dgm:pt modelId="{97A3BD34-D35C-2A44-84FF-9C7420C4F5DE}" type="pres">
      <dgm:prSet presAssocID="{453AB248-74C9-4F4B-9D97-D55C0BF48946}" presName="c1text" presStyleLbl="node1" presStyleIdx="0" presStyleCnt="4">
        <dgm:presLayoutVars>
          <dgm:bulletEnabled val="1"/>
        </dgm:presLayoutVars>
      </dgm:prSet>
      <dgm:spPr/>
      <dgm:t>
        <a:bodyPr/>
        <a:lstStyle/>
        <a:p>
          <a:endParaRPr lang="da-DK"/>
        </a:p>
      </dgm:t>
    </dgm:pt>
    <dgm:pt modelId="{5B3E4B4A-3C9C-BA43-88BD-078360D83D84}" type="pres">
      <dgm:prSet presAssocID="{453AB248-74C9-4F4B-9D97-D55C0BF48946}" presName="comp2" presStyleCnt="0"/>
      <dgm:spPr/>
    </dgm:pt>
    <dgm:pt modelId="{ADC2FD8C-8463-1B44-9BE5-196B05EFA447}" type="pres">
      <dgm:prSet presAssocID="{453AB248-74C9-4F4B-9D97-D55C0BF48946}" presName="circle2" presStyleLbl="node1" presStyleIdx="1" presStyleCnt="4"/>
      <dgm:spPr/>
      <dgm:t>
        <a:bodyPr/>
        <a:lstStyle/>
        <a:p>
          <a:endParaRPr lang="da-DK"/>
        </a:p>
      </dgm:t>
    </dgm:pt>
    <dgm:pt modelId="{ED5B09DC-E205-D941-832D-91EE41190C8B}" type="pres">
      <dgm:prSet presAssocID="{453AB248-74C9-4F4B-9D97-D55C0BF48946}" presName="c2text" presStyleLbl="node1" presStyleIdx="1" presStyleCnt="4">
        <dgm:presLayoutVars>
          <dgm:bulletEnabled val="1"/>
        </dgm:presLayoutVars>
      </dgm:prSet>
      <dgm:spPr/>
      <dgm:t>
        <a:bodyPr/>
        <a:lstStyle/>
        <a:p>
          <a:endParaRPr lang="da-DK"/>
        </a:p>
      </dgm:t>
    </dgm:pt>
    <dgm:pt modelId="{33EBEC1F-1A50-B94D-820D-CBDB33650FF6}" type="pres">
      <dgm:prSet presAssocID="{453AB248-74C9-4F4B-9D97-D55C0BF48946}" presName="comp3" presStyleCnt="0"/>
      <dgm:spPr/>
    </dgm:pt>
    <dgm:pt modelId="{B3F4ECE4-C86C-3947-8278-6C8E0FA0941B}" type="pres">
      <dgm:prSet presAssocID="{453AB248-74C9-4F4B-9D97-D55C0BF48946}" presName="circle3" presStyleLbl="node1" presStyleIdx="2" presStyleCnt="4"/>
      <dgm:spPr/>
      <dgm:t>
        <a:bodyPr/>
        <a:lstStyle/>
        <a:p>
          <a:endParaRPr lang="da-DK"/>
        </a:p>
      </dgm:t>
    </dgm:pt>
    <dgm:pt modelId="{5F57F57F-BF62-F84F-B638-92A5B31E6E8A}" type="pres">
      <dgm:prSet presAssocID="{453AB248-74C9-4F4B-9D97-D55C0BF48946}" presName="c3text" presStyleLbl="node1" presStyleIdx="2" presStyleCnt="4">
        <dgm:presLayoutVars>
          <dgm:bulletEnabled val="1"/>
        </dgm:presLayoutVars>
      </dgm:prSet>
      <dgm:spPr/>
      <dgm:t>
        <a:bodyPr/>
        <a:lstStyle/>
        <a:p>
          <a:endParaRPr lang="da-DK"/>
        </a:p>
      </dgm:t>
    </dgm:pt>
    <dgm:pt modelId="{78A9B1CA-515F-2044-A985-84BEEBFA6D29}" type="pres">
      <dgm:prSet presAssocID="{453AB248-74C9-4F4B-9D97-D55C0BF48946}" presName="comp4" presStyleCnt="0"/>
      <dgm:spPr/>
    </dgm:pt>
    <dgm:pt modelId="{4348E370-14D8-344C-A5F3-8C4006F7B809}" type="pres">
      <dgm:prSet presAssocID="{453AB248-74C9-4F4B-9D97-D55C0BF48946}" presName="circle4" presStyleLbl="node1" presStyleIdx="3" presStyleCnt="4"/>
      <dgm:spPr/>
      <dgm:t>
        <a:bodyPr/>
        <a:lstStyle/>
        <a:p>
          <a:endParaRPr lang="da-DK"/>
        </a:p>
      </dgm:t>
    </dgm:pt>
    <dgm:pt modelId="{3D0A5523-8311-334B-B0DC-CEE13F3966D2}" type="pres">
      <dgm:prSet presAssocID="{453AB248-74C9-4F4B-9D97-D55C0BF48946}" presName="c4text" presStyleLbl="node1" presStyleIdx="3" presStyleCnt="4">
        <dgm:presLayoutVars>
          <dgm:bulletEnabled val="1"/>
        </dgm:presLayoutVars>
      </dgm:prSet>
      <dgm:spPr/>
      <dgm:t>
        <a:bodyPr/>
        <a:lstStyle/>
        <a:p>
          <a:endParaRPr lang="da-DK"/>
        </a:p>
      </dgm:t>
    </dgm:pt>
  </dgm:ptLst>
  <dgm:cxnLst>
    <dgm:cxn modelId="{A10B8910-5E8E-D74C-A5AD-11616B4F4073}" type="presOf" srcId="{4E8B424F-92DD-B74B-B9BD-D3D6F0EA0F81}" destId="{ED5B09DC-E205-D941-832D-91EE41190C8B}" srcOrd="1" destOrd="0" presId="urn:microsoft.com/office/officeart/2005/8/layout/venn2"/>
    <dgm:cxn modelId="{66DE9D1F-351A-7349-A214-246CEF0FDD97}" type="presOf" srcId="{3A1257CA-29C5-4B47-95CE-DDF360F14AE6}" destId="{97A3BD34-D35C-2A44-84FF-9C7420C4F5DE}" srcOrd="1" destOrd="0" presId="urn:microsoft.com/office/officeart/2005/8/layout/venn2"/>
    <dgm:cxn modelId="{F5BB499F-2750-0C4A-B3B0-D30CD245C239}" srcId="{453AB248-74C9-4F4B-9D97-D55C0BF48946}" destId="{4E8B424F-92DD-B74B-B9BD-D3D6F0EA0F81}" srcOrd="1" destOrd="0" parTransId="{31CC40D3-21DC-1145-BEA9-49D951A0A899}" sibTransId="{A0058CB5-33F2-F149-872C-9938854655CB}"/>
    <dgm:cxn modelId="{E6B0BC38-B37F-C243-91B0-B7CC67AF86A0}" type="presOf" srcId="{4E8B424F-92DD-B74B-B9BD-D3D6F0EA0F81}" destId="{ADC2FD8C-8463-1B44-9BE5-196B05EFA447}" srcOrd="0" destOrd="0" presId="urn:microsoft.com/office/officeart/2005/8/layout/venn2"/>
    <dgm:cxn modelId="{C4BECDF9-4AFF-6C42-A9EF-90D2421097C7}" type="presOf" srcId="{453AB248-74C9-4F4B-9D97-D55C0BF48946}" destId="{7205B57B-129B-6D41-A17E-7ADAEFF0E91F}" srcOrd="0" destOrd="0" presId="urn:microsoft.com/office/officeart/2005/8/layout/venn2"/>
    <dgm:cxn modelId="{FEC0E268-EA05-1947-8565-8CBF9DEC6576}" type="presOf" srcId="{3A1257CA-29C5-4B47-95CE-DDF360F14AE6}" destId="{8F57C240-AD80-D54C-A652-C65DF627723A}" srcOrd="0" destOrd="0" presId="urn:microsoft.com/office/officeart/2005/8/layout/venn2"/>
    <dgm:cxn modelId="{D0822901-D006-5847-B4C4-219247A9A2E6}" type="presOf" srcId="{D2D0709F-54CD-D946-8C3C-0B735BCB2143}" destId="{5F57F57F-BF62-F84F-B638-92A5B31E6E8A}" srcOrd="1" destOrd="0" presId="urn:microsoft.com/office/officeart/2005/8/layout/venn2"/>
    <dgm:cxn modelId="{B7665685-4FD8-4047-97D9-E9B7F6C51A70}" srcId="{453AB248-74C9-4F4B-9D97-D55C0BF48946}" destId="{D2D0709F-54CD-D946-8C3C-0B735BCB2143}" srcOrd="2" destOrd="0" parTransId="{A4FAD614-F630-694E-8F5F-091EBCEAD7F5}" sibTransId="{E55A254B-8AEA-B543-BAFC-B16321B73BDD}"/>
    <dgm:cxn modelId="{DC63C71C-CC5E-1A41-8325-F309E25E0E13}" type="presOf" srcId="{D2D0709F-54CD-D946-8C3C-0B735BCB2143}" destId="{B3F4ECE4-C86C-3947-8278-6C8E0FA0941B}" srcOrd="0" destOrd="0" presId="urn:microsoft.com/office/officeart/2005/8/layout/venn2"/>
    <dgm:cxn modelId="{BA15BDDF-84B5-5848-BF67-C2A2D556189F}" type="presOf" srcId="{26D85344-3CC0-BF43-95F3-598881EE5A66}" destId="{3D0A5523-8311-334B-B0DC-CEE13F3966D2}" srcOrd="1" destOrd="0" presId="urn:microsoft.com/office/officeart/2005/8/layout/venn2"/>
    <dgm:cxn modelId="{4C921914-FA5B-774E-B026-B119DC33F5D6}" srcId="{453AB248-74C9-4F4B-9D97-D55C0BF48946}" destId="{3A1257CA-29C5-4B47-95CE-DDF360F14AE6}" srcOrd="0" destOrd="0" parTransId="{D3B3BEFE-45A2-8149-828A-4F10189D63D4}" sibTransId="{6E2FEA24-2916-0143-A327-C1A4C276C75F}"/>
    <dgm:cxn modelId="{A7F3E37E-FEF2-464B-9A8B-337C3D882C44}" type="presOf" srcId="{26D85344-3CC0-BF43-95F3-598881EE5A66}" destId="{4348E370-14D8-344C-A5F3-8C4006F7B809}" srcOrd="0" destOrd="0" presId="urn:microsoft.com/office/officeart/2005/8/layout/venn2"/>
    <dgm:cxn modelId="{F188209D-57F0-014E-93AE-546429542382}" srcId="{453AB248-74C9-4F4B-9D97-D55C0BF48946}" destId="{26D85344-3CC0-BF43-95F3-598881EE5A66}" srcOrd="3" destOrd="0" parTransId="{AA294E65-F92C-6E4D-BCA1-0418F8DA1080}" sibTransId="{3D6A108C-EBA3-C643-A154-C61F83C09A21}"/>
    <dgm:cxn modelId="{84278784-1985-6E40-B104-48B7FD7FE928}" type="presParOf" srcId="{7205B57B-129B-6D41-A17E-7ADAEFF0E91F}" destId="{91782045-DB15-2346-8C1B-00D1256C8857}" srcOrd="0" destOrd="0" presId="urn:microsoft.com/office/officeart/2005/8/layout/venn2"/>
    <dgm:cxn modelId="{9713130D-F45E-DD45-9784-A970AE983BA8}" type="presParOf" srcId="{91782045-DB15-2346-8C1B-00D1256C8857}" destId="{8F57C240-AD80-D54C-A652-C65DF627723A}" srcOrd="0" destOrd="0" presId="urn:microsoft.com/office/officeart/2005/8/layout/venn2"/>
    <dgm:cxn modelId="{D1A4D326-82E8-2B44-8A57-3D5AA8E69371}" type="presParOf" srcId="{91782045-DB15-2346-8C1B-00D1256C8857}" destId="{97A3BD34-D35C-2A44-84FF-9C7420C4F5DE}" srcOrd="1" destOrd="0" presId="urn:microsoft.com/office/officeart/2005/8/layout/venn2"/>
    <dgm:cxn modelId="{318FDA1C-360C-044C-9756-E8B725FA8BCF}" type="presParOf" srcId="{7205B57B-129B-6D41-A17E-7ADAEFF0E91F}" destId="{5B3E4B4A-3C9C-BA43-88BD-078360D83D84}" srcOrd="1" destOrd="0" presId="urn:microsoft.com/office/officeart/2005/8/layout/venn2"/>
    <dgm:cxn modelId="{D41E516B-FB4C-1344-B62A-171B33690640}" type="presParOf" srcId="{5B3E4B4A-3C9C-BA43-88BD-078360D83D84}" destId="{ADC2FD8C-8463-1B44-9BE5-196B05EFA447}" srcOrd="0" destOrd="0" presId="urn:microsoft.com/office/officeart/2005/8/layout/venn2"/>
    <dgm:cxn modelId="{908D0F3E-DBE2-474D-9EEA-B45B347B1D16}" type="presParOf" srcId="{5B3E4B4A-3C9C-BA43-88BD-078360D83D84}" destId="{ED5B09DC-E205-D941-832D-91EE41190C8B}" srcOrd="1" destOrd="0" presId="urn:microsoft.com/office/officeart/2005/8/layout/venn2"/>
    <dgm:cxn modelId="{9950820E-C2DA-E64A-92AD-2566306F3ACC}" type="presParOf" srcId="{7205B57B-129B-6D41-A17E-7ADAEFF0E91F}" destId="{33EBEC1F-1A50-B94D-820D-CBDB33650FF6}" srcOrd="2" destOrd="0" presId="urn:microsoft.com/office/officeart/2005/8/layout/venn2"/>
    <dgm:cxn modelId="{FD854199-B905-E240-AF15-99DA6EEAFF73}" type="presParOf" srcId="{33EBEC1F-1A50-B94D-820D-CBDB33650FF6}" destId="{B3F4ECE4-C86C-3947-8278-6C8E0FA0941B}" srcOrd="0" destOrd="0" presId="urn:microsoft.com/office/officeart/2005/8/layout/venn2"/>
    <dgm:cxn modelId="{89F490FC-C53A-B444-8E9D-DA9CC48C2D36}" type="presParOf" srcId="{33EBEC1F-1A50-B94D-820D-CBDB33650FF6}" destId="{5F57F57F-BF62-F84F-B638-92A5B31E6E8A}" srcOrd="1" destOrd="0" presId="urn:microsoft.com/office/officeart/2005/8/layout/venn2"/>
    <dgm:cxn modelId="{F5A2A91D-0245-8F4C-AE9C-671749DA0A80}" type="presParOf" srcId="{7205B57B-129B-6D41-A17E-7ADAEFF0E91F}" destId="{78A9B1CA-515F-2044-A985-84BEEBFA6D29}" srcOrd="3" destOrd="0" presId="urn:microsoft.com/office/officeart/2005/8/layout/venn2"/>
    <dgm:cxn modelId="{D3B43B25-1C64-4741-BEB9-DB7927BA2F35}" type="presParOf" srcId="{78A9B1CA-515F-2044-A985-84BEEBFA6D29}" destId="{4348E370-14D8-344C-A5F3-8C4006F7B809}" srcOrd="0" destOrd="0" presId="urn:microsoft.com/office/officeart/2005/8/layout/venn2"/>
    <dgm:cxn modelId="{7A8BD349-DC44-AF4D-A024-8FDB8F394429}" type="presParOf" srcId="{78A9B1CA-515F-2044-A985-84BEEBFA6D29}" destId="{3D0A5523-8311-334B-B0DC-CEE13F3966D2}" srcOrd="1" destOrd="0" presId="urn:microsoft.com/office/officeart/2005/8/layout/venn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7C240-AD80-D54C-A652-C65DF627723A}">
      <dsp:nvSpPr>
        <dsp:cNvPr id="0" name=""/>
        <dsp:cNvSpPr/>
      </dsp:nvSpPr>
      <dsp:spPr>
        <a:xfrm>
          <a:off x="1564746" y="0"/>
          <a:ext cx="5223933" cy="5223933"/>
        </a:xfrm>
        <a:prstGeom prst="ellipse">
          <a:avLst/>
        </a:prstGeom>
        <a:solidFill>
          <a:srgbClr val="FAF5E5"/>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a-DK" sz="1800" kern="1200" dirty="0"/>
            <a:t>kollektive</a:t>
          </a:r>
        </a:p>
      </dsp:txBody>
      <dsp:txXfrm>
        <a:off x="3446407" y="261196"/>
        <a:ext cx="1460611" cy="783589"/>
      </dsp:txXfrm>
    </dsp:sp>
    <dsp:sp modelId="{ADC2FD8C-8463-1B44-9BE5-196B05EFA447}">
      <dsp:nvSpPr>
        <dsp:cNvPr id="0" name=""/>
        <dsp:cNvSpPr/>
      </dsp:nvSpPr>
      <dsp:spPr>
        <a:xfrm>
          <a:off x="2087139" y="1044786"/>
          <a:ext cx="4179146" cy="4179146"/>
        </a:xfrm>
        <a:prstGeom prst="ellipse">
          <a:avLst/>
        </a:prstGeom>
        <a:solidFill>
          <a:srgbClr val="FAF5E5"/>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a-DK" sz="1800" kern="1200" dirty="0"/>
            <a:t>Sociale</a:t>
          </a:r>
        </a:p>
      </dsp:txBody>
      <dsp:txXfrm>
        <a:off x="3446407" y="1295535"/>
        <a:ext cx="1460611" cy="752246"/>
      </dsp:txXfrm>
    </dsp:sp>
    <dsp:sp modelId="{B3F4ECE4-C86C-3947-8278-6C8E0FA0941B}">
      <dsp:nvSpPr>
        <dsp:cNvPr id="0" name=""/>
        <dsp:cNvSpPr/>
      </dsp:nvSpPr>
      <dsp:spPr>
        <a:xfrm>
          <a:off x="2609533" y="2089573"/>
          <a:ext cx="3134359" cy="3134359"/>
        </a:xfrm>
        <a:prstGeom prst="ellipse">
          <a:avLst/>
        </a:prstGeom>
        <a:solidFill>
          <a:srgbClr val="FAF5E5"/>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a-DK" sz="1800" kern="1200" dirty="0"/>
            <a:t>personlige</a:t>
          </a:r>
        </a:p>
      </dsp:txBody>
      <dsp:txXfrm>
        <a:off x="3446407" y="2324650"/>
        <a:ext cx="1460611" cy="705230"/>
      </dsp:txXfrm>
    </dsp:sp>
    <dsp:sp modelId="{4348E370-14D8-344C-A5F3-8C4006F7B809}">
      <dsp:nvSpPr>
        <dsp:cNvPr id="0" name=""/>
        <dsp:cNvSpPr/>
      </dsp:nvSpPr>
      <dsp:spPr>
        <a:xfrm>
          <a:off x="3131926" y="3134359"/>
          <a:ext cx="2089573" cy="2089573"/>
        </a:xfrm>
        <a:prstGeom prst="ellipse">
          <a:avLst/>
        </a:prstGeom>
        <a:solidFill>
          <a:srgbClr val="FAF5E5"/>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a-DK" sz="1800" kern="1200" dirty="0"/>
            <a:t>Jeg </a:t>
          </a:r>
        </a:p>
      </dsp:txBody>
      <dsp:txXfrm>
        <a:off x="3437937" y="3656753"/>
        <a:ext cx="1477551" cy="104478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42B987-EC31-4746-B4E6-062CD7AA3A1A}" type="datetime1">
              <a:rPr lang="en-GB" smtClean="0"/>
              <a:t>13/02/2025</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‹nr.›</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5BBF7-0B0C-48D4-ABAA-EF360EF241C5}" type="datetime1">
              <a:rPr lang="en-GB" smtClean="0"/>
              <a:t>13/02/2025</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1</a:t>
            </a:fld>
            <a:endParaRPr lang="en-GB" dirty="0"/>
          </a:p>
        </p:txBody>
      </p:sp>
      <p:sp>
        <p:nvSpPr>
          <p:cNvPr id="5" name="Date Placeholder 4"/>
          <p:cNvSpPr>
            <a:spLocks noGrp="1"/>
          </p:cNvSpPr>
          <p:nvPr>
            <p:ph type="dt" idx="1"/>
          </p:nvPr>
        </p:nvSpPr>
        <p:spPr/>
        <p:txBody>
          <a:bodyPr/>
          <a:lstStyle/>
          <a:p>
            <a:fld id="{D325BBF7-0B0C-48D4-ABAA-EF360EF241C5}" type="datetime1">
              <a:rPr lang="en-GB" smtClean="0"/>
              <a:t>13/02/2025</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497340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strike="noStrike" kern="1200">
                <a:solidFill>
                  <a:schemeClr val="tx1"/>
                </a:solidFill>
                <a:effectLst/>
                <a:latin typeface="+mn-lt"/>
                <a:ea typeface="+mn-ea"/>
                <a:cs typeface="+mn-cs"/>
              </a:rPr>
              <a:t>Til læreren: Det kan være svært for eleverne at overskue hvem de kan interview i deres praktik, derfor kan det være en god idé at de, inden de tager i praktik, prøver at komme med </a:t>
            </a:r>
            <a:r>
              <a:rPr lang="da-DK" sz="1200" b="0" strike="noStrike" kern="1200" err="1">
                <a:solidFill>
                  <a:schemeClr val="tx1"/>
                </a:solidFill>
                <a:effectLst/>
                <a:latin typeface="+mn-lt"/>
                <a:ea typeface="+mn-ea"/>
                <a:cs typeface="+mn-cs"/>
              </a:rPr>
              <a:t>ideér</a:t>
            </a:r>
            <a:r>
              <a:rPr lang="da-DK" sz="1200" b="0" strike="noStrike" kern="1200">
                <a:solidFill>
                  <a:schemeClr val="tx1"/>
                </a:solidFill>
                <a:effectLst/>
                <a:latin typeface="+mn-lt"/>
                <a:ea typeface="+mn-ea"/>
                <a:cs typeface="+mn-cs"/>
              </a:rPr>
              <a:t> til hvem de kan interviewe. Skriv alle bud på tavlen så eleverne får et overblik over mulighederne.</a:t>
            </a:r>
          </a:p>
          <a:p>
            <a:endParaRPr lang="da-DK" sz="1200" b="0" strike="noStrike" kern="1200">
              <a:solidFill>
                <a:schemeClr val="tx1"/>
              </a:solidFill>
              <a:effectLst/>
              <a:latin typeface="+mn-lt"/>
              <a:ea typeface="+mn-ea"/>
              <a:cs typeface="+mn-cs"/>
            </a:endParaRPr>
          </a:p>
          <a:p>
            <a:r>
              <a:rPr lang="da-DK" sz="1200" b="0" strike="noStrike" kern="1200">
                <a:solidFill>
                  <a:schemeClr val="tx1"/>
                </a:solidFill>
                <a:effectLst/>
                <a:latin typeface="+mn-lt"/>
                <a:ea typeface="+mn-ea"/>
                <a:cs typeface="+mn-cs"/>
              </a:rPr>
              <a:t>Dernæst skal de udvælge hvem de ønsker at interview, helt konkret og nedskrive en 2-3 punktplan for hvor og hvornår de spørger om mulighed for et interview.</a:t>
            </a:r>
          </a:p>
        </p:txBody>
      </p:sp>
      <p:sp>
        <p:nvSpPr>
          <p:cNvPr id="4" name="Slide Number Placeholder 3"/>
          <p:cNvSpPr>
            <a:spLocks noGrp="1"/>
          </p:cNvSpPr>
          <p:nvPr>
            <p:ph type="sldNum" sz="quarter" idx="5"/>
          </p:nvPr>
        </p:nvSpPr>
        <p:spPr/>
        <p:txBody>
          <a:bodyPr/>
          <a:lstStyle/>
          <a:p>
            <a:fld id="{1B1D025B-ACD2-45C1-B156-1DDB470CE319}" type="slidenum">
              <a:rPr lang="en-GB" smtClean="0"/>
              <a:t>10</a:t>
            </a:fld>
            <a:endParaRPr lang="en-GB"/>
          </a:p>
        </p:txBody>
      </p:sp>
      <p:sp>
        <p:nvSpPr>
          <p:cNvPr id="5" name="Date Placeholder 4"/>
          <p:cNvSpPr>
            <a:spLocks noGrp="1"/>
          </p:cNvSpPr>
          <p:nvPr>
            <p:ph type="dt" idx="1"/>
          </p:nvPr>
        </p:nvSpPr>
        <p:spPr/>
        <p:txBody>
          <a:bodyPr/>
          <a:lstStyle/>
          <a:p>
            <a:fld id="{D325BBF7-0B0C-48D4-ABAA-EF360EF241C5}" type="datetime1">
              <a:rPr lang="en-GB" smtClean="0"/>
              <a:t>13/02/2025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27887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strike="noStrike" kern="1200">
                <a:solidFill>
                  <a:schemeClr val="tx1"/>
                </a:solidFill>
                <a:effectLst/>
                <a:latin typeface="+mn-lt"/>
                <a:ea typeface="+mn-ea"/>
                <a:cs typeface="+mn-cs"/>
              </a:rPr>
              <a:t>Se evt. </a:t>
            </a:r>
            <a:r>
              <a:rPr lang="da-DK" sz="1200" b="0" strike="noStrike" kern="1200" err="1">
                <a:solidFill>
                  <a:schemeClr val="tx1"/>
                </a:solidFill>
                <a:effectLst/>
                <a:latin typeface="+mn-lt"/>
                <a:ea typeface="+mn-ea"/>
                <a:cs typeface="+mn-cs"/>
              </a:rPr>
              <a:t>https</a:t>
            </a:r>
            <a:r>
              <a:rPr lang="da-DK" sz="1200" b="0" strike="noStrike" kern="1200">
                <a:solidFill>
                  <a:schemeClr val="tx1"/>
                </a:solidFill>
                <a:effectLst/>
                <a:latin typeface="+mn-lt"/>
                <a:ea typeface="+mn-ea"/>
                <a:cs typeface="+mn-cs"/>
              </a:rPr>
              <a:t>://</a:t>
            </a:r>
            <a:r>
              <a:rPr lang="da-DK" sz="1200" b="0" strike="noStrike" kern="1200" err="1">
                <a:solidFill>
                  <a:schemeClr val="tx1"/>
                </a:solidFill>
                <a:effectLst/>
                <a:latin typeface="+mn-lt"/>
                <a:ea typeface="+mn-ea"/>
                <a:cs typeface="+mn-cs"/>
              </a:rPr>
              <a:t>emu.dk</a:t>
            </a:r>
            <a:r>
              <a:rPr lang="da-DK" sz="1200" b="0" strike="noStrike" kern="1200">
                <a:solidFill>
                  <a:schemeClr val="tx1"/>
                </a:solidFill>
                <a:effectLst/>
                <a:latin typeface="+mn-lt"/>
                <a:ea typeface="+mn-ea"/>
                <a:cs typeface="+mn-cs"/>
              </a:rPr>
              <a:t>/grundskole/dansk/projektopgaven/det-gode-interview</a:t>
            </a:r>
          </a:p>
        </p:txBody>
      </p:sp>
      <p:sp>
        <p:nvSpPr>
          <p:cNvPr id="4" name="Slide Number Placeholder 3"/>
          <p:cNvSpPr>
            <a:spLocks noGrp="1"/>
          </p:cNvSpPr>
          <p:nvPr>
            <p:ph type="sldNum" sz="quarter" idx="5"/>
          </p:nvPr>
        </p:nvSpPr>
        <p:spPr/>
        <p:txBody>
          <a:bodyPr/>
          <a:lstStyle/>
          <a:p>
            <a:fld id="{1B1D025B-ACD2-45C1-B156-1DDB470CE319}" type="slidenum">
              <a:rPr lang="en-GB" smtClean="0"/>
              <a:t>11</a:t>
            </a:fld>
            <a:endParaRPr lang="en-GB"/>
          </a:p>
        </p:txBody>
      </p:sp>
      <p:sp>
        <p:nvSpPr>
          <p:cNvPr id="5" name="Date Placeholder 4"/>
          <p:cNvSpPr>
            <a:spLocks noGrp="1"/>
          </p:cNvSpPr>
          <p:nvPr>
            <p:ph type="dt" idx="1"/>
          </p:nvPr>
        </p:nvSpPr>
        <p:spPr/>
        <p:txBody>
          <a:bodyPr/>
          <a:lstStyle/>
          <a:p>
            <a:fld id="{D325BBF7-0B0C-48D4-ABAA-EF360EF241C5}" type="datetime1">
              <a:rPr lang="en-GB" smtClean="0"/>
              <a:t>13/02/2025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22329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noProof="0" dirty="0"/>
              <a:t>Til læreren: Uddel interviewguides til eleverne og del dem op I par af to:</a:t>
            </a:r>
          </a:p>
          <a:p>
            <a:endParaRPr lang="da-DK" b="1" noProof="0" dirty="0"/>
          </a:p>
          <a:p>
            <a:r>
              <a:rPr lang="da-DK" b="1" noProof="0" dirty="0"/>
              <a:t>Nu skal du uddele persona-arkene, et til hvert par: På dem fremgår nogle informationer om en fiktiv person som den ene i gruppen skal interviewe – Den anden skal spille den person og skal, hvis arket ikke giver informationerne, selv finde på svar.</a:t>
            </a:r>
          </a:p>
          <a:p>
            <a:endParaRPr lang="da-DK" b="1" noProof="0" dirty="0"/>
          </a:p>
          <a:p>
            <a:r>
              <a:rPr lang="da-DK" b="1" noProof="0" dirty="0"/>
              <a:t>Se personbeskrivelserne i </a:t>
            </a:r>
            <a:r>
              <a:rPr lang="da-DK" b="1" noProof="0"/>
              <a:t>det tilhørende bilag</a:t>
            </a:r>
            <a:endParaRPr lang="da-DK" b="1" noProof="0" dirty="0"/>
          </a:p>
          <a:p>
            <a:endParaRPr lang="da-DK" b="1" noProof="0" dirty="0"/>
          </a:p>
          <a:p>
            <a:r>
              <a:rPr lang="da-DK" b="1" noProof="0" dirty="0"/>
              <a:t>Alle billeder er lavet med AI</a:t>
            </a:r>
          </a:p>
        </p:txBody>
      </p:sp>
      <p:sp>
        <p:nvSpPr>
          <p:cNvPr id="4" name="Slide Number Placeholder 3"/>
          <p:cNvSpPr>
            <a:spLocks noGrp="1"/>
          </p:cNvSpPr>
          <p:nvPr>
            <p:ph type="sldNum" sz="quarter" idx="5"/>
          </p:nvPr>
        </p:nvSpPr>
        <p:spPr/>
        <p:txBody>
          <a:bodyPr/>
          <a:lstStyle/>
          <a:p>
            <a:fld id="{1B1D025B-ACD2-45C1-B156-1DDB470CE319}" type="slidenum">
              <a:rPr lang="en-GB" smtClean="0"/>
              <a:t>12</a:t>
            </a:fld>
            <a:endParaRPr lang="en-GB" dirty="0"/>
          </a:p>
        </p:txBody>
      </p:sp>
      <p:sp>
        <p:nvSpPr>
          <p:cNvPr id="5" name="Date Placeholder 4"/>
          <p:cNvSpPr>
            <a:spLocks noGrp="1"/>
          </p:cNvSpPr>
          <p:nvPr>
            <p:ph type="dt" idx="1"/>
          </p:nvPr>
        </p:nvSpPr>
        <p:spPr/>
        <p:txBody>
          <a:bodyPr/>
          <a:lstStyle/>
          <a:p>
            <a:fld id="{D325BBF7-0B0C-48D4-ABAA-EF360EF241C5}" type="datetime1">
              <a:rPr lang="en-GB" smtClean="0"/>
              <a:t>13/02/2025</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12209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621A8-586D-8117-71CC-B71F9D258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36265-29B3-7D33-85AD-32A77B86D7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EE736-E974-C997-7C53-F370CA65B603}"/>
              </a:ext>
            </a:extLst>
          </p:cNvPr>
          <p:cNvSpPr>
            <a:spLocks noGrp="1"/>
          </p:cNvSpPr>
          <p:nvPr>
            <p:ph type="body" idx="1"/>
          </p:nvPr>
        </p:nvSpPr>
        <p:spPr/>
        <p:txBody>
          <a:bodyPr/>
          <a:lstStyle/>
          <a:p>
            <a:r>
              <a:rPr lang="da-DK" sz="1200" b="0" strike="noStrike" kern="1200" dirty="0">
                <a:solidFill>
                  <a:schemeClr val="tx1"/>
                </a:solidFill>
                <a:effectLst/>
                <a:latin typeface="+mn-lt"/>
                <a:ea typeface="+mn-ea"/>
                <a:cs typeface="+mn-cs"/>
              </a:rPr>
              <a:t>I denne øvelse er det vigtigt at eleverne ikke bare reproducere de spørgsmål som står på </a:t>
            </a:r>
            <a:r>
              <a:rPr lang="da-DK" sz="1200" b="0" strike="noStrike" kern="1200" dirty="0" err="1">
                <a:solidFill>
                  <a:schemeClr val="tx1"/>
                </a:solidFill>
                <a:effectLst/>
                <a:latin typeface="+mn-lt"/>
                <a:ea typeface="+mn-ea"/>
                <a:cs typeface="+mn-cs"/>
              </a:rPr>
              <a:t>slidet</a:t>
            </a:r>
            <a:r>
              <a:rPr lang="da-DK" sz="1200" b="0" strike="noStrike" kern="1200" dirty="0">
                <a:solidFill>
                  <a:schemeClr val="tx1"/>
                </a:solidFill>
                <a:effectLst/>
                <a:latin typeface="+mn-lt"/>
                <a:ea typeface="+mn-ea"/>
                <a:cs typeface="+mn-cs"/>
              </a:rPr>
              <a:t>, men at de selv udvikler spørgsmål.</a:t>
            </a:r>
          </a:p>
        </p:txBody>
      </p:sp>
      <p:sp>
        <p:nvSpPr>
          <p:cNvPr id="4" name="Slide Number Placeholder 3">
            <a:extLst>
              <a:ext uri="{FF2B5EF4-FFF2-40B4-BE49-F238E27FC236}">
                <a16:creationId xmlns:a16="http://schemas.microsoft.com/office/drawing/2014/main" id="{7B11036C-4294-DEAA-AE63-DC9665BEC797}"/>
              </a:ext>
            </a:extLst>
          </p:cNvPr>
          <p:cNvSpPr>
            <a:spLocks noGrp="1"/>
          </p:cNvSpPr>
          <p:nvPr>
            <p:ph type="sldNum" sz="quarter" idx="5"/>
          </p:nvPr>
        </p:nvSpPr>
        <p:spPr/>
        <p:txBody>
          <a:bodyPr/>
          <a:lstStyle/>
          <a:p>
            <a:fld id="{1B1D025B-ACD2-45C1-B156-1DDB470CE319}" type="slidenum">
              <a:rPr lang="en-GB" smtClean="0"/>
              <a:t>13</a:t>
            </a:fld>
            <a:endParaRPr lang="en-GB"/>
          </a:p>
        </p:txBody>
      </p:sp>
      <p:sp>
        <p:nvSpPr>
          <p:cNvPr id="5" name="Date Placeholder 4">
            <a:extLst>
              <a:ext uri="{FF2B5EF4-FFF2-40B4-BE49-F238E27FC236}">
                <a16:creationId xmlns:a16="http://schemas.microsoft.com/office/drawing/2014/main" id="{4CBA0CA8-198A-3CEA-08EB-A14DA183A35C}"/>
              </a:ext>
            </a:extLst>
          </p:cNvPr>
          <p:cNvSpPr>
            <a:spLocks noGrp="1"/>
          </p:cNvSpPr>
          <p:nvPr>
            <p:ph type="dt" idx="1"/>
          </p:nvPr>
        </p:nvSpPr>
        <p:spPr/>
        <p:txBody>
          <a:bodyPr/>
          <a:lstStyle/>
          <a:p>
            <a:fld id="{D325BBF7-0B0C-48D4-ABAA-EF360EF241C5}" type="datetime1">
              <a:rPr lang="en-GB" smtClean="0"/>
              <a:t>13/02/2025</a:t>
            </a:fld>
            <a:endParaRPr lang="en-GB"/>
          </a:p>
        </p:txBody>
      </p:sp>
      <p:sp>
        <p:nvSpPr>
          <p:cNvPr id="6" name="Header Placeholder 5">
            <a:extLst>
              <a:ext uri="{FF2B5EF4-FFF2-40B4-BE49-F238E27FC236}">
                <a16:creationId xmlns:a16="http://schemas.microsoft.com/office/drawing/2014/main" id="{3CE138A6-09D6-C3FA-60BA-401D2F615E1E}"/>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A635C0CD-1890-045D-B81A-4907244B70D9}"/>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756174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14</a:t>
            </a:fld>
            <a:endParaRPr lang="en-GB" dirty="0"/>
          </a:p>
        </p:txBody>
      </p:sp>
      <p:sp>
        <p:nvSpPr>
          <p:cNvPr id="5" name="Date Placeholder 4"/>
          <p:cNvSpPr>
            <a:spLocks noGrp="1"/>
          </p:cNvSpPr>
          <p:nvPr>
            <p:ph type="dt" idx="1"/>
          </p:nvPr>
        </p:nvSpPr>
        <p:spPr/>
        <p:txBody>
          <a:bodyPr/>
          <a:lstStyle/>
          <a:p>
            <a:fld id="{D325BBF7-0B0C-48D4-ABAA-EF360EF241C5}" type="datetime1">
              <a:rPr lang="en-GB" smtClean="0"/>
              <a:t>13/02/2025</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234157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Til læreren: Her skal eleverne udarbejde en grafisk præsentation af deres informants karrierevej.</a:t>
            </a:r>
          </a:p>
          <a:p>
            <a:r>
              <a:rPr lang="da-DK" sz="1800" b="1"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800" b="1"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Dette kan gøre på mange måder: </a:t>
            </a:r>
            <a:r>
              <a:rPr lang="da-DK" sz="2800" dirty="0">
                <a:latin typeface="Arial" panose="020B0604020202020204" pitchFamily="34" charset="0"/>
                <a:cs typeface="Arial" panose="020B0604020202020204" pitchFamily="34" charset="0"/>
              </a:rPr>
              <a:t>Det kunne være en collage med udklip fra internettet, en tegnet karriererejse (se eksempel),  et digt, en sang eller noget helt andet.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2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2800" dirty="0">
                <a:latin typeface="Arial" panose="020B0604020202020204" pitchFamily="34" charset="0"/>
                <a:cs typeface="Arial" panose="020B0604020202020204" pitchFamily="34" charset="0"/>
              </a:rPr>
              <a:t>Når eleverne har præsentere deres informanter og deres produkter kan du med fordel spørge dem om dem de har interviewet lige fra starten vidste at de ville have det job de har og om de forventer at blive i den stilling i alt fremtid. </a:t>
            </a:r>
          </a:p>
          <a:p>
            <a:endParaRPr lang="da-DK"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15</a:t>
            </a:fld>
            <a:endParaRPr lang="en-GB"/>
          </a:p>
        </p:txBody>
      </p:sp>
      <p:sp>
        <p:nvSpPr>
          <p:cNvPr id="5" name="Date Placeholder 4"/>
          <p:cNvSpPr>
            <a:spLocks noGrp="1"/>
          </p:cNvSpPr>
          <p:nvPr>
            <p:ph type="dt" idx="1"/>
          </p:nvPr>
        </p:nvSpPr>
        <p:spPr/>
        <p:txBody>
          <a:bodyPr/>
          <a:lstStyle/>
          <a:p>
            <a:fld id="{D325BBF7-0B0C-48D4-ABAA-EF360EF241C5}" type="datetime1">
              <a:rPr lang="en-GB" smtClean="0"/>
              <a:t>13/02/2025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390580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39A2D-DAB5-BE1E-BAFD-F8687458F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51E81-504A-DF7C-A764-CDD67C3E0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90A28-8BA8-88CB-7676-A338B4428816}"/>
              </a:ext>
            </a:extLst>
          </p:cNvPr>
          <p:cNvSpPr>
            <a:spLocks noGrp="1"/>
          </p:cNvSpPr>
          <p:nvPr>
            <p:ph type="body" idx="1"/>
          </p:nvPr>
        </p:nvSpPr>
        <p:spPr/>
        <p:txBody>
          <a:bodyPr/>
          <a:lstStyle/>
          <a:p>
            <a:r>
              <a:rPr lang="da-DK" b="1" dirty="0"/>
              <a:t>Til læreren: Her skal eleverne gøre sig tanker om deres egen fremtidige karrierevalg</a:t>
            </a:r>
          </a:p>
          <a:p>
            <a:r>
              <a:rPr lang="da-DK" sz="1800" b="1"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800" b="0" dirty="0">
                <a:effectLst/>
                <a:highlight>
                  <a:srgbClr val="FFFFFF"/>
                </a:highlight>
                <a:latin typeface="Calibri" panose="020F0502020204030204" pitchFamily="34" charset="0"/>
                <a:cs typeface="Times New Roman" panose="02020603050405020304" pitchFamily="18" charset="0"/>
              </a:rPr>
              <a:t>Eleverne skal forestille sig at de vågner op en dag som 35-årige.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800" b="0" dirty="0">
              <a:effectLst/>
              <a:highlight>
                <a:srgbClr val="FFFFFF"/>
              </a:highligh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800" b="0" dirty="0">
                <a:effectLst/>
                <a:highlight>
                  <a:srgbClr val="FFFFFF"/>
                </a:highlight>
                <a:latin typeface="Calibri" panose="020F0502020204030204" pitchFamily="34" charset="0"/>
                <a:cs typeface="Times New Roman" panose="02020603050405020304" pitchFamily="18" charset="0"/>
              </a:rPr>
              <a:t>De skal nu skrive et brev til sig selv som 14-15-årig. I brevet skal de fortælle hvad de arbejder med, hvordan deres dagligdag ser ud, hvordan de fik det arbejde og hvilket forhold de har til arbejde (livsform).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800" b="0" dirty="0">
              <a:effectLst/>
              <a:highlight>
                <a:srgbClr val="FFFFFF"/>
              </a:highligh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800" b="0" dirty="0">
                <a:effectLst/>
                <a:highlight>
                  <a:srgbClr val="FFFFFF"/>
                </a:highlight>
                <a:latin typeface="Calibri" panose="020F0502020204030204" pitchFamily="34" charset="0"/>
                <a:cs typeface="Times New Roman" panose="02020603050405020304" pitchFamily="18" charset="0"/>
              </a:rPr>
              <a:t>Brevet skal starte med Kære [elevnavn]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800" b="0" dirty="0">
              <a:effectLst/>
              <a:highlight>
                <a:srgbClr val="FFFFFF"/>
              </a:highligh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800" b="0" dirty="0">
                <a:effectLst/>
                <a:highlight>
                  <a:srgbClr val="FFFFFF"/>
                </a:highlight>
                <a:latin typeface="Calibri" panose="020F0502020204030204" pitchFamily="34" charset="0"/>
                <a:cs typeface="Times New Roman" panose="02020603050405020304" pitchFamily="18" charset="0"/>
              </a:rPr>
              <a:t>Du kan med fordel bede dem om at skrive i hånden, eller printe det og putte det i en kurver. Udenpå skrives ”Mål først åbnes år </a:t>
            </a:r>
            <a:r>
              <a:rPr lang="da-DK" sz="1800" b="0">
                <a:effectLst/>
                <a:highlight>
                  <a:srgbClr val="FFFFFF"/>
                </a:highlight>
                <a:latin typeface="Calibri" panose="020F0502020204030204" pitchFamily="34" charset="0"/>
                <a:cs typeface="Times New Roman" panose="02020603050405020304" pitchFamily="18" charset="0"/>
              </a:rPr>
              <a:t>[Nuværende år + 20 år]</a:t>
            </a:r>
            <a:endParaRPr lang="da-DK" sz="2800" b="0" dirty="0">
              <a:latin typeface="Arial" panose="020B0604020202020204" pitchFamily="34" charset="0"/>
              <a:cs typeface="Arial" panose="020B0604020202020204" pitchFamily="34" charset="0"/>
            </a:endParaRPr>
          </a:p>
          <a:p>
            <a:endParaRPr lang="da-DK"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2E26B6B1-12ED-B45A-7FBC-44EF29E0959D}"/>
              </a:ext>
            </a:extLst>
          </p:cNvPr>
          <p:cNvSpPr>
            <a:spLocks noGrp="1"/>
          </p:cNvSpPr>
          <p:nvPr>
            <p:ph type="sldNum" sz="quarter" idx="5"/>
          </p:nvPr>
        </p:nvSpPr>
        <p:spPr/>
        <p:txBody>
          <a:bodyPr/>
          <a:lstStyle/>
          <a:p>
            <a:fld id="{1B1D025B-ACD2-45C1-B156-1DDB470CE319}" type="slidenum">
              <a:rPr lang="en-GB" smtClean="0"/>
              <a:t>16</a:t>
            </a:fld>
            <a:endParaRPr lang="en-GB"/>
          </a:p>
        </p:txBody>
      </p:sp>
      <p:sp>
        <p:nvSpPr>
          <p:cNvPr id="5" name="Date Placeholder 4">
            <a:extLst>
              <a:ext uri="{FF2B5EF4-FFF2-40B4-BE49-F238E27FC236}">
                <a16:creationId xmlns:a16="http://schemas.microsoft.com/office/drawing/2014/main" id="{B24344EA-F984-F3DB-3DE2-74C87BCC750C}"/>
              </a:ext>
            </a:extLst>
          </p:cNvPr>
          <p:cNvSpPr>
            <a:spLocks noGrp="1"/>
          </p:cNvSpPr>
          <p:nvPr>
            <p:ph type="dt" idx="1"/>
          </p:nvPr>
        </p:nvSpPr>
        <p:spPr/>
        <p:txBody>
          <a:bodyPr/>
          <a:lstStyle/>
          <a:p>
            <a:fld id="{D325BBF7-0B0C-48D4-ABAA-EF360EF241C5}" type="datetime1">
              <a:rPr lang="en-GB" smtClean="0"/>
              <a:t>13/02/2025</a:t>
            </a:fld>
            <a:endParaRPr lang="en-GB"/>
          </a:p>
        </p:txBody>
      </p:sp>
      <p:sp>
        <p:nvSpPr>
          <p:cNvPr id="6" name="Header Placeholder 5">
            <a:extLst>
              <a:ext uri="{FF2B5EF4-FFF2-40B4-BE49-F238E27FC236}">
                <a16:creationId xmlns:a16="http://schemas.microsoft.com/office/drawing/2014/main" id="{70AB5187-8500-E69E-375E-380D770AFBF5}"/>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A36D1AF6-0FB3-B08F-53BE-8BA7EDFB4A91}"/>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693491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17</a:t>
            </a:fld>
            <a:endParaRPr lang="en-GB" dirty="0"/>
          </a:p>
        </p:txBody>
      </p:sp>
      <p:sp>
        <p:nvSpPr>
          <p:cNvPr id="5" name="Date Placeholder 4"/>
          <p:cNvSpPr>
            <a:spLocks noGrp="1"/>
          </p:cNvSpPr>
          <p:nvPr>
            <p:ph type="dt" idx="1"/>
          </p:nvPr>
        </p:nvSpPr>
        <p:spPr/>
        <p:txBody>
          <a:bodyPr/>
          <a:lstStyle/>
          <a:p>
            <a:fld id="{D325BBF7-0B0C-48D4-ABAA-EF360EF241C5}" type="datetime1">
              <a:rPr lang="en-GB" smtClean="0"/>
              <a:t>13/02/2025</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063545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Denne evaluering, der er en </a:t>
            </a:r>
            <a:r>
              <a:rPr lang="da-DK" noProof="0" dirty="0"/>
              <a:t>evaluering</a:t>
            </a:r>
            <a:r>
              <a:rPr lang="da-DK" dirty="0"/>
              <a:t> af læringsudbytte, har til formal at undersøge om evaluering selv kan artikulere deres egne  </a:t>
            </a:r>
          </a:p>
        </p:txBody>
      </p:sp>
      <p:sp>
        <p:nvSpPr>
          <p:cNvPr id="4" name="Slide Number Placeholder 3"/>
          <p:cNvSpPr>
            <a:spLocks noGrp="1"/>
          </p:cNvSpPr>
          <p:nvPr>
            <p:ph type="sldNum" sz="quarter" idx="5"/>
          </p:nvPr>
        </p:nvSpPr>
        <p:spPr/>
        <p:txBody>
          <a:bodyPr/>
          <a:lstStyle/>
          <a:p>
            <a:fld id="{1B1D025B-ACD2-45C1-B156-1DDB470CE319}" type="slidenum">
              <a:rPr lang="en-GB" smtClean="0"/>
              <a:t>18</a:t>
            </a:fld>
            <a:endParaRPr lang="en-GB"/>
          </a:p>
        </p:txBody>
      </p:sp>
      <p:sp>
        <p:nvSpPr>
          <p:cNvPr id="5" name="Date Placeholder 4"/>
          <p:cNvSpPr>
            <a:spLocks noGrp="1"/>
          </p:cNvSpPr>
          <p:nvPr>
            <p:ph type="dt" idx="1"/>
          </p:nvPr>
        </p:nvSpPr>
        <p:spPr/>
        <p:txBody>
          <a:bodyPr/>
          <a:lstStyle/>
          <a:p>
            <a:fld id="{D325BBF7-0B0C-48D4-ABAA-EF360EF241C5}" type="datetime1">
              <a:rPr lang="en-GB" smtClean="0"/>
              <a:t>13/02/2025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70274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strike="noStrike" kern="1200" dirty="0">
                <a:solidFill>
                  <a:schemeClr val="tx1"/>
                </a:solidFill>
                <a:effectLst/>
                <a:latin typeface="+mn-lt"/>
                <a:ea typeface="+mn-ea"/>
                <a:cs typeface="+mn-cs"/>
              </a:rPr>
              <a:t>Billedet er hentet fra pixabay.com og er uden </a:t>
            </a:r>
            <a:r>
              <a:rPr lang="da-DK" sz="1200" b="0" strike="noStrike" kern="1200" dirty="0" smtClean="0">
                <a:solidFill>
                  <a:schemeClr val="tx1"/>
                </a:solidFill>
                <a:effectLst/>
                <a:latin typeface="+mn-lt"/>
                <a:ea typeface="+mn-ea"/>
                <a:cs typeface="+mn-cs"/>
              </a:rPr>
              <a:t>copyright,</a:t>
            </a:r>
            <a:endParaRPr lang="da-DK" sz="1200" b="0"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B1D025B-ACD2-45C1-B156-1DDB470CE319}" type="slidenum">
              <a:rPr lang="en-GB" smtClean="0"/>
              <a:t>2</a:t>
            </a:fld>
            <a:endParaRPr lang="en-GB"/>
          </a:p>
        </p:txBody>
      </p:sp>
      <p:sp>
        <p:nvSpPr>
          <p:cNvPr id="5" name="Date Placeholder 4"/>
          <p:cNvSpPr>
            <a:spLocks noGrp="1"/>
          </p:cNvSpPr>
          <p:nvPr>
            <p:ph type="dt" idx="1"/>
          </p:nvPr>
        </p:nvSpPr>
        <p:spPr/>
        <p:txBody>
          <a:bodyPr/>
          <a:lstStyle/>
          <a:p>
            <a:fld id="{D325BBF7-0B0C-48D4-ABAA-EF360EF241C5}" type="datetime1">
              <a:rPr lang="en-GB" smtClean="0"/>
              <a:t>13/02/2025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723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strike="noStrike" kern="1200" dirty="0">
                <a:solidFill>
                  <a:schemeClr val="tx1"/>
                </a:solidFill>
                <a:effectLst/>
                <a:latin typeface="+mn-lt"/>
                <a:ea typeface="+mn-ea"/>
                <a:cs typeface="+mn-cs"/>
              </a:rPr>
              <a:t>Til læreren:</a:t>
            </a:r>
          </a:p>
          <a:p>
            <a:r>
              <a:rPr lang="da-DK" sz="1200" b="0" strike="noStrike" kern="1200" dirty="0">
                <a:solidFill>
                  <a:schemeClr val="tx1"/>
                </a:solidFill>
                <a:effectLst/>
                <a:latin typeface="+mn-lt"/>
                <a:ea typeface="+mn-ea"/>
                <a:cs typeface="+mn-cs"/>
              </a:rPr>
              <a:t>Inden selve opgaven går i gang skal eleverne lige reflektere over hvilke forforståelse de har for karrierebegrebet.</a:t>
            </a:r>
          </a:p>
          <a:p>
            <a:endParaRPr lang="da-DK" sz="1200" b="0" strike="noStrike" kern="1200" dirty="0">
              <a:solidFill>
                <a:schemeClr val="tx1"/>
              </a:solidFill>
              <a:effectLst/>
              <a:latin typeface="+mn-lt"/>
              <a:ea typeface="+mn-ea"/>
              <a:cs typeface="+mn-cs"/>
            </a:endParaRPr>
          </a:p>
          <a:p>
            <a:pPr marL="228600" indent="-228600">
              <a:buAutoNum type="arabicParenR"/>
            </a:pPr>
            <a:r>
              <a:rPr lang="da-DK" sz="1200" b="0" strike="noStrike" kern="1200" dirty="0">
                <a:solidFill>
                  <a:schemeClr val="tx1"/>
                </a:solidFill>
                <a:effectLst/>
                <a:latin typeface="+mn-lt"/>
                <a:ea typeface="+mn-ea"/>
                <a:cs typeface="+mn-cs"/>
              </a:rPr>
              <a:t>Lad dem sidde og tænke selv i fem minutter</a:t>
            </a:r>
          </a:p>
          <a:p>
            <a:pPr marL="228600" indent="-228600">
              <a:buAutoNum type="arabicParenR"/>
            </a:pPr>
            <a:r>
              <a:rPr lang="da-DK" sz="1200" b="0" strike="noStrike" kern="1200" dirty="0">
                <a:solidFill>
                  <a:schemeClr val="tx1"/>
                </a:solidFill>
                <a:effectLst/>
                <a:latin typeface="+mn-lt"/>
                <a:ea typeface="+mn-ea"/>
                <a:cs typeface="+mn-cs"/>
              </a:rPr>
              <a:t>Sæt dem derefter sammen to og to og lad dem dele deres tanker med hinanden</a:t>
            </a:r>
          </a:p>
          <a:p>
            <a:pPr marL="228600" indent="-228600">
              <a:buAutoNum type="arabicParenR"/>
            </a:pPr>
            <a:r>
              <a:rPr lang="da-DK" sz="1200" b="0" strike="noStrike" kern="1200" dirty="0">
                <a:solidFill>
                  <a:schemeClr val="tx1"/>
                </a:solidFill>
                <a:effectLst/>
                <a:latin typeface="+mn-lt"/>
                <a:ea typeface="+mn-ea"/>
                <a:cs typeface="+mn-cs"/>
              </a:rPr>
              <a:t>Slutteligt skal alle elevernes pointer op og stå på tavlen, enten ved at eleverne skriver det på post-</a:t>
            </a:r>
            <a:r>
              <a:rPr lang="da-DK" sz="1200" b="0" strike="noStrike" kern="1200" dirty="0" err="1">
                <a:solidFill>
                  <a:schemeClr val="tx1"/>
                </a:solidFill>
                <a:effectLst/>
                <a:latin typeface="+mn-lt"/>
                <a:ea typeface="+mn-ea"/>
                <a:cs typeface="+mn-cs"/>
              </a:rPr>
              <a:t>its</a:t>
            </a:r>
            <a:r>
              <a:rPr lang="da-DK" sz="1200" b="0" strike="noStrike" kern="1200" dirty="0">
                <a:solidFill>
                  <a:schemeClr val="tx1"/>
                </a:solidFill>
                <a:effectLst/>
                <a:latin typeface="+mn-lt"/>
                <a:ea typeface="+mn-ea"/>
                <a:cs typeface="+mn-cs"/>
              </a:rPr>
              <a:t> og sætter det op, at du opsamler og skriver op eller at hvert par får en tusch de kan bruge til at skrive på tavlen. </a:t>
            </a:r>
          </a:p>
        </p:txBody>
      </p:sp>
      <p:sp>
        <p:nvSpPr>
          <p:cNvPr id="4" name="Slide Number Placeholder 3"/>
          <p:cNvSpPr>
            <a:spLocks noGrp="1"/>
          </p:cNvSpPr>
          <p:nvPr>
            <p:ph type="sldNum" sz="quarter" idx="5"/>
          </p:nvPr>
        </p:nvSpPr>
        <p:spPr/>
        <p:txBody>
          <a:bodyPr/>
          <a:lstStyle/>
          <a:p>
            <a:fld id="{1B1D025B-ACD2-45C1-B156-1DDB470CE319}" type="slidenum">
              <a:rPr lang="en-GB" smtClean="0"/>
              <a:t>3</a:t>
            </a:fld>
            <a:endParaRPr lang="en-GB"/>
          </a:p>
        </p:txBody>
      </p:sp>
      <p:sp>
        <p:nvSpPr>
          <p:cNvPr id="5" name="Date Placeholder 4"/>
          <p:cNvSpPr>
            <a:spLocks noGrp="1"/>
          </p:cNvSpPr>
          <p:nvPr>
            <p:ph type="dt" idx="1"/>
          </p:nvPr>
        </p:nvSpPr>
        <p:spPr/>
        <p:txBody>
          <a:bodyPr/>
          <a:lstStyle/>
          <a:p>
            <a:fld id="{D325BBF7-0B0C-48D4-ABAA-EF360EF241C5}" type="datetime1">
              <a:rPr lang="en-GB" smtClean="0"/>
              <a:t>13/02/2025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28998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strike="noStrike" kern="1200">
                <a:solidFill>
                  <a:schemeClr val="tx1"/>
                </a:solidFill>
                <a:effectLst/>
                <a:latin typeface="+mn-lt"/>
                <a:ea typeface="+mn-ea"/>
                <a:cs typeface="+mn-cs"/>
              </a:rPr>
              <a:t>Grundlæggende, og ret forsimplet, kan man fordele de forskellige forståelser af karrierebegrebet op i to:</a:t>
            </a:r>
          </a:p>
          <a:p>
            <a:r>
              <a:rPr lang="da-DK" sz="1200" b="0" strike="noStrike" kern="1200">
                <a:solidFill>
                  <a:schemeClr val="tx1"/>
                </a:solidFill>
                <a:effectLst/>
                <a:latin typeface="+mn-lt"/>
                <a:ea typeface="+mn-ea"/>
                <a:cs typeface="+mn-cs"/>
              </a:rPr>
              <a:t>Enten forstår man karriere som en lineær og opadstigende bevægelse elle også abonnere man på en bred forståelse af at karriere er ”et menneskes bevægelse gennem uddannelse og job”.</a:t>
            </a:r>
          </a:p>
          <a:p>
            <a:endParaRPr lang="da-DK" sz="1200" b="0" strike="noStrike" kern="1200">
              <a:solidFill>
                <a:schemeClr val="tx1"/>
              </a:solidFill>
              <a:effectLst/>
              <a:latin typeface="+mn-lt"/>
              <a:ea typeface="+mn-ea"/>
              <a:cs typeface="+mn-cs"/>
            </a:endParaRPr>
          </a:p>
          <a:p>
            <a:endParaRPr lang="da-DK" sz="1200" b="0" strike="noStrike" kern="1200">
              <a:solidFill>
                <a:schemeClr val="tx1"/>
              </a:solidFill>
              <a:effectLst/>
              <a:latin typeface="+mn-lt"/>
              <a:ea typeface="+mn-ea"/>
              <a:cs typeface="+mn-cs"/>
            </a:endParaRPr>
          </a:p>
          <a:p>
            <a:r>
              <a:rPr lang="da-DK" sz="1200" b="0" strike="noStrike" kern="1200">
                <a:solidFill>
                  <a:schemeClr val="tx1"/>
                </a:solidFill>
                <a:effectLst/>
                <a:latin typeface="+mn-lt"/>
                <a:ea typeface="+mn-ea"/>
                <a:cs typeface="+mn-cs"/>
              </a:rPr>
              <a:t>Få eleverne til at sortere deres svar på hvad karriere er: Enten passer det på den første forståelse eller også passer det på den anden.</a:t>
            </a:r>
          </a:p>
          <a:p>
            <a:endParaRPr lang="da-DK" sz="1200" b="0"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B1D025B-ACD2-45C1-B156-1DDB470CE319}" type="slidenum">
              <a:rPr lang="en-GB" smtClean="0"/>
              <a:t>4</a:t>
            </a:fld>
            <a:endParaRPr lang="en-GB"/>
          </a:p>
        </p:txBody>
      </p:sp>
      <p:sp>
        <p:nvSpPr>
          <p:cNvPr id="5" name="Date Placeholder 4"/>
          <p:cNvSpPr>
            <a:spLocks noGrp="1"/>
          </p:cNvSpPr>
          <p:nvPr>
            <p:ph type="dt" idx="1"/>
          </p:nvPr>
        </p:nvSpPr>
        <p:spPr/>
        <p:txBody>
          <a:bodyPr/>
          <a:lstStyle/>
          <a:p>
            <a:fld id="{D325BBF7-0B0C-48D4-ABAA-EF360EF241C5}" type="datetime1">
              <a:rPr lang="en-GB" smtClean="0"/>
              <a:t>13/02/2025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64878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1D025B-ACD2-45C1-B156-1DDB470CE319}" type="slidenum">
              <a:rPr lang="en-GB" smtClean="0"/>
              <a:t>5</a:t>
            </a:fld>
            <a:endParaRPr lang="en-GB"/>
          </a:p>
        </p:txBody>
      </p:sp>
      <p:sp>
        <p:nvSpPr>
          <p:cNvPr id="5" name="Date Placeholder 4"/>
          <p:cNvSpPr>
            <a:spLocks noGrp="1"/>
          </p:cNvSpPr>
          <p:nvPr>
            <p:ph type="dt" idx="1"/>
          </p:nvPr>
        </p:nvSpPr>
        <p:spPr/>
        <p:txBody>
          <a:bodyPr/>
          <a:lstStyle/>
          <a:p>
            <a:fld id="{D325BBF7-0B0C-48D4-ABAA-EF360EF241C5}" type="datetime1">
              <a:rPr lang="en-GB" smtClean="0"/>
              <a:t>13/02/2025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4004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0" i="0" dirty="0">
                <a:solidFill>
                  <a:srgbClr val="333333"/>
                </a:solidFill>
                <a:effectLst/>
                <a:highlight>
                  <a:srgbClr val="FFFFFF"/>
                </a:highlight>
                <a:latin typeface="Montserrat" panose="020F0502020204030204" pitchFamily="34" charset="0"/>
              </a:rPr>
              <a:t>Sociolog Thomas Højrup udviklede i 1983 en række livsformer der beskriver hvilke forhold mennesker kan have til deres arbejde:</a:t>
            </a:r>
          </a:p>
          <a:p>
            <a:endParaRPr lang="da-DK" b="0" i="0" dirty="0">
              <a:solidFill>
                <a:srgbClr val="333333"/>
              </a:solidFill>
              <a:effectLst/>
              <a:highlight>
                <a:srgbClr val="FFFFFF"/>
              </a:highlight>
              <a:latin typeface="Montserrat" panose="020F0502020204030204" pitchFamily="34" charset="0"/>
            </a:endParaRPr>
          </a:p>
          <a:p>
            <a:r>
              <a:rPr lang="da-DK" b="0" i="0" dirty="0">
                <a:solidFill>
                  <a:srgbClr val="333333"/>
                </a:solidFill>
                <a:effectLst/>
                <a:highlight>
                  <a:srgbClr val="FFFFFF"/>
                </a:highlight>
                <a:latin typeface="Montserrat" panose="020F0502020204030204" pitchFamily="34" charset="0"/>
              </a:rPr>
              <a:t>Enten har man en lønarbejderlivsform hvor arbejdet gør at du tjener penge som du kan bruge på at købe et sted at bo, mad og så holde fri for at holde fri – Ofte hører denne livsform til blandt folk medkortere uddannelser</a:t>
            </a:r>
          </a:p>
          <a:p>
            <a:endParaRPr lang="da-DK" b="0" i="0" dirty="0">
              <a:solidFill>
                <a:srgbClr val="333333"/>
              </a:solidFill>
              <a:effectLst/>
              <a:highlight>
                <a:srgbClr val="FFFFFF"/>
              </a:highlight>
              <a:latin typeface="Montserrat" panose="020F0502020204030204" pitchFamily="34" charset="0"/>
            </a:endParaRPr>
          </a:p>
          <a:p>
            <a:r>
              <a:rPr lang="da-DK" b="0" i="0" dirty="0">
                <a:solidFill>
                  <a:srgbClr val="333333"/>
                </a:solidFill>
                <a:effectLst/>
                <a:highlight>
                  <a:srgbClr val="FFFFFF"/>
                </a:highlight>
                <a:latin typeface="Montserrat" panose="020F0502020204030204" pitchFamily="34" charset="0"/>
              </a:rPr>
              <a:t>Eller den karrierebunde livsform hvor dit arbejde bliver en mulighed for at udvikle dig fagligt og personligt, arbejdet bliver derved et mål i sig selv.</a:t>
            </a:r>
          </a:p>
          <a:p>
            <a:endParaRPr lang="da-DK" b="0" i="0" dirty="0">
              <a:solidFill>
                <a:srgbClr val="333333"/>
              </a:solidFill>
              <a:effectLst/>
              <a:highlight>
                <a:srgbClr val="FFFFFF"/>
              </a:highlight>
              <a:latin typeface="Montserrat" panose="020F0502020204030204" pitchFamily="34" charset="0"/>
            </a:endParaRPr>
          </a:p>
          <a:p>
            <a:r>
              <a:rPr lang="da-DK" b="0" i="0" dirty="0">
                <a:solidFill>
                  <a:srgbClr val="333333"/>
                </a:solidFill>
                <a:effectLst/>
                <a:highlight>
                  <a:srgbClr val="FFFFFF"/>
                </a:highlight>
                <a:latin typeface="Montserrat" panose="020F0502020204030204" pitchFamily="34" charset="0"/>
              </a:rPr>
              <a:t>Slutteligt kan man tale om den selvstændigt livsform hvor arbejde og fritid flyder fuldstændigt sammen</a:t>
            </a:r>
          </a:p>
          <a:p>
            <a:endParaRPr lang="da-DK" b="0" i="0" dirty="0">
              <a:solidFill>
                <a:srgbClr val="333333"/>
              </a:solidFill>
              <a:effectLst/>
              <a:highlight>
                <a:srgbClr val="FFFFFF"/>
              </a:highlight>
              <a:latin typeface="Montserrat" panose="020F0502020204030204" pitchFamily="34" charset="0"/>
            </a:endParaRPr>
          </a:p>
          <a:p>
            <a:r>
              <a:rPr lang="da-DK" b="1" i="0" dirty="0">
                <a:solidFill>
                  <a:srgbClr val="333333"/>
                </a:solidFill>
                <a:effectLst/>
                <a:highlight>
                  <a:srgbClr val="FFFFFF"/>
                </a:highlight>
                <a:latin typeface="Montserrat" panose="020F0502020204030204" pitchFamily="34" charset="0"/>
              </a:rPr>
              <a:t>Til lærerne: Tal med dine elever hvem der kan lave de forskellige livsformer, om de kender nogle der har de forskellige livsformer?</a:t>
            </a:r>
          </a:p>
          <a:p>
            <a:r>
              <a:rPr lang="da-DK" b="1" i="0" dirty="0">
                <a:solidFill>
                  <a:srgbClr val="333333"/>
                </a:solidFill>
                <a:effectLst/>
                <a:highlight>
                  <a:srgbClr val="FFFFFF"/>
                </a:highlight>
                <a:latin typeface="Montserrat" panose="020F0502020204030204" pitchFamily="34" charset="0"/>
              </a:rPr>
              <a:t>Husk I den forbindelse at det er vigtigt at vi ikke vurdere og rangere hvilke livsformer der er de mest værdifulde, det er alene udtryk for forskellige prioriteringer i livet.</a:t>
            </a:r>
          </a:p>
          <a:p>
            <a:endParaRPr lang="da-DK" b="1" i="0" dirty="0">
              <a:solidFill>
                <a:srgbClr val="333333"/>
              </a:solidFill>
              <a:effectLst/>
              <a:highlight>
                <a:srgbClr val="FFFFFF"/>
              </a:highlight>
              <a:latin typeface="Montserrat" panose="020F0502020204030204" pitchFamily="34" charset="0"/>
            </a:endParaRPr>
          </a:p>
          <a:p>
            <a:r>
              <a:rPr lang="da-DK" b="0" i="0" dirty="0">
                <a:solidFill>
                  <a:srgbClr val="333333"/>
                </a:solidFill>
                <a:effectLst/>
                <a:highlight>
                  <a:srgbClr val="FFFFFF"/>
                </a:highlight>
                <a:latin typeface="Montserrat" panose="020F0502020204030204" pitchFamily="34" charset="0"/>
              </a:rPr>
              <a:t>Modellen er udviklet af Thomas Højrup, 1983</a:t>
            </a:r>
            <a:endParaRPr lang="en-GB" b="0" dirty="0"/>
          </a:p>
        </p:txBody>
      </p:sp>
      <p:sp>
        <p:nvSpPr>
          <p:cNvPr id="4" name="Slide Number Placeholder 3"/>
          <p:cNvSpPr>
            <a:spLocks noGrp="1"/>
          </p:cNvSpPr>
          <p:nvPr>
            <p:ph type="sldNum" sz="quarter" idx="5"/>
          </p:nvPr>
        </p:nvSpPr>
        <p:spPr/>
        <p:txBody>
          <a:bodyPr/>
          <a:lstStyle/>
          <a:p>
            <a:fld id="{1B1D025B-ACD2-45C1-B156-1DDB470CE319}" type="slidenum">
              <a:rPr lang="en-GB" smtClean="0"/>
              <a:t>6</a:t>
            </a:fld>
            <a:endParaRPr lang="en-GB"/>
          </a:p>
        </p:txBody>
      </p:sp>
      <p:sp>
        <p:nvSpPr>
          <p:cNvPr id="5" name="Date Placeholder 4"/>
          <p:cNvSpPr>
            <a:spLocks noGrp="1"/>
          </p:cNvSpPr>
          <p:nvPr>
            <p:ph type="dt" idx="1"/>
          </p:nvPr>
        </p:nvSpPr>
        <p:spPr/>
        <p:txBody>
          <a:bodyPr/>
          <a:lstStyle/>
          <a:p>
            <a:fld id="{D325BBF7-0B0C-48D4-ABAA-EF360EF241C5}" type="datetime1">
              <a:rPr lang="en-GB" smtClean="0"/>
              <a:t>13/02/2025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41325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82340-EAE5-DC00-918E-2D230ECAC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1B559-1BBF-81D3-7515-00371FA9B3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90BDC-AF63-D3B3-8E9D-EE63B26CB6FF}"/>
              </a:ext>
            </a:extLst>
          </p:cNvPr>
          <p:cNvSpPr>
            <a:spLocks noGrp="1"/>
          </p:cNvSpPr>
          <p:nvPr>
            <p:ph type="body" idx="1"/>
          </p:nvPr>
        </p:nvSpPr>
        <p:spPr/>
        <p:txBody>
          <a:bodyPr/>
          <a:lstStyle/>
          <a:p>
            <a:r>
              <a:rPr lang="da-DK" b="0" noProof="0" dirty="0"/>
              <a:t>Det at tage en længere uddannelse betyder ofte, men ikke altid, at man lægger en større del af sin identitet i sit arbejde. </a:t>
            </a:r>
          </a:p>
        </p:txBody>
      </p:sp>
      <p:sp>
        <p:nvSpPr>
          <p:cNvPr id="4" name="Slide Number Placeholder 3">
            <a:extLst>
              <a:ext uri="{FF2B5EF4-FFF2-40B4-BE49-F238E27FC236}">
                <a16:creationId xmlns:a16="http://schemas.microsoft.com/office/drawing/2014/main" id="{0D75984B-2B49-B763-EB4E-5B6371B24D60}"/>
              </a:ext>
            </a:extLst>
          </p:cNvPr>
          <p:cNvSpPr>
            <a:spLocks noGrp="1"/>
          </p:cNvSpPr>
          <p:nvPr>
            <p:ph type="sldNum" sz="quarter" idx="5"/>
          </p:nvPr>
        </p:nvSpPr>
        <p:spPr/>
        <p:txBody>
          <a:bodyPr/>
          <a:lstStyle/>
          <a:p>
            <a:fld id="{1B1D025B-ACD2-45C1-B156-1DDB470CE319}" type="slidenum">
              <a:rPr lang="en-GB" smtClean="0"/>
              <a:t>7</a:t>
            </a:fld>
            <a:endParaRPr lang="en-GB"/>
          </a:p>
        </p:txBody>
      </p:sp>
      <p:sp>
        <p:nvSpPr>
          <p:cNvPr id="5" name="Date Placeholder 4">
            <a:extLst>
              <a:ext uri="{FF2B5EF4-FFF2-40B4-BE49-F238E27FC236}">
                <a16:creationId xmlns:a16="http://schemas.microsoft.com/office/drawing/2014/main" id="{EA19023D-D0F5-9EF8-DB68-361A890B0561}"/>
              </a:ext>
            </a:extLst>
          </p:cNvPr>
          <p:cNvSpPr>
            <a:spLocks noGrp="1"/>
          </p:cNvSpPr>
          <p:nvPr>
            <p:ph type="dt" idx="1"/>
          </p:nvPr>
        </p:nvSpPr>
        <p:spPr/>
        <p:txBody>
          <a:bodyPr/>
          <a:lstStyle/>
          <a:p>
            <a:fld id="{D325BBF7-0B0C-48D4-ABAA-EF360EF241C5}" type="datetime1">
              <a:rPr lang="en-GB" smtClean="0"/>
              <a:t>13/02/2025</a:t>
            </a:fld>
            <a:endParaRPr lang="en-GB"/>
          </a:p>
        </p:txBody>
      </p:sp>
      <p:sp>
        <p:nvSpPr>
          <p:cNvPr id="6" name="Header Placeholder 5">
            <a:extLst>
              <a:ext uri="{FF2B5EF4-FFF2-40B4-BE49-F238E27FC236}">
                <a16:creationId xmlns:a16="http://schemas.microsoft.com/office/drawing/2014/main" id="{9CF60831-9A82-BD5C-0984-CF0647AB5C1B}"/>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D51EA9D8-2447-E0FF-DC84-EF71AD301E17}"/>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70311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401DB-4288-117B-86FD-6CB329F49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94896-F7B7-893E-C9C4-9F3A26B664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B51FD-FAE3-C57D-D97E-60D6FC0D0A19}"/>
              </a:ext>
            </a:extLst>
          </p:cNvPr>
          <p:cNvSpPr>
            <a:spLocks noGrp="1"/>
          </p:cNvSpPr>
          <p:nvPr>
            <p:ph type="body" idx="1"/>
          </p:nvPr>
        </p:nvSpPr>
        <p:spPr/>
        <p:txBody>
          <a:bodyPr/>
          <a:lstStyle/>
          <a:p>
            <a:r>
              <a:rPr lang="da-DK" b="0" noProof="0" dirty="0"/>
              <a:t>Folk går ikke kun på arbejde for at få løn. </a:t>
            </a:r>
          </a:p>
          <a:p>
            <a:endParaRPr lang="da-DK" b="0" noProof="0" dirty="0"/>
          </a:p>
          <a:p>
            <a:r>
              <a:rPr lang="da-DK" b="0" noProof="0" dirty="0"/>
              <a:t>Mange bruger også arbejdet til at fortælle sig selv og andre hvem de er: Den såkaldte arbejdsidentitet.</a:t>
            </a:r>
          </a:p>
          <a:p>
            <a:endParaRPr lang="da-DK" b="0" noProof="0" dirty="0"/>
          </a:p>
          <a:p>
            <a:r>
              <a:rPr lang="da-DK" b="0" noProof="0" dirty="0"/>
              <a:t>Identitet kan man forstå på fire niveauer:</a:t>
            </a:r>
          </a:p>
          <a:p>
            <a:endParaRPr lang="da-DK" b="0" noProof="0" dirty="0"/>
          </a:p>
          <a:p>
            <a:r>
              <a:rPr lang="da-DK" dirty="0"/>
              <a:t>Jeg-identiteten kaldes også for kerneidentiteten. Den fortæller noget om hvem du er, sådan helt inde i kernen. Stil dig selv spørgsmålet: Hvem er jeg, når der ikke er andre omkring mig?</a:t>
            </a:r>
          </a:p>
          <a:p>
            <a:endParaRPr lang="da-DK" dirty="0"/>
          </a:p>
          <a:p>
            <a:r>
              <a:rPr lang="da-DK" dirty="0"/>
              <a:t>Den personlige identitet fortæller noget om hvordan vi vælger at præsentere os selv overfor andre mennesker, herudover: Hvilket noget tøj går du i, hvad spiser du og hvad kan du godt lide at bruge din fritid på.</a:t>
            </a:r>
          </a:p>
          <a:p>
            <a:endParaRPr lang="da-DK" b="0" noProof="0" dirty="0"/>
          </a:p>
          <a:p>
            <a:r>
              <a:rPr lang="da-DK" dirty="0"/>
              <a:t>Den sociale identitet handler om hvordan andre mennesker opfatter dig. Prøv at spørge dine venner, familie eller klassekammerater om hvem du er. Svaret vil fortælle en del om hvordan din sociale identitet er.</a:t>
            </a:r>
          </a:p>
          <a:p>
            <a:endParaRPr lang="da-DK" dirty="0"/>
          </a:p>
          <a:p>
            <a:r>
              <a:rPr lang="da-DK" dirty="0"/>
              <a:t>Den kollektive identitet handler om hvordan den selvopfattelse påvirkes af de sociale fællesskaber du deltager i: Hvordan opfører man sig, hvis man er spejder, </a:t>
            </a:r>
            <a:r>
              <a:rPr lang="da-DK" dirty="0" err="1"/>
              <a:t>Brøndby-fan</a:t>
            </a:r>
            <a:r>
              <a:rPr lang="da-DK" dirty="0"/>
              <a:t>, rytter, fodboldspiller eller noget helt andet.</a:t>
            </a:r>
            <a:endParaRPr lang="da-DK" b="0" noProof="0" dirty="0"/>
          </a:p>
          <a:p>
            <a:endParaRPr lang="da-DK" b="0" noProof="0" dirty="0"/>
          </a:p>
        </p:txBody>
      </p:sp>
      <p:sp>
        <p:nvSpPr>
          <p:cNvPr id="4" name="Slide Number Placeholder 3">
            <a:extLst>
              <a:ext uri="{FF2B5EF4-FFF2-40B4-BE49-F238E27FC236}">
                <a16:creationId xmlns:a16="http://schemas.microsoft.com/office/drawing/2014/main" id="{560BCFCC-0BDB-2132-20D9-9797D8823E0D}"/>
              </a:ext>
            </a:extLst>
          </p:cNvPr>
          <p:cNvSpPr>
            <a:spLocks noGrp="1"/>
          </p:cNvSpPr>
          <p:nvPr>
            <p:ph type="sldNum" sz="quarter" idx="5"/>
          </p:nvPr>
        </p:nvSpPr>
        <p:spPr/>
        <p:txBody>
          <a:bodyPr/>
          <a:lstStyle/>
          <a:p>
            <a:fld id="{1B1D025B-ACD2-45C1-B156-1DDB470CE319}" type="slidenum">
              <a:rPr lang="en-GB" smtClean="0"/>
              <a:t>8</a:t>
            </a:fld>
            <a:endParaRPr lang="en-GB"/>
          </a:p>
        </p:txBody>
      </p:sp>
      <p:sp>
        <p:nvSpPr>
          <p:cNvPr id="5" name="Date Placeholder 4">
            <a:extLst>
              <a:ext uri="{FF2B5EF4-FFF2-40B4-BE49-F238E27FC236}">
                <a16:creationId xmlns:a16="http://schemas.microsoft.com/office/drawing/2014/main" id="{6B52F47F-6CB0-F51F-9EEE-5536AA610235}"/>
              </a:ext>
            </a:extLst>
          </p:cNvPr>
          <p:cNvSpPr>
            <a:spLocks noGrp="1"/>
          </p:cNvSpPr>
          <p:nvPr>
            <p:ph type="dt" idx="1"/>
          </p:nvPr>
        </p:nvSpPr>
        <p:spPr/>
        <p:txBody>
          <a:bodyPr/>
          <a:lstStyle/>
          <a:p>
            <a:fld id="{D325BBF7-0B0C-48D4-ABAA-EF360EF241C5}" type="datetime1">
              <a:rPr lang="en-GB" smtClean="0"/>
              <a:t>13/02/2025</a:t>
            </a:fld>
            <a:endParaRPr lang="en-GB"/>
          </a:p>
        </p:txBody>
      </p:sp>
      <p:sp>
        <p:nvSpPr>
          <p:cNvPr id="6" name="Header Placeholder 5">
            <a:extLst>
              <a:ext uri="{FF2B5EF4-FFF2-40B4-BE49-F238E27FC236}">
                <a16:creationId xmlns:a16="http://schemas.microsoft.com/office/drawing/2014/main" id="{157DE4C2-A28B-AFD4-CF58-D5AA16495D9E}"/>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C0A07BD6-F6CB-38F9-C5F5-21E3EB4C0AFE}"/>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865815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1D025B-ACD2-45C1-B156-1DDB470CE319}" type="slidenum">
              <a:rPr lang="en-GB" smtClean="0"/>
              <a:t>9</a:t>
            </a:fld>
            <a:endParaRPr lang="en-GB"/>
          </a:p>
        </p:txBody>
      </p:sp>
      <p:sp>
        <p:nvSpPr>
          <p:cNvPr id="5" name="Date Placeholder 4"/>
          <p:cNvSpPr>
            <a:spLocks noGrp="1"/>
          </p:cNvSpPr>
          <p:nvPr>
            <p:ph type="dt" idx="1"/>
          </p:nvPr>
        </p:nvSpPr>
        <p:spPr/>
        <p:txBody>
          <a:bodyPr/>
          <a:lstStyle/>
          <a:p>
            <a:fld id="{D325BBF7-0B0C-48D4-ABAA-EF360EF241C5}" type="datetime1">
              <a:rPr lang="en-GB" smtClean="0"/>
              <a:t>13/02/2025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568854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1903C8B-6A03-40C4-AD50-AACDEC5FDA0C}" type="datetime1">
              <a:rPr lang="en-GB" smtClean="0"/>
              <a:t>13/02/2025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DE8F052-B495-40BE-9682-094846479C8E}" type="datetime1">
              <a:rPr lang="en-GB" smtClean="0"/>
              <a:t>13/02/2025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80183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B4C9864-BFD0-4574-B370-8DFD1BF6363B}" type="datetime1">
              <a:rPr lang="en-GB" smtClean="0"/>
              <a:t>13/02/2025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9941A0D-1A7D-4418-872D-0A573109AE3D}" type="datetime1">
              <a:rPr lang="en-GB" smtClean="0"/>
              <a:t>13/02/2025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CE630481-804D-4542-835F-93D05E69FE5F}" type="datetime1">
              <a:rPr lang="en-GB" smtClean="0"/>
              <a:t>13/02/2025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7BF43399-B145-4BBC-AF2A-C9EC8B4305A6}" type="datetime1">
              <a:rPr lang="en-GB" smtClean="0"/>
              <a:t>13/02/2025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‹nr.›</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D74F0F3-9842-478D-99B7-277D0E19CEC9}" type="datetime1">
              <a:rPr lang="en-GB" smtClean="0"/>
              <a:t>13/02/2025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33B4BAF-2B92-4850-839C-D15349852EB5}" type="datetime1">
              <a:rPr lang="en-GB" smtClean="0"/>
              <a:t>13/02/2025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B5352C5-81EC-4100-8EF4-0409291AC406}" type="datetime1">
              <a:rPr lang="en-GB" smtClean="0"/>
              <a:t>13/02/2025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8A4F6F59-6CB3-4166-9CD8-0F5BCD967261}" type="datetime1">
              <a:rPr lang="en-GB" smtClean="0"/>
              <a:t>13/02/2025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6ACCEA19-5171-4127-A28C-C6D875C2D7D4}" type="datetime1">
              <a:rPr lang="en-GB" smtClean="0"/>
              <a:t>13/02/2025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B42BF88-9EAB-4FF1-8C7D-3D1A57D94546}" type="datetime1">
              <a:rPr lang="en-GB" smtClean="0"/>
              <a:t>13/02/2025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9AA3F283-0871-412B-8A65-5C27135FA311}" type="datetime1">
              <a:rPr lang="en-GB" smtClean="0"/>
              <a:t>13/02/2025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67BCEC0-92C2-4FF9-A782-344903368E13}" type="datetime1">
              <a:rPr lang="en-GB" smtClean="0"/>
              <a:t>13/02/2025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14D1594-E68D-46B5-98E0-BADEBF2D8E2F}" type="datetime1">
              <a:rPr lang="en-GB" smtClean="0"/>
              <a:t>13/02/2025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265A58E6-12DB-4BF0-8165-AE5E60E9367A}" type="datetime1">
              <a:rPr lang="en-GB" smtClean="0"/>
              <a:t>13/02/2025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904988D6-6DD0-4C39-8AE1-A7E25B5D1BF4}" type="datetime1">
              <a:rPr lang="en-GB" smtClean="0"/>
              <a:t>13/02/2025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C7F6929-E9B5-46A3-B5E9-6150C85426CE}" type="datetime1">
              <a:rPr lang="en-GB" smtClean="0"/>
              <a:t>13/02/2025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‹nr.›</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59FA29BE-106E-4609-97DE-EDE0B0C087F7}" type="datetime1">
              <a:rPr lang="en-GB" smtClean="0"/>
              <a:t>13/02/2025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EFAF684-C611-4113-B7D5-C3E527F22C4F}" type="datetime1">
              <a:rPr lang="en-GB" smtClean="0"/>
              <a:t>13/02/2025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C4B04AE4-03BB-4174-AD21-7567A4C959F4}" type="datetime1">
              <a:rPr lang="en-GB" smtClean="0"/>
              <a:t>13/02/2025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3A46E679-721E-4A44-A034-B3833441D488}" type="datetime1">
              <a:rPr lang="en-GB" smtClean="0"/>
              <a:t>13/02/2025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D06D66A-00D9-479B-9856-27577BF36107}" type="datetime1">
              <a:rPr lang="en-GB" smtClean="0"/>
              <a:t>13/02/2025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F6C1ADEE-7B52-423A-9878-0398FEFAF71F}" type="datetime1">
              <a:rPr lang="en-GB" smtClean="0"/>
              <a:t>13/02/2025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3FD627AC-F023-4E38-BBE2-8CC6A4B15F9B}" type="datetime1">
              <a:rPr lang="en-GB" smtClean="0"/>
              <a:t>13/02/2025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791AE312-9C38-4B88-A1BD-03872F0FCB4A}" type="datetime1">
              <a:rPr lang="en-GB" smtClean="0"/>
              <a:t>13/02/2025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B28D1D58-AB37-4343-ADE9-EEBE954DF792}" type="datetime1">
              <a:rPr lang="en-GB" smtClean="0"/>
              <a:t>13/02/2025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06093368-26E3-4532-8FD8-7B783022E688}" type="datetime1">
              <a:rPr lang="en-GB" smtClean="0"/>
              <a:t>13/02/2025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51E3A26-CACC-472F-999E-6CEDC51DAFFB}" type="datetime1">
              <a:rPr lang="en-GB" smtClean="0"/>
              <a:t>13/02/2025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923212C7-A548-4370-9C24-272889F12011}" type="datetime1">
              <a:rPr lang="en-GB" smtClean="0"/>
              <a:t>13/02/2025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3393CB94-5BA6-4B5C-8025-21D6F4E52D5E}" type="datetime1">
              <a:rPr lang="en-GB" smtClean="0"/>
              <a:t>13/02/2025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29D73515-F0A6-4B30-A688-5D4CF44B9186}" type="datetime1">
              <a:rPr lang="en-GB" smtClean="0"/>
              <a:t>13/02/2025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B6F065B1-CCC8-4072-99B6-C71232109F4F}" type="datetime1">
              <a:rPr lang="en-GB" smtClean="0"/>
              <a:t>13/02/2025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D3E1E10-4E6B-4C9C-B68B-DC96BC56ABFC}" type="datetime1">
              <a:rPr lang="en-GB" smtClean="0"/>
              <a:t>13/02/2025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4C0216E3-463B-4CB8-BE43-497F498BEEEE}" type="datetime1">
              <a:rPr lang="en-GB" smtClean="0"/>
              <a:t>13/02/2025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49EE3078-35F5-4450-8DDB-1711F663AF0B}" type="datetime1">
              <a:rPr lang="en-GB" smtClean="0"/>
              <a:t>13/02/2025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7CEE0B2-D606-4C87-BD16-18AC95AF549F}" type="datetime1">
              <a:rPr lang="en-GB" smtClean="0"/>
              <a:t>13/02/2025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075B1503-1805-4DC5-AF6E-FDE48DB177B4}" type="datetime1">
              <a:rPr lang="en-GB" smtClean="0"/>
              <a:t>13/02/2025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‹nr.›</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reaker (B)">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F24941B2-5F7F-4165-B2DE-D010B7A4A5F5}" type="datetime1">
              <a:rPr lang="en-GB" smtClean="0"/>
              <a:t>13/02/2025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‹nr.›</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E373EE1C-D19B-4EA0-9A15-DED1DEE449B9}" type="datetime1">
              <a:rPr lang="en-GB" smtClean="0"/>
              <a:t>13/02/2025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1466C188-1D45-4F08-8DB4-23F6002C2B91}" type="datetime1">
              <a:rPr lang="en-GB" smtClean="0"/>
              <a:t>13/02/2025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7494C8F4-6B6A-48C1-B023-792B6BA54AED}" type="datetime1">
              <a:rPr lang="en-GB" smtClean="0"/>
              <a:t>13/02/2025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8C247F8E-8C20-40E4-A53C-3DA358D8C9A7}" type="datetime1">
              <a:rPr lang="en-GB" smtClean="0"/>
              <a:t>13/02/2025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E8C12B2-0AE5-428E-985F-E18D4DA17AC7}" type="datetime1">
              <a:rPr lang="en-GB" smtClean="0"/>
              <a:t>13/02/2025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5259D24-E6A6-4D69-90CB-83073E8387B2}" type="datetime1">
              <a:rPr lang="en-GB" smtClean="0"/>
              <a:t>13/02/2025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GB" smtClean="0"/>
              <a:t>13/02/2025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GB" smtClean="0"/>
              <a:t>13/02/2025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6F26645-C2A2-4B76-9EB3-5D9CA57B224A}" type="datetime1">
              <a:rPr lang="en-GB" smtClean="0"/>
              <a:t>13/02/2025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25BA43C-8502-4266-A056-72866794E701}" type="datetime1">
              <a:rPr lang="en-GB" smtClean="0"/>
              <a:t>13/02/2025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r>
              <a:rPr lang="en-GB" sz="900">
                <a:solidFill>
                  <a:srgbClr val="333333"/>
                </a:solidFill>
                <a:latin typeface="+mn-lt"/>
                <a:cs typeface="Verdana" panose="020B0604030504040204" pitchFamily="34" charset="0"/>
              </a:rPr>
              <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A5B220B3-5DAB-45AB-9B6A-9B7C36B5A57F}" type="datetime1">
              <a:rPr lang="en-GB" smtClean="0"/>
              <a:t>13/02/2025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r>
              <a:rPr lang="en-GB" altLang="da-DK" sz="900" b="0" noProof="1">
                <a:solidFill>
                  <a:srgbClr val="333333"/>
                </a:solidFill>
                <a:latin typeface="+mn-lt"/>
                <a:cs typeface="Verdana" panose="020B0604030504040204" pitchFamily="34" charset="0"/>
              </a:rPr>
              <a:t/>
            </a:r>
            <a:br>
              <a:rPr lang="en-GB" altLang="da-DK" sz="900" b="0" noProof="1">
                <a:solidFill>
                  <a:srgbClr val="333333"/>
                </a:solidFill>
                <a:latin typeface="+mn-lt"/>
                <a:cs typeface="Verdana" panose="020B0604030504040204" pitchFamily="34" charset="0"/>
              </a:rPr>
            </a:br>
            <a:r>
              <a:rPr lang="en-GB" altLang="da-DK" sz="900" b="0" noProof="1">
                <a:solidFill>
                  <a:srgbClr val="333333"/>
                </a:solidFill>
                <a:latin typeface="+mn-lt"/>
                <a:cs typeface="Verdana" panose="020B0604030504040204" pitchFamily="34" charset="0"/>
              </a:rPr>
              <a:t/>
            </a: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
            </a: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r>
              <a:rPr lang="en-GB" altLang="da-DK" sz="900" b="0" noProof="1">
                <a:solidFill>
                  <a:srgbClr val="333333"/>
                </a:solidFill>
                <a:latin typeface="+mn-lt"/>
                <a:cs typeface="Verdana" panose="020B0604030504040204" pitchFamily="34" charset="0"/>
              </a:rPr>
              <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t;Do not use layouts after this &g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r>
              <a:rPr lang="en-GB" sz="4000" b="0" i="0" noProof="0">
                <a:solidFill>
                  <a:schemeClr val="tx1"/>
                </a:solidFill>
              </a:rPr>
              <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06357EC7-0D53-4A60-9E41-D75A47B48389}" type="datetime1">
              <a:rPr lang="en-GB" smtClean="0"/>
              <a:t>13/02/2025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BED15FA-6EE8-4B82-A537-F53ACAF84CA4}" type="datetime1">
              <a:rPr lang="en-GB" smtClean="0"/>
              <a:t>13/02/2025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C6B010D-12BA-4529-B692-206652452F2C}" type="datetime1">
              <a:rPr lang="en-GB" smtClean="0"/>
              <a:t>13/02/2025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527E5059-8FC8-469D-AF5C-AED221334502}" type="datetime1">
              <a:rPr lang="en-GB" smtClean="0"/>
              <a:t>13/02/2025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B0A79E5A-EC3D-4F9C-8449-9968B8A873CD}" type="datetime1">
              <a:rPr lang="en-GB" smtClean="0"/>
              <a:t>13/02/2025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‹nr.›</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5E4"/>
        </a:solidFill>
        <a:effectLst/>
      </p:bgPr>
    </p:bg>
    <p:spTree>
      <p:nvGrpSpPr>
        <p:cNvPr id="1" name=""/>
        <p:cNvGrpSpPr/>
        <p:nvPr/>
      </p:nvGrpSpPr>
      <p:grpSpPr>
        <a:xfrm>
          <a:off x="0" y="0"/>
          <a:ext cx="0" cy="0"/>
          <a:chOff x="0" y="0"/>
          <a:chExt cx="0" cy="0"/>
        </a:xfrm>
      </p:grpSpPr>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D7C7A626-396F-47CE-9599-33B16A849820}" type="datetime1">
              <a:rPr lang="en-GB" smtClean="0"/>
              <a:t>13/02/2025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5.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sv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E574F2C1-A590-C24C-3E12-F87090EBFC2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433865"/>
            <a:ext cx="12192000" cy="6858000"/>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4F507359-E6B0-4F23-AD0A-0D95B06A9AE4}"/>
              </a:ext>
            </a:extLst>
          </p:cNvPr>
          <p:cNvSpPr>
            <a:spLocks noGrp="1"/>
          </p:cNvSpPr>
          <p:nvPr>
            <p:ph type="sldNum" sz="quarter" idx="12"/>
          </p:nvPr>
        </p:nvSpPr>
        <p:spPr/>
        <p:txBody>
          <a:bodyPr/>
          <a:lstStyle/>
          <a:p>
            <a:fld id="{23AA811B-2EBD-4900-905E-5BE206449611}" type="slidenum">
              <a:rPr lang="da-DK" noProof="0" smtClean="0"/>
              <a:pPr/>
              <a:t>1</a:t>
            </a:fld>
            <a:endParaRPr lang="da-DK" noProof="0" dirty="0"/>
          </a:p>
        </p:txBody>
      </p:sp>
      <p:sp>
        <p:nvSpPr>
          <p:cNvPr id="9" name="Title 2">
            <a:extLst>
              <a:ext uri="{FF2B5EF4-FFF2-40B4-BE49-F238E27FC236}">
                <a16:creationId xmlns:a16="http://schemas.microsoft.com/office/drawing/2014/main" id="{6953CC8B-3E82-4D08-85E1-D3BA77F23707}"/>
              </a:ext>
            </a:extLst>
          </p:cNvPr>
          <p:cNvSpPr txBox="1">
            <a:spLocks/>
          </p:cNvSpPr>
          <p:nvPr/>
        </p:nvSpPr>
        <p:spPr>
          <a:xfrm>
            <a:off x="360000" y="1313058"/>
            <a:ext cx="10485800" cy="804214"/>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a:lstStyle>
          <a:p>
            <a:r>
              <a:rPr lang="da-DK" sz="9600" noProof="0" dirty="0">
                <a:solidFill>
                  <a:srgbClr val="33786D"/>
                </a:solidFill>
                <a:latin typeface="Source Sans Pro Black" panose="020B0803030403020204" pitchFamily="34" charset="0"/>
                <a:ea typeface="Source Sans Pro Black" panose="020B0803030403020204" pitchFamily="34" charset="0"/>
              </a:rPr>
              <a:t>Læreroplæg</a:t>
            </a:r>
            <a:br>
              <a:rPr lang="da-DK" sz="9600" noProof="0" dirty="0">
                <a:solidFill>
                  <a:srgbClr val="33786D"/>
                </a:solidFill>
                <a:latin typeface="Source Sans Pro Black" panose="020B0803030403020204" pitchFamily="34" charset="0"/>
                <a:ea typeface="Source Sans Pro Black" panose="020B0803030403020204" pitchFamily="34" charset="0"/>
              </a:rPr>
            </a:br>
            <a:r>
              <a:rPr lang="da-DK" sz="2000" noProof="0" dirty="0">
                <a:solidFill>
                  <a:srgbClr val="33786D"/>
                </a:solidFill>
                <a:latin typeface="Source Sans Pro Black" panose="020B0803030403020204" pitchFamily="34" charset="0"/>
                <a:ea typeface="Source Sans Pro Black" panose="020B0803030403020204" pitchFamily="34" charset="0"/>
              </a:rPr>
              <a:t>Karriererejsen</a:t>
            </a:r>
          </a:p>
        </p:txBody>
      </p:sp>
      <p:sp>
        <p:nvSpPr>
          <p:cNvPr id="10" name="TextBox 9">
            <a:extLst>
              <a:ext uri="{FF2B5EF4-FFF2-40B4-BE49-F238E27FC236}">
                <a16:creationId xmlns:a16="http://schemas.microsoft.com/office/drawing/2014/main" id="{8B16AD2F-4F5E-4CA1-AEAF-07ED07F34F6C}"/>
              </a:ext>
            </a:extLst>
          </p:cNvPr>
          <p:cNvSpPr txBox="1"/>
          <p:nvPr/>
        </p:nvSpPr>
        <p:spPr>
          <a:xfrm>
            <a:off x="360000" y="820615"/>
            <a:ext cx="711733" cy="492443"/>
          </a:xfrm>
          <a:prstGeom prst="rect">
            <a:avLst/>
          </a:prstGeom>
          <a:noFill/>
        </p:spPr>
        <p:txBody>
          <a:bodyPr wrap="none" lIns="0" tIns="0" rIns="0" bIns="0" rtlCol="0">
            <a:spAutoFit/>
          </a:bodyPr>
          <a:lstStyle/>
          <a:p>
            <a:r>
              <a:rPr lang="da-DK" sz="3200" noProof="0" dirty="0">
                <a:solidFill>
                  <a:srgbClr val="33786D"/>
                </a:solidFill>
                <a:latin typeface="Source Sans Pro Light" panose="020B0403030403020204" pitchFamily="34" charset="0"/>
                <a:ea typeface="Source Sans Pro Light" panose="020B0403030403020204" pitchFamily="34" charset="0"/>
              </a:rPr>
              <a:t>Bilag </a:t>
            </a:r>
          </a:p>
        </p:txBody>
      </p:sp>
      <p:pic>
        <p:nvPicPr>
          <p:cNvPr id="4" name="Graphic 3">
            <a:extLst>
              <a:ext uri="{FF2B5EF4-FFF2-40B4-BE49-F238E27FC236}">
                <a16:creationId xmlns:a16="http://schemas.microsoft.com/office/drawing/2014/main" id="{C71692A2-FE27-4783-B3EE-2FDC278EEE1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039497" y="3984487"/>
            <a:ext cx="2480503" cy="2439648"/>
          </a:xfrm>
          <a:prstGeom prst="rect">
            <a:avLst/>
          </a:prstGeom>
        </p:spPr>
      </p:pic>
    </p:spTree>
    <p:extLst>
      <p:ext uri="{BB962C8B-B14F-4D97-AF65-F5344CB8AC3E}">
        <p14:creationId xmlns:p14="http://schemas.microsoft.com/office/powerpoint/2010/main" val="2204541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9">
            <a:extLst>
              <a:ext uri="{FF2B5EF4-FFF2-40B4-BE49-F238E27FC236}">
                <a16:creationId xmlns:a16="http://schemas.microsoft.com/office/drawing/2014/main" id="{E44F5C65-6AE7-4709-2746-0D696CB3E66E}"/>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1"/>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da-DK" noProof="0" smtClean="0"/>
              <a:pPr/>
              <a:t>10</a:t>
            </a:fld>
            <a:endParaRPr lang="da-DK" noProof="0"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da-DK" sz="4000" noProof="0" dirty="0">
                <a:solidFill>
                  <a:srgbClr val="33786D"/>
                </a:solidFill>
                <a:latin typeface="Source Sans Pro" panose="020B0503030403020204" pitchFamily="34" charset="0"/>
                <a:ea typeface="Source Sans Pro" panose="020B0503030403020204" pitchFamily="34" charset="0"/>
              </a:rPr>
              <a:t>Hvem tænker du, at du gerne vil interview?</a:t>
            </a:r>
          </a:p>
        </p:txBody>
      </p:sp>
      <p:sp>
        <p:nvSpPr>
          <p:cNvPr id="2" name="Tekstfelt 1">
            <a:extLst>
              <a:ext uri="{FF2B5EF4-FFF2-40B4-BE49-F238E27FC236}">
                <a16:creationId xmlns:a16="http://schemas.microsoft.com/office/drawing/2014/main" id="{C6EA252B-31B1-815A-800F-1F6E3DD5D5ED}"/>
              </a:ext>
            </a:extLst>
          </p:cNvPr>
          <p:cNvSpPr txBox="1"/>
          <p:nvPr/>
        </p:nvSpPr>
        <p:spPr>
          <a:xfrm>
            <a:off x="6549390" y="1936699"/>
            <a:ext cx="5151685" cy="246221"/>
          </a:xfrm>
          <a:prstGeom prst="rect">
            <a:avLst/>
          </a:prstGeom>
          <a:noFill/>
        </p:spPr>
        <p:txBody>
          <a:bodyPr wrap="square" lIns="0" tIns="0" rIns="0" bIns="0" rtlCol="0">
            <a:spAutoFit/>
          </a:bodyPr>
          <a:lstStyle/>
          <a:p>
            <a:endParaRPr lang="da-DK" sz="16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90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9">
            <a:extLst>
              <a:ext uri="{FF2B5EF4-FFF2-40B4-BE49-F238E27FC236}">
                <a16:creationId xmlns:a16="http://schemas.microsoft.com/office/drawing/2014/main" id="{E44F5C65-6AE7-4709-2746-0D696CB3E66E}"/>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1"/>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da-DK" noProof="0" smtClean="0"/>
              <a:pPr/>
              <a:t>11</a:t>
            </a:fld>
            <a:endParaRPr lang="da-DK" noProof="0"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da-DK" sz="4000" noProof="0" dirty="0">
                <a:solidFill>
                  <a:srgbClr val="33786D"/>
                </a:solidFill>
                <a:latin typeface="Source Sans Pro" panose="020B0503030403020204" pitchFamily="34" charset="0"/>
                <a:ea typeface="Source Sans Pro" panose="020B0503030403020204" pitchFamily="34" charset="0"/>
              </a:rPr>
              <a:t>Det gode interview:</a:t>
            </a:r>
            <a:br>
              <a:rPr lang="da-DK" sz="4000" noProof="0" dirty="0">
                <a:solidFill>
                  <a:srgbClr val="33786D"/>
                </a:solidFill>
                <a:latin typeface="Source Sans Pro" panose="020B0503030403020204" pitchFamily="34" charset="0"/>
                <a:ea typeface="Source Sans Pro" panose="020B0503030403020204" pitchFamily="34" charset="0"/>
              </a:rPr>
            </a:br>
            <a:r>
              <a:rPr lang="da-DK" sz="4000" noProof="0" dirty="0">
                <a:solidFill>
                  <a:srgbClr val="33786D"/>
                </a:solidFill>
                <a:latin typeface="Source Sans Pro" panose="020B0503030403020204" pitchFamily="34" charset="0"/>
                <a:ea typeface="Source Sans Pro" panose="020B0503030403020204" pitchFamily="34" charset="0"/>
              </a:rPr>
              <a:t/>
            </a:r>
            <a:br>
              <a:rPr lang="da-DK" sz="4000" noProof="0" dirty="0">
                <a:solidFill>
                  <a:srgbClr val="33786D"/>
                </a:solidFill>
                <a:latin typeface="Source Sans Pro" panose="020B0503030403020204" pitchFamily="34" charset="0"/>
                <a:ea typeface="Source Sans Pro" panose="020B0503030403020204" pitchFamily="34" charset="0"/>
              </a:rPr>
            </a:br>
            <a:r>
              <a:rPr lang="da-DK" sz="4000" noProof="0" dirty="0">
                <a:solidFill>
                  <a:srgbClr val="33786D"/>
                </a:solidFill>
                <a:latin typeface="Source Sans Pro" panose="020B0503030403020204" pitchFamily="34" charset="0"/>
                <a:ea typeface="Source Sans Pro" panose="020B0503030403020204" pitchFamily="34" charset="0"/>
              </a:rPr>
              <a:t>* Er velforberedt – har forberedte spørgsmål.</a:t>
            </a:r>
            <a:br>
              <a:rPr lang="da-DK" sz="4000" noProof="0" dirty="0">
                <a:solidFill>
                  <a:srgbClr val="33786D"/>
                </a:solidFill>
                <a:latin typeface="Source Sans Pro" panose="020B0503030403020204" pitchFamily="34" charset="0"/>
                <a:ea typeface="Source Sans Pro" panose="020B0503030403020204" pitchFamily="34" charset="0"/>
              </a:rPr>
            </a:br>
            <a:r>
              <a:rPr lang="da-DK" sz="4000" noProof="0" dirty="0">
                <a:solidFill>
                  <a:srgbClr val="33786D"/>
                </a:solidFill>
                <a:latin typeface="Source Sans Pro" panose="020B0503030403020204" pitchFamily="34" charset="0"/>
                <a:ea typeface="Source Sans Pro" panose="020B0503030403020204" pitchFamily="34" charset="0"/>
              </a:rPr>
              <a:t>* Er uddybende – Du vil ikke kun have et svar, du vil også vide hvorfor de svarer som de svarer</a:t>
            </a:r>
            <a:br>
              <a:rPr lang="da-DK" sz="4000" noProof="0" dirty="0">
                <a:solidFill>
                  <a:srgbClr val="33786D"/>
                </a:solidFill>
                <a:latin typeface="Source Sans Pro" panose="020B0503030403020204" pitchFamily="34" charset="0"/>
                <a:ea typeface="Source Sans Pro" panose="020B0503030403020204" pitchFamily="34" charset="0"/>
              </a:rPr>
            </a:br>
            <a:r>
              <a:rPr lang="da-DK" sz="4000" noProof="0" dirty="0">
                <a:solidFill>
                  <a:srgbClr val="33786D"/>
                </a:solidFill>
                <a:latin typeface="Source Sans Pro" panose="020B0503030403020204" pitchFamily="34" charset="0"/>
                <a:ea typeface="Source Sans Pro" panose="020B0503030403020204" pitchFamily="34" charset="0"/>
              </a:rPr>
              <a:t>* Bliver noteret – Du kan ikke huske svarene, så skriv dem ned eller optag dem på din telefon.</a:t>
            </a:r>
          </a:p>
        </p:txBody>
      </p:sp>
      <p:sp>
        <p:nvSpPr>
          <p:cNvPr id="2" name="Tekstfelt 1">
            <a:extLst>
              <a:ext uri="{FF2B5EF4-FFF2-40B4-BE49-F238E27FC236}">
                <a16:creationId xmlns:a16="http://schemas.microsoft.com/office/drawing/2014/main" id="{C6EA252B-31B1-815A-800F-1F6E3DD5D5ED}"/>
              </a:ext>
            </a:extLst>
          </p:cNvPr>
          <p:cNvSpPr txBox="1"/>
          <p:nvPr/>
        </p:nvSpPr>
        <p:spPr>
          <a:xfrm>
            <a:off x="6549390" y="1936699"/>
            <a:ext cx="5151685" cy="246221"/>
          </a:xfrm>
          <a:prstGeom prst="rect">
            <a:avLst/>
          </a:prstGeom>
          <a:noFill/>
        </p:spPr>
        <p:txBody>
          <a:bodyPr wrap="square" lIns="0" tIns="0" rIns="0" bIns="0" rtlCol="0">
            <a:spAutoFit/>
          </a:bodyPr>
          <a:lstStyle/>
          <a:p>
            <a:endParaRPr lang="da-DK" sz="16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5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id="{7ADD41ED-BA2C-AC0C-D628-D8B8E26053B0}"/>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273600"/>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da-DK" noProof="0" smtClean="0"/>
              <a:pPr/>
              <a:t>12</a:t>
            </a:fld>
            <a:endParaRPr lang="da-DK" noProof="0" dirty="0"/>
          </a:p>
        </p:txBody>
      </p:sp>
      <p:cxnSp>
        <p:nvCxnSpPr>
          <p:cNvPr id="8" name="Lige forbindelse 7">
            <a:extLst>
              <a:ext uri="{FF2B5EF4-FFF2-40B4-BE49-F238E27FC236}">
                <a16:creationId xmlns:a16="http://schemas.microsoft.com/office/drawing/2014/main" id="{13B295C8-3993-DF12-DED3-4A55C0501E14}"/>
              </a:ext>
            </a:extLst>
          </p:cNvPr>
          <p:cNvCxnSpPr>
            <a:cxnSpLocks/>
          </p:cNvCxnSpPr>
          <p:nvPr/>
        </p:nvCxnSpPr>
        <p:spPr>
          <a:xfrm flipV="1">
            <a:off x="6096000" y="1057275"/>
            <a:ext cx="0" cy="5800725"/>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Lige forbindelse 1">
            <a:extLst>
              <a:ext uri="{FF2B5EF4-FFF2-40B4-BE49-F238E27FC236}">
                <a16:creationId xmlns:a16="http://schemas.microsoft.com/office/drawing/2014/main" id="{C586CD3D-AA99-F93D-3AC0-0F4757FA171E}"/>
              </a:ext>
            </a:extLst>
          </p:cNvPr>
          <p:cNvCxnSpPr>
            <a:cxnSpLocks/>
          </p:cNvCxnSpPr>
          <p:nvPr/>
        </p:nvCxnSpPr>
        <p:spPr>
          <a:xfrm>
            <a:off x="495150" y="3429000"/>
            <a:ext cx="112017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el 11">
            <a:extLst>
              <a:ext uri="{FF2B5EF4-FFF2-40B4-BE49-F238E27FC236}">
                <a16:creationId xmlns:a16="http://schemas.microsoft.com/office/drawing/2014/main" id="{17D3F431-FCEC-324D-6228-47B79DB0372D}"/>
              </a:ext>
            </a:extLst>
          </p:cNvPr>
          <p:cNvSpPr>
            <a:spLocks noGrp="1"/>
          </p:cNvSpPr>
          <p:nvPr>
            <p:ph type="title"/>
          </p:nvPr>
        </p:nvSpPr>
        <p:spPr>
          <a:xfrm>
            <a:off x="0" y="0"/>
            <a:ext cx="12192000" cy="936000"/>
          </a:xfrm>
        </p:spPr>
        <p:txBody>
          <a:bodyPr/>
          <a:lstStyle/>
          <a:p>
            <a:pPr algn="ctr"/>
            <a:r>
              <a:rPr lang="da-DK" noProof="0" dirty="0">
                <a:solidFill>
                  <a:srgbClr val="33786D"/>
                </a:solidFill>
                <a:latin typeface="Source Sans Pro"/>
                <a:ea typeface="Source Sans Pro"/>
              </a:rPr>
              <a:t>Nu skal vi prøve at lave et interview:</a:t>
            </a:r>
            <a:endParaRPr lang="da-DK" noProof="0" dirty="0"/>
          </a:p>
        </p:txBody>
      </p:sp>
      <p:sp>
        <p:nvSpPr>
          <p:cNvPr id="6" name="AutoShape 2" descr="Generated from prompt">
            <a:extLst>
              <a:ext uri="{FF2B5EF4-FFF2-40B4-BE49-F238E27FC236}">
                <a16:creationId xmlns:a16="http://schemas.microsoft.com/office/drawing/2014/main" id="{55FC9AB3-375D-02DA-756E-05F914E3B78A}"/>
              </a:ext>
            </a:extLst>
          </p:cNvPr>
          <p:cNvSpPr>
            <a:spLocks noChangeAspect="1" noChangeArrowheads="1"/>
          </p:cNvSpPr>
          <p:nvPr/>
        </p:nvSpPr>
        <p:spPr bwMode="auto">
          <a:xfrm>
            <a:off x="3429003" y="762003"/>
            <a:ext cx="2819397" cy="28193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noProof="0" dirty="0"/>
          </a:p>
        </p:txBody>
      </p:sp>
      <p:pic>
        <p:nvPicPr>
          <p:cNvPr id="15" name="Billede 14" descr="Et billede, der indeholder flaske, Ansigt, tegneserie, person&#10;&#10;Automatisk genereret beskrivelse">
            <a:extLst>
              <a:ext uri="{FF2B5EF4-FFF2-40B4-BE49-F238E27FC236}">
                <a16:creationId xmlns:a16="http://schemas.microsoft.com/office/drawing/2014/main" id="{5AFC2E3D-AA8E-E83C-B58B-08ED9FECB088}"/>
              </a:ext>
            </a:extLst>
          </p:cNvPr>
          <p:cNvPicPr>
            <a:picLocks noChangeAspect="1"/>
          </p:cNvPicPr>
          <p:nvPr/>
        </p:nvPicPr>
        <p:blipFill>
          <a:blip r:embed="rId5"/>
          <a:stretch>
            <a:fillRect/>
          </a:stretch>
        </p:blipFill>
        <p:spPr>
          <a:xfrm>
            <a:off x="7517098" y="3721981"/>
            <a:ext cx="2819393" cy="2819393"/>
          </a:xfrm>
          <a:prstGeom prst="rect">
            <a:avLst/>
          </a:prstGeom>
        </p:spPr>
      </p:pic>
      <p:pic>
        <p:nvPicPr>
          <p:cNvPr id="17" name="Billede 16" descr="Et billede, der indeholder tegneserie, legetøj, dukke, Ansigt&#10;&#10;Automatisk genereret beskrivelse">
            <a:extLst>
              <a:ext uri="{FF2B5EF4-FFF2-40B4-BE49-F238E27FC236}">
                <a16:creationId xmlns:a16="http://schemas.microsoft.com/office/drawing/2014/main" id="{B2FB5713-626C-F5CD-22A5-94E62216EC0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517098" y="576526"/>
            <a:ext cx="2796598" cy="2796598"/>
          </a:xfrm>
          <a:prstGeom prst="rect">
            <a:avLst/>
          </a:prstGeom>
        </p:spPr>
      </p:pic>
      <p:pic>
        <p:nvPicPr>
          <p:cNvPr id="19" name="Billede 18" descr="Et billede, der indeholder tøj, tegneserie, smil, menneske&#10;&#10;Automatisk genereret beskrivelse">
            <a:extLst>
              <a:ext uri="{FF2B5EF4-FFF2-40B4-BE49-F238E27FC236}">
                <a16:creationId xmlns:a16="http://schemas.microsoft.com/office/drawing/2014/main" id="{A92CF1D1-B033-74DC-B45D-CDF458699F8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638306" y="576526"/>
            <a:ext cx="2819393" cy="2819393"/>
          </a:xfrm>
          <a:prstGeom prst="rect">
            <a:avLst/>
          </a:prstGeom>
        </p:spPr>
      </p:pic>
      <p:pic>
        <p:nvPicPr>
          <p:cNvPr id="21" name="Billede 20" descr="Et billede, der indeholder hjelm, legetøj, tøj, Ansigt&#10;&#10;Automatisk genereret beskrivelse">
            <a:extLst>
              <a:ext uri="{FF2B5EF4-FFF2-40B4-BE49-F238E27FC236}">
                <a16:creationId xmlns:a16="http://schemas.microsoft.com/office/drawing/2014/main" id="{A25641D0-5C1A-8C56-0F20-39F358E7FAAE}"/>
              </a:ext>
            </a:extLst>
          </p:cNvPr>
          <p:cNvPicPr>
            <a:picLocks noChangeAspect="1"/>
          </p:cNvPicPr>
          <p:nvPr/>
        </p:nvPicPr>
        <p:blipFill>
          <a:blip r:embed="rId8"/>
          <a:stretch>
            <a:fillRect/>
          </a:stretch>
        </p:blipFill>
        <p:spPr>
          <a:xfrm>
            <a:off x="1638302" y="3721981"/>
            <a:ext cx="2819397" cy="2819397"/>
          </a:xfrm>
          <a:prstGeom prst="rect">
            <a:avLst/>
          </a:prstGeom>
        </p:spPr>
      </p:pic>
    </p:spTree>
    <p:extLst>
      <p:ext uri="{BB962C8B-B14F-4D97-AF65-F5344CB8AC3E}">
        <p14:creationId xmlns:p14="http://schemas.microsoft.com/office/powerpoint/2010/main" val="4247161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15D9-5296-C1E7-A2F8-D00A36D4DBBF}"/>
            </a:ext>
          </a:extLst>
        </p:cNvPr>
        <p:cNvGrpSpPr/>
        <p:nvPr/>
      </p:nvGrpSpPr>
      <p:grpSpPr>
        <a:xfrm>
          <a:off x="0" y="0"/>
          <a:ext cx="0" cy="0"/>
          <a:chOff x="0" y="0"/>
          <a:chExt cx="0" cy="0"/>
        </a:xfrm>
      </p:grpSpPr>
      <p:pic>
        <p:nvPicPr>
          <p:cNvPr id="6" name="Graphic 9">
            <a:extLst>
              <a:ext uri="{FF2B5EF4-FFF2-40B4-BE49-F238E27FC236}">
                <a16:creationId xmlns:a16="http://schemas.microsoft.com/office/drawing/2014/main" id="{CC35AD80-FAB0-1B80-C5AD-6EE72F9D6E6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1"/>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85A3A1B8-FB1B-0C1A-0F51-73E37D84A840}"/>
              </a:ext>
            </a:extLst>
          </p:cNvPr>
          <p:cNvSpPr>
            <a:spLocks noGrp="1"/>
          </p:cNvSpPr>
          <p:nvPr>
            <p:ph type="sldNum" sz="quarter" idx="17"/>
          </p:nvPr>
        </p:nvSpPr>
        <p:spPr/>
        <p:txBody>
          <a:bodyPr/>
          <a:lstStyle/>
          <a:p>
            <a:fld id="{23AA811B-2EBD-4900-905E-5BE206449611}" type="slidenum">
              <a:rPr lang="da-DK" noProof="0" smtClean="0"/>
              <a:pPr/>
              <a:t>13</a:t>
            </a:fld>
            <a:endParaRPr lang="da-DK" noProof="0" dirty="0"/>
          </a:p>
        </p:txBody>
      </p:sp>
      <p:sp>
        <p:nvSpPr>
          <p:cNvPr id="5" name="Title 4">
            <a:extLst>
              <a:ext uri="{FF2B5EF4-FFF2-40B4-BE49-F238E27FC236}">
                <a16:creationId xmlns:a16="http://schemas.microsoft.com/office/drawing/2014/main" id="{A0C80E26-AF98-0498-2B0A-A3ECFB3BF969}"/>
              </a:ext>
            </a:extLst>
          </p:cNvPr>
          <p:cNvSpPr>
            <a:spLocks noGrp="1"/>
          </p:cNvSpPr>
          <p:nvPr>
            <p:ph type="title"/>
          </p:nvPr>
        </p:nvSpPr>
        <p:spPr/>
        <p:txBody>
          <a:bodyPr/>
          <a:lstStyle/>
          <a:p>
            <a:r>
              <a:rPr lang="da-DK" sz="4000" noProof="0" dirty="0">
                <a:solidFill>
                  <a:srgbClr val="33786D"/>
                </a:solidFill>
                <a:latin typeface="Source Sans Pro" panose="020B0503030403020204" pitchFamily="34" charset="0"/>
                <a:ea typeface="Source Sans Pro" panose="020B0503030403020204" pitchFamily="34" charset="0"/>
              </a:rPr>
              <a:t>Udarbejdelse af Interviewspørgsmål</a:t>
            </a:r>
            <a:br>
              <a:rPr lang="da-DK" sz="4000" noProof="0" dirty="0">
                <a:solidFill>
                  <a:srgbClr val="33786D"/>
                </a:solidFill>
                <a:latin typeface="Source Sans Pro" panose="020B0503030403020204" pitchFamily="34" charset="0"/>
                <a:ea typeface="Source Sans Pro" panose="020B0503030403020204" pitchFamily="34" charset="0"/>
              </a:rPr>
            </a:br>
            <a:r>
              <a:rPr lang="da-DK" sz="4000" noProof="0" dirty="0">
                <a:solidFill>
                  <a:srgbClr val="33786D"/>
                </a:solidFill>
                <a:latin typeface="Source Sans Pro" panose="020B0503030403020204" pitchFamily="34" charset="0"/>
                <a:ea typeface="Source Sans Pro" panose="020B0503030403020204" pitchFamily="34" charset="0"/>
              </a:rPr>
              <a:t/>
            </a:r>
            <a:br>
              <a:rPr lang="da-DK" sz="4000" noProof="0" dirty="0">
                <a:solidFill>
                  <a:srgbClr val="33786D"/>
                </a:solidFill>
                <a:latin typeface="Source Sans Pro" panose="020B0503030403020204" pitchFamily="34" charset="0"/>
                <a:ea typeface="Source Sans Pro" panose="020B0503030403020204" pitchFamily="34" charset="0"/>
              </a:rPr>
            </a:br>
            <a:r>
              <a:rPr lang="da-DK" noProof="0" dirty="0">
                <a:solidFill>
                  <a:srgbClr val="33786D"/>
                </a:solidFill>
                <a:latin typeface="Source Sans Pro" panose="020B0503030403020204" pitchFamily="34" charset="0"/>
                <a:ea typeface="Source Sans Pro" panose="020B0503030403020204" pitchFamily="34" charset="0"/>
              </a:rPr>
              <a:t>I</a:t>
            </a:r>
            <a:r>
              <a:rPr lang="da-DK" sz="2400" noProof="0" dirty="0">
                <a:solidFill>
                  <a:srgbClr val="33786D"/>
                </a:solidFill>
                <a:latin typeface="Source Sans Pro" panose="020B0503030403020204" pitchFamily="34" charset="0"/>
                <a:ea typeface="Source Sans Pro" panose="020B0503030403020204" pitchFamily="34" charset="0"/>
              </a:rPr>
              <a:t> skal nu skrive en række interviewspørgsmål i kan bruge når I skal interviewe en fra jeres praktik. Spørgsmålene skal handle om:</a:t>
            </a:r>
            <a:br>
              <a:rPr lang="da-DK" sz="2400" noProof="0" dirty="0">
                <a:solidFill>
                  <a:srgbClr val="33786D"/>
                </a:solidFill>
                <a:latin typeface="Source Sans Pro" panose="020B0503030403020204" pitchFamily="34" charset="0"/>
                <a:ea typeface="Source Sans Pro" panose="020B0503030403020204" pitchFamily="34" charset="0"/>
              </a:rPr>
            </a:br>
            <a:r>
              <a:rPr lang="da-DK" sz="2400" noProof="0" dirty="0">
                <a:solidFill>
                  <a:srgbClr val="33786D"/>
                </a:solidFill>
                <a:latin typeface="Source Sans Pro" panose="020B0503030403020204" pitchFamily="34" charset="0"/>
                <a:ea typeface="Source Sans Pro" panose="020B0503030403020204" pitchFamily="34" charset="0"/>
              </a:rPr>
              <a:t/>
            </a:r>
            <a:br>
              <a:rPr lang="da-DK" sz="2400" noProof="0" dirty="0">
                <a:solidFill>
                  <a:srgbClr val="33786D"/>
                </a:solidFill>
                <a:latin typeface="Source Sans Pro" panose="020B0503030403020204" pitchFamily="34" charset="0"/>
                <a:ea typeface="Source Sans Pro" panose="020B0503030403020204" pitchFamily="34" charset="0"/>
              </a:rPr>
            </a:br>
            <a:r>
              <a:rPr lang="da-DK" sz="2400" noProof="0" dirty="0">
                <a:solidFill>
                  <a:srgbClr val="33786D"/>
                </a:solidFill>
                <a:latin typeface="Source Sans Pro" panose="020B0503030403020204" pitchFamily="34" charset="0"/>
                <a:ea typeface="Source Sans Pro" panose="020B0503030403020204" pitchFamily="34" charset="0"/>
              </a:rPr>
              <a:t>1) Hvad går personens arbejde ud på?</a:t>
            </a:r>
            <a:br>
              <a:rPr lang="da-DK" sz="2400" noProof="0" dirty="0">
                <a:solidFill>
                  <a:srgbClr val="33786D"/>
                </a:solidFill>
                <a:latin typeface="Source Sans Pro" panose="020B0503030403020204" pitchFamily="34" charset="0"/>
                <a:ea typeface="Source Sans Pro" panose="020B0503030403020204" pitchFamily="34" charset="0"/>
              </a:rPr>
            </a:br>
            <a:r>
              <a:rPr lang="da-DK" sz="2400" noProof="0" dirty="0">
                <a:solidFill>
                  <a:srgbClr val="33786D"/>
                </a:solidFill>
                <a:latin typeface="Source Sans Pro" panose="020B0503030403020204" pitchFamily="34" charset="0"/>
                <a:ea typeface="Source Sans Pro" panose="020B0503030403020204" pitchFamily="34" charset="0"/>
              </a:rPr>
              <a:t>2) Hvorfor valgte personen det arbejde og uddannelse?</a:t>
            </a:r>
            <a:br>
              <a:rPr lang="da-DK" sz="2400" noProof="0" dirty="0">
                <a:solidFill>
                  <a:srgbClr val="33786D"/>
                </a:solidFill>
                <a:latin typeface="Source Sans Pro" panose="020B0503030403020204" pitchFamily="34" charset="0"/>
                <a:ea typeface="Source Sans Pro" panose="020B0503030403020204" pitchFamily="34" charset="0"/>
              </a:rPr>
            </a:br>
            <a:r>
              <a:rPr lang="da-DK" sz="2400" dirty="0">
                <a:solidFill>
                  <a:srgbClr val="33786D"/>
                </a:solidFill>
                <a:latin typeface="Source Sans Pro" panose="020B0503030403020204" pitchFamily="34" charset="0"/>
                <a:ea typeface="Source Sans Pro" panose="020B0503030403020204" pitchFamily="34" charset="0"/>
              </a:rPr>
              <a:t>3) Hvordan forstår personen begrebet karriere?</a:t>
            </a:r>
            <a:br>
              <a:rPr lang="da-DK" sz="2400" dirty="0">
                <a:solidFill>
                  <a:srgbClr val="33786D"/>
                </a:solidFill>
                <a:latin typeface="Source Sans Pro" panose="020B0503030403020204" pitchFamily="34" charset="0"/>
                <a:ea typeface="Source Sans Pro" panose="020B0503030403020204" pitchFamily="34" charset="0"/>
              </a:rPr>
            </a:br>
            <a:r>
              <a:rPr lang="da-DK" sz="2400" dirty="0">
                <a:solidFill>
                  <a:srgbClr val="33786D"/>
                </a:solidFill>
                <a:latin typeface="Source Sans Pro" panose="020B0503030403020204" pitchFamily="34" charset="0"/>
                <a:ea typeface="Source Sans Pro" panose="020B0503030403020204" pitchFamily="34" charset="0"/>
              </a:rPr>
              <a:t>4) Hvilken livsform er personen?</a:t>
            </a:r>
            <a:br>
              <a:rPr lang="da-DK" sz="2400" dirty="0">
                <a:solidFill>
                  <a:srgbClr val="33786D"/>
                </a:solidFill>
                <a:latin typeface="Source Sans Pro" panose="020B0503030403020204" pitchFamily="34" charset="0"/>
                <a:ea typeface="Source Sans Pro" panose="020B0503030403020204" pitchFamily="34" charset="0"/>
              </a:rPr>
            </a:br>
            <a:r>
              <a:rPr lang="da-DK" sz="2400" dirty="0">
                <a:solidFill>
                  <a:srgbClr val="33786D"/>
                </a:solidFill>
                <a:latin typeface="Source Sans Pro" panose="020B0503030403020204" pitchFamily="34" charset="0"/>
                <a:ea typeface="Source Sans Pro" panose="020B0503030403020204" pitchFamily="34" charset="0"/>
              </a:rPr>
              <a:t>5) Hvor stor en del af personens identitet består af arbejde?</a:t>
            </a:r>
            <a:br>
              <a:rPr lang="da-DK" sz="2400" dirty="0">
                <a:solidFill>
                  <a:srgbClr val="33786D"/>
                </a:solidFill>
                <a:latin typeface="Source Sans Pro" panose="020B0503030403020204" pitchFamily="34" charset="0"/>
                <a:ea typeface="Source Sans Pro" panose="020B0503030403020204" pitchFamily="34" charset="0"/>
              </a:rPr>
            </a:br>
            <a:r>
              <a:rPr lang="da-DK" sz="2400" dirty="0">
                <a:solidFill>
                  <a:srgbClr val="33786D"/>
                </a:solidFill>
                <a:latin typeface="Source Sans Pro" panose="020B0503030403020204" pitchFamily="34" charset="0"/>
                <a:ea typeface="Source Sans Pro" panose="020B0503030403020204" pitchFamily="34" charset="0"/>
              </a:rPr>
              <a:t/>
            </a:r>
            <a:br>
              <a:rPr lang="da-DK" sz="2400" dirty="0">
                <a:solidFill>
                  <a:srgbClr val="33786D"/>
                </a:solidFill>
                <a:latin typeface="Source Sans Pro" panose="020B0503030403020204" pitchFamily="34" charset="0"/>
                <a:ea typeface="Source Sans Pro" panose="020B0503030403020204" pitchFamily="34" charset="0"/>
              </a:rPr>
            </a:br>
            <a:r>
              <a:rPr lang="da-DK" sz="2400" dirty="0">
                <a:solidFill>
                  <a:srgbClr val="33786D"/>
                </a:solidFill>
                <a:latin typeface="Source Sans Pro" panose="020B0503030403020204" pitchFamily="34" charset="0"/>
                <a:ea typeface="Source Sans Pro" panose="020B0503030403020204" pitchFamily="34" charset="0"/>
              </a:rPr>
              <a:t>- Når du har lavet en række spørgsmål, skal du vise dem til en fraklassen, der skal fortælle hvad han eller hun synes om spørgsmålene</a:t>
            </a:r>
            <a:endParaRPr lang="da-DK" sz="2400" noProof="0" dirty="0">
              <a:solidFill>
                <a:srgbClr val="33786D"/>
              </a:solidFill>
              <a:latin typeface="Source Sans Pro" panose="020B0503030403020204" pitchFamily="34" charset="0"/>
              <a:ea typeface="Source Sans Pro" panose="020B0503030403020204" pitchFamily="34" charset="0"/>
            </a:endParaRPr>
          </a:p>
        </p:txBody>
      </p:sp>
      <p:sp>
        <p:nvSpPr>
          <p:cNvPr id="2" name="Tekstfelt 1">
            <a:extLst>
              <a:ext uri="{FF2B5EF4-FFF2-40B4-BE49-F238E27FC236}">
                <a16:creationId xmlns:a16="http://schemas.microsoft.com/office/drawing/2014/main" id="{9E821BEF-DCB6-71D9-CDAB-657FDF5DDC26}"/>
              </a:ext>
            </a:extLst>
          </p:cNvPr>
          <p:cNvSpPr txBox="1"/>
          <p:nvPr/>
        </p:nvSpPr>
        <p:spPr>
          <a:xfrm>
            <a:off x="6549390" y="1936699"/>
            <a:ext cx="5151685" cy="246221"/>
          </a:xfrm>
          <a:prstGeom prst="rect">
            <a:avLst/>
          </a:prstGeom>
          <a:noFill/>
        </p:spPr>
        <p:txBody>
          <a:bodyPr wrap="square" lIns="0" tIns="0" rIns="0" bIns="0" rtlCol="0">
            <a:spAutoFit/>
          </a:bodyPr>
          <a:lstStyle/>
          <a:p>
            <a:endParaRPr lang="da-DK" sz="16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61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63ACC17-A62D-06C6-5179-92B71A1CB73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1"/>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da-DK" noProof="0" smtClean="0"/>
              <a:pPr/>
              <a:t>14</a:t>
            </a:fld>
            <a:endParaRPr lang="da-DK" noProof="0"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1" y="655200"/>
            <a:ext cx="12192000" cy="6452182"/>
          </a:xfrm>
        </p:spPr>
        <p:txBody>
          <a:bodyPr/>
          <a:lstStyle/>
          <a:p>
            <a:pPr algn="ctr"/>
            <a:r>
              <a:rPr lang="da-DK" sz="17000" noProof="0" dirty="0">
                <a:solidFill>
                  <a:srgbClr val="33786D"/>
                </a:solidFill>
                <a:latin typeface="Source Sans Pro"/>
                <a:ea typeface="Source Sans Pro"/>
              </a:rPr>
              <a:t>Efter praktik</a:t>
            </a:r>
            <a:endParaRPr lang="da-DK" sz="17000" noProof="0" dirty="0">
              <a:solidFill>
                <a:srgbClr val="33786D"/>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27642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id="{7ADD41ED-BA2C-AC0C-D628-D8B8E26053B0}"/>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1"/>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da-DK" noProof="0" smtClean="0"/>
              <a:pPr/>
              <a:t>15</a:t>
            </a:fld>
            <a:endParaRPr lang="da-DK" noProof="0"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854400" y="504280"/>
            <a:ext cx="10483200" cy="936000"/>
          </a:xfrm>
        </p:spPr>
        <p:txBody>
          <a:bodyPr/>
          <a:lstStyle/>
          <a:p>
            <a:r>
              <a:rPr lang="da-DK" sz="3600" noProof="0" dirty="0">
                <a:solidFill>
                  <a:srgbClr val="33786D"/>
                </a:solidFill>
                <a:latin typeface="Source Sans Pro" panose="020B0503030403020204" pitchFamily="34" charset="0"/>
                <a:ea typeface="Source Sans Pro" panose="020B0503030403020204" pitchFamily="34" charset="0"/>
              </a:rPr>
              <a:t>Præsentation</a:t>
            </a:r>
          </a:p>
        </p:txBody>
      </p:sp>
      <p:sp>
        <p:nvSpPr>
          <p:cNvPr id="3" name="Tekstfelt 2"/>
          <p:cNvSpPr txBox="1"/>
          <p:nvPr/>
        </p:nvSpPr>
        <p:spPr>
          <a:xfrm>
            <a:off x="854400" y="1936699"/>
            <a:ext cx="4700580" cy="3877985"/>
          </a:xfrm>
          <a:prstGeom prst="rect">
            <a:avLst/>
          </a:prstGeom>
          <a:noFill/>
        </p:spPr>
        <p:txBody>
          <a:bodyPr wrap="square" lIns="0" tIns="0" rIns="0" bIns="0" rtlCol="0">
            <a:spAutoFit/>
          </a:bodyPr>
          <a:lstStyle/>
          <a:p>
            <a:r>
              <a:rPr lang="da-DK" noProof="0" dirty="0">
                <a:latin typeface="Arial" panose="020B0604020202020204" pitchFamily="34" charset="0"/>
                <a:cs typeface="Arial" panose="020B0604020202020204" pitchFamily="34" charset="0"/>
              </a:rPr>
              <a:t>I får nu 45 minutter til at udarbejde et oplæg hvor i præsenterer den person I har interviewet, med et særligt fokus på hvad den person arbejder som, hvordan personen fik det job og hvilke begivenheder har der haft betydning for personens karriererejse.</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Nævn også gene hvor stor en del af personens identitet der er i personens arbejde og hvilken livsform personen er en del af</a:t>
            </a:r>
            <a:endParaRPr lang="da-DK" noProof="0" dirty="0">
              <a:latin typeface="Arial" panose="020B0604020202020204" pitchFamily="34" charset="0"/>
              <a:cs typeface="Arial" panose="020B0604020202020204" pitchFamily="34" charset="0"/>
            </a:endParaRPr>
          </a:p>
          <a:p>
            <a:endParaRPr lang="da-DK" noProof="0" dirty="0">
              <a:latin typeface="Arial" panose="020B0604020202020204" pitchFamily="34" charset="0"/>
              <a:cs typeface="Arial" panose="020B0604020202020204" pitchFamily="34" charset="0"/>
            </a:endParaRPr>
          </a:p>
          <a:p>
            <a:r>
              <a:rPr lang="da-DK" noProof="0" dirty="0">
                <a:latin typeface="Arial" panose="020B0604020202020204" pitchFamily="34" charset="0"/>
                <a:cs typeface="Arial" panose="020B0604020202020204" pitchFamily="34" charset="0"/>
              </a:rPr>
              <a:t>Præsentationen kan bestå af en collage med udklip fra internettet, en tegnet karriererejse,  et digt, en sang eller noget helt andet.</a:t>
            </a:r>
          </a:p>
        </p:txBody>
      </p:sp>
      <p:cxnSp>
        <p:nvCxnSpPr>
          <p:cNvPr id="8" name="Lige forbindelse 7">
            <a:extLst>
              <a:ext uri="{FF2B5EF4-FFF2-40B4-BE49-F238E27FC236}">
                <a16:creationId xmlns:a16="http://schemas.microsoft.com/office/drawing/2014/main" id="{13B295C8-3993-DF12-DED3-4A55C0501E14}"/>
              </a:ext>
            </a:extLst>
          </p:cNvPr>
          <p:cNvCxnSpPr>
            <a:cxnSpLocks/>
          </p:cNvCxnSpPr>
          <p:nvPr/>
        </p:nvCxnSpPr>
        <p:spPr>
          <a:xfrm flipV="1">
            <a:off x="6096000" y="1828800"/>
            <a:ext cx="0" cy="3886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Billede 10" descr="Et billede, der indeholder skitse, tegning, Stregtegning, Børnekunst&#10;&#10;Automatisk genereret beskrivelse">
            <a:extLst>
              <a:ext uri="{FF2B5EF4-FFF2-40B4-BE49-F238E27FC236}">
                <a16:creationId xmlns:a16="http://schemas.microsoft.com/office/drawing/2014/main" id="{B3EFD220-3A44-F60A-F228-381D9F315A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1504423"/>
            <a:ext cx="5461000" cy="3924300"/>
          </a:xfrm>
          <a:prstGeom prst="rect">
            <a:avLst/>
          </a:prstGeom>
        </p:spPr>
      </p:pic>
    </p:spTree>
    <p:extLst>
      <p:ext uri="{BB962C8B-B14F-4D97-AF65-F5344CB8AC3E}">
        <p14:creationId xmlns:p14="http://schemas.microsoft.com/office/powerpoint/2010/main" val="3757422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55BC2-5834-2AF8-5097-15816EC2002E}"/>
            </a:ext>
          </a:extLst>
        </p:cNvPr>
        <p:cNvGrpSpPr/>
        <p:nvPr/>
      </p:nvGrpSpPr>
      <p:grpSpPr>
        <a:xfrm>
          <a:off x="0" y="0"/>
          <a:ext cx="0" cy="0"/>
          <a:chOff x="0" y="0"/>
          <a:chExt cx="0" cy="0"/>
        </a:xfrm>
      </p:grpSpPr>
      <p:pic>
        <p:nvPicPr>
          <p:cNvPr id="7" name="Graphic 9">
            <a:extLst>
              <a:ext uri="{FF2B5EF4-FFF2-40B4-BE49-F238E27FC236}">
                <a16:creationId xmlns:a16="http://schemas.microsoft.com/office/drawing/2014/main" id="{9EBCAF11-C13F-8E95-0CFB-6B420910F6A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0"/>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479D02D1-02A3-D562-6A0A-E25CE329E2C2}"/>
              </a:ext>
            </a:extLst>
          </p:cNvPr>
          <p:cNvSpPr>
            <a:spLocks noGrp="1"/>
          </p:cNvSpPr>
          <p:nvPr>
            <p:ph type="sldNum" sz="quarter" idx="17"/>
          </p:nvPr>
        </p:nvSpPr>
        <p:spPr/>
        <p:txBody>
          <a:bodyPr/>
          <a:lstStyle/>
          <a:p>
            <a:fld id="{23AA811B-2EBD-4900-905E-5BE206449611}" type="slidenum">
              <a:rPr lang="da-DK" noProof="0" smtClean="0"/>
              <a:pPr/>
              <a:t>16</a:t>
            </a:fld>
            <a:endParaRPr lang="da-DK" noProof="0" dirty="0"/>
          </a:p>
        </p:txBody>
      </p:sp>
      <p:sp>
        <p:nvSpPr>
          <p:cNvPr id="5" name="Title 4">
            <a:extLst>
              <a:ext uri="{FF2B5EF4-FFF2-40B4-BE49-F238E27FC236}">
                <a16:creationId xmlns:a16="http://schemas.microsoft.com/office/drawing/2014/main" id="{D8E943E7-86AF-DD05-1DC4-766552BF219D}"/>
              </a:ext>
            </a:extLst>
          </p:cNvPr>
          <p:cNvSpPr>
            <a:spLocks noGrp="1"/>
          </p:cNvSpPr>
          <p:nvPr>
            <p:ph type="title"/>
          </p:nvPr>
        </p:nvSpPr>
        <p:spPr>
          <a:xfrm>
            <a:off x="854400" y="504280"/>
            <a:ext cx="10483200" cy="936000"/>
          </a:xfrm>
        </p:spPr>
        <p:txBody>
          <a:bodyPr/>
          <a:lstStyle/>
          <a:p>
            <a:r>
              <a:rPr lang="da-DK" sz="3600" noProof="0" dirty="0">
                <a:solidFill>
                  <a:srgbClr val="33786D"/>
                </a:solidFill>
                <a:latin typeface="Source Sans Pro" panose="020B0503030403020204" pitchFamily="34" charset="0"/>
                <a:ea typeface="Source Sans Pro" panose="020B0503030403020204" pitchFamily="34" charset="0"/>
              </a:rPr>
              <a:t>Hvordan kommer din fremtidige karriere til at se ud?</a:t>
            </a:r>
          </a:p>
        </p:txBody>
      </p:sp>
      <p:pic>
        <p:nvPicPr>
          <p:cNvPr id="9" name="Billede 8" descr="Et billede, der indeholder clipart, tegneserie, Børnekunst, Animeret tegnefilm&#10;&#10;Automatisk genereret beskrivelse">
            <a:extLst>
              <a:ext uri="{FF2B5EF4-FFF2-40B4-BE49-F238E27FC236}">
                <a16:creationId xmlns:a16="http://schemas.microsoft.com/office/drawing/2014/main" id="{5AD19238-F030-132D-D96C-84317E94F3BF}"/>
              </a:ext>
            </a:extLst>
          </p:cNvPr>
          <p:cNvPicPr>
            <a:picLocks noChangeAspect="1"/>
          </p:cNvPicPr>
          <p:nvPr/>
        </p:nvPicPr>
        <p:blipFill>
          <a:blip r:embed="rId5">
            <a:alphaModFix amt="85000"/>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355248" y="100450"/>
            <a:ext cx="7481504" cy="7481504"/>
          </a:xfrm>
          <a:prstGeom prst="rect">
            <a:avLst/>
          </a:prstGeom>
        </p:spPr>
      </p:pic>
    </p:spTree>
    <p:extLst>
      <p:ext uri="{BB962C8B-B14F-4D97-AF65-F5344CB8AC3E}">
        <p14:creationId xmlns:p14="http://schemas.microsoft.com/office/powerpoint/2010/main" val="94584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63ACC17-A62D-06C6-5179-92B71A1CB73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1"/>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da-DK" noProof="0" smtClean="0"/>
              <a:pPr/>
              <a:t>17</a:t>
            </a:fld>
            <a:endParaRPr lang="da-DK" noProof="0"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1" y="655200"/>
            <a:ext cx="12192000" cy="6452182"/>
          </a:xfrm>
        </p:spPr>
        <p:txBody>
          <a:bodyPr/>
          <a:lstStyle/>
          <a:p>
            <a:pPr algn="ctr"/>
            <a:r>
              <a:rPr lang="da-DK" sz="17000" noProof="0" dirty="0">
                <a:solidFill>
                  <a:srgbClr val="33786D"/>
                </a:solidFill>
                <a:latin typeface="Source Sans Pro"/>
                <a:ea typeface="Source Sans Pro"/>
              </a:rPr>
              <a:t>Evaluering</a:t>
            </a:r>
            <a:endParaRPr lang="da-DK" sz="17000" noProof="0" dirty="0">
              <a:solidFill>
                <a:srgbClr val="33786D"/>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25214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id="{7ADD41ED-BA2C-AC0C-D628-D8B8E26053B0}"/>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19686"/>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da-DK" noProof="0" smtClean="0"/>
              <a:pPr/>
              <a:t>18</a:t>
            </a:fld>
            <a:endParaRPr lang="da-DK" noProof="0"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854400" y="504280"/>
            <a:ext cx="10483200" cy="936000"/>
          </a:xfrm>
        </p:spPr>
        <p:txBody>
          <a:bodyPr/>
          <a:lstStyle/>
          <a:p>
            <a:r>
              <a:rPr lang="da-DK" sz="3600" noProof="0" dirty="0">
                <a:solidFill>
                  <a:srgbClr val="33786D"/>
                </a:solidFill>
                <a:latin typeface="Source Sans Pro" panose="020B0503030403020204" pitchFamily="34" charset="0"/>
                <a:ea typeface="Source Sans Pro" panose="020B0503030403020204" pitchFamily="34" charset="0"/>
              </a:rPr>
              <a:t>Evaluering</a:t>
            </a:r>
          </a:p>
        </p:txBody>
      </p:sp>
      <p:sp>
        <p:nvSpPr>
          <p:cNvPr id="3" name="Tekstfelt 2"/>
          <p:cNvSpPr txBox="1"/>
          <p:nvPr/>
        </p:nvSpPr>
        <p:spPr>
          <a:xfrm>
            <a:off x="854400" y="1936699"/>
            <a:ext cx="4700580" cy="276999"/>
          </a:xfrm>
          <a:prstGeom prst="rect">
            <a:avLst/>
          </a:prstGeom>
          <a:noFill/>
        </p:spPr>
        <p:txBody>
          <a:bodyPr wrap="square" lIns="0" tIns="0" rIns="0" bIns="0" rtlCol="0">
            <a:spAutoFit/>
          </a:bodyPr>
          <a:lstStyle/>
          <a:p>
            <a:r>
              <a:rPr lang="da-DK" noProof="0" dirty="0">
                <a:latin typeface="Arial" panose="020B0604020202020204" pitchFamily="34" charset="0"/>
                <a:cs typeface="Arial" panose="020B0604020202020204" pitchFamily="34" charset="0"/>
              </a:rPr>
              <a:t>3-2-1</a:t>
            </a:r>
          </a:p>
        </p:txBody>
      </p:sp>
      <p:sp>
        <p:nvSpPr>
          <p:cNvPr id="6" name="Tekstfelt 5">
            <a:extLst>
              <a:ext uri="{FF2B5EF4-FFF2-40B4-BE49-F238E27FC236}">
                <a16:creationId xmlns:a16="http://schemas.microsoft.com/office/drawing/2014/main" id="{1E91720A-323D-8DC2-A578-ED7C8C84B9BB}"/>
              </a:ext>
            </a:extLst>
          </p:cNvPr>
          <p:cNvSpPr txBox="1"/>
          <p:nvPr/>
        </p:nvSpPr>
        <p:spPr>
          <a:xfrm>
            <a:off x="6637021" y="2213698"/>
            <a:ext cx="4871744" cy="3139321"/>
          </a:xfrm>
          <a:prstGeom prst="rect">
            <a:avLst/>
          </a:prstGeom>
          <a:noFill/>
        </p:spPr>
        <p:txBody>
          <a:bodyPr wrap="square">
            <a:spAutoFit/>
          </a:bodyPr>
          <a:lstStyle/>
          <a:p>
            <a:r>
              <a:rPr lang="da-DK" noProof="0" dirty="0"/>
              <a:t>3 ting du lærte om din interviewperson: for eksempel personens livsform, uddannelse, identitet eller arbejdsdag.</a:t>
            </a:r>
          </a:p>
          <a:p>
            <a:endParaRPr lang="da-DK" noProof="0" dirty="0"/>
          </a:p>
          <a:p>
            <a:r>
              <a:rPr lang="da-DK" noProof="0" dirty="0"/>
              <a:t>2 ting du lærte om hvordan karriere udvikler sig – og konkret hvordan din interviewpersons karriere udvikler sig.</a:t>
            </a:r>
          </a:p>
          <a:p>
            <a:endParaRPr lang="da-DK" noProof="0" dirty="0"/>
          </a:p>
          <a:p>
            <a:r>
              <a:rPr lang="da-DK" noProof="0" dirty="0"/>
              <a:t>1 spørgsmål du gerne vil stille til en klassekammerat om uddannelse, job og karriere.</a:t>
            </a:r>
          </a:p>
        </p:txBody>
      </p:sp>
      <p:cxnSp>
        <p:nvCxnSpPr>
          <p:cNvPr id="8" name="Lige forbindelse 7">
            <a:extLst>
              <a:ext uri="{FF2B5EF4-FFF2-40B4-BE49-F238E27FC236}">
                <a16:creationId xmlns:a16="http://schemas.microsoft.com/office/drawing/2014/main" id="{13B295C8-3993-DF12-DED3-4A55C0501E14}"/>
              </a:ext>
            </a:extLst>
          </p:cNvPr>
          <p:cNvCxnSpPr>
            <a:cxnSpLocks/>
          </p:cNvCxnSpPr>
          <p:nvPr/>
        </p:nvCxnSpPr>
        <p:spPr>
          <a:xfrm flipV="1">
            <a:off x="6096000" y="1828800"/>
            <a:ext cx="0" cy="3886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42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F9445F82-EB67-EB7D-5049-A9F7CCAA093B}"/>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1"/>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da-DK" noProof="0" smtClean="0"/>
              <a:pPr/>
              <a:t>2</a:t>
            </a:fld>
            <a:endParaRPr lang="da-DK" noProof="0"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da-DK" sz="4000" noProof="0" dirty="0">
                <a:solidFill>
                  <a:srgbClr val="33786D"/>
                </a:solidFill>
                <a:latin typeface="Source Sans Pro" panose="020B0503030403020204" pitchFamily="34" charset="0"/>
                <a:ea typeface="Source Sans Pro" panose="020B0503030403020204" pitchFamily="34" charset="0"/>
              </a:rPr>
              <a:t>Plan</a:t>
            </a:r>
          </a:p>
        </p:txBody>
      </p:sp>
      <p:sp>
        <p:nvSpPr>
          <p:cNvPr id="6" name="TextBox 5">
            <a:extLst>
              <a:ext uri="{FF2B5EF4-FFF2-40B4-BE49-F238E27FC236}">
                <a16:creationId xmlns:a16="http://schemas.microsoft.com/office/drawing/2014/main" id="{5AD2F2A9-1CE8-4F59-885E-F3876078CA2C}"/>
              </a:ext>
            </a:extLst>
          </p:cNvPr>
          <p:cNvSpPr txBox="1"/>
          <p:nvPr/>
        </p:nvSpPr>
        <p:spPr>
          <a:xfrm>
            <a:off x="10111257" y="533732"/>
            <a:ext cx="450365" cy="54097"/>
          </a:xfrm>
          <a:prstGeom prst="rect">
            <a:avLst/>
          </a:prstGeom>
          <a:noFill/>
        </p:spPr>
        <p:txBody>
          <a:bodyPr wrap="square" lIns="0" tIns="0" rIns="0" bIns="0" rtlCol="0" anchor="t">
            <a:spAutoFit/>
          </a:bodyPr>
          <a:lstStyle/>
          <a:p>
            <a:endParaRPr lang="da-DK" sz="1400" strike="sngStrike" noProof="0" dirty="0">
              <a:latin typeface="Source Sans Pro Light" panose="020B0403030403020204" pitchFamily="34" charset="0"/>
              <a:ea typeface="Source Sans Pro Light" panose="020B0403030403020204" pitchFamily="34" charset="0"/>
            </a:endParaRPr>
          </a:p>
        </p:txBody>
      </p:sp>
      <p:sp>
        <p:nvSpPr>
          <p:cNvPr id="3" name="Tekstfelt 2"/>
          <p:cNvSpPr txBox="1"/>
          <p:nvPr/>
        </p:nvSpPr>
        <p:spPr>
          <a:xfrm>
            <a:off x="491413" y="1872691"/>
            <a:ext cx="5128031" cy="360098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noProof="0" dirty="0">
                <a:latin typeface="Arial" panose="020B0604020202020204" pitchFamily="34" charset="0"/>
                <a:cs typeface="Arial" panose="020B0604020202020204" pitchFamily="34" charset="0"/>
              </a:rPr>
              <a:t>De næste samfundsfagstimer skal vi arbejde med begrebet karriere</a:t>
            </a:r>
          </a:p>
          <a:p>
            <a:pPr marL="285750" indent="-285750">
              <a:buFont typeface="Arial" panose="020B0604020202020204" pitchFamily="34" charset="0"/>
              <a:buChar char="•"/>
            </a:pPr>
            <a:endParaRPr lang="da-DK"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a-DK" noProof="0" dirty="0">
                <a:latin typeface="Arial" panose="020B0604020202020204" pitchFamily="34" charset="0"/>
                <a:cs typeface="Arial" panose="020B0604020202020204" pitchFamily="34" charset="0"/>
              </a:rPr>
              <a:t>I den forbindelse skal I lære noget om livsformerne – En teori der kan lære os noget om hvorfor vi arbejder.</a:t>
            </a:r>
          </a:p>
          <a:p>
            <a:pPr marL="285750" indent="-285750">
              <a:buFont typeface="Arial" panose="020B0604020202020204" pitchFamily="34" charset="0"/>
              <a:buChar char="•"/>
            </a:pPr>
            <a:endParaRPr lang="da-DK"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a-DK" noProof="0" dirty="0">
                <a:latin typeface="Arial" panose="020B0604020202020204" pitchFamily="34" charset="0"/>
                <a:cs typeface="Arial" panose="020B0604020202020204" pitchFamily="34" charset="0"/>
              </a:rPr>
              <a:t>I skal I jeres praktik undersøge hvorfor folk vælger at tage den uddannelse eller få det job som I er i praktik som.</a:t>
            </a:r>
          </a:p>
          <a:p>
            <a:pPr marL="285750" indent="-285750">
              <a:buFont typeface="Arial" panose="020B0604020202020204" pitchFamily="34" charset="0"/>
              <a:buChar char="•"/>
            </a:pPr>
            <a:endParaRPr lang="da-DK"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a-DK" noProof="0" dirty="0">
                <a:latin typeface="Arial" panose="020B0604020202020204" pitchFamily="34" charset="0"/>
                <a:cs typeface="Arial" panose="020B0604020202020204" pitchFamily="34" charset="0"/>
              </a:rPr>
              <a:t>Til sidst skal I holde et kort oplæg om hvad I har fundet ud af.</a:t>
            </a:r>
          </a:p>
        </p:txBody>
      </p:sp>
      <p:cxnSp>
        <p:nvCxnSpPr>
          <p:cNvPr id="7" name="Lige forbindelse 6">
            <a:extLst>
              <a:ext uri="{FF2B5EF4-FFF2-40B4-BE49-F238E27FC236}">
                <a16:creationId xmlns:a16="http://schemas.microsoft.com/office/drawing/2014/main" id="{6A12C38B-8481-CD3D-4605-EDA51F616C4B}"/>
              </a:ext>
            </a:extLst>
          </p:cNvPr>
          <p:cNvCxnSpPr>
            <a:cxnSpLocks/>
          </p:cNvCxnSpPr>
          <p:nvPr/>
        </p:nvCxnSpPr>
        <p:spPr>
          <a:xfrm flipV="1">
            <a:off x="6096000" y="1828800"/>
            <a:ext cx="0" cy="3886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2" descr="Free achievement success mountain illustration">
            <a:extLst>
              <a:ext uri="{FF2B5EF4-FFF2-40B4-BE49-F238E27FC236}">
                <a16:creationId xmlns:a16="http://schemas.microsoft.com/office/drawing/2014/main" id="{7D23751E-51C4-1CDE-3863-CAACC6490A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8779" y="0"/>
            <a:ext cx="10291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47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pic>
        <p:nvPicPr>
          <p:cNvPr id="6" name="Graphic 9">
            <a:extLst>
              <a:ext uri="{FF2B5EF4-FFF2-40B4-BE49-F238E27FC236}">
                <a16:creationId xmlns:a16="http://schemas.microsoft.com/office/drawing/2014/main" id="{E44F5C65-6AE7-4709-2746-0D696CB3E66E}"/>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0"/>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da-DK" noProof="0" smtClean="0"/>
              <a:pPr/>
              <a:t>3</a:t>
            </a:fld>
            <a:endParaRPr lang="da-DK" noProof="0"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da-DK" sz="4000" noProof="0" dirty="0">
                <a:solidFill>
                  <a:srgbClr val="33786D"/>
                </a:solidFill>
                <a:latin typeface="Source Sans Pro" panose="020B0503030403020204" pitchFamily="34" charset="0"/>
                <a:ea typeface="Source Sans Pro" panose="020B0503030403020204" pitchFamily="34" charset="0"/>
              </a:rPr>
              <a:t>Hvis jeg siger ordet ”Karriere” – Hvad tænker I så?</a:t>
            </a:r>
          </a:p>
        </p:txBody>
      </p:sp>
    </p:spTree>
    <p:extLst>
      <p:ext uri="{BB962C8B-B14F-4D97-AF65-F5344CB8AC3E}">
        <p14:creationId xmlns:p14="http://schemas.microsoft.com/office/powerpoint/2010/main" val="410239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9">
            <a:extLst>
              <a:ext uri="{FF2B5EF4-FFF2-40B4-BE49-F238E27FC236}">
                <a16:creationId xmlns:a16="http://schemas.microsoft.com/office/drawing/2014/main" id="{E44F5C65-6AE7-4709-2746-0D696CB3E66E}"/>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1"/>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da-DK" noProof="0" smtClean="0"/>
              <a:pPr/>
              <a:t>4</a:t>
            </a:fld>
            <a:endParaRPr lang="da-DK" noProof="0"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da-DK" sz="4000" noProof="0" dirty="0">
                <a:solidFill>
                  <a:srgbClr val="33786D"/>
                </a:solidFill>
                <a:latin typeface="Source Sans Pro" panose="020B0503030403020204" pitchFamily="34" charset="0"/>
                <a:ea typeface="Source Sans Pro" panose="020B0503030403020204" pitchFamily="34" charset="0"/>
              </a:rPr>
              <a:t>Hvis jeg siger ordet ”Karriere” – Hvad tænker I så?</a:t>
            </a:r>
          </a:p>
        </p:txBody>
      </p:sp>
      <p:sp>
        <p:nvSpPr>
          <p:cNvPr id="2" name="Tekstfelt 1">
            <a:extLst>
              <a:ext uri="{FF2B5EF4-FFF2-40B4-BE49-F238E27FC236}">
                <a16:creationId xmlns:a16="http://schemas.microsoft.com/office/drawing/2014/main" id="{C6EA252B-31B1-815A-800F-1F6E3DD5D5ED}"/>
              </a:ext>
            </a:extLst>
          </p:cNvPr>
          <p:cNvSpPr txBox="1"/>
          <p:nvPr/>
        </p:nvSpPr>
        <p:spPr>
          <a:xfrm>
            <a:off x="6549390" y="1936699"/>
            <a:ext cx="5151685" cy="246221"/>
          </a:xfrm>
          <a:prstGeom prst="rect">
            <a:avLst/>
          </a:prstGeom>
          <a:noFill/>
        </p:spPr>
        <p:txBody>
          <a:bodyPr wrap="square" lIns="0" tIns="0" rIns="0" bIns="0" rtlCol="0">
            <a:spAutoFit/>
          </a:bodyPr>
          <a:lstStyle/>
          <a:p>
            <a:endParaRPr lang="da-DK" sz="1600" noProof="0" dirty="0">
              <a:latin typeface="Arial" panose="020B06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D42B33DD-DACB-B6A4-8AA8-344A5DE1F0E4}"/>
              </a:ext>
            </a:extLst>
          </p:cNvPr>
          <p:cNvCxnSpPr>
            <a:cxnSpLocks/>
          </p:cNvCxnSpPr>
          <p:nvPr/>
        </p:nvCxnSpPr>
        <p:spPr>
          <a:xfrm flipV="1">
            <a:off x="6096000" y="1828800"/>
            <a:ext cx="0" cy="3886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32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63ACC17-A62D-06C6-5179-92B71A1CB73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273600"/>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da-DK" noProof="0" smtClean="0"/>
              <a:pPr/>
              <a:t>5</a:t>
            </a:fld>
            <a:endParaRPr lang="da-DK" noProof="0"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359999" y="655200"/>
            <a:ext cx="11832001" cy="6452182"/>
          </a:xfrm>
        </p:spPr>
        <p:txBody>
          <a:bodyPr/>
          <a:lstStyle/>
          <a:p>
            <a:pPr algn="ctr"/>
            <a:r>
              <a:rPr lang="da-DK" sz="12000" noProof="0" smtClean="0">
                <a:solidFill>
                  <a:srgbClr val="33786D"/>
                </a:solidFill>
                <a:latin typeface="Source Sans Pro"/>
                <a:ea typeface="Source Sans Pro"/>
              </a:rPr>
              <a:t>Livsformerne</a:t>
            </a:r>
            <a:endParaRPr lang="da-DK" sz="12000" noProof="0" dirty="0">
              <a:solidFill>
                <a:srgbClr val="33786D"/>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2899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63ACC17-A62D-06C6-5179-92B71A1CB73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2"/>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da-DK" noProof="0" smtClean="0"/>
              <a:pPr/>
              <a:t>6</a:t>
            </a:fld>
            <a:endParaRPr lang="da-DK" noProof="0" dirty="0"/>
          </a:p>
        </p:txBody>
      </p:sp>
      <p:grpSp>
        <p:nvGrpSpPr>
          <p:cNvPr id="9" name="Gruppe 8">
            <a:extLst>
              <a:ext uri="{FF2B5EF4-FFF2-40B4-BE49-F238E27FC236}">
                <a16:creationId xmlns:a16="http://schemas.microsoft.com/office/drawing/2014/main" id="{5157CC99-001F-14D3-1256-272E4F652662}"/>
              </a:ext>
            </a:extLst>
          </p:cNvPr>
          <p:cNvGrpSpPr/>
          <p:nvPr/>
        </p:nvGrpSpPr>
        <p:grpSpPr>
          <a:xfrm>
            <a:off x="568870" y="1154740"/>
            <a:ext cx="11264330" cy="4548515"/>
            <a:chOff x="0" y="1154741"/>
            <a:chExt cx="11264330" cy="4548515"/>
          </a:xfrm>
        </p:grpSpPr>
        <p:pic>
          <p:nvPicPr>
            <p:cNvPr id="6" name="Billede 5" descr="Et billede, der indeholder skærmbillede, cirkel, diagram, design&#10;&#10;Automatisk genereret beskrivelse">
              <a:extLst>
                <a:ext uri="{FF2B5EF4-FFF2-40B4-BE49-F238E27FC236}">
                  <a16:creationId xmlns:a16="http://schemas.microsoft.com/office/drawing/2014/main" id="{6F5096D7-6A5A-4E8A-28B9-0C2FD803806C}"/>
                </a:ext>
              </a:extLst>
            </p:cNvPr>
            <p:cNvPicPr>
              <a:picLocks noChangeAspect="1"/>
            </p:cNvPicPr>
            <p:nvPr/>
          </p:nvPicPr>
          <p:blipFill rotWithShape="1">
            <a:blip r:embed="rId5">
              <a:extLst>
                <a:ext uri="{28A0092B-C50C-407E-A947-70E740481C1C}">
                  <a14:useLocalDpi xmlns:a14="http://schemas.microsoft.com/office/drawing/2010/main" val="0"/>
                </a:ext>
              </a:extLst>
            </a:blip>
            <a:srcRect b="5918"/>
            <a:stretch/>
          </p:blipFill>
          <p:spPr>
            <a:xfrm>
              <a:off x="0" y="1504445"/>
              <a:ext cx="7601173" cy="3849109"/>
            </a:xfrm>
            <a:prstGeom prst="rect">
              <a:avLst/>
            </a:prstGeom>
          </p:spPr>
        </p:pic>
        <p:pic>
          <p:nvPicPr>
            <p:cNvPr id="5122" name="Picture 2">
              <a:extLst>
                <a:ext uri="{FF2B5EF4-FFF2-40B4-BE49-F238E27FC236}">
                  <a16:creationId xmlns:a16="http://schemas.microsoft.com/office/drawing/2014/main" id="{5DE986FC-117E-DA1C-57B7-6CDB0687268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648" t="-9320" r="32879" b="1"/>
            <a:stretch/>
          </p:blipFill>
          <p:spPr bwMode="auto">
            <a:xfrm>
              <a:off x="7601173" y="1154741"/>
              <a:ext cx="3663157" cy="45485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454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C556-A0ED-CB94-A56B-87D33A71A237}"/>
            </a:ext>
          </a:extLst>
        </p:cNvPr>
        <p:cNvGrpSpPr/>
        <p:nvPr/>
      </p:nvGrpSpPr>
      <p:grpSpPr>
        <a:xfrm>
          <a:off x="0" y="0"/>
          <a:ext cx="0" cy="0"/>
          <a:chOff x="0" y="0"/>
          <a:chExt cx="0" cy="0"/>
        </a:xfrm>
      </p:grpSpPr>
      <p:pic>
        <p:nvPicPr>
          <p:cNvPr id="2" name="Graphic 9">
            <a:extLst>
              <a:ext uri="{FF2B5EF4-FFF2-40B4-BE49-F238E27FC236}">
                <a16:creationId xmlns:a16="http://schemas.microsoft.com/office/drawing/2014/main" id="{03B8B8FF-5C4F-33D2-4F3C-7F12A6DF8A68}"/>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2"/>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26CEE55-BACC-6FC9-4D64-0EC87FED056B}"/>
              </a:ext>
            </a:extLst>
          </p:cNvPr>
          <p:cNvSpPr>
            <a:spLocks noGrp="1"/>
          </p:cNvSpPr>
          <p:nvPr>
            <p:ph type="sldNum" sz="quarter" idx="17"/>
          </p:nvPr>
        </p:nvSpPr>
        <p:spPr/>
        <p:txBody>
          <a:bodyPr/>
          <a:lstStyle/>
          <a:p>
            <a:fld id="{23AA811B-2EBD-4900-905E-5BE206449611}" type="slidenum">
              <a:rPr lang="da-DK" noProof="0" smtClean="0"/>
              <a:pPr/>
              <a:t>7</a:t>
            </a:fld>
            <a:endParaRPr lang="da-DK" noProof="0" dirty="0"/>
          </a:p>
        </p:txBody>
      </p:sp>
      <p:sp>
        <p:nvSpPr>
          <p:cNvPr id="3" name="Title 4">
            <a:extLst>
              <a:ext uri="{FF2B5EF4-FFF2-40B4-BE49-F238E27FC236}">
                <a16:creationId xmlns:a16="http://schemas.microsoft.com/office/drawing/2014/main" id="{FD26745D-3ADB-BA17-800D-35FF61DC396A}"/>
              </a:ext>
            </a:extLst>
          </p:cNvPr>
          <p:cNvSpPr>
            <a:spLocks noGrp="1"/>
          </p:cNvSpPr>
          <p:nvPr>
            <p:ph type="title"/>
          </p:nvPr>
        </p:nvSpPr>
        <p:spPr>
          <a:xfrm>
            <a:off x="360000" y="655200"/>
            <a:ext cx="10483200" cy="936000"/>
          </a:xfrm>
        </p:spPr>
        <p:txBody>
          <a:bodyPr/>
          <a:lstStyle/>
          <a:p>
            <a:r>
              <a:rPr lang="da-DK" sz="4000" noProof="0" dirty="0">
                <a:solidFill>
                  <a:srgbClr val="33786D"/>
                </a:solidFill>
                <a:latin typeface="Source Sans Pro" panose="020B0503030403020204" pitchFamily="34" charset="0"/>
                <a:ea typeface="Source Sans Pro" panose="020B0503030403020204" pitchFamily="34" charset="0"/>
              </a:rPr>
              <a:t>Folk med forskellige uddannelseslængder har ofte forskellige forståelser af deres arbejde:</a:t>
            </a:r>
            <a:br>
              <a:rPr lang="da-DK" sz="4000" noProof="0" dirty="0">
                <a:solidFill>
                  <a:srgbClr val="33786D"/>
                </a:solidFill>
                <a:latin typeface="Source Sans Pro" panose="020B0503030403020204" pitchFamily="34" charset="0"/>
                <a:ea typeface="Source Sans Pro" panose="020B0503030403020204" pitchFamily="34" charset="0"/>
              </a:rPr>
            </a:br>
            <a:r>
              <a:rPr lang="da-DK" sz="4000" noProof="0" dirty="0">
                <a:solidFill>
                  <a:srgbClr val="33786D"/>
                </a:solidFill>
                <a:latin typeface="Source Sans Pro" panose="020B0503030403020204" pitchFamily="34" charset="0"/>
                <a:ea typeface="Source Sans Pro" panose="020B0503030403020204" pitchFamily="34" charset="0"/>
              </a:rPr>
              <a:t/>
            </a:r>
            <a:br>
              <a:rPr lang="da-DK" sz="4000" noProof="0" dirty="0">
                <a:solidFill>
                  <a:srgbClr val="33786D"/>
                </a:solidFill>
                <a:latin typeface="Source Sans Pro" panose="020B0503030403020204" pitchFamily="34" charset="0"/>
                <a:ea typeface="Source Sans Pro" panose="020B0503030403020204" pitchFamily="34" charset="0"/>
              </a:rPr>
            </a:br>
            <a:r>
              <a:rPr lang="da-DK" sz="2400" noProof="0" dirty="0">
                <a:solidFill>
                  <a:srgbClr val="33786D"/>
                </a:solidFill>
                <a:latin typeface="Source Sans Pro" panose="020B0503030403020204" pitchFamily="34" charset="0"/>
                <a:ea typeface="Source Sans Pro" panose="020B0503030403020204" pitchFamily="34" charset="0"/>
              </a:rPr>
              <a:t>1. Ufaglært: serviceassistent, fabriksarbejder og butiksansat</a:t>
            </a:r>
            <a:br>
              <a:rPr lang="da-DK" sz="2400" noProof="0" dirty="0">
                <a:solidFill>
                  <a:srgbClr val="33786D"/>
                </a:solidFill>
                <a:latin typeface="Source Sans Pro" panose="020B0503030403020204" pitchFamily="34" charset="0"/>
                <a:ea typeface="Source Sans Pro" panose="020B0503030403020204" pitchFamily="34" charset="0"/>
              </a:rPr>
            </a:br>
            <a:r>
              <a:rPr lang="da-DK" sz="2400" dirty="0">
                <a:solidFill>
                  <a:srgbClr val="33786D"/>
                </a:solidFill>
                <a:latin typeface="Source Sans Pro" panose="020B0503030403020204" pitchFamily="34" charset="0"/>
                <a:ea typeface="Source Sans Pro" panose="020B0503030403020204" pitchFamily="34" charset="0"/>
              </a:rPr>
              <a:t>2</a:t>
            </a:r>
            <a:r>
              <a:rPr lang="da-DK" sz="2400" noProof="0" dirty="0">
                <a:solidFill>
                  <a:srgbClr val="33786D"/>
                </a:solidFill>
                <a:latin typeface="Source Sans Pro" panose="020B0503030403020204" pitchFamily="34" charset="0"/>
                <a:ea typeface="Source Sans Pro" panose="020B0503030403020204" pitchFamily="34" charset="0"/>
              </a:rPr>
              <a:t>.Erhvervsuddannelser: Social- og sundhedsassistent, smed, kok og gartner</a:t>
            </a:r>
            <a:br>
              <a:rPr lang="da-DK" sz="2400" noProof="0" dirty="0">
                <a:solidFill>
                  <a:srgbClr val="33786D"/>
                </a:solidFill>
                <a:latin typeface="Source Sans Pro" panose="020B0503030403020204" pitchFamily="34" charset="0"/>
                <a:ea typeface="Source Sans Pro" panose="020B0503030403020204" pitchFamily="34" charset="0"/>
              </a:rPr>
            </a:br>
            <a:r>
              <a:rPr lang="da-DK" sz="2400" noProof="0" dirty="0">
                <a:solidFill>
                  <a:srgbClr val="33786D"/>
                </a:solidFill>
                <a:latin typeface="Source Sans Pro" panose="020B0503030403020204" pitchFamily="34" charset="0"/>
                <a:ea typeface="Source Sans Pro" panose="020B0503030403020204" pitchFamily="34" charset="0"/>
              </a:rPr>
              <a:t>3.Korte videregående uddannelser: Politibetjent, tandtekniker, datamatiker.</a:t>
            </a:r>
            <a:br>
              <a:rPr lang="da-DK" sz="2400" noProof="0" dirty="0">
                <a:solidFill>
                  <a:srgbClr val="33786D"/>
                </a:solidFill>
                <a:latin typeface="Source Sans Pro" panose="020B0503030403020204" pitchFamily="34" charset="0"/>
                <a:ea typeface="Source Sans Pro" panose="020B0503030403020204" pitchFamily="34" charset="0"/>
              </a:rPr>
            </a:br>
            <a:r>
              <a:rPr lang="da-DK" sz="2400" noProof="0" dirty="0">
                <a:solidFill>
                  <a:srgbClr val="33786D"/>
                </a:solidFill>
                <a:latin typeface="Source Sans Pro" panose="020B0503030403020204" pitchFamily="34" charset="0"/>
                <a:ea typeface="Source Sans Pro" panose="020B0503030403020204" pitchFamily="34" charset="0"/>
              </a:rPr>
              <a:t>4.Mellemlange videregående uddannelser: Lærer, pædagog, sygeplejerske, diplomingeniør.</a:t>
            </a:r>
            <a:br>
              <a:rPr lang="da-DK" sz="2400" noProof="0" dirty="0">
                <a:solidFill>
                  <a:srgbClr val="33786D"/>
                </a:solidFill>
                <a:latin typeface="Source Sans Pro" panose="020B0503030403020204" pitchFamily="34" charset="0"/>
                <a:ea typeface="Source Sans Pro" panose="020B0503030403020204" pitchFamily="34" charset="0"/>
              </a:rPr>
            </a:br>
            <a:r>
              <a:rPr lang="da-DK" sz="2400" dirty="0">
                <a:solidFill>
                  <a:srgbClr val="33786D"/>
                </a:solidFill>
                <a:latin typeface="Source Sans Pro" panose="020B0503030403020204" pitchFamily="34" charset="0"/>
                <a:ea typeface="Source Sans Pro" panose="020B0503030403020204" pitchFamily="34" charset="0"/>
              </a:rPr>
              <a:t>5</a:t>
            </a:r>
            <a:r>
              <a:rPr lang="da-DK" sz="2400" noProof="0" dirty="0">
                <a:solidFill>
                  <a:srgbClr val="33786D"/>
                </a:solidFill>
                <a:latin typeface="Source Sans Pro" panose="020B0503030403020204" pitchFamily="34" charset="0"/>
                <a:ea typeface="Source Sans Pro" panose="020B0503030403020204" pitchFamily="34" charset="0"/>
              </a:rPr>
              <a:t>.Lange videregående uddannelser: læge, gymnasielærer, præst, forsker.</a:t>
            </a:r>
          </a:p>
        </p:txBody>
      </p:sp>
    </p:spTree>
    <p:extLst>
      <p:ext uri="{BB962C8B-B14F-4D97-AF65-F5344CB8AC3E}">
        <p14:creationId xmlns:p14="http://schemas.microsoft.com/office/powerpoint/2010/main" val="191923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26BE3-FC79-132E-0242-E70A9FD3CE10}"/>
            </a:ext>
          </a:extLst>
        </p:cNvPr>
        <p:cNvGrpSpPr/>
        <p:nvPr/>
      </p:nvGrpSpPr>
      <p:grpSpPr>
        <a:xfrm>
          <a:off x="0" y="0"/>
          <a:ext cx="0" cy="0"/>
          <a:chOff x="0" y="0"/>
          <a:chExt cx="0" cy="0"/>
        </a:xfrm>
      </p:grpSpPr>
      <p:pic>
        <p:nvPicPr>
          <p:cNvPr id="2" name="Graphic 9">
            <a:extLst>
              <a:ext uri="{FF2B5EF4-FFF2-40B4-BE49-F238E27FC236}">
                <a16:creationId xmlns:a16="http://schemas.microsoft.com/office/drawing/2014/main" id="{6C89DA76-87C2-1EB3-774A-DAF8F35C2767}"/>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0"/>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E5652681-78A6-AC30-3F79-1095613150B6}"/>
              </a:ext>
            </a:extLst>
          </p:cNvPr>
          <p:cNvSpPr>
            <a:spLocks noGrp="1"/>
          </p:cNvSpPr>
          <p:nvPr>
            <p:ph type="sldNum" sz="quarter" idx="17"/>
          </p:nvPr>
        </p:nvSpPr>
        <p:spPr/>
        <p:txBody>
          <a:bodyPr/>
          <a:lstStyle/>
          <a:p>
            <a:fld id="{23AA811B-2EBD-4900-905E-5BE206449611}" type="slidenum">
              <a:rPr lang="da-DK" noProof="0" smtClean="0"/>
              <a:pPr/>
              <a:t>8</a:t>
            </a:fld>
            <a:endParaRPr lang="da-DK" noProof="0" dirty="0"/>
          </a:p>
        </p:txBody>
      </p:sp>
      <p:sp>
        <p:nvSpPr>
          <p:cNvPr id="3" name="Title 4">
            <a:extLst>
              <a:ext uri="{FF2B5EF4-FFF2-40B4-BE49-F238E27FC236}">
                <a16:creationId xmlns:a16="http://schemas.microsoft.com/office/drawing/2014/main" id="{4F2B6236-FB2B-CE85-C8F7-A033C548949F}"/>
              </a:ext>
            </a:extLst>
          </p:cNvPr>
          <p:cNvSpPr>
            <a:spLocks noGrp="1"/>
          </p:cNvSpPr>
          <p:nvPr>
            <p:ph type="title"/>
          </p:nvPr>
        </p:nvSpPr>
        <p:spPr>
          <a:xfrm>
            <a:off x="228601" y="655200"/>
            <a:ext cx="10483200" cy="936000"/>
          </a:xfrm>
        </p:spPr>
        <p:txBody>
          <a:bodyPr/>
          <a:lstStyle/>
          <a:p>
            <a:r>
              <a:rPr lang="da-DK" sz="4000" dirty="0">
                <a:solidFill>
                  <a:srgbClr val="33786D"/>
                </a:solidFill>
                <a:latin typeface="Source Sans Pro" panose="020B0503030403020204" pitchFamily="34" charset="0"/>
                <a:ea typeface="Source Sans Pro" panose="020B0503030403020204" pitchFamily="34" charset="0"/>
              </a:rPr>
              <a:t>Arbejde som identitetsmarkør:</a:t>
            </a:r>
            <a:endParaRPr lang="da-DK" noProof="0" dirty="0">
              <a:solidFill>
                <a:srgbClr val="33786D"/>
              </a:solidFill>
              <a:latin typeface="Source Sans Pro" panose="020B0503030403020204" pitchFamily="34" charset="0"/>
              <a:ea typeface="Source Sans Pro" panose="020B0503030403020204" pitchFamily="34" charset="0"/>
            </a:endParaRPr>
          </a:p>
        </p:txBody>
      </p:sp>
      <p:graphicFrame>
        <p:nvGraphicFramePr>
          <p:cNvPr id="5" name="Diagram 4">
            <a:extLst>
              <a:ext uri="{FF2B5EF4-FFF2-40B4-BE49-F238E27FC236}">
                <a16:creationId xmlns:a16="http://schemas.microsoft.com/office/drawing/2014/main" id="{DF9B75A5-A010-1C0B-8A99-62546AB8353D}"/>
              </a:ext>
            </a:extLst>
          </p:cNvPr>
          <p:cNvGraphicFramePr/>
          <p:nvPr>
            <p:extLst>
              <p:ext uri="{D42A27DB-BD31-4B8C-83A1-F6EECF244321}">
                <p14:modId xmlns:p14="http://schemas.microsoft.com/office/powerpoint/2010/main" val="4241532831"/>
              </p:ext>
            </p:extLst>
          </p:nvPr>
        </p:nvGraphicFramePr>
        <p:xfrm>
          <a:off x="4884376" y="487165"/>
          <a:ext cx="8353426" cy="52239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kstfelt 6">
            <a:extLst>
              <a:ext uri="{FF2B5EF4-FFF2-40B4-BE49-F238E27FC236}">
                <a16:creationId xmlns:a16="http://schemas.microsoft.com/office/drawing/2014/main" id="{8AB17134-ECC4-4646-7CB4-26C3DFBA5F65}"/>
              </a:ext>
            </a:extLst>
          </p:cNvPr>
          <p:cNvSpPr txBox="1"/>
          <p:nvPr/>
        </p:nvSpPr>
        <p:spPr>
          <a:xfrm>
            <a:off x="228601" y="1591200"/>
            <a:ext cx="5072062" cy="1477328"/>
          </a:xfrm>
          <a:prstGeom prst="rect">
            <a:avLst/>
          </a:prstGeom>
          <a:noFill/>
        </p:spPr>
        <p:txBody>
          <a:bodyPr wrap="square" lIns="0" tIns="0" rIns="0" bIns="0" rtlCol="0">
            <a:spAutoFit/>
          </a:bodyPr>
          <a:lstStyle/>
          <a:p>
            <a:r>
              <a:rPr lang="da-DK" sz="3200" dirty="0">
                <a:solidFill>
                  <a:srgbClr val="33786D"/>
                </a:solidFill>
                <a:latin typeface="Source Sans Pro" panose="020B0503030403020204" pitchFamily="34" charset="0"/>
                <a:ea typeface="Source Sans Pro" panose="020B0503030403020204" pitchFamily="34" charset="0"/>
              </a:rPr>
              <a:t>Mange mennesker forstår sig selv og andre gennem deres arbejde:</a:t>
            </a:r>
            <a:endParaRPr lang="da-DK" sz="2000" dirty="0"/>
          </a:p>
        </p:txBody>
      </p:sp>
    </p:spTree>
    <p:extLst>
      <p:ext uri="{BB962C8B-B14F-4D97-AF65-F5344CB8AC3E}">
        <p14:creationId xmlns:p14="http://schemas.microsoft.com/office/powerpoint/2010/main" val="283727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63ACC17-A62D-06C6-5179-92B71A1CB73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273600"/>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da-DK" noProof="0" smtClean="0"/>
              <a:pPr/>
              <a:t>9</a:t>
            </a:fld>
            <a:endParaRPr lang="da-DK" noProof="0"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1" y="655200"/>
            <a:ext cx="12192000" cy="6452182"/>
          </a:xfrm>
        </p:spPr>
        <p:txBody>
          <a:bodyPr/>
          <a:lstStyle/>
          <a:p>
            <a:pPr algn="ctr"/>
            <a:r>
              <a:rPr lang="da-DK" sz="12000" noProof="0" dirty="0">
                <a:solidFill>
                  <a:srgbClr val="33786D"/>
                </a:solidFill>
                <a:latin typeface="Source Sans Pro"/>
                <a:ea typeface="Source Sans Pro"/>
              </a:rPr>
              <a:t>Interviewtræning</a:t>
            </a:r>
            <a:endParaRPr lang="da-DK" sz="12000" noProof="0" dirty="0">
              <a:solidFill>
                <a:srgbClr val="33786D"/>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85243711"/>
      </p:ext>
    </p:extLst>
  </p:cSld>
  <p:clrMapOvr>
    <a:masterClrMapping/>
  </p:clrMapOvr>
</p:sld>
</file>

<file path=ppt/theme/theme1.xml><?xml version="1.0" encoding="utf-8"?>
<a:theme xmlns:a="http://schemas.openxmlformats.org/drawingml/2006/main" name="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lank.potx" id="{900E3F7D-0F42-4127-A563-AB863FCD720C}" vid="{53CCD02C-91E1-4BFC-A1BE-18ED37431167}"/>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5D022A8B079FC47A073825BF22B88E8" ma:contentTypeVersion="6" ma:contentTypeDescription="Opret et nyt dokument." ma:contentTypeScope="" ma:versionID="655abb342ee15c8ab5bc5a5dcdc026e5">
  <xsd:schema xmlns:xsd="http://www.w3.org/2001/XMLSchema" xmlns:xs="http://www.w3.org/2001/XMLSchema" xmlns:p="http://schemas.microsoft.com/office/2006/metadata/properties" xmlns:ns2="e09b5be6-5eea-4238-87f4-5bf7c322b1b9" xmlns:ns3="731fd2d5-e375-4820-ab5b-87264b1f57ce" targetNamespace="http://schemas.microsoft.com/office/2006/metadata/properties" ma:root="true" ma:fieldsID="715913a955261713f5cbc981212cc391" ns2:_="" ns3:_="">
    <xsd:import namespace="e09b5be6-5eea-4238-87f4-5bf7c322b1b9"/>
    <xsd:import namespace="731fd2d5-e375-4820-ab5b-87264b1f57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b5be6-5eea-4238-87f4-5bf7c322b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1fd2d5-e375-4820-ab5b-87264b1f57ce"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1CECA4-AC39-4477-BC33-B2A6BD5BAD6D}">
  <ds:schemaRefs>
    <ds:schemaRef ds:uri="http://purl.org/dc/terms/"/>
    <ds:schemaRef ds:uri="http://schemas.microsoft.com/office/2006/metadata/properties"/>
    <ds:schemaRef ds:uri="http://schemas.openxmlformats.org/package/2006/metadata/core-properties"/>
    <ds:schemaRef ds:uri="731fd2d5-e375-4820-ab5b-87264b1f57ce"/>
    <ds:schemaRef ds:uri="http://schemas.microsoft.com/office/2006/documentManagement/types"/>
    <ds:schemaRef ds:uri="e09b5be6-5eea-4238-87f4-5bf7c322b1b9"/>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6078CEF-754A-4B24-A8AF-60BBBEB79F2A}">
  <ds:schemaRefs>
    <ds:schemaRef ds:uri="731fd2d5-e375-4820-ab5b-87264b1f57ce"/>
    <ds:schemaRef ds:uri="e09b5be6-5eea-4238-87f4-5bf7c322b1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940210-1331-4CC4-BCF6-7B9E0D12F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2200</TotalTime>
  <Words>1592</Words>
  <Application>Microsoft Office PowerPoint</Application>
  <PresentationFormat>Widescreen</PresentationFormat>
  <Paragraphs>160</Paragraphs>
  <Slides>18</Slides>
  <Notes>18</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18</vt:i4>
      </vt:variant>
    </vt:vector>
  </HeadingPairs>
  <TitlesOfParts>
    <vt:vector size="27" baseType="lpstr">
      <vt:lpstr>Arial</vt:lpstr>
      <vt:lpstr>Calibri</vt:lpstr>
      <vt:lpstr>Montserrat</vt:lpstr>
      <vt:lpstr>Source Sans Pro</vt:lpstr>
      <vt:lpstr>Source Sans Pro Black</vt:lpstr>
      <vt:lpstr>Source Sans Pro Light</vt:lpstr>
      <vt:lpstr>Times New Roman</vt:lpstr>
      <vt:lpstr>Verdana</vt:lpstr>
      <vt:lpstr>Blank</vt:lpstr>
      <vt:lpstr>PowerPoint-præsentation</vt:lpstr>
      <vt:lpstr>Plan</vt:lpstr>
      <vt:lpstr>Hvis jeg siger ordet ”Karriere” – Hvad tænker I så?</vt:lpstr>
      <vt:lpstr>Hvis jeg siger ordet ”Karriere” – Hvad tænker I så?</vt:lpstr>
      <vt:lpstr>Livsformerne</vt:lpstr>
      <vt:lpstr>PowerPoint-præsentation</vt:lpstr>
      <vt:lpstr>Folk med forskellige uddannelseslængder har ofte forskellige forståelser af deres arbejde:  1. Ufaglært: serviceassistent, fabriksarbejder og butiksansat 2.Erhvervsuddannelser: Social- og sundhedsassistent, smed, kok og gartner 3.Korte videregående uddannelser: Politibetjent, tandtekniker, datamatiker. 4.Mellemlange videregående uddannelser: Lærer, pædagog, sygeplejerske, diplomingeniør. 5.Lange videregående uddannelser: læge, gymnasielærer, præst, forsker.</vt:lpstr>
      <vt:lpstr>Arbejde som identitetsmarkør:</vt:lpstr>
      <vt:lpstr>Interviewtræning</vt:lpstr>
      <vt:lpstr>Hvem tænker du, at du gerne vil interview?</vt:lpstr>
      <vt:lpstr>Det gode interview:  * Er velforberedt – har forberedte spørgsmål. * Er uddybende – Du vil ikke kun have et svar, du vil også vide hvorfor de svarer som de svarer * Bliver noteret – Du kan ikke huske svarene, så skriv dem ned eller optag dem på din telefon.</vt:lpstr>
      <vt:lpstr>Nu skal vi prøve at lave et interview:</vt:lpstr>
      <vt:lpstr>Udarbejdelse af Interviewspørgsmål  I skal nu skrive en række interviewspørgsmål i kan bruge når I skal interviewe en fra jeres praktik. Spørgsmålene skal handle om:  1) Hvad går personens arbejde ud på? 2) Hvorfor valgte personen det arbejde og uddannelse? 3) Hvordan forstår personen begrebet karriere? 4) Hvilken livsform er personen? 5) Hvor stor en del af personens identitet består af arbejde?  - Når du har lavet en række spørgsmål, skal du vise dem til en fraklassen, der skal fortælle hvad han eller hun synes om spørgsmålene</vt:lpstr>
      <vt:lpstr>Efter praktik</vt:lpstr>
      <vt:lpstr>Præsentation</vt:lpstr>
      <vt:lpstr>Hvordan kommer din fremtidige karriere til at se ud?</vt:lpstr>
      <vt:lpstr>Evaluering</vt:lpstr>
      <vt:lpstr>Evaluering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UDDANNELSESBILLEDER</dc:title>
  <dc:creator>Michelle Hørlück</dc:creator>
  <cp:lastModifiedBy>Jens Christensen</cp:lastModifiedBy>
  <cp:revision>22</cp:revision>
  <dcterms:created xsi:type="dcterms:W3CDTF">2022-03-22T08:48:38Z</dcterms:created>
  <dcterms:modified xsi:type="dcterms:W3CDTF">2025-02-13T17:09:42Z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0x01010055D022A8B079FC47A073825BF22B88E8</vt:lpwstr>
  </property>
</Properties>
</file>