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9" r:id="rId5"/>
    <p:sldId id="261" r:id="rId6"/>
    <p:sldId id="271" r:id="rId7"/>
    <p:sldId id="267" r:id="rId8"/>
    <p:sldId id="273" r:id="rId9"/>
    <p:sldId id="268" r:id="rId10"/>
    <p:sldId id="274"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Welcher-Ulholm" initials="EWU" lastIdx="5" clrIdx="0">
    <p:extLst>
      <p:ext uri="{19B8F6BF-5375-455C-9EA6-DF929625EA0E}">
        <p15:presenceInfo xmlns:p15="http://schemas.microsoft.com/office/powerpoint/2012/main" userId="S::EWU@ramboll.com::07159ab7-eea8-4b58-952d-b0783018ba7a" providerId="AD"/>
      </p:ext>
    </p:extLst>
  </p:cmAuthor>
  <p:cmAuthor id="2" name="Jens Christensen" initials="JC" lastIdx="1" clrIdx="1">
    <p:extLst>
      <p:ext uri="{19B8F6BF-5375-455C-9EA6-DF929625EA0E}">
        <p15:presenceInfo xmlns:p15="http://schemas.microsoft.com/office/powerpoint/2012/main" userId="S-1-5-21-2100284113-1573851820-878952375-231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4"/>
    <a:srgbClr val="33786D"/>
    <a:srgbClr val="65978B"/>
    <a:srgbClr val="6925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2" autoAdjust="0"/>
  </p:normalViewPr>
  <p:slideViewPr>
    <p:cSldViewPr snapToGrid="0">
      <p:cViewPr varScale="1">
        <p:scale>
          <a:sx n="95" d="100"/>
          <a:sy n="95" d="100"/>
        </p:scale>
        <p:origin x="1172" y="72"/>
      </p:cViewPr>
      <p:guideLst/>
    </p:cSldViewPr>
  </p:slideViewPr>
  <p:notesTextViewPr>
    <p:cViewPr>
      <p:scale>
        <a:sx n="1" d="1"/>
        <a:sy n="1" d="1"/>
      </p:scale>
      <p:origin x="0" y="0"/>
    </p:cViewPr>
  </p:notesTextViewPr>
  <p:notesViewPr>
    <p:cSldViewPr snapToGrid="0">
      <p:cViewPr>
        <p:scale>
          <a:sx n="1" d="2"/>
          <a:sy n="1" d="2"/>
        </p:scale>
        <p:origin x="4628" y="15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entzen" userId="54e8e507-f654-4332-aa62-7ec73b6495ea" providerId="ADAL" clId="{824E0A38-4CBE-4412-9A65-6457AECE5E05}"/>
    <pc:docChg chg="custSel modSld">
      <pc:chgData name="Jennifer Bentzen" userId="54e8e507-f654-4332-aa62-7ec73b6495ea" providerId="ADAL" clId="{824E0A38-4CBE-4412-9A65-6457AECE5E05}" dt="2024-06-06T12:21:19.629" v="2" actId="1076"/>
      <pc:docMkLst>
        <pc:docMk/>
      </pc:docMkLst>
      <pc:sldChg chg="modSp mod">
        <pc:chgData name="Jennifer Bentzen" userId="54e8e507-f654-4332-aa62-7ec73b6495ea" providerId="ADAL" clId="{824E0A38-4CBE-4412-9A65-6457AECE5E05}" dt="2024-06-06T12:21:19.629" v="2" actId="1076"/>
        <pc:sldMkLst>
          <pc:docMk/>
          <pc:sldMk cId="3569634823" sldId="273"/>
        </pc:sldMkLst>
        <pc:picChg chg="mod">
          <ac:chgData name="Jennifer Bentzen" userId="54e8e507-f654-4332-aa62-7ec73b6495ea" providerId="ADAL" clId="{824E0A38-4CBE-4412-9A65-6457AECE5E05}" dt="2024-06-06T12:21:19.629" v="2" actId="1076"/>
          <ac:picMkLst>
            <pc:docMk/>
            <pc:sldMk cId="3569634823" sldId="273"/>
            <ac:picMk id="8" creationId="{80B4AAAA-6087-DC5E-FAB9-7420E287B1B4}"/>
          </ac:picMkLst>
        </pc:picChg>
      </pc:sldChg>
      <pc:sldChg chg="delSp mod">
        <pc:chgData name="Jennifer Bentzen" userId="54e8e507-f654-4332-aa62-7ec73b6495ea" providerId="ADAL" clId="{824E0A38-4CBE-4412-9A65-6457AECE5E05}" dt="2024-06-06T12:20:31.639" v="0" actId="478"/>
        <pc:sldMkLst>
          <pc:docMk/>
          <pc:sldMk cId="2769485438" sldId="274"/>
        </pc:sldMkLst>
        <pc:spChg chg="del">
          <ac:chgData name="Jennifer Bentzen" userId="54e8e507-f654-4332-aa62-7ec73b6495ea" providerId="ADAL" clId="{824E0A38-4CBE-4412-9A65-6457AECE5E05}" dt="2024-06-06T12:20:31.639" v="0" actId="478"/>
          <ac:spMkLst>
            <pc:docMk/>
            <pc:sldMk cId="2769485438" sldId="274"/>
            <ac:spMk id="7" creationId="{5AD2F2A9-1CE8-4F59-885E-F3876078CA2C}"/>
          </ac:spMkLst>
        </pc:spChg>
      </pc:sldChg>
    </pc:docChg>
  </pc:docChgLst>
  <pc:docChgLst>
    <pc:chgData name="Jennifer Bentzen" userId="54e8e507-f654-4332-aa62-7ec73b6495ea" providerId="ADAL" clId="{4F5ECBFA-EB2E-4DAF-ABD4-A22B45E53A80}"/>
    <pc:docChg chg="undo custSel modSld">
      <pc:chgData name="Jennifer Bentzen" userId="54e8e507-f654-4332-aa62-7ec73b6495ea" providerId="ADAL" clId="{4F5ECBFA-EB2E-4DAF-ABD4-A22B45E53A80}" dt="2024-05-06T07:54:18.659" v="101" actId="732"/>
      <pc:docMkLst>
        <pc:docMk/>
      </pc:docMkLst>
      <pc:sldChg chg="addSp delSp modSp mod modNotesTx">
        <pc:chgData name="Jennifer Bentzen" userId="54e8e507-f654-4332-aa62-7ec73b6495ea" providerId="ADAL" clId="{4F5ECBFA-EB2E-4DAF-ABD4-A22B45E53A80}" dt="2024-05-06T07:53:35.743" v="94" actId="113"/>
        <pc:sldMkLst>
          <pc:docMk/>
          <pc:sldMk cId="4130476076" sldId="261"/>
        </pc:sldMkLst>
        <pc:spChg chg="del">
          <ac:chgData name="Jennifer Bentzen" userId="54e8e507-f654-4332-aa62-7ec73b6495ea" providerId="ADAL" clId="{4F5ECBFA-EB2E-4DAF-ABD4-A22B45E53A80}" dt="2024-05-06T07:50:01.316" v="17" actId="478"/>
          <ac:spMkLst>
            <pc:docMk/>
            <pc:sldMk cId="4130476076" sldId="261"/>
            <ac:spMk id="6" creationId="{5AD2F2A9-1CE8-4F59-885E-F3876078CA2C}"/>
          </ac:spMkLst>
        </pc:spChg>
        <pc:picChg chg="add mod">
          <ac:chgData name="Jennifer Bentzen" userId="54e8e507-f654-4332-aa62-7ec73b6495ea" providerId="ADAL" clId="{4F5ECBFA-EB2E-4DAF-ABD4-A22B45E53A80}" dt="2024-05-06T07:52:02.692" v="35" actId="1076"/>
          <ac:picMkLst>
            <pc:docMk/>
            <pc:sldMk cId="4130476076" sldId="261"/>
            <ac:picMk id="2" creationId="{9EC72C4E-E636-7419-C262-536DAF0ED43B}"/>
          </ac:picMkLst>
        </pc:picChg>
        <pc:picChg chg="add mod ord">
          <ac:chgData name="Jennifer Bentzen" userId="54e8e507-f654-4332-aa62-7ec73b6495ea" providerId="ADAL" clId="{4F5ECBFA-EB2E-4DAF-ABD4-A22B45E53A80}" dt="2024-05-06T07:51:52.790" v="33" actId="1076"/>
          <ac:picMkLst>
            <pc:docMk/>
            <pc:sldMk cId="4130476076" sldId="261"/>
            <ac:picMk id="7" creationId="{41ED1A51-CB60-E18C-6B87-0DFE05308A13}"/>
          </ac:picMkLst>
        </pc:picChg>
        <pc:picChg chg="add mod modCrop">
          <ac:chgData name="Jennifer Bentzen" userId="54e8e507-f654-4332-aa62-7ec73b6495ea" providerId="ADAL" clId="{4F5ECBFA-EB2E-4DAF-ABD4-A22B45E53A80}" dt="2024-05-06T07:52:28.724" v="37" actId="732"/>
          <ac:picMkLst>
            <pc:docMk/>
            <pc:sldMk cId="4130476076" sldId="261"/>
            <ac:picMk id="8" creationId="{0E516FC8-9D35-9658-4236-99135AC9E658}"/>
          </ac:picMkLst>
        </pc:picChg>
      </pc:sldChg>
      <pc:sldChg chg="addSp delSp modSp mod">
        <pc:chgData name="Jennifer Bentzen" userId="54e8e507-f654-4332-aa62-7ec73b6495ea" providerId="ADAL" clId="{4F5ECBFA-EB2E-4DAF-ABD4-A22B45E53A80}" dt="2024-05-06T07:40:18.209" v="16" actId="478"/>
        <pc:sldMkLst>
          <pc:docMk/>
          <pc:sldMk cId="487598354" sldId="264"/>
        </pc:sldMkLst>
        <pc:spChg chg="add del mod">
          <ac:chgData name="Jennifer Bentzen" userId="54e8e507-f654-4332-aa62-7ec73b6495ea" providerId="ADAL" clId="{4F5ECBFA-EB2E-4DAF-ABD4-A22B45E53A80}" dt="2024-05-06T07:37:14.077" v="7" actId="478"/>
          <ac:spMkLst>
            <pc:docMk/>
            <pc:sldMk cId="487598354" sldId="264"/>
            <ac:spMk id="2" creationId="{C53A9C70-0E85-EFFE-827E-46482C4A13F6}"/>
          </ac:spMkLst>
        </pc:spChg>
        <pc:spChg chg="mod">
          <ac:chgData name="Jennifer Bentzen" userId="54e8e507-f654-4332-aa62-7ec73b6495ea" providerId="ADAL" clId="{4F5ECBFA-EB2E-4DAF-ABD4-A22B45E53A80}" dt="2024-05-06T07:37:32.479" v="10" actId="1076"/>
          <ac:spMkLst>
            <pc:docMk/>
            <pc:sldMk cId="487598354" sldId="264"/>
            <ac:spMk id="10" creationId="{732BCC91-91FB-4A0D-9846-F9836D14E6B1}"/>
          </ac:spMkLst>
        </pc:spChg>
        <pc:spChg chg="mod">
          <ac:chgData name="Jennifer Bentzen" userId="54e8e507-f654-4332-aa62-7ec73b6495ea" providerId="ADAL" clId="{4F5ECBFA-EB2E-4DAF-ABD4-A22B45E53A80}" dt="2024-05-06T07:38:32.790" v="12" actId="1076"/>
          <ac:spMkLst>
            <pc:docMk/>
            <pc:sldMk cId="487598354" sldId="264"/>
            <ac:spMk id="29" creationId="{2749A4FA-5FAC-4519-A6E7-B5B2712B514F}"/>
          </ac:spMkLst>
        </pc:spChg>
        <pc:picChg chg="add del mod ord">
          <ac:chgData name="Jennifer Bentzen" userId="54e8e507-f654-4332-aa62-7ec73b6495ea" providerId="ADAL" clId="{4F5ECBFA-EB2E-4DAF-ABD4-A22B45E53A80}" dt="2024-05-06T07:40:18.209" v="16" actId="478"/>
          <ac:picMkLst>
            <pc:docMk/>
            <pc:sldMk cId="487598354" sldId="264"/>
            <ac:picMk id="8" creationId="{AB51D873-92EA-FA5C-6F25-140D089ECFA9}"/>
          </ac:picMkLst>
        </pc:picChg>
        <pc:picChg chg="mod">
          <ac:chgData name="Jennifer Bentzen" userId="54e8e507-f654-4332-aa62-7ec73b6495ea" providerId="ADAL" clId="{4F5ECBFA-EB2E-4DAF-ABD4-A22B45E53A80}" dt="2024-05-06T07:36:52.348" v="2" actId="1076"/>
          <ac:picMkLst>
            <pc:docMk/>
            <pc:sldMk cId="487598354" sldId="264"/>
            <ac:picMk id="39" creationId="{E5471E1E-14A3-4C70-A6A1-17703EFDD87B}"/>
          </ac:picMkLst>
        </pc:picChg>
      </pc:sldChg>
      <pc:sldChg chg="addSp delSp modSp mod">
        <pc:chgData name="Jennifer Bentzen" userId="54e8e507-f654-4332-aa62-7ec73b6495ea" providerId="ADAL" clId="{4F5ECBFA-EB2E-4DAF-ABD4-A22B45E53A80}" dt="2024-05-06T07:54:18.659" v="101" actId="732"/>
        <pc:sldMkLst>
          <pc:docMk/>
          <pc:sldMk cId="4102396378" sldId="267"/>
        </pc:sldMkLst>
        <pc:spChg chg="del mod">
          <ac:chgData name="Jennifer Bentzen" userId="54e8e507-f654-4332-aa62-7ec73b6495ea" providerId="ADAL" clId="{4F5ECBFA-EB2E-4DAF-ABD4-A22B45E53A80}" dt="2024-05-06T07:51:14.849" v="23" actId="478"/>
          <ac:spMkLst>
            <pc:docMk/>
            <pc:sldMk cId="4102396378" sldId="267"/>
            <ac:spMk id="6" creationId="{5AD2F2A9-1CE8-4F59-885E-F3876078CA2C}"/>
          </ac:spMkLst>
        </pc:spChg>
        <pc:spChg chg="add mod">
          <ac:chgData name="Jennifer Bentzen" userId="54e8e507-f654-4332-aa62-7ec73b6495ea" providerId="ADAL" clId="{4F5ECBFA-EB2E-4DAF-ABD4-A22B45E53A80}" dt="2024-05-06T07:51:01.435" v="21" actId="207"/>
          <ac:spMkLst>
            <pc:docMk/>
            <pc:sldMk cId="4102396378" sldId="267"/>
            <ac:spMk id="8" creationId="{6D79897D-CDCB-2BC5-59DD-74A51073F3C4}"/>
          </ac:spMkLst>
        </pc:spChg>
        <pc:picChg chg="mod modCrop">
          <ac:chgData name="Jennifer Bentzen" userId="54e8e507-f654-4332-aa62-7ec73b6495ea" providerId="ADAL" clId="{4F5ECBFA-EB2E-4DAF-ABD4-A22B45E53A80}" dt="2024-05-06T07:54:18.659" v="101" actId="732"/>
          <ac:picMkLst>
            <pc:docMk/>
            <pc:sldMk cId="4102396378" sldId="267"/>
            <ac:picMk id="7" creationId="{8C55213C-8097-5A02-2E83-C0E99F34C879}"/>
          </ac:picMkLst>
        </pc:picChg>
      </pc:sldChg>
      <pc:sldChg chg="modSp mod delCm modNotesTx">
        <pc:chgData name="Jennifer Bentzen" userId="54e8e507-f654-4332-aa62-7ec73b6495ea" providerId="ADAL" clId="{4F5ECBFA-EB2E-4DAF-ABD4-A22B45E53A80}" dt="2024-05-06T07:54:02.235" v="100" actId="20577"/>
        <pc:sldMkLst>
          <pc:docMk/>
          <pc:sldMk cId="3628992889" sldId="271"/>
        </pc:sldMkLst>
        <pc:spChg chg="mod">
          <ac:chgData name="Jennifer Bentzen" userId="54e8e507-f654-4332-aa62-7ec73b6495ea" providerId="ADAL" clId="{4F5ECBFA-EB2E-4DAF-ABD4-A22B45E53A80}" dt="2024-05-06T07:53:50.369" v="97" actId="13926"/>
          <ac:spMkLst>
            <pc:docMk/>
            <pc:sldMk cId="3628992889" sldId="271"/>
            <ac:spMk id="3" creationId="{00000000-0000-0000-0000-000000000000}"/>
          </ac:spMkLst>
        </pc:spChg>
        <pc:spChg chg="mod">
          <ac:chgData name="Jennifer Bentzen" userId="54e8e507-f654-4332-aa62-7ec73b6495ea" providerId="ADAL" clId="{4F5ECBFA-EB2E-4DAF-ABD4-A22B45E53A80}" dt="2024-05-06T07:53:55.391" v="98" actId="13926"/>
          <ac:spMkLst>
            <pc:docMk/>
            <pc:sldMk cId="3628992889" sldId="271"/>
            <ac:spMk id="7" creationId="{00000000-0000-0000-0000-000000000000}"/>
          </ac:spMkLst>
        </pc:spChg>
      </pc:sldChg>
    </pc:docChg>
  </pc:docChgLst>
  <pc:docChgLst>
    <pc:chgData name="Trine Danø" userId="S::trda@kp.dk::b2ffd2b5-040c-415a-9f59-b3bd88a5974f" providerId="AD" clId="Web-{5612EC03-367B-061E-CE7D-A6BAA5C484A9}"/>
    <pc:docChg chg="delSld">
      <pc:chgData name="Trine Danø" userId="S::trda@kp.dk::b2ffd2b5-040c-415a-9f59-b3bd88a5974f" providerId="AD" clId="Web-{5612EC03-367B-061E-CE7D-A6BAA5C484A9}" dt="2024-05-06T14:26:40.140" v="3"/>
      <pc:docMkLst>
        <pc:docMk/>
      </pc:docMkLst>
      <pc:sldChg chg="del">
        <pc:chgData name="Trine Danø" userId="S::trda@kp.dk::b2ffd2b5-040c-415a-9f59-b3bd88a5974f" providerId="AD" clId="Web-{5612EC03-367B-061E-CE7D-A6BAA5C484A9}" dt="2024-05-06T14:26:40.140" v="3"/>
        <pc:sldMkLst>
          <pc:docMk/>
          <pc:sldMk cId="3797582595" sldId="257"/>
        </pc:sldMkLst>
      </pc:sldChg>
      <pc:sldChg chg="del">
        <pc:chgData name="Trine Danø" userId="S::trda@kp.dk::b2ffd2b5-040c-415a-9f59-b3bd88a5974f" providerId="AD" clId="Web-{5612EC03-367B-061E-CE7D-A6BAA5C484A9}" dt="2024-05-06T14:26:36.781" v="1"/>
        <pc:sldMkLst>
          <pc:docMk/>
          <pc:sldMk cId="4234823454" sldId="262"/>
        </pc:sldMkLst>
      </pc:sldChg>
      <pc:sldChg chg="del">
        <pc:chgData name="Trine Danø" userId="S::trda@kp.dk::b2ffd2b5-040c-415a-9f59-b3bd88a5974f" providerId="AD" clId="Web-{5612EC03-367B-061E-CE7D-A6BAA5C484A9}" dt="2024-05-06T14:26:34.484" v="0"/>
        <pc:sldMkLst>
          <pc:docMk/>
          <pc:sldMk cId="487598354" sldId="264"/>
        </pc:sldMkLst>
      </pc:sldChg>
      <pc:sldChg chg="del">
        <pc:chgData name="Trine Danø" userId="S::trda@kp.dk::b2ffd2b5-040c-415a-9f59-b3bd88a5974f" providerId="AD" clId="Web-{5612EC03-367B-061E-CE7D-A6BAA5C484A9}" dt="2024-05-06T14:26:37.984" v="2"/>
        <pc:sldMkLst>
          <pc:docMk/>
          <pc:sldMk cId="1576300240"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B5902A-49AA-4BAC-A4A0-1D295C00C5C1}" type="datetime1">
              <a:rPr lang="en-GB" smtClean="0"/>
              <a:t>04/12/2024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AE909-1CBB-4306-9C67-6E638D513E42}" type="datetime1">
              <a:rPr lang="en-GB" smtClean="0"/>
              <a:t>04/12/2024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hdr="0" ftr="0"/>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E4F73CB3-5759-4885-84BA-AFB340B278B1}" type="datetime1">
              <a:rPr lang="en-GB" smtClean="0"/>
              <a:t>04/12/2024</a:t>
            </a:fld>
            <a:endParaRPr lang="en-GB"/>
          </a:p>
        </p:txBody>
      </p:sp>
    </p:spTree>
    <p:extLst>
      <p:ext uri="{BB962C8B-B14F-4D97-AF65-F5344CB8AC3E}">
        <p14:creationId xmlns:p14="http://schemas.microsoft.com/office/powerpoint/2010/main" val="149734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Dette forløb har fokus på stillingsopslaget eller jobannoncen som brugstekst. Forløbet kobler danskfaget med det obligatoriske emne Uddannelse og Job og har til formål at udvide elevernes kendskab til forskellige former for arbejdsliv, job og karriere. I forløbet får eleverne mulighed for at arbejde danskfagligt med stillingsopslaget som brugstekst og kommunikationssituation. </a:t>
            </a:r>
            <a:endParaRPr lang="da-DK" sz="18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kern="100" dirty="0" smtClean="0">
                <a:effectLst/>
                <a:latin typeface="Calibri" panose="020F0502020204030204" pitchFamily="34" charset="0"/>
                <a:ea typeface="Calibri" panose="020F0502020204030204" pitchFamily="34" charset="0"/>
                <a:cs typeface="Times New Roman" panose="02020603050405020304" pitchFamily="18" charset="0"/>
              </a:rPr>
              <a:t>Herigennem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får eleverne både en konkret kontekst og situation at skrive og kommunikere inden for, og de bliver i stand til at vurdere sammenhænge imellem interesse, uddannelse og kompetencer på den ene side og jobmuligheder på den anden side.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Rettigheder: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Billedet er bragt efter aftale med Tivoli</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3C40D612-1E36-4F3C-AF89-0BEE8A78BED7}" type="datetime1">
              <a:rPr lang="en-GB" smtClean="0"/>
              <a:t>04/12/2024</a:t>
            </a:fld>
            <a:endParaRPr lang="en-GB"/>
          </a:p>
        </p:txBody>
      </p:sp>
    </p:spTree>
    <p:extLst>
      <p:ext uri="{BB962C8B-B14F-4D97-AF65-F5344CB8AC3E}">
        <p14:creationId xmlns:p14="http://schemas.microsoft.com/office/powerpoint/2010/main" val="172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a:solidFill>
                  <a:schemeClr val="tx1"/>
                </a:solidFill>
                <a:effectLst/>
                <a:latin typeface="+mn-lt"/>
                <a:ea typeface="+mn-ea"/>
                <a:cs typeface="+mn-cs"/>
              </a:rPr>
              <a:t>Til læreren:</a:t>
            </a:r>
          </a:p>
          <a:p>
            <a:endParaRPr lang="da-DK" sz="1200" b="0" kern="1200" dirty="0">
              <a:solidFill>
                <a:schemeClr val="tx1"/>
              </a:solidFill>
              <a:effectLst/>
              <a:latin typeface="+mn-lt"/>
              <a:ea typeface="+mn-ea"/>
              <a:cs typeface="+mn-cs"/>
            </a:endParaRPr>
          </a:p>
          <a:p>
            <a:r>
              <a:rPr lang="da-DK" sz="1200" b="0" kern="1200" dirty="0">
                <a:solidFill>
                  <a:schemeClr val="tx1"/>
                </a:solidFill>
                <a:effectLst/>
                <a:latin typeface="+mn-lt"/>
                <a:ea typeface="+mn-ea"/>
                <a:cs typeface="+mn-cs"/>
              </a:rPr>
              <a:t>I Fælles Mål for dansk er de tre tekstkategorier: </a:t>
            </a:r>
          </a:p>
          <a:p>
            <a:r>
              <a:rPr lang="da-DK" sz="1200" b="1" dirty="0"/>
              <a:t>De tre tekstkategorier: </a:t>
            </a:r>
          </a:p>
          <a:p>
            <a:r>
              <a:rPr lang="da-DK" sz="1200" b="1" dirty="0"/>
              <a:t>Litteratur og andre æstetiske tekster: </a:t>
            </a:r>
            <a:r>
              <a:rPr lang="da-DK" sz="1200" dirty="0"/>
              <a:t>Tekster, som giver perspektiver på egen og andres livsverden.</a:t>
            </a:r>
          </a:p>
          <a:p>
            <a:r>
              <a:rPr lang="da-DK" sz="1200" b="1" dirty="0"/>
              <a:t>Fagtekster</a:t>
            </a:r>
            <a:r>
              <a:rPr lang="da-DK" sz="1200" dirty="0"/>
              <a:t>: Tekster, der formidler viden om verden.</a:t>
            </a:r>
          </a:p>
          <a:p>
            <a:r>
              <a:rPr lang="da-DK" sz="1200" b="1" dirty="0"/>
              <a:t>Brugstekster: </a:t>
            </a:r>
            <a:r>
              <a:rPr lang="da-DK" sz="1200" dirty="0"/>
              <a:t>Tekster, der har en bestemt funktion i en kommunikationssituation</a:t>
            </a:r>
            <a:r>
              <a:rPr lang="da-DK" dirty="0"/>
              <a:t>.</a:t>
            </a:r>
            <a:endParaRPr lang="da-DK" sz="1200" b="0" kern="1200" dirty="0">
              <a:solidFill>
                <a:schemeClr val="tx1"/>
              </a:solidFill>
              <a:effectLst/>
              <a:latin typeface="+mn-lt"/>
              <a:ea typeface="+mn-ea"/>
              <a:cs typeface="+mn-cs"/>
            </a:endParaRPr>
          </a:p>
          <a:p>
            <a:r>
              <a:rPr lang="da-DK" sz="1200" b="0" kern="1200" dirty="0">
                <a:solidFill>
                  <a:schemeClr val="tx1"/>
                </a:solidFill>
                <a:effectLst/>
                <a:latin typeface="+mn-lt"/>
                <a:ea typeface="+mn-ea"/>
                <a:cs typeface="+mn-cs"/>
              </a:rPr>
              <a:t>Nedenfor</a:t>
            </a:r>
            <a:r>
              <a:rPr lang="da-DK" sz="1200" b="0" kern="1200" baseline="0" dirty="0">
                <a:solidFill>
                  <a:schemeClr val="tx1"/>
                </a:solidFill>
                <a:effectLst/>
                <a:latin typeface="+mn-lt"/>
                <a:ea typeface="+mn-ea"/>
                <a:cs typeface="+mn-cs"/>
              </a:rPr>
              <a:t> er en række spørgsmål (og bud på svar), som du kan tilpasse og tage udgangspunkt i dialogen med eleverne. </a:t>
            </a:r>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Hvem</a:t>
            </a:r>
            <a:r>
              <a:rPr lang="da-DK" sz="1200" kern="1200" dirty="0">
                <a:solidFill>
                  <a:schemeClr val="tx1"/>
                </a:solidFill>
                <a:effectLst/>
                <a:latin typeface="+mn-lt"/>
                <a:ea typeface="+mn-ea"/>
                <a:cs typeface="+mn-cs"/>
              </a:rPr>
              <a:t> henvender jobannoncen sig til?</a:t>
            </a:r>
          </a:p>
          <a:p>
            <a:r>
              <a:rPr lang="da-DK" sz="1200" kern="1200" dirty="0">
                <a:solidFill>
                  <a:schemeClr val="tx1"/>
                </a:solidFill>
                <a:effectLst/>
                <a:latin typeface="+mn-lt"/>
                <a:ea typeface="+mn-ea"/>
                <a:cs typeface="+mn-cs"/>
              </a:rPr>
              <a:t>Hvor kan du se det i teksten?</a:t>
            </a:r>
          </a:p>
          <a:p>
            <a:r>
              <a:rPr lang="da-DK"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p:cNvSpPr>
            <a:spLocks noGrp="1"/>
          </p:cNvSpPr>
          <p:nvPr>
            <p:ph type="dt" idx="1"/>
          </p:nvPr>
        </p:nvSpPr>
        <p:spPr/>
        <p:txBody>
          <a:bodyPr/>
          <a:lstStyle/>
          <a:p>
            <a:fld id="{4A90EFB9-78DB-441C-A4E3-D9F52D7DA5D7}" type="datetime1">
              <a:rPr lang="en-GB" smtClean="0"/>
              <a:t>04/12/2024</a:t>
            </a:fld>
            <a:endParaRPr lang="en-GB"/>
          </a:p>
        </p:txBody>
      </p:sp>
    </p:spTree>
    <p:extLst>
      <p:ext uri="{BB962C8B-B14F-4D97-AF65-F5344CB8AC3E}">
        <p14:creationId xmlns:p14="http://schemas.microsoft.com/office/powerpoint/2010/main" val="25400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a:solidFill>
                  <a:schemeClr val="tx1"/>
                </a:solidFill>
                <a:effectLst/>
                <a:latin typeface="+mn-lt"/>
                <a:ea typeface="+mn-ea"/>
                <a:cs typeface="+mn-cs"/>
              </a:rPr>
              <a:t>Nedenfor</a:t>
            </a:r>
            <a:r>
              <a:rPr lang="da-DK" sz="1200" b="0" kern="1200" baseline="0">
                <a:solidFill>
                  <a:schemeClr val="tx1"/>
                </a:solidFill>
                <a:effectLst/>
                <a:latin typeface="+mn-lt"/>
                <a:ea typeface="+mn-ea"/>
                <a:cs typeface="+mn-cs"/>
              </a:rPr>
              <a:t> er en række spørgsmål (og bud på svar), som du kan tilpasse og tage udgangspunkt i dialogen med eleverne. </a:t>
            </a:r>
            <a:endParaRPr lang="da-DK" sz="1200" b="1" kern="1200" dirty="0">
              <a:solidFill>
                <a:schemeClr val="tx1"/>
              </a:solidFill>
              <a:effectLst/>
              <a:latin typeface="+mn-lt"/>
              <a:ea typeface="+mn-ea"/>
              <a:cs typeface="+mn-cs"/>
            </a:endParaRPr>
          </a:p>
          <a:p>
            <a:r>
              <a:rPr lang="da-DK" sz="1200" b="1" kern="1200">
                <a:solidFill>
                  <a:schemeClr val="tx1"/>
                </a:solidFill>
                <a:effectLst/>
                <a:latin typeface="+mn-lt"/>
                <a:ea typeface="+mn-ea"/>
                <a:cs typeface="+mn-cs"/>
              </a:rPr>
              <a:t>Hvem</a:t>
            </a:r>
            <a:r>
              <a:rPr lang="da-DK" sz="1200" kern="1200">
                <a:solidFill>
                  <a:schemeClr val="tx1"/>
                </a:solidFill>
                <a:effectLst/>
                <a:latin typeface="+mn-lt"/>
                <a:ea typeface="+mn-ea"/>
                <a:cs typeface="+mn-cs"/>
              </a:rPr>
              <a:t> henvender jobannoncen sig til?</a:t>
            </a:r>
          </a:p>
          <a:p>
            <a:r>
              <a:rPr lang="da-DK" sz="1200" kern="1200">
                <a:solidFill>
                  <a:schemeClr val="tx1"/>
                </a:solidFill>
                <a:effectLst/>
                <a:latin typeface="+mn-lt"/>
                <a:ea typeface="+mn-ea"/>
                <a:cs typeface="+mn-cs"/>
              </a:rPr>
              <a:t>Hvor kan du se det i teksten?</a:t>
            </a:r>
          </a:p>
          <a:p>
            <a:r>
              <a:rPr lang="da-DK" sz="1200" kern="1200">
                <a:solidFill>
                  <a:schemeClr val="tx1"/>
                </a:solidFill>
                <a:effectLst/>
                <a:latin typeface="+mn-lt"/>
                <a:ea typeface="+mn-ea"/>
                <a:cs typeface="+mn-cs"/>
              </a:rPr>
              <a:t>Hvem er ”du” i teksten?</a:t>
            </a:r>
          </a:p>
          <a:p>
            <a:r>
              <a:rPr lang="da-DK" sz="1200" b="1" kern="1200">
                <a:solidFill>
                  <a:schemeClr val="tx1"/>
                </a:solidFill>
                <a:effectLst/>
                <a:latin typeface="+mn-lt"/>
                <a:ea typeface="+mn-ea"/>
                <a:cs typeface="+mn-cs"/>
              </a:rPr>
              <a:t> </a:t>
            </a:r>
            <a:r>
              <a:rPr lang="da-DK" sz="1200" kern="1200">
                <a:solidFill>
                  <a:schemeClr val="tx1"/>
                </a:solidFill>
                <a:effectLst/>
                <a:latin typeface="+mn-lt"/>
                <a:ea typeface="+mn-ea"/>
                <a:cs typeface="+mn-cs"/>
              </a:rPr>
              <a:t>Annoncen indledes med underrubrikken </a:t>
            </a:r>
            <a:r>
              <a:rPr lang="da-DK" sz="1200" i="1" kern="1200">
                <a:solidFill>
                  <a:schemeClr val="tx1"/>
                </a:solidFill>
                <a:effectLst/>
                <a:latin typeface="+mn-lt"/>
                <a:ea typeface="+mn-ea"/>
                <a:cs typeface="+mn-cs"/>
              </a:rPr>
              <a:t>Drømmer du om at skræmme livet af Tivolis gæster? </a:t>
            </a:r>
            <a:r>
              <a:rPr lang="da-DK" sz="1200" kern="1200">
                <a:solidFill>
                  <a:schemeClr val="tx1"/>
                </a:solidFill>
                <a:effectLst/>
                <a:latin typeface="+mn-lt"/>
                <a:ea typeface="+mn-ea"/>
                <a:cs typeface="+mn-cs"/>
              </a:rPr>
              <a:t>Annoncørerne vil gerne have fat personer, der er gode til at optræde truende og skræmme andre.</a:t>
            </a:r>
          </a:p>
          <a:p>
            <a:r>
              <a:rPr lang="da-DK" sz="1200" kern="1200">
                <a:solidFill>
                  <a:schemeClr val="tx1"/>
                </a:solidFill>
                <a:effectLst/>
                <a:latin typeface="+mn-lt"/>
                <a:ea typeface="+mn-ea"/>
                <a:cs typeface="+mn-cs"/>
              </a:rPr>
              <a:t>Er du den fødte skræmmer, og har du erfaring med det?</a:t>
            </a:r>
          </a:p>
          <a:p>
            <a:r>
              <a:rPr lang="da-DK" sz="1200" kern="120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a:solidFill>
                  <a:schemeClr val="tx1"/>
                </a:solidFill>
                <a:effectLst/>
                <a:latin typeface="+mn-lt"/>
                <a:ea typeface="+mn-ea"/>
                <a:cs typeface="+mn-cs"/>
              </a:rPr>
              <a:t>”</a:t>
            </a:r>
            <a:r>
              <a:rPr lang="da-DK" sz="1200" kern="1200" err="1">
                <a:solidFill>
                  <a:schemeClr val="tx1"/>
                </a:solidFill>
                <a:effectLst/>
                <a:latin typeface="+mn-lt"/>
                <a:ea typeface="+mn-ea"/>
                <a:cs typeface="+mn-cs"/>
              </a:rPr>
              <a:t>Du’et</a:t>
            </a:r>
            <a:r>
              <a:rPr lang="da-DK" sz="1200" kern="1200">
                <a:solidFill>
                  <a:schemeClr val="tx1"/>
                </a:solidFill>
                <a:effectLst/>
                <a:latin typeface="+mn-lt"/>
                <a:ea typeface="+mn-ea"/>
                <a:cs typeface="+mn-cs"/>
              </a:rPr>
              <a:t>” er …</a:t>
            </a:r>
          </a:p>
          <a:p>
            <a:r>
              <a:rPr lang="da-DK" sz="1200" b="1" kern="1200">
                <a:solidFill>
                  <a:schemeClr val="tx1"/>
                </a:solidFill>
                <a:effectLst/>
                <a:latin typeface="+mn-lt"/>
                <a:ea typeface="+mn-ea"/>
                <a:cs typeface="+mn-cs"/>
              </a:rPr>
              <a:t>Hvem er afsender</a:t>
            </a:r>
            <a:r>
              <a:rPr lang="da-DK" sz="1200" kern="1200">
                <a:solidFill>
                  <a:schemeClr val="tx1"/>
                </a:solidFill>
                <a:effectLst/>
                <a:latin typeface="+mn-lt"/>
                <a:ea typeface="+mn-ea"/>
                <a:cs typeface="+mn-cs"/>
              </a:rPr>
              <a:t> af annoncen?</a:t>
            </a:r>
          </a:p>
          <a:p>
            <a:r>
              <a:rPr lang="da-DK" sz="1200" kern="1200">
                <a:solidFill>
                  <a:schemeClr val="tx1"/>
                </a:solidFill>
                <a:effectLst/>
                <a:latin typeface="+mn-lt"/>
                <a:ea typeface="+mn-ea"/>
                <a:cs typeface="+mn-cs"/>
              </a:rPr>
              <a:t>Tivoli og forlystelsen ”</a:t>
            </a:r>
            <a:r>
              <a:rPr lang="da-DK" sz="1200" kern="1200" err="1">
                <a:solidFill>
                  <a:schemeClr val="tx1"/>
                </a:solidFill>
                <a:effectLst/>
                <a:latin typeface="+mn-lt"/>
                <a:ea typeface="+mn-ea"/>
                <a:cs typeface="+mn-cs"/>
              </a:rPr>
              <a:t>Scary</a:t>
            </a:r>
            <a:r>
              <a:rPr lang="da-DK" sz="1200" kern="1200">
                <a:solidFill>
                  <a:schemeClr val="tx1"/>
                </a:solidFill>
                <a:effectLst/>
                <a:latin typeface="+mn-lt"/>
                <a:ea typeface="+mn-ea"/>
                <a:cs typeface="+mn-cs"/>
              </a:rPr>
              <a:t> House” Villa </a:t>
            </a:r>
            <a:r>
              <a:rPr lang="da-DK" sz="1200" kern="1200" err="1">
                <a:solidFill>
                  <a:schemeClr val="tx1"/>
                </a:solidFill>
                <a:effectLst/>
                <a:latin typeface="+mn-lt"/>
                <a:ea typeface="+mn-ea"/>
                <a:cs typeface="+mn-cs"/>
              </a:rPr>
              <a:t>Venndetta</a:t>
            </a:r>
            <a:r>
              <a:rPr lang="da-DK" sz="1200" kern="1200">
                <a:solidFill>
                  <a:schemeClr val="tx1"/>
                </a:solidFill>
                <a:effectLst/>
                <a:latin typeface="+mn-lt"/>
                <a:ea typeface="+mn-ea"/>
                <a:cs typeface="+mn-cs"/>
              </a:rPr>
              <a:t> er afsender. </a:t>
            </a:r>
          </a:p>
          <a:p>
            <a:r>
              <a:rPr lang="da-DK" sz="1200" kern="1200">
                <a:solidFill>
                  <a:schemeClr val="tx1"/>
                </a:solidFill>
                <a:effectLst/>
                <a:latin typeface="+mn-lt"/>
                <a:ea typeface="+mn-ea"/>
                <a:cs typeface="+mn-cs"/>
              </a:rPr>
              <a:t>Man kan kontakte projektkoordinator Janni Kristensen for yderligere oplysninger.</a:t>
            </a:r>
          </a:p>
          <a:p>
            <a:r>
              <a:rPr lang="da-DK" sz="1200" b="1" kern="1200">
                <a:solidFill>
                  <a:schemeClr val="tx1"/>
                </a:solidFill>
                <a:effectLst/>
                <a:latin typeface="+mn-lt"/>
                <a:ea typeface="+mn-ea"/>
                <a:cs typeface="+mn-cs"/>
              </a:rPr>
              <a:t>Hvad</a:t>
            </a:r>
            <a:r>
              <a:rPr lang="da-DK" sz="1200" kern="1200">
                <a:solidFill>
                  <a:schemeClr val="tx1"/>
                </a:solidFill>
                <a:effectLst/>
                <a:latin typeface="+mn-lt"/>
                <a:ea typeface="+mn-ea"/>
                <a:cs typeface="+mn-cs"/>
              </a:rPr>
              <a:t> går jobbet eller jobbene ud på ifølge annoncen?</a:t>
            </a:r>
          </a:p>
          <a:p>
            <a:r>
              <a:rPr lang="da-DK" sz="1200" kern="120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a:solidFill>
                  <a:schemeClr val="tx1"/>
                </a:solidFill>
                <a:effectLst/>
                <a:latin typeface="+mn-lt"/>
                <a:ea typeface="+mn-ea"/>
                <a:cs typeface="+mn-cs"/>
              </a:rPr>
              <a:t>Hvad</a:t>
            </a:r>
            <a:r>
              <a:rPr lang="da-DK" sz="1200" kern="1200">
                <a:solidFill>
                  <a:schemeClr val="tx1"/>
                </a:solidFill>
                <a:effectLst/>
                <a:latin typeface="+mn-lt"/>
                <a:ea typeface="+mn-ea"/>
                <a:cs typeface="+mn-cs"/>
              </a:rPr>
              <a:t> er der brug for, at jobansøger kan? Og hvor kan du se det?</a:t>
            </a:r>
          </a:p>
          <a:p>
            <a:r>
              <a:rPr lang="da-DK" sz="1200" kern="1200">
                <a:solidFill>
                  <a:schemeClr val="tx1"/>
                </a:solidFill>
                <a:effectLst/>
                <a:latin typeface="+mn-lt"/>
                <a:ea typeface="+mn-ea"/>
                <a:cs typeface="+mn-cs"/>
              </a:rPr>
              <a:t>For at komme i betragtning skal du … sende dit cv, samt en film på max 1 minut</a:t>
            </a:r>
          </a:p>
          <a:p>
            <a:r>
              <a:rPr lang="da-DK" sz="1200" kern="120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a:solidFill>
                  <a:schemeClr val="tx1"/>
                </a:solidFill>
                <a:effectLst/>
                <a:latin typeface="+mn-lt"/>
                <a:ea typeface="+mn-ea"/>
                <a:cs typeface="+mn-cs"/>
              </a:rPr>
              <a:t>CV’et skal indeholde navn, alder, højde, erfaring med at skræmme</a:t>
            </a:r>
          </a:p>
          <a:p>
            <a:r>
              <a:rPr lang="da-DK" sz="1200" b="1" kern="1200">
                <a:solidFill>
                  <a:schemeClr val="tx1"/>
                </a:solidFill>
                <a:effectLst/>
                <a:latin typeface="+mn-lt"/>
                <a:ea typeface="+mn-ea"/>
                <a:cs typeface="+mn-cs"/>
              </a:rPr>
              <a:t> </a:t>
            </a:r>
            <a:endParaRPr lang="da-DK" sz="1200" kern="1200">
              <a:solidFill>
                <a:schemeClr val="tx1"/>
              </a:solidFill>
              <a:effectLst/>
              <a:latin typeface="+mn-lt"/>
              <a:ea typeface="+mn-ea"/>
              <a:cs typeface="+mn-cs"/>
            </a:endParaRPr>
          </a:p>
          <a:p>
            <a:r>
              <a:rPr lang="da-DK" sz="1200" b="1" kern="1200">
                <a:solidFill>
                  <a:schemeClr val="tx1"/>
                </a:solidFill>
                <a:effectLst/>
                <a:latin typeface="+mn-lt"/>
                <a:ea typeface="+mn-ea"/>
                <a:cs typeface="+mn-cs"/>
              </a:rPr>
              <a:t>Hvad lægger de ifølge annoncen vægt</a:t>
            </a:r>
            <a:r>
              <a:rPr lang="da-DK" sz="1200" kern="1200">
                <a:solidFill>
                  <a:schemeClr val="tx1"/>
                </a:solidFill>
                <a:effectLst/>
                <a:latin typeface="+mn-lt"/>
                <a:ea typeface="+mn-ea"/>
                <a:cs typeface="+mn-cs"/>
              </a:rPr>
              <a:t> på?</a:t>
            </a:r>
          </a:p>
          <a:p>
            <a:r>
              <a:rPr lang="da-DK" sz="1200" kern="1200">
                <a:solidFill>
                  <a:schemeClr val="tx1"/>
                </a:solidFill>
                <a:effectLst/>
                <a:latin typeface="+mn-lt"/>
                <a:ea typeface="+mn-ea"/>
                <a:cs typeface="+mn-cs"/>
              </a:rPr>
              <a:t>I annoncen skriver de, at de lægger vægt på evner og engagement …</a:t>
            </a:r>
          </a:p>
          <a:p>
            <a:r>
              <a:rPr lang="da-DK" sz="1200" kern="1200">
                <a:solidFill>
                  <a:schemeClr val="tx1"/>
                </a:solidFill>
                <a:effectLst/>
                <a:latin typeface="+mn-lt"/>
                <a:ea typeface="+mn-ea"/>
                <a:cs typeface="+mn-cs"/>
              </a:rPr>
              <a:t>Det kan du vise ved …</a:t>
            </a:r>
          </a:p>
          <a:p>
            <a:r>
              <a:rPr lang="da-DK" sz="1200" b="1" kern="1200">
                <a:solidFill>
                  <a:schemeClr val="tx1"/>
                </a:solidFill>
                <a:effectLst/>
                <a:latin typeface="+mn-lt"/>
                <a:ea typeface="+mn-ea"/>
                <a:cs typeface="+mn-cs"/>
              </a:rPr>
              <a:t>Hvordan kan du som jobansøger</a:t>
            </a:r>
            <a:r>
              <a:rPr lang="da-DK" sz="1200" kern="1200">
                <a:solidFill>
                  <a:schemeClr val="tx1"/>
                </a:solidFill>
                <a:effectLst/>
                <a:latin typeface="+mn-lt"/>
                <a:ea typeface="+mn-ea"/>
                <a:cs typeface="+mn-cs"/>
              </a:rPr>
              <a:t> vise, at du er god til jobbet?</a:t>
            </a:r>
          </a:p>
          <a:p>
            <a:r>
              <a:rPr lang="da-DK" sz="1200" kern="1200">
                <a:solidFill>
                  <a:schemeClr val="tx1"/>
                </a:solidFill>
                <a:effectLst/>
                <a:latin typeface="+mn-lt"/>
                <a:ea typeface="+mn-ea"/>
                <a:cs typeface="+mn-cs"/>
              </a:rPr>
              <a:t>Jeg kan gennem konkrete eksempler på cv’et og videoen vise min erfaring, mit engagement og mine evner ved …</a:t>
            </a:r>
          </a:p>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4ED43400-F2B2-4F5A-BF5A-2BAEA40B4747}" type="datetime1">
              <a:rPr lang="en-GB" smtClean="0"/>
              <a:t>04/12/2024</a:t>
            </a:fld>
            <a:endParaRPr lang="en-GB"/>
          </a:p>
        </p:txBody>
      </p:sp>
    </p:spTree>
    <p:extLst>
      <p:ext uri="{BB962C8B-B14F-4D97-AF65-F5344CB8AC3E}">
        <p14:creationId xmlns:p14="http://schemas.microsoft.com/office/powerpoint/2010/main" val="428998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a:solidFill>
                  <a:schemeClr val="tx1"/>
                </a:solidFill>
                <a:effectLst/>
                <a:latin typeface="+mn-lt"/>
                <a:ea typeface="+mn-ea"/>
                <a:cs typeface="+mn-cs"/>
              </a:rPr>
              <a:t>Til læreren</a:t>
            </a:r>
          </a:p>
          <a:p>
            <a:r>
              <a:rPr lang="da-DK" sz="1200" b="0" kern="1200" dirty="0">
                <a:solidFill>
                  <a:schemeClr val="tx1"/>
                </a:solidFill>
                <a:effectLst/>
                <a:latin typeface="+mn-lt"/>
                <a:ea typeface="+mn-ea"/>
                <a:cs typeface="+mn-cs"/>
              </a:rPr>
              <a:t>Nedenfor</a:t>
            </a:r>
            <a:r>
              <a:rPr lang="da-DK" sz="1200" b="0" kern="1200" baseline="0" dirty="0">
                <a:solidFill>
                  <a:schemeClr val="tx1"/>
                </a:solidFill>
                <a:effectLst/>
                <a:latin typeface="+mn-lt"/>
                <a:ea typeface="+mn-ea"/>
                <a:cs typeface="+mn-cs"/>
              </a:rPr>
              <a:t> er en række spørgsmål (og bud på svar), som du kan tilpasse og tage udgangspunkt i dialogen med eleverne. </a:t>
            </a:r>
            <a:endParaRPr lang="da-DK" sz="1200" b="0" kern="1200" dirty="0">
              <a:solidFill>
                <a:schemeClr val="tx1"/>
              </a:solidFill>
              <a:effectLst/>
              <a:latin typeface="+mn-lt"/>
              <a:ea typeface="+mn-ea"/>
              <a:cs typeface="+mn-cs"/>
            </a:endParaRP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Hvem</a:t>
            </a:r>
            <a:r>
              <a:rPr lang="da-DK" sz="1200" kern="1200" dirty="0">
                <a:solidFill>
                  <a:schemeClr val="tx1"/>
                </a:solidFill>
                <a:effectLst/>
                <a:latin typeface="+mn-lt"/>
                <a:ea typeface="+mn-ea"/>
                <a:cs typeface="+mn-cs"/>
              </a:rPr>
              <a:t> henvender jobannoncen sig til?</a:t>
            </a:r>
          </a:p>
          <a:p>
            <a:r>
              <a:rPr lang="da-DK" sz="1200" kern="1200">
                <a:solidFill>
                  <a:schemeClr val="tx1"/>
                </a:solidFill>
                <a:effectLst/>
                <a:latin typeface="+mn-lt"/>
                <a:ea typeface="+mn-ea"/>
                <a:cs typeface="+mn-cs"/>
              </a:rPr>
              <a:t>Hvor kan du se det i teksten?</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Hvem er ”du” i teksten?</a:t>
            </a:r>
          </a:p>
          <a:p>
            <a:r>
              <a:rPr lang="da-DK" sz="1200" b="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Annoncen indledes med underrubrikken </a:t>
            </a:r>
            <a:r>
              <a:rPr lang="da-DK" sz="1200" i="1" kern="1200" dirty="0">
                <a:solidFill>
                  <a:schemeClr val="tx1"/>
                </a:solidFill>
                <a:effectLst/>
                <a:latin typeface="+mn-lt"/>
                <a:ea typeface="+mn-ea"/>
                <a:cs typeface="+mn-cs"/>
              </a:rPr>
              <a:t>Drømmer du om at skræmme livet af Tivolis gæster? </a:t>
            </a:r>
            <a:r>
              <a:rPr lang="da-DK" sz="1200" kern="1200" dirty="0">
                <a:solidFill>
                  <a:schemeClr val="tx1"/>
                </a:solidFill>
                <a:effectLst/>
                <a:latin typeface="+mn-lt"/>
                <a:ea typeface="+mn-ea"/>
                <a:cs typeface="+mn-cs"/>
              </a:rPr>
              <a:t>Annoncørerne vil gerne have fat personer, der er gode til at optræde truende og skræmme andre.</a:t>
            </a:r>
          </a:p>
          <a:p>
            <a:r>
              <a:rPr lang="da-DK" sz="1200" kern="1200" dirty="0">
                <a:solidFill>
                  <a:schemeClr val="tx1"/>
                </a:solidFill>
                <a:effectLst/>
                <a:latin typeface="+mn-lt"/>
                <a:ea typeface="+mn-ea"/>
                <a:cs typeface="+mn-cs"/>
              </a:rPr>
              <a:t>Er du den fødte skræmmer, og har du erfaring med det?</a:t>
            </a:r>
          </a:p>
          <a:p>
            <a:r>
              <a:rPr lang="da-DK" sz="1200" kern="1200" dirty="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a:solidFill>
                  <a:schemeClr val="tx1"/>
                </a:solidFill>
                <a:effectLst/>
                <a:latin typeface="+mn-lt"/>
                <a:ea typeface="+mn-ea"/>
                <a:cs typeface="+mn-cs"/>
              </a:rPr>
              <a:t>”</a:t>
            </a:r>
            <a:r>
              <a:rPr lang="da-DK" sz="1200" kern="1200" dirty="0" err="1">
                <a:solidFill>
                  <a:schemeClr val="tx1"/>
                </a:solidFill>
                <a:effectLst/>
                <a:latin typeface="+mn-lt"/>
                <a:ea typeface="+mn-ea"/>
                <a:cs typeface="+mn-cs"/>
              </a:rPr>
              <a:t>Du’et</a:t>
            </a:r>
            <a:r>
              <a:rPr lang="da-DK" sz="1200" kern="1200" dirty="0">
                <a:solidFill>
                  <a:schemeClr val="tx1"/>
                </a:solidFill>
                <a:effectLst/>
                <a:latin typeface="+mn-lt"/>
                <a:ea typeface="+mn-ea"/>
                <a:cs typeface="+mn-cs"/>
              </a:rPr>
              <a:t>” er …</a:t>
            </a:r>
          </a:p>
          <a:p>
            <a:r>
              <a:rPr lang="da-DK" sz="1200" b="1" kern="1200" dirty="0">
                <a:solidFill>
                  <a:schemeClr val="tx1"/>
                </a:solidFill>
                <a:effectLst/>
                <a:latin typeface="+mn-lt"/>
                <a:ea typeface="+mn-ea"/>
                <a:cs typeface="+mn-cs"/>
              </a:rPr>
              <a:t>Hvem er afsender</a:t>
            </a:r>
            <a:r>
              <a:rPr lang="da-DK" sz="1200" kern="1200" dirty="0">
                <a:solidFill>
                  <a:schemeClr val="tx1"/>
                </a:solidFill>
                <a:effectLst/>
                <a:latin typeface="+mn-lt"/>
                <a:ea typeface="+mn-ea"/>
                <a:cs typeface="+mn-cs"/>
              </a:rPr>
              <a:t> af annoncen?</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Tivoli og forlystelsen ”</a:t>
            </a:r>
            <a:r>
              <a:rPr lang="da-DK" sz="1200" kern="1200" dirty="0" err="1">
                <a:solidFill>
                  <a:schemeClr val="tx1"/>
                </a:solidFill>
                <a:effectLst/>
                <a:latin typeface="+mn-lt"/>
                <a:ea typeface="+mn-ea"/>
                <a:cs typeface="+mn-cs"/>
              </a:rPr>
              <a:t>Scary</a:t>
            </a:r>
            <a:r>
              <a:rPr lang="da-DK" sz="1200" kern="1200" dirty="0">
                <a:solidFill>
                  <a:schemeClr val="tx1"/>
                </a:solidFill>
                <a:effectLst/>
                <a:latin typeface="+mn-lt"/>
                <a:ea typeface="+mn-ea"/>
                <a:cs typeface="+mn-cs"/>
              </a:rPr>
              <a:t> House” Villa </a:t>
            </a:r>
            <a:r>
              <a:rPr lang="da-DK" sz="1200" kern="1200" dirty="0" err="1">
                <a:solidFill>
                  <a:schemeClr val="tx1"/>
                </a:solidFill>
                <a:effectLst/>
                <a:latin typeface="+mn-lt"/>
                <a:ea typeface="+mn-ea"/>
                <a:cs typeface="+mn-cs"/>
              </a:rPr>
              <a:t>Venndetta</a:t>
            </a:r>
            <a:r>
              <a:rPr lang="da-DK" sz="1200" kern="1200" dirty="0">
                <a:solidFill>
                  <a:schemeClr val="tx1"/>
                </a:solidFill>
                <a:effectLst/>
                <a:latin typeface="+mn-lt"/>
                <a:ea typeface="+mn-ea"/>
                <a:cs typeface="+mn-cs"/>
              </a:rPr>
              <a:t> er afsender. </a:t>
            </a:r>
          </a:p>
          <a:p>
            <a:r>
              <a:rPr lang="da-DK" sz="1200" kern="1200" dirty="0">
                <a:solidFill>
                  <a:schemeClr val="tx1"/>
                </a:solidFill>
                <a:effectLst/>
                <a:latin typeface="+mn-lt"/>
                <a:ea typeface="+mn-ea"/>
                <a:cs typeface="+mn-cs"/>
              </a:rPr>
              <a:t>Man kan kontakte projektkoordinator Janni Kristensen for yderligere oplysninger.</a:t>
            </a:r>
          </a:p>
          <a:p>
            <a:r>
              <a:rPr lang="da-DK" sz="1200" b="1" kern="1200" dirty="0">
                <a:solidFill>
                  <a:schemeClr val="tx1"/>
                </a:solidFill>
                <a:effectLst/>
                <a:latin typeface="+mn-lt"/>
                <a:ea typeface="+mn-ea"/>
                <a:cs typeface="+mn-cs"/>
              </a:rPr>
              <a:t>Hvad</a:t>
            </a:r>
            <a:r>
              <a:rPr lang="da-DK" sz="1200" kern="1200" dirty="0">
                <a:solidFill>
                  <a:schemeClr val="tx1"/>
                </a:solidFill>
                <a:effectLst/>
                <a:latin typeface="+mn-lt"/>
                <a:ea typeface="+mn-ea"/>
                <a:cs typeface="+mn-cs"/>
              </a:rPr>
              <a:t> går jobbet eller jobbene ud på ifølge annoncen?</a:t>
            </a:r>
          </a:p>
          <a:p>
            <a:r>
              <a:rPr lang="da-DK" sz="1200" kern="1200" dirty="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a:solidFill>
                  <a:schemeClr val="tx1"/>
                </a:solidFill>
                <a:effectLst/>
                <a:latin typeface="+mn-lt"/>
                <a:ea typeface="+mn-ea"/>
                <a:cs typeface="+mn-cs"/>
              </a:rPr>
              <a:t>Hvad</a:t>
            </a:r>
            <a:r>
              <a:rPr lang="da-DK" sz="1200" kern="1200" dirty="0">
                <a:solidFill>
                  <a:schemeClr val="tx1"/>
                </a:solidFill>
                <a:effectLst/>
                <a:latin typeface="+mn-lt"/>
                <a:ea typeface="+mn-ea"/>
                <a:cs typeface="+mn-cs"/>
              </a:rPr>
              <a:t> er der brug for, at jobansøger kan? Og hvor kan du se det?</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For at komme i betragtning skal du … sende dit cv, samt en film på max 1 minut</a:t>
            </a:r>
          </a:p>
          <a:p>
            <a:r>
              <a:rPr lang="da-DK" sz="1200" kern="1200" dirty="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a:solidFill>
                  <a:schemeClr val="tx1"/>
                </a:solidFill>
                <a:effectLst/>
                <a:latin typeface="+mn-lt"/>
                <a:ea typeface="+mn-ea"/>
                <a:cs typeface="+mn-cs"/>
              </a:rPr>
              <a:t>CV’et skal indeholde navn, alder, højde, erfaring med at skræmme</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Hvad lægger de ifølge annoncen vægt</a:t>
            </a:r>
            <a:r>
              <a:rPr lang="da-DK" sz="1200" kern="1200" dirty="0">
                <a:solidFill>
                  <a:schemeClr val="tx1"/>
                </a:solidFill>
                <a:effectLst/>
                <a:latin typeface="+mn-lt"/>
                <a:ea typeface="+mn-ea"/>
                <a:cs typeface="+mn-cs"/>
              </a:rPr>
              <a:t> på?</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annoncen skriver de, at de lægger vægt på evner og engagement …</a:t>
            </a:r>
          </a:p>
          <a:p>
            <a:r>
              <a:rPr lang="da-DK" sz="1200" kern="1200" dirty="0">
                <a:solidFill>
                  <a:schemeClr val="tx1"/>
                </a:solidFill>
                <a:effectLst/>
                <a:latin typeface="+mn-lt"/>
                <a:ea typeface="+mn-ea"/>
                <a:cs typeface="+mn-cs"/>
              </a:rPr>
              <a:t>Det kan du vise ved …</a:t>
            </a:r>
          </a:p>
          <a:p>
            <a:r>
              <a:rPr lang="da-DK" sz="1200" b="1" kern="1200" dirty="0">
                <a:solidFill>
                  <a:schemeClr val="tx1"/>
                </a:solidFill>
                <a:effectLst/>
                <a:latin typeface="+mn-lt"/>
                <a:ea typeface="+mn-ea"/>
                <a:cs typeface="+mn-cs"/>
              </a:rPr>
              <a:t>Hvordan kan du som jobansøger</a:t>
            </a:r>
            <a:r>
              <a:rPr lang="da-DK" sz="1200" kern="1200" dirty="0">
                <a:solidFill>
                  <a:schemeClr val="tx1"/>
                </a:solidFill>
                <a:effectLst/>
                <a:latin typeface="+mn-lt"/>
                <a:ea typeface="+mn-ea"/>
                <a:cs typeface="+mn-cs"/>
              </a:rPr>
              <a:t> vise, at du er god til jobbet?</a:t>
            </a:r>
          </a:p>
          <a:p>
            <a:r>
              <a:rPr lang="da-DK" sz="1200" kern="1200" dirty="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3F3FB9C6-35EC-45F5-8A85-3216C68327C9}" type="datetime1">
              <a:rPr lang="en-GB" smtClean="0"/>
              <a:t>04/12/2024</a:t>
            </a:fld>
            <a:endParaRPr lang="en-GB"/>
          </a:p>
        </p:txBody>
      </p:sp>
    </p:spTree>
    <p:extLst>
      <p:ext uri="{BB962C8B-B14F-4D97-AF65-F5344CB8AC3E}">
        <p14:creationId xmlns:p14="http://schemas.microsoft.com/office/powerpoint/2010/main" val="384747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kern="1200" dirty="0">
                <a:solidFill>
                  <a:schemeClr val="tx1"/>
                </a:solidFill>
                <a:effectLst/>
                <a:latin typeface="+mn-lt"/>
                <a:ea typeface="+mn-ea"/>
                <a:cs typeface="+mn-cs"/>
              </a:rPr>
              <a:t>Du kan bruge disse spørgsmål i dialogen med eleverne.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Model til undersøgelse af stillingsopslag</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Undersøg opbygningen, og de forskellige</a:t>
            </a:r>
            <a:r>
              <a:rPr lang="da-DK" sz="1200" kern="1200" dirty="0">
                <a:solidFill>
                  <a:schemeClr val="tx1"/>
                </a:solidFill>
                <a:effectLst/>
                <a:latin typeface="+mn-lt"/>
                <a:ea typeface="+mn-ea"/>
                <a:cs typeface="+mn-cs"/>
              </a:rPr>
              <a:t> elementer i annoncen.</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Hvem</a:t>
            </a:r>
            <a:r>
              <a:rPr lang="da-DK" sz="1200" kern="1200" dirty="0">
                <a:solidFill>
                  <a:schemeClr val="tx1"/>
                </a:solidFill>
                <a:effectLst/>
                <a:latin typeface="+mn-lt"/>
                <a:ea typeface="+mn-ea"/>
                <a:cs typeface="+mn-cs"/>
              </a:rPr>
              <a:t> henvender jobannoncen sig til?</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Hvor kan du se det i teksten?</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Hvem er afsender</a:t>
            </a:r>
            <a:r>
              <a:rPr lang="da-DK" sz="1200" kern="1200" dirty="0">
                <a:solidFill>
                  <a:schemeClr val="tx1"/>
                </a:solidFill>
                <a:effectLst/>
                <a:latin typeface="+mn-lt"/>
                <a:ea typeface="+mn-ea"/>
                <a:cs typeface="+mn-cs"/>
              </a:rPr>
              <a:t> af annoncen?</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Hvad</a:t>
            </a:r>
            <a:r>
              <a:rPr lang="da-DK" sz="1200" kern="1200" dirty="0">
                <a:solidFill>
                  <a:schemeClr val="tx1"/>
                </a:solidFill>
                <a:effectLst/>
                <a:latin typeface="+mn-lt"/>
                <a:ea typeface="+mn-ea"/>
                <a:cs typeface="+mn-cs"/>
              </a:rPr>
              <a:t> går jobbet eller jobbet ud på ifølge annoncen?</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Hvad</a:t>
            </a:r>
            <a:r>
              <a:rPr lang="da-DK" sz="1200" kern="1200" dirty="0">
                <a:solidFill>
                  <a:schemeClr val="tx1"/>
                </a:solidFill>
                <a:effectLst/>
                <a:latin typeface="+mn-lt"/>
                <a:ea typeface="+mn-ea"/>
                <a:cs typeface="+mn-cs"/>
              </a:rPr>
              <a:t> er der brug for, at jobansøger kan?</a:t>
            </a:r>
          </a:p>
          <a:p>
            <a:r>
              <a:rPr lang="da-DK" sz="1200" kern="1200" dirty="0">
                <a:solidFill>
                  <a:schemeClr val="tx1"/>
                </a:solidFill>
                <a:effectLst/>
                <a:latin typeface="+mn-lt"/>
                <a:ea typeface="+mn-ea"/>
                <a:cs typeface="+mn-cs"/>
              </a:rPr>
              <a:t>Hvilken uddannelse, erfaringer og kvalifikationer kræves der?</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p:cNvSpPr>
            <a:spLocks noGrp="1"/>
          </p:cNvSpPr>
          <p:nvPr>
            <p:ph type="dt" idx="1"/>
          </p:nvPr>
        </p:nvSpPr>
        <p:spPr/>
        <p:txBody>
          <a:bodyPr/>
          <a:lstStyle/>
          <a:p>
            <a:fld id="{579A3BB1-4C0F-4CE7-8923-DA8823AFFF83}" type="datetime1">
              <a:rPr lang="en-GB" smtClean="0"/>
              <a:t>04/12/2024</a:t>
            </a:fld>
            <a:endParaRPr lang="en-GB"/>
          </a:p>
        </p:txBody>
      </p:sp>
    </p:spTree>
    <p:extLst>
      <p:ext uri="{BB962C8B-B14F-4D97-AF65-F5344CB8AC3E}">
        <p14:creationId xmlns:p14="http://schemas.microsoft.com/office/powerpoint/2010/main" val="117612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b="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p:cNvSpPr>
            <a:spLocks noGrp="1"/>
          </p:cNvSpPr>
          <p:nvPr>
            <p:ph type="dt" idx="1"/>
          </p:nvPr>
        </p:nvSpPr>
        <p:spPr/>
        <p:txBody>
          <a:bodyPr/>
          <a:lstStyle/>
          <a:p>
            <a:fld id="{7E342886-CDDF-45A2-8A6E-9E454875190B}" type="datetime1">
              <a:rPr lang="en-GB" smtClean="0"/>
              <a:t>04/12/2024</a:t>
            </a:fld>
            <a:endParaRPr lang="en-GB"/>
          </a:p>
        </p:txBody>
      </p:sp>
    </p:spTree>
    <p:extLst>
      <p:ext uri="{BB962C8B-B14F-4D97-AF65-F5344CB8AC3E}">
        <p14:creationId xmlns:p14="http://schemas.microsoft.com/office/powerpoint/2010/main" val="86291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33786D"/>
                </a:solidFill>
                <a:latin typeface="Source Sans Pro" panose="020B0503030403020204" pitchFamily="34" charset="0"/>
                <a:ea typeface="Source Sans Pro" panose="020B0503030403020204" pitchFamily="34" charset="0"/>
              </a:rPr>
              <a:t>Elevopgave</a:t>
            </a:r>
            <a:r>
              <a:rPr lang="en-GB" sz="1200" dirty="0">
                <a:solidFill>
                  <a:srgbClr val="33786D"/>
                </a:solidFill>
                <a:latin typeface="Source Sans Pro" panose="020B0503030403020204" pitchFamily="34" charset="0"/>
                <a:ea typeface="Source Sans Pro" panose="020B0503030403020204" pitchFamily="34" charset="0"/>
              </a:rPr>
              <a:t>: </a:t>
            </a:r>
            <a:endParaRPr lang="en-GB" dirty="0"/>
          </a:p>
          <a:p>
            <a:r>
              <a:rPr lang="en-GB" dirty="0"/>
              <a:t>Husk</a:t>
            </a:r>
            <a:r>
              <a:rPr lang="en-GB" baseline="0" dirty="0"/>
              <a:t>, at der </a:t>
            </a:r>
            <a:r>
              <a:rPr lang="en-GB" baseline="0" dirty="0" err="1"/>
              <a:t>på</a:t>
            </a:r>
            <a:r>
              <a:rPr lang="en-GB" baseline="0" dirty="0"/>
              <a:t> </a:t>
            </a:r>
            <a:r>
              <a:rPr lang="en-GB" baseline="0" dirty="0" smtClean="0"/>
              <a:t>emu.dk </a:t>
            </a:r>
            <a:r>
              <a:rPr lang="en-GB" baseline="0" dirty="0"/>
              <a:t>er </a:t>
            </a:r>
            <a:r>
              <a:rPr lang="en-GB" baseline="0" dirty="0" err="1"/>
              <a:t>en</a:t>
            </a:r>
            <a:r>
              <a:rPr lang="en-GB" baseline="0" dirty="0"/>
              <a:t> </a:t>
            </a:r>
            <a:r>
              <a:rPr lang="en-GB" baseline="0" dirty="0" err="1"/>
              <a:t>række</a:t>
            </a:r>
            <a:r>
              <a:rPr lang="en-GB" baseline="0" dirty="0"/>
              <a:t> </a:t>
            </a:r>
            <a:r>
              <a:rPr lang="en-GB" baseline="0" dirty="0" err="1"/>
              <a:t>læsemodeller</a:t>
            </a:r>
            <a:r>
              <a:rPr lang="en-GB" baseline="0" dirty="0"/>
              <a:t> og </a:t>
            </a:r>
            <a:r>
              <a:rPr lang="en-GB" baseline="0" dirty="0" err="1"/>
              <a:t>andre</a:t>
            </a:r>
            <a:r>
              <a:rPr lang="en-GB" baseline="0" dirty="0"/>
              <a:t> </a:t>
            </a:r>
            <a:r>
              <a:rPr lang="en-GB" baseline="0" dirty="0" err="1"/>
              <a:t>ressourcer</a:t>
            </a:r>
            <a:r>
              <a:rPr lang="en-GB" baseline="0" dirty="0"/>
              <a:t>, der </a:t>
            </a:r>
            <a:r>
              <a:rPr lang="en-GB" baseline="0" dirty="0" err="1"/>
              <a:t>kan</a:t>
            </a:r>
            <a:r>
              <a:rPr lang="en-GB" baseline="0" dirty="0"/>
              <a:t> </a:t>
            </a:r>
            <a:r>
              <a:rPr lang="en-GB" baseline="0" dirty="0" err="1"/>
              <a:t>tilspasses</a:t>
            </a:r>
            <a:r>
              <a:rPr lang="en-GB" baseline="0" dirty="0"/>
              <a:t> og </a:t>
            </a:r>
            <a:r>
              <a:rPr lang="en-GB" baseline="0" dirty="0" err="1"/>
              <a:t>bruges</a:t>
            </a:r>
            <a:r>
              <a:rPr lang="en-GB" baseline="0" dirty="0"/>
              <a:t> I </a:t>
            </a:r>
            <a:r>
              <a:rPr lang="en-GB" baseline="0" dirty="0" err="1"/>
              <a:t>elevopgaven</a:t>
            </a:r>
            <a:r>
              <a:rPr lang="en-GB" baseline="0" dirty="0"/>
              <a:t>. </a:t>
            </a:r>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p:cNvSpPr>
            <a:spLocks noGrp="1"/>
          </p:cNvSpPr>
          <p:nvPr>
            <p:ph type="dt" idx="1"/>
          </p:nvPr>
        </p:nvSpPr>
        <p:spPr/>
        <p:txBody>
          <a:bodyPr/>
          <a:lstStyle/>
          <a:p>
            <a:fld id="{199387DC-0608-4A50-99D1-61FE34940B36}" type="datetime1">
              <a:rPr lang="en-GB" smtClean="0"/>
              <a:t>04/12/2024</a:t>
            </a:fld>
            <a:endParaRPr lang="en-GB"/>
          </a:p>
        </p:txBody>
      </p:sp>
    </p:spTree>
    <p:extLst>
      <p:ext uri="{BB962C8B-B14F-4D97-AF65-F5344CB8AC3E}">
        <p14:creationId xmlns:p14="http://schemas.microsoft.com/office/powerpoint/2010/main" val="4283505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A8A192B-D109-4B77-95F3-69A34A2C9A53}"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E781A92F-1A1D-4C36-BC81-1D36C215809C}" type="datetime1">
              <a:rPr lang="en-GB" smtClean="0"/>
              <a:t>04/12/2024</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EBEA5D3-4241-4D38-9F8A-99983B208ECA}" type="datetime1">
              <a:rPr lang="en-GB" smtClean="0"/>
              <a:t>04/12/2024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9DDFFC6E-E1DA-47B0-879D-52567EFB93B2}" type="datetime1">
              <a:rPr lang="en-GB" smtClean="0"/>
              <a:t>04/12/2024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E9DC1A3D-2942-4B9B-9EE5-D2A97503BE3E}" type="datetime1">
              <a:rPr lang="en-GB" smtClean="0"/>
              <a:t>04/12/2024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3" name="Pladsholder til dato 12"/>
          <p:cNvSpPr>
            <a:spLocks noGrp="1"/>
          </p:cNvSpPr>
          <p:nvPr>
            <p:ph type="dt" sz="half" idx="15"/>
          </p:nvPr>
        </p:nvSpPr>
        <p:spPr/>
        <p:txBody>
          <a:bodyPr/>
          <a:lstStyle/>
          <a:p>
            <a:fld id="{798FDDC9-6DA1-47F4-92EB-37E749CC5156}" type="datetime1">
              <a:rPr lang="en-GB" smtClean="0"/>
              <a:t>04/12/2024</a:t>
            </a:fld>
            <a:endParaRPr lang="en-GB"/>
          </a:p>
        </p:txBody>
      </p:sp>
      <p:sp>
        <p:nvSpPr>
          <p:cNvPr id="14" name="Pladsholder til sidefod 13"/>
          <p:cNvSpPr>
            <a:spLocks noGrp="1"/>
          </p:cNvSpPr>
          <p:nvPr>
            <p:ph type="ftr" sz="quarter" idx="16"/>
          </p:nvPr>
        </p:nvSpPr>
        <p:spPr/>
        <p:txBody>
          <a:bodyPr/>
          <a:lstStyle/>
          <a:p>
            <a:endParaRPr lang="en-GB"/>
          </a:p>
        </p:txBody>
      </p:sp>
      <p:sp>
        <p:nvSpPr>
          <p:cNvPr id="15" name="Pladsholder til slidenummer 14"/>
          <p:cNvSpPr>
            <a:spLocks noGrp="1"/>
          </p:cNvSpPr>
          <p:nvPr>
            <p:ph type="sldNum" sz="quarter" idx="17"/>
          </p:nvPr>
        </p:nvSpPr>
        <p:spPr/>
        <p:txBody>
          <a:bodyPr/>
          <a:lstStyle/>
          <a:p>
            <a:fld id="{23AA811B-2EBD-4900-905E-5BE206449611}" type="slidenum">
              <a:rPr lang="en-GB" smtClean="0"/>
              <a:pPr/>
              <a:t>‹nr.›</a:t>
            </a:fld>
            <a:endParaRPr lang="en-GB"/>
          </a:p>
        </p:txBody>
      </p:sp>
      <p:sp>
        <p:nvSpPr>
          <p:cNvPr id="16" name="Titel 15"/>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726481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06073638-B9FB-4561-802B-6F1C420607C4}" type="datetime1">
              <a:rPr lang="en-GB" smtClean="0"/>
              <a:t>04/12/2024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8FC2E0A-6570-438B-80BE-0F9D2074D97E}" type="datetime1">
              <a:rPr lang="en-GB" smtClean="0"/>
              <a:t>04/12/2024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CA3C6EC4-66D9-43AA-9496-6D754FD52139}" type="datetime1">
              <a:rPr lang="en-GB" smtClean="0"/>
              <a:t>04/12/2024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F380FDA2-EBB9-4936-9276-AC4B301528AC}" type="datetime1">
              <a:rPr lang="en-GB" smtClean="0"/>
              <a:t>04/12/2024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2D3F165F-AB2F-44DA-A882-91C878405F20}" type="datetime1">
              <a:rPr lang="en-GB" smtClean="0"/>
              <a:t>04/12/2024</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3E89812-0929-4BA9-8A87-2398226EFFD4}"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DC22BB2B-57B3-4F11-A857-574EC231C75F}" type="datetime1">
              <a:rPr lang="en-GB" smtClean="0"/>
              <a:t>04/12/2024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883AE9F-E55E-4E16-B836-0EBA4E95A2F5}" type="datetime1">
              <a:rPr lang="en-GB" smtClean="0"/>
              <a:t>04/12/2024</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18DD0458-A983-4D9D-BF16-B0EAAFA1AC98}" type="datetime1">
              <a:rPr lang="en-GB" smtClean="0"/>
              <a:t>04/12/2024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502322527"/>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F79C90F6-592B-416F-88E2-D55446DD074D}" type="datetime1">
              <a:rPr lang="en-GB" smtClean="0"/>
              <a:t>04/12/2024</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21344E95-6AEF-4481-A970-15046E3431D2}" type="datetime1">
              <a:rPr lang="en-GB" smtClean="0"/>
              <a:t>04/12/2024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660054192"/>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547C5678-3191-456E-A889-BE8178546221}" type="datetime1">
              <a:rPr lang="en-GB" smtClean="0"/>
              <a:t>04/12/2024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02D1B497-7BB5-418D-95EF-D51A39CCF756}" type="datetime1">
              <a:rPr lang="en-GB" smtClean="0"/>
              <a:t>04/12/2024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B3570D4E-87AB-4146-8169-A2D86D2DCB22}" type="datetime1">
              <a:rPr lang="en-GB" smtClean="0"/>
              <a:t>04/12/2024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ADB91BA2-609B-491C-B326-7DE409F35ACC}" type="datetime1">
              <a:rPr lang="en-GB" smtClean="0"/>
              <a:t>04/12/2024</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8E80FE6-60F2-47A9-A012-633520D0F4FD}" type="datetime1">
              <a:rPr lang="en-GB" smtClean="0"/>
              <a:t>04/12/2024</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590505054"/>
      </p:ext>
    </p:extLst>
  </p:cSld>
  <p:clrMapOvr>
    <a:masterClrMapping/>
  </p:clrMapOvr>
  <p:extLst mod="1">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0BE61F0-3D09-4436-869A-72753FCC8A64}"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ADADED51-C8BA-472D-86AF-B8338C6ACD9C}" type="datetime1">
              <a:rPr lang="en-GB" smtClean="0"/>
              <a:t>04/12/2024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mod="1">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7DB95D50-A8FA-4F89-9D5E-2B9D96B07BA1}" type="datetime1">
              <a:rPr lang="en-GB" smtClean="0"/>
              <a:t>04/12/2024</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368981122"/>
      </p:ext>
    </p:extLst>
  </p:cSld>
  <p:clrMapOvr>
    <a:masterClrMapping/>
  </p:clrMapOvr>
  <p:extLst mod="1">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2A7C0A28-E8BB-4CE8-B89E-6D28E6F8E61A}" type="datetime1">
              <a:rPr lang="en-GB" smtClean="0"/>
              <a:t>04/12/2024</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D03F4D1A-666B-464E-8EC3-650E1EB12601}" type="datetime1">
              <a:rPr lang="en-GB" smtClean="0"/>
              <a:t>04/12/2024</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4097920717"/>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A54A82E-530A-4100-BF43-EE0985FC0175}" type="datetime1">
              <a:rPr lang="en-GB" smtClean="0"/>
              <a:t>04/12/2024</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1BB667EC-B417-4404-B9F1-D41617E52DE5}" type="datetime1">
              <a:rPr lang="en-GB" smtClean="0"/>
              <a:t>04/12/2024</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mod="1">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A1F66026-F9BA-4326-8791-942F58619932}" type="datetime1">
              <a:rPr lang="en-GB" smtClean="0"/>
              <a:t>04/12/2024</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409627768"/>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0BDC3381-2E21-4919-B311-9602FBD4F04D}" type="datetime1">
              <a:rPr lang="en-GB" smtClean="0"/>
              <a:t>04/12/2024</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mod="1">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8710551F-7F97-425B-BCDA-22CA418E6791}" type="datetime1">
              <a:rPr lang="en-GB" smtClean="0"/>
              <a:t>04/12/2024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766435223"/>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558C5C31-E239-4632-ADBF-05B0EEC9B435}" type="datetime1">
              <a:rPr lang="en-GB" smtClean="0"/>
              <a:t>04/12/2024</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mod="1">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5D7D4F5-A84D-4540-8AF3-458CC4434C65}"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7C17F36-71DC-4F54-8911-DA9DA447353F}" type="datetime1">
              <a:rPr lang="en-GB" smtClean="0"/>
              <a:t>04/12/2024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4792959"/>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571F9408-4F40-46A0-94B1-47019F5C1BF9}" type="datetime1">
              <a:rPr lang="en-GB" smtClean="0"/>
              <a:t>04/12/2024</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mod="1">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9F5F368B-5AB3-4928-AEC6-61C62B0376C9}" type="datetime1">
              <a:rPr lang="en-GB" smtClean="0"/>
              <a:t>04/12/2024</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3EDE3621-7560-4C39-BF84-42C90CF96252}" type="datetime1">
              <a:rPr lang="en-GB" smtClean="0"/>
              <a:t>04/12/2024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‹nr.›</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816B65D5-33FD-4D3D-BA76-5A0CDF6AF11F}" type="datetime1">
              <a:rPr lang="en-GB" smtClean="0"/>
              <a:t>04/12/2024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18211E80-AE2B-4A47-8495-E199E22B769C}" type="datetime1">
              <a:rPr lang="en-GB" smtClean="0"/>
              <a:t>04/12/2024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E86E42A9-5C04-49FB-AEE1-89D8DBC43AAA}" type="datetime1">
              <a:rPr lang="en-GB" smtClean="0"/>
              <a:t>04/12/2024</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2BE5AA8C-778B-4496-A800-DED2B8C0006A}" type="datetime1">
              <a:rPr lang="en-GB" smtClean="0"/>
              <a:t>04/12/2024</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DEE70262-F1CB-4D2A-8D23-9FA117537ACF}" type="datetime1">
              <a:rPr lang="en-GB" smtClean="0"/>
              <a:t>04/12/2024</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29B7465-CCC7-4BBE-A50D-6B58D7014FF2}" type="datetime1">
              <a:rPr lang="en-GB" smtClean="0"/>
              <a:t>04/12/2024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96EE417-AA1C-497B-AD06-797C9A9FE544}"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B2711988-CC88-428F-B72D-803A1045F41E}" type="datetime1">
              <a:rPr lang="en-GB" smtClean="0"/>
              <a:t>04/12/2024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FE49C11-5382-4037-9232-3D8878CBE5B3}" type="datetime1">
              <a:rPr lang="en-GB" smtClean="0"/>
              <a:t>04/12/2024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738598F-18CE-4B45-BD66-4B318CD36795}" type="datetime1">
              <a:rPr lang="en-GB" smtClean="0"/>
              <a:t>04/12/2024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6684A9A-1767-4C7A-A18C-3243774BB472}" type="datetime1">
              <a:rPr lang="en-GB" smtClean="0"/>
              <a:t>04/12/2024</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r>
              <a:rPr lang="en-GB" sz="900">
                <a:solidFill>
                  <a:srgbClr val="333333"/>
                </a:solidFill>
                <a:latin typeface="+mn-lt"/>
                <a:cs typeface="Verdana" panose="020B0604030504040204" pitchFamily="34" charset="0"/>
              </a:rPr>
              <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6DCC50D4-315D-48B0-8B3E-C46AC0DACD45}" type="datetime1">
              <a:rPr lang="en-GB" smtClean="0"/>
              <a:t>04/12/2024</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t;Do not use layouts after this &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r>
              <a:rPr lang="en-GB" sz="4000" b="0" i="0" noProof="0">
                <a:solidFill>
                  <a:schemeClr val="tx1"/>
                </a:solidFill>
              </a:rPr>
              <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FEBEB67-3B66-43DD-AC5A-0F7772721DFA}" type="datetime1">
              <a:rPr lang="en-GB" smtClean="0"/>
              <a:t>04/12/2024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A34BE41-65B9-4559-82E9-5B389E2CC88E}"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71A8B937-58BF-451B-BAD2-AB30D5F2E7FF}" type="datetime1">
              <a:rPr lang="en-GB" smtClean="0"/>
              <a:t>04/12/2024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30F62A9D-E9AE-4C87-BAEE-2D38382D7554}" type="datetime1">
              <a:rPr lang="en-GB" smtClean="0"/>
              <a:t>04/12/2024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9470254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F5FF62E9-0FC5-4168-B982-482ED5621DD2}" type="datetime1">
              <a:rPr lang="en-GB" smtClean="0"/>
              <a:t>04/12/2024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‹nr.›</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5E4"/>
        </a:solidFill>
        <a:effectLst/>
      </p:bgPr>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798FDDC9-6DA1-47F4-92EB-37E749CC5156}" type="datetime1">
              <a:rPr lang="en-GB" smtClean="0"/>
              <a:t>04/12/2024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sldNum="0"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cid:B21A47F7-F133-406E-B174-BEF95A94B1EB" TargetMode="External"/><Relationship Id="rId5" Type="http://schemas.openxmlformats.org/officeDocument/2006/relationships/image" Target="../media/image17.png"/><Relationship Id="rId4" Type="http://schemas.openxmlformats.org/officeDocument/2006/relationships/image" Target="cid:6215CB3D-94D9-4CC2-BF05-793BD303017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cid:B21A47F7-F133-406E-B174-BEF95A94B1EB" TargetMode="External"/><Relationship Id="rId5" Type="http://schemas.openxmlformats.org/officeDocument/2006/relationships/image" Target="../media/image17.png"/><Relationship Id="rId4" Type="http://schemas.openxmlformats.org/officeDocument/2006/relationships/image" Target="cid:6215CB3D-94D9-4CC2-BF05-793BD303017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953CC8B-3E82-4D08-85E1-D3BA77F23707}"/>
              </a:ext>
            </a:extLst>
          </p:cNvPr>
          <p:cNvSpPr txBox="1">
            <a:spLocks/>
          </p:cNvSpPr>
          <p:nvPr/>
        </p:nvSpPr>
        <p:spPr>
          <a:xfrm>
            <a:off x="360000" y="1313058"/>
            <a:ext cx="10485800" cy="80421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r>
              <a:rPr lang="en-GB" sz="9600" dirty="0" err="1">
                <a:solidFill>
                  <a:srgbClr val="33786D"/>
                </a:solidFill>
                <a:latin typeface="Source Sans Pro Black" panose="020B0803030403020204" pitchFamily="34" charset="0"/>
                <a:ea typeface="Source Sans Pro Black" panose="020B0803030403020204" pitchFamily="34" charset="0"/>
              </a:rPr>
              <a:t>Læreroplæg</a:t>
            </a:r>
            <a:r>
              <a:rPr lang="en-GB" sz="9600" dirty="0">
                <a:solidFill>
                  <a:srgbClr val="33786D"/>
                </a:solidFill>
                <a:latin typeface="Source Sans Pro Black" panose="020B0803030403020204" pitchFamily="34" charset="0"/>
                <a:ea typeface="Source Sans Pro Black" panose="020B0803030403020204" pitchFamily="34" charset="0"/>
              </a:rPr>
              <a:t/>
            </a:r>
            <a:br>
              <a:rPr lang="en-GB" sz="9600" dirty="0">
                <a:solidFill>
                  <a:srgbClr val="33786D"/>
                </a:solidFill>
                <a:latin typeface="Source Sans Pro Black" panose="020B0803030403020204" pitchFamily="34" charset="0"/>
                <a:ea typeface="Source Sans Pro Black" panose="020B0803030403020204" pitchFamily="34" charset="0"/>
              </a:rPr>
            </a:br>
            <a:r>
              <a:rPr lang="da-DK" sz="2000" dirty="0">
                <a:solidFill>
                  <a:srgbClr val="33786D"/>
                </a:solidFill>
                <a:effectLst/>
                <a:latin typeface="Source Sans Pro Black" panose="020B0803030403020204" pitchFamily="34" charset="0"/>
                <a:ea typeface="Source Sans Pro Black" panose="020B0803030403020204" pitchFamily="34" charset="0"/>
              </a:rPr>
              <a:t>Stillingsoplaget som brugstekst</a:t>
            </a:r>
            <a:endParaRPr lang="en-GB" sz="2000" dirty="0">
              <a:solidFill>
                <a:srgbClr val="33786D"/>
              </a:solidFill>
              <a:latin typeface="Source Sans Pro Black" panose="020B0803030403020204" pitchFamily="34" charset="0"/>
              <a:ea typeface="Source Sans Pro Black" panose="020B0803030403020204" pitchFamily="34" charset="0"/>
            </a:endParaRPr>
          </a:p>
        </p:txBody>
      </p:sp>
      <p:sp>
        <p:nvSpPr>
          <p:cNvPr id="10" name="TextBox 9">
            <a:extLst>
              <a:ext uri="{FF2B5EF4-FFF2-40B4-BE49-F238E27FC236}">
                <a16:creationId xmlns:a16="http://schemas.microsoft.com/office/drawing/2014/main" id="{8B16AD2F-4F5E-4CA1-AEAF-07ED07F34F6C}"/>
              </a:ext>
            </a:extLst>
          </p:cNvPr>
          <p:cNvSpPr txBox="1"/>
          <p:nvPr/>
        </p:nvSpPr>
        <p:spPr>
          <a:xfrm>
            <a:off x="360000" y="820615"/>
            <a:ext cx="711733" cy="492443"/>
          </a:xfrm>
          <a:prstGeom prst="rect">
            <a:avLst/>
          </a:prstGeom>
          <a:noFill/>
        </p:spPr>
        <p:txBody>
          <a:bodyPr wrap="none" lIns="0" tIns="0" rIns="0" bIns="0" rtlCol="0">
            <a:spAutoFit/>
          </a:bodyPr>
          <a:lstStyle/>
          <a:p>
            <a:r>
              <a:rPr lang="da-DK" sz="3200" dirty="0">
                <a:solidFill>
                  <a:srgbClr val="33786D"/>
                </a:solidFill>
                <a:latin typeface="Source Sans Pro Light" panose="020B0403030403020204" pitchFamily="34" charset="0"/>
                <a:ea typeface="Source Sans Pro Light" panose="020B0403030403020204" pitchFamily="34" charset="0"/>
              </a:rPr>
              <a:t>Bilag </a:t>
            </a:r>
          </a:p>
        </p:txBody>
      </p:sp>
      <p:pic>
        <p:nvPicPr>
          <p:cNvPr id="4" name="Graphic 3">
            <a:extLst>
              <a:ext uri="{FF2B5EF4-FFF2-40B4-BE49-F238E27FC236}">
                <a16:creationId xmlns:a16="http://schemas.microsoft.com/office/drawing/2014/main" id="{C71692A2-FE27-4783-B3EE-2FDC278EEE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39497" y="3984487"/>
            <a:ext cx="2480503" cy="2439648"/>
          </a:xfrm>
          <a:prstGeom prst="rect">
            <a:avLst/>
          </a:prstGeom>
        </p:spPr>
      </p:pic>
    </p:spTree>
    <p:extLst>
      <p:ext uri="{BB962C8B-B14F-4D97-AF65-F5344CB8AC3E}">
        <p14:creationId xmlns:p14="http://schemas.microsoft.com/office/powerpoint/2010/main" val="220454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err="1">
                <a:solidFill>
                  <a:srgbClr val="33786D"/>
                </a:solidFill>
                <a:latin typeface="Source Sans Pro" panose="020B0503030403020204" pitchFamily="34" charset="0"/>
                <a:ea typeface="Source Sans Pro" panose="020B0503030403020204" pitchFamily="34" charset="0"/>
              </a:rPr>
              <a:t>Indhold</a:t>
            </a:r>
            <a:endParaRPr lang="en-GB" sz="400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1038758" y="1872691"/>
            <a:ext cx="3621024" cy="3385542"/>
          </a:xfrm>
          <a:prstGeom prst="rect">
            <a:avLst/>
          </a:prstGeom>
          <a:noFill/>
        </p:spPr>
        <p:txBody>
          <a:bodyPr wrap="square" lIns="0" tIns="0" rIns="0" bIns="0" rtlCol="0">
            <a:spAutoFit/>
          </a:bodyPr>
          <a:lstStyle/>
          <a:p>
            <a:r>
              <a:rPr lang="da-DK" sz="2000" dirty="0"/>
              <a:t>Hvad er en brugstekst?</a:t>
            </a:r>
          </a:p>
          <a:p>
            <a:endParaRPr lang="da-DK" sz="2000" dirty="0"/>
          </a:p>
          <a:p>
            <a:r>
              <a:rPr lang="da-DK" sz="2000" dirty="0"/>
              <a:t>Et eksempel </a:t>
            </a:r>
            <a:r>
              <a:rPr lang="da-DK" sz="2000" dirty="0" err="1"/>
              <a:t>Scary</a:t>
            </a:r>
            <a:r>
              <a:rPr lang="da-DK" sz="2000" dirty="0"/>
              <a:t> House</a:t>
            </a:r>
          </a:p>
          <a:p>
            <a:endParaRPr lang="da-DK" sz="2000" dirty="0"/>
          </a:p>
          <a:p>
            <a:r>
              <a:rPr lang="da-DK" sz="2000" dirty="0"/>
              <a:t>Stillingsopslagets elementer og kendetegn</a:t>
            </a:r>
          </a:p>
          <a:p>
            <a:endParaRPr lang="da-DK" sz="2000" dirty="0"/>
          </a:p>
          <a:p>
            <a:r>
              <a:rPr lang="da-DK" sz="2000" dirty="0"/>
              <a:t>Eksempler på stillingsopslag</a:t>
            </a:r>
          </a:p>
          <a:p>
            <a:pPr marL="342900" indent="-342900">
              <a:buFont typeface="Arial" panose="020B0604020202020204" pitchFamily="34" charset="0"/>
              <a:buChar char="•"/>
            </a:pPr>
            <a:r>
              <a:rPr lang="da-DK" sz="2000" dirty="0" err="1"/>
              <a:t>Scary</a:t>
            </a:r>
            <a:r>
              <a:rPr lang="da-DK" sz="2000" dirty="0"/>
              <a:t> House</a:t>
            </a:r>
          </a:p>
          <a:p>
            <a:pPr marL="342900" indent="-342900">
              <a:buFont typeface="Arial" panose="020B0604020202020204" pitchFamily="34" charset="0"/>
              <a:buChar char="•"/>
            </a:pPr>
            <a:r>
              <a:rPr lang="da-DK" sz="2000" dirty="0"/>
              <a:t>SKAN vin</a:t>
            </a:r>
          </a:p>
          <a:p>
            <a:pPr marL="342900" indent="-342900">
              <a:buFont typeface="Arial" panose="020B0604020202020204" pitchFamily="34" charset="0"/>
              <a:buChar char="•"/>
            </a:pPr>
            <a:endParaRPr lang="da-DK" sz="2000" dirty="0"/>
          </a:p>
        </p:txBody>
      </p:sp>
      <p:pic>
        <p:nvPicPr>
          <p:cNvPr id="2" name="Billede 1">
            <a:extLst>
              <a:ext uri="{FF2B5EF4-FFF2-40B4-BE49-F238E27FC236}">
                <a16:creationId xmlns:a16="http://schemas.microsoft.com/office/drawing/2014/main" id="{9EC72C4E-E636-7419-C262-536DAF0ED43B}"/>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1" t="9484" r="481" b="18800"/>
          <a:stretch>
            <a:fillRect/>
          </a:stretch>
        </p:blipFill>
        <p:spPr bwMode="auto">
          <a:xfrm>
            <a:off x="5935454" y="873911"/>
            <a:ext cx="2891876" cy="4508922"/>
          </a:xfrm>
          <a:prstGeom prst="rect">
            <a:avLst/>
          </a:prstGeom>
          <a:noFill/>
          <a:ln>
            <a:noFill/>
          </a:ln>
          <a:extLst>
            <a:ext uri="{53640926-AAD7-44D8-BBD7-CCE9431645EC}">
              <a14:shadowObscured xmlns:a14="http://schemas.microsoft.com/office/drawing/2010/main"/>
            </a:ext>
          </a:extLst>
        </p:spPr>
      </p:pic>
      <p:pic>
        <p:nvPicPr>
          <p:cNvPr id="8" name="Billede 7">
            <a:extLst>
              <a:ext uri="{FF2B5EF4-FFF2-40B4-BE49-F238E27FC236}">
                <a16:creationId xmlns:a16="http://schemas.microsoft.com/office/drawing/2014/main" id="{0E516FC8-9D35-9658-4236-99135AC9E658}"/>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9005" r="-837" b="2951"/>
          <a:stretch>
            <a:fillRect/>
          </a:stretch>
        </p:blipFill>
        <p:spPr bwMode="auto">
          <a:xfrm>
            <a:off x="9082824" y="873911"/>
            <a:ext cx="2763100" cy="5220889"/>
          </a:xfrm>
          <a:prstGeom prst="rect">
            <a:avLst/>
          </a:prstGeom>
          <a:noFill/>
          <a:ln>
            <a:noFill/>
          </a:ln>
          <a:extLst>
            <a:ext uri="{53640926-AAD7-44D8-BBD7-CCE9431645EC}">
              <a14:shadowObscured xmlns:a14="http://schemas.microsoft.com/office/drawing/2010/main"/>
            </a:ext>
          </a:extLst>
        </p:spPr>
      </p:pic>
      <p:pic>
        <p:nvPicPr>
          <p:cNvPr id="7" name="Billede 6">
            <a:extLst>
              <a:ext uri="{FF2B5EF4-FFF2-40B4-BE49-F238E27FC236}">
                <a16:creationId xmlns:a16="http://schemas.microsoft.com/office/drawing/2014/main" id="{41ED1A51-CB60-E18C-6B87-0DFE05308A13}"/>
              </a:ext>
            </a:extLst>
          </p:cNvPr>
          <p:cNvPicPr>
            <a:picLocks noChangeAspect="1"/>
          </p:cNvPicPr>
          <p:nvPr/>
        </p:nvPicPr>
        <p:blipFill>
          <a:blip r:embed="rId7"/>
          <a:stretch>
            <a:fillRect/>
          </a:stretch>
        </p:blipFill>
        <p:spPr>
          <a:xfrm>
            <a:off x="9082824" y="5101183"/>
            <a:ext cx="1374795" cy="551472"/>
          </a:xfrm>
          <a:prstGeom prst="rect">
            <a:avLst/>
          </a:prstGeom>
        </p:spPr>
      </p:pic>
    </p:spTree>
    <p:extLst>
      <p:ext uri="{BB962C8B-B14F-4D97-AF65-F5344CB8AC3E}">
        <p14:creationId xmlns:p14="http://schemas.microsoft.com/office/powerpoint/2010/main" val="413047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dirty="0" err="1">
                <a:solidFill>
                  <a:srgbClr val="33786D"/>
                </a:solidFill>
                <a:latin typeface="Source Sans Pro" panose="020B0503030403020204" pitchFamily="34" charset="0"/>
                <a:ea typeface="Source Sans Pro" panose="020B0503030403020204" pitchFamily="34" charset="0"/>
              </a:rPr>
              <a:t>Hvad</a:t>
            </a:r>
            <a:r>
              <a:rPr lang="en-GB" sz="4000" dirty="0">
                <a:solidFill>
                  <a:srgbClr val="33786D"/>
                </a:solidFill>
                <a:latin typeface="Source Sans Pro" panose="020B0503030403020204" pitchFamily="34" charset="0"/>
                <a:ea typeface="Source Sans Pro" panose="020B0503030403020204" pitchFamily="34" charset="0"/>
              </a:rPr>
              <a:t> er </a:t>
            </a:r>
            <a:r>
              <a:rPr lang="en-GB" sz="4000" dirty="0" err="1">
                <a:solidFill>
                  <a:srgbClr val="33786D"/>
                </a:solidFill>
                <a:latin typeface="Source Sans Pro" panose="020B0503030403020204" pitchFamily="34" charset="0"/>
                <a:ea typeface="Source Sans Pro" panose="020B0503030403020204" pitchFamily="34" charset="0"/>
              </a:rPr>
              <a:t>en</a:t>
            </a:r>
            <a:r>
              <a:rPr lang="en-GB" sz="4000" dirty="0">
                <a:solidFill>
                  <a:srgbClr val="33786D"/>
                </a:solidFill>
                <a:latin typeface="Source Sans Pro" panose="020B0503030403020204" pitchFamily="34" charset="0"/>
                <a:ea typeface="Source Sans Pro" panose="020B0503030403020204" pitchFamily="34" charset="0"/>
              </a:rPr>
              <a:t> </a:t>
            </a:r>
            <a:r>
              <a:rPr lang="en-GB" sz="4000" dirty="0" err="1">
                <a:solidFill>
                  <a:srgbClr val="33786D"/>
                </a:solidFill>
                <a:latin typeface="Source Sans Pro" panose="020B0503030403020204" pitchFamily="34" charset="0"/>
                <a:ea typeface="Source Sans Pro" panose="020B0503030403020204" pitchFamily="34" charset="0"/>
              </a:rPr>
              <a:t>brugstekst</a:t>
            </a:r>
            <a:r>
              <a:rPr lang="en-GB" sz="4000" dirty="0">
                <a:solidFill>
                  <a:srgbClr val="33786D"/>
                </a:solidFill>
                <a:latin typeface="Source Sans Pro" panose="020B0503030403020204" pitchFamily="34" charset="0"/>
                <a:ea typeface="Source Sans Pro" panose="020B0503030403020204" pitchFamily="34" charset="0"/>
              </a:rPr>
              <a:t>?</a:t>
            </a:r>
            <a:endParaRPr lang="en-GB" sz="400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395108" y="1871114"/>
            <a:ext cx="5206492" cy="4308872"/>
          </a:xfrm>
          <a:prstGeom prst="rect">
            <a:avLst/>
          </a:prstGeom>
          <a:noFill/>
        </p:spPr>
        <p:txBody>
          <a:bodyPr wrap="square" lIns="0" tIns="0" rIns="0" bIns="0" rtlCol="0">
            <a:spAutoFit/>
          </a:bodyPr>
          <a:lstStyle/>
          <a:p>
            <a:pPr fontAlgn="base"/>
            <a:r>
              <a:rPr lang="da-DK" sz="2400" b="0" i="0" dirty="0" smtClean="0">
                <a:solidFill>
                  <a:srgbClr val="000000"/>
                </a:solidFill>
                <a:effectLst/>
                <a:highlight>
                  <a:srgbClr val="EDEBE9"/>
                </a:highlight>
                <a:latin typeface="Verdana" panose="020B0604030504040204" pitchFamily="34" charset="0"/>
              </a:rPr>
              <a:t>​</a:t>
            </a:r>
            <a:r>
              <a:rPr lang="da-DK" sz="2400" dirty="0" smtClean="0"/>
              <a:t>Brugstekster </a:t>
            </a:r>
            <a:r>
              <a:rPr lang="da-DK" sz="2400" dirty="0"/>
              <a:t>er tekster, der formidler information, som enten påvirker, instruerer eller opfordrer til </a:t>
            </a:r>
            <a:r>
              <a:rPr lang="da-DK" sz="2400" dirty="0" smtClean="0"/>
              <a:t>bestemt handling.</a:t>
            </a:r>
            <a:endParaRPr lang="da-DK" sz="3200" b="0" i="0" dirty="0">
              <a:solidFill>
                <a:srgbClr val="000000"/>
              </a:solidFill>
              <a:effectLst/>
              <a:highlight>
                <a:srgbClr val="EDEBE9"/>
              </a:highlight>
              <a:latin typeface="Segoe UI" panose="020B0502040204020203" pitchFamily="34" charset="0"/>
            </a:endParaRPr>
          </a:p>
          <a:p>
            <a:pPr algn="l" rtl="0" fontAlgn="base"/>
            <a:endParaRPr lang="da-DK" sz="2400" b="0" i="0" dirty="0">
              <a:solidFill>
                <a:srgbClr val="000000"/>
              </a:solidFill>
              <a:effectLst/>
              <a:highlight>
                <a:srgbClr val="EDEBE9"/>
              </a:highlight>
              <a:latin typeface="Segoe UI" panose="020B0502040204020203" pitchFamily="34" charset="0"/>
            </a:endParaRPr>
          </a:p>
          <a:p>
            <a:pPr marL="342900" indent="-342900" algn="l" rtl="0" fontAlgn="base">
              <a:buFont typeface="Arial" panose="020B0604020202020204" pitchFamily="34" charset="0"/>
              <a:buChar char="•"/>
            </a:pPr>
            <a:r>
              <a:rPr lang="da-DK" sz="2400" dirty="0">
                <a:solidFill>
                  <a:srgbClr val="000000"/>
                </a:solidFill>
                <a:latin typeface="Verdana" panose="020B0604030504040204" pitchFamily="34" charset="0"/>
              </a:rPr>
              <a:t>B</a:t>
            </a:r>
            <a:r>
              <a:rPr lang="da-DK" sz="2400" b="0" i="0" u="none" strike="noStrike" dirty="0">
                <a:solidFill>
                  <a:srgbClr val="000000"/>
                </a:solidFill>
                <a:effectLst/>
                <a:latin typeface="Verdana" panose="020B0604030504040204" pitchFamily="34" charset="0"/>
              </a:rPr>
              <a:t>rugstekster er fx reklamer, der vil sælge noget.</a:t>
            </a:r>
            <a:r>
              <a:rPr lang="da-DK" sz="2400" b="0" i="0" dirty="0" smtClean="0">
                <a:solidFill>
                  <a:srgbClr val="000000"/>
                </a:solidFill>
                <a:effectLst/>
                <a:latin typeface="Verdana" panose="020B0604030504040204" pitchFamily="34" charset="0"/>
              </a:rPr>
              <a:t>​</a:t>
            </a:r>
            <a:endParaRPr lang="da-DK" sz="2400" dirty="0">
              <a:solidFill>
                <a:srgbClr val="000000"/>
              </a:solidFill>
              <a:highlight>
                <a:srgbClr val="EDEBE9"/>
              </a:highlight>
              <a:latin typeface="Verdana" panose="020B0604030504040204" pitchFamily="34" charset="0"/>
            </a:endParaRPr>
          </a:p>
          <a:p>
            <a:pPr marL="342900" indent="-342900" algn="l" rtl="0" fontAlgn="base">
              <a:buFont typeface="Arial" panose="020B0604020202020204" pitchFamily="34" charset="0"/>
              <a:buChar char="•"/>
            </a:pPr>
            <a:r>
              <a:rPr lang="da-DK" sz="2400" b="0" i="0" dirty="0">
                <a:solidFill>
                  <a:srgbClr val="000000"/>
                </a:solidFill>
                <a:effectLst/>
                <a:latin typeface="Verdana" panose="020B0604030504040204" pitchFamily="34" charset="0"/>
              </a:rPr>
              <a:t>Stillingsopslaget er også en brugstekst.</a:t>
            </a:r>
            <a:endParaRPr lang="da-DK" sz="2400" b="0" i="0" dirty="0">
              <a:solidFill>
                <a:srgbClr val="000000"/>
              </a:solidFill>
              <a:effectLst/>
              <a:latin typeface="Segoe UI" panose="020B0502040204020203" pitchFamily="34" charset="0"/>
            </a:endParaRPr>
          </a:p>
          <a:p>
            <a:pPr algn="l" rtl="0" fontAlgn="base"/>
            <a:r>
              <a:rPr lang="da-DK" sz="2400" b="0" i="0" dirty="0">
                <a:solidFill>
                  <a:srgbClr val="000000"/>
                </a:solidFill>
                <a:effectLst/>
                <a:highlight>
                  <a:srgbClr val="EDEBE9"/>
                </a:highlight>
                <a:latin typeface="Verdana" panose="020B0604030504040204" pitchFamily="34" charset="0"/>
              </a:rPr>
              <a:t>​</a:t>
            </a:r>
            <a:endParaRPr lang="da-DK" sz="2400" b="0" i="0" dirty="0">
              <a:solidFill>
                <a:srgbClr val="000000"/>
              </a:solidFill>
              <a:effectLst/>
              <a:highlight>
                <a:srgbClr val="EDEBE9"/>
              </a:highlight>
              <a:latin typeface="Segoe UI" panose="020B0502040204020203" pitchFamily="34" charset="0"/>
            </a:endParaRPr>
          </a:p>
          <a:p>
            <a:endParaRPr lang="da-DK" sz="2000" dirty="0"/>
          </a:p>
          <a:p>
            <a:endParaRPr lang="da-DK" sz="2000" dirty="0"/>
          </a:p>
        </p:txBody>
      </p:sp>
      <p:sp>
        <p:nvSpPr>
          <p:cNvPr id="7" name="Tekstfelt 6"/>
          <p:cNvSpPr txBox="1"/>
          <p:nvPr/>
        </p:nvSpPr>
        <p:spPr>
          <a:xfrm>
            <a:off x="6991416" y="1871114"/>
            <a:ext cx="4215384" cy="4185761"/>
          </a:xfrm>
          <a:prstGeom prst="rect">
            <a:avLst/>
          </a:prstGeom>
          <a:noFill/>
        </p:spPr>
        <p:txBody>
          <a:bodyPr wrap="square" lIns="0" tIns="0" rIns="0" bIns="0" rtlCol="0">
            <a:spAutoFit/>
          </a:bodyPr>
          <a:lstStyle/>
          <a:p>
            <a:r>
              <a:rPr lang="da-DK" sz="2400" dirty="0">
                <a:solidFill>
                  <a:srgbClr val="000000"/>
                </a:solidFill>
                <a:latin typeface="Verdana" panose="020B0604030504040204" pitchFamily="34" charset="0"/>
              </a:rPr>
              <a:t>S</a:t>
            </a:r>
            <a:r>
              <a:rPr lang="da-DK" sz="2400" b="0" i="0" u="none" strike="noStrike" dirty="0" smtClean="0">
                <a:solidFill>
                  <a:srgbClr val="000000"/>
                </a:solidFill>
                <a:effectLst/>
                <a:latin typeface="Verdana" panose="020B0604030504040204" pitchFamily="34" charset="0"/>
              </a:rPr>
              <a:t>tillingsopslag er brugstekster</a:t>
            </a:r>
          </a:p>
          <a:p>
            <a:endParaRPr lang="da-DK" sz="2400" b="0" i="0" u="none" strike="noStrike" dirty="0" smtClean="0">
              <a:solidFill>
                <a:srgbClr val="000000"/>
              </a:solidFill>
              <a:effectLst/>
              <a:latin typeface="Verdana" panose="020B0604030504040204" pitchFamily="34" charset="0"/>
            </a:endParaRPr>
          </a:p>
          <a:p>
            <a:r>
              <a:rPr lang="da-DK" sz="2400" b="0" i="0" u="none" strike="noStrike" dirty="0" smtClean="0">
                <a:solidFill>
                  <a:srgbClr val="000000"/>
                </a:solidFill>
                <a:effectLst/>
                <a:latin typeface="Verdana" panose="020B0604030504040204" pitchFamily="34" charset="0"/>
              </a:rPr>
              <a:t>Stillingsopslag </a:t>
            </a:r>
            <a:r>
              <a:rPr lang="da-DK" sz="2400" b="0" i="0" u="none" strike="noStrike" dirty="0">
                <a:solidFill>
                  <a:srgbClr val="000000"/>
                </a:solidFill>
                <a:effectLst/>
                <a:latin typeface="Verdana" panose="020B0604030504040204" pitchFamily="34" charset="0"/>
              </a:rPr>
              <a:t>er en brugstekst, fordi afsender/virksomheden vil have fat i mulige kommende medarbejdere.</a:t>
            </a:r>
            <a:endParaRPr lang="da-DK" sz="2000" dirty="0"/>
          </a:p>
          <a:p>
            <a:endParaRPr lang="da-DK" sz="2000" dirty="0"/>
          </a:p>
          <a:p>
            <a:endParaRPr lang="da-DK" sz="2000" dirty="0"/>
          </a:p>
          <a:p>
            <a:endParaRPr lang="da-DK" sz="2000" dirty="0"/>
          </a:p>
          <a:p>
            <a:endParaRPr lang="da-DK" sz="2000" dirty="0"/>
          </a:p>
        </p:txBody>
      </p:sp>
    </p:spTree>
    <p:extLst>
      <p:ext uri="{BB962C8B-B14F-4D97-AF65-F5344CB8AC3E}">
        <p14:creationId xmlns:p14="http://schemas.microsoft.com/office/powerpoint/2010/main" val="3628992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a:solidFill>
                  <a:srgbClr val="33786D"/>
                </a:solidFill>
                <a:latin typeface="Source Sans Pro" panose="020B0503030403020204" pitchFamily="34" charset="0"/>
                <a:ea typeface="Source Sans Pro" panose="020B0503030403020204" pitchFamily="34" charset="0"/>
              </a:rPr>
              <a:t>Et </a:t>
            </a:r>
            <a:r>
              <a:rPr lang="en-GB" sz="4000" err="1">
                <a:solidFill>
                  <a:srgbClr val="33786D"/>
                </a:solidFill>
                <a:latin typeface="Source Sans Pro" panose="020B0503030403020204" pitchFamily="34" charset="0"/>
                <a:ea typeface="Source Sans Pro" panose="020B0503030403020204" pitchFamily="34" charset="0"/>
              </a:rPr>
              <a:t>eksempel</a:t>
            </a:r>
            <a:r>
              <a:rPr lang="en-GB" sz="4000">
                <a:solidFill>
                  <a:srgbClr val="33786D"/>
                </a:solidFill>
                <a:latin typeface="Source Sans Pro" panose="020B0503030403020204" pitchFamily="34" charset="0"/>
                <a:ea typeface="Source Sans Pro" panose="020B0503030403020204" pitchFamily="34" charset="0"/>
              </a:rPr>
              <a:t> </a:t>
            </a:r>
            <a:r>
              <a:rPr lang="en-GB" sz="4000" dirty="0" err="1">
                <a:solidFill>
                  <a:srgbClr val="33786D"/>
                </a:solidFill>
                <a:latin typeface="Source Sans Pro" panose="020B0503030403020204" pitchFamily="34" charset="0"/>
                <a:ea typeface="Source Sans Pro" panose="020B0503030403020204" pitchFamily="34" charset="0"/>
              </a:rPr>
              <a:t>på</a:t>
            </a:r>
            <a:r>
              <a:rPr lang="en-GB" sz="4000" dirty="0">
                <a:solidFill>
                  <a:srgbClr val="33786D"/>
                </a:solidFill>
                <a:latin typeface="Source Sans Pro" panose="020B0503030403020204" pitchFamily="34" charset="0"/>
                <a:ea typeface="Source Sans Pro" panose="020B0503030403020204" pitchFamily="34" charset="0"/>
              </a:rPr>
              <a:t> et </a:t>
            </a:r>
            <a:r>
              <a:rPr lang="en-GB" sz="4000" err="1">
                <a:solidFill>
                  <a:srgbClr val="33786D"/>
                </a:solidFill>
                <a:latin typeface="Source Sans Pro" panose="020B0503030403020204" pitchFamily="34" charset="0"/>
                <a:ea typeface="Source Sans Pro" panose="020B0503030403020204" pitchFamily="34" charset="0"/>
              </a:rPr>
              <a:t>stillingsopslag</a:t>
            </a:r>
            <a:r>
              <a:rPr lang="en-GB" sz="4000">
                <a:solidFill>
                  <a:srgbClr val="33786D"/>
                </a:solidFill>
                <a:latin typeface="Source Sans Pro" panose="020B0503030403020204" pitchFamily="34" charset="0"/>
                <a:ea typeface="Source Sans Pro" panose="020B0503030403020204" pitchFamily="34" charset="0"/>
              </a:rPr>
              <a:t>: Scary House</a:t>
            </a:r>
          </a:p>
        </p:txBody>
      </p:sp>
      <p:sp>
        <p:nvSpPr>
          <p:cNvPr id="3" name="Tekstfelt 2"/>
          <p:cNvSpPr txBox="1"/>
          <p:nvPr/>
        </p:nvSpPr>
        <p:spPr>
          <a:xfrm>
            <a:off x="450366" y="1890117"/>
            <a:ext cx="4832833" cy="1846659"/>
          </a:xfrm>
          <a:prstGeom prst="rect">
            <a:avLst/>
          </a:prstGeom>
          <a:noFill/>
        </p:spPr>
        <p:txBody>
          <a:bodyPr wrap="square" lIns="0" tIns="0" rIns="0" bIns="0" rtlCol="0">
            <a:spAutoFit/>
          </a:bodyPr>
          <a:lstStyle/>
          <a:p>
            <a:r>
              <a:rPr lang="da-DK" sz="2400" dirty="0"/>
              <a:t>Hvad fanger </a:t>
            </a:r>
            <a:r>
              <a:rPr lang="da-DK" sz="2400" dirty="0" smtClean="0"/>
              <a:t>din </a:t>
            </a:r>
            <a:r>
              <a:rPr lang="da-DK" sz="2400" dirty="0"/>
              <a:t>opmærksomhed?</a:t>
            </a:r>
          </a:p>
          <a:p>
            <a:endParaRPr lang="da-DK" sz="2400" dirty="0"/>
          </a:p>
          <a:p>
            <a:r>
              <a:rPr lang="da-DK" sz="2400" dirty="0" smtClean="0"/>
              <a:t>Er </a:t>
            </a:r>
            <a:r>
              <a:rPr lang="da-DK" sz="2400" dirty="0"/>
              <a:t>det et job for </a:t>
            </a:r>
            <a:r>
              <a:rPr lang="da-DK" sz="2400" dirty="0" smtClean="0"/>
              <a:t>dig? </a:t>
            </a:r>
          </a:p>
          <a:p>
            <a:r>
              <a:rPr lang="da-DK" sz="2400" dirty="0" smtClean="0"/>
              <a:t>Hvorfor</a:t>
            </a:r>
            <a:r>
              <a:rPr lang="da-DK" sz="2400" dirty="0"/>
              <a:t>? Hvorfor ikke?</a:t>
            </a:r>
          </a:p>
        </p:txBody>
      </p:sp>
      <p:pic>
        <p:nvPicPr>
          <p:cNvPr id="2" name="Billede 1">
            <a:extLst>
              <a:ext uri="{FF2B5EF4-FFF2-40B4-BE49-F238E27FC236}">
                <a16:creationId xmlns:a16="http://schemas.microsoft.com/office/drawing/2014/main" id="{714FE7BC-A4B4-003F-A869-A34FCE7697FB}"/>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l="-1" t="9484" r="481" b="18800"/>
          <a:stretch>
            <a:fillRect/>
          </a:stretch>
        </p:blipFill>
        <p:spPr bwMode="auto">
          <a:xfrm>
            <a:off x="4314823" y="1272624"/>
            <a:ext cx="3303688" cy="5151007"/>
          </a:xfrm>
          <a:prstGeom prst="rect">
            <a:avLst/>
          </a:prstGeom>
          <a:noFill/>
          <a:ln>
            <a:noFill/>
          </a:ln>
          <a:extLst>
            <a:ext uri="{53640926-AAD7-44D8-BBD7-CCE9431645EC}">
              <a14:shadowObscured xmlns:a14="http://schemas.microsoft.com/office/drawing/2010/main"/>
            </a:ext>
          </a:extLst>
        </p:spPr>
      </p:pic>
      <p:pic>
        <p:nvPicPr>
          <p:cNvPr id="7" name="Billede 6">
            <a:extLst>
              <a:ext uri="{FF2B5EF4-FFF2-40B4-BE49-F238E27FC236}">
                <a16:creationId xmlns:a16="http://schemas.microsoft.com/office/drawing/2014/main" id="{8C55213C-8097-5A02-2E83-C0E99F34C879}"/>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9005" r="6608" b="22147"/>
          <a:stretch/>
        </p:blipFill>
        <p:spPr bwMode="auto">
          <a:xfrm>
            <a:off x="8136092" y="1272624"/>
            <a:ext cx="3198455" cy="5102679"/>
          </a:xfrm>
          <a:prstGeom prst="rect">
            <a:avLst/>
          </a:prstGeom>
          <a:noFill/>
          <a:ln>
            <a:noFill/>
          </a:ln>
          <a:extLst>
            <a:ext uri="{53640926-AAD7-44D8-BBD7-CCE9431645EC}">
              <a14:shadowObscured xmlns:a14="http://schemas.microsoft.com/office/drawing/2010/main"/>
            </a:ext>
          </a:extLst>
        </p:spPr>
      </p:pic>
      <p:sp>
        <p:nvSpPr>
          <p:cNvPr id="8" name="Rektangel 7">
            <a:extLst>
              <a:ext uri="{FF2B5EF4-FFF2-40B4-BE49-F238E27FC236}">
                <a16:creationId xmlns:a16="http://schemas.microsoft.com/office/drawing/2014/main" id="{6D79897D-CDCB-2BC5-59DD-74A51073F3C4}"/>
              </a:ext>
            </a:extLst>
          </p:cNvPr>
          <p:cNvSpPr/>
          <p:nvPr/>
        </p:nvSpPr>
        <p:spPr>
          <a:xfrm>
            <a:off x="9382100" y="5676405"/>
            <a:ext cx="1080061" cy="430887"/>
          </a:xfrm>
          <a:prstGeom prst="rect">
            <a:avLst/>
          </a:prstGeom>
          <a:solidFill>
            <a:srgbClr val="FAF5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Tree>
    <p:extLst>
      <p:ext uri="{BB962C8B-B14F-4D97-AF65-F5344CB8AC3E}">
        <p14:creationId xmlns:p14="http://schemas.microsoft.com/office/powerpoint/2010/main" val="4102396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err="1">
                <a:solidFill>
                  <a:srgbClr val="33786D"/>
                </a:solidFill>
                <a:latin typeface="Source Sans Pro" panose="020B0503030403020204" pitchFamily="34" charset="0"/>
                <a:ea typeface="Source Sans Pro" panose="020B0503030403020204" pitchFamily="34" charset="0"/>
              </a:rPr>
              <a:t>Stillingsopslagets</a:t>
            </a:r>
            <a:r>
              <a:rPr lang="en-GB" sz="4000">
                <a:solidFill>
                  <a:srgbClr val="33786D"/>
                </a:solidFill>
                <a:latin typeface="Source Sans Pro" panose="020B0503030403020204" pitchFamily="34" charset="0"/>
                <a:ea typeface="Source Sans Pro" panose="020B0503030403020204" pitchFamily="34" charset="0"/>
              </a:rPr>
              <a:t> </a:t>
            </a:r>
            <a:r>
              <a:rPr lang="en-GB" sz="4000" err="1">
                <a:solidFill>
                  <a:srgbClr val="33786D"/>
                </a:solidFill>
                <a:latin typeface="Source Sans Pro" panose="020B0503030403020204" pitchFamily="34" charset="0"/>
                <a:ea typeface="Source Sans Pro" panose="020B0503030403020204" pitchFamily="34" charset="0"/>
              </a:rPr>
              <a:t>elementer</a:t>
            </a:r>
            <a:r>
              <a:rPr lang="en-GB" sz="4000" dirty="0">
                <a:solidFill>
                  <a:srgbClr val="33786D"/>
                </a:solidFill>
                <a:latin typeface="Source Sans Pro" panose="020B0503030403020204" pitchFamily="34" charset="0"/>
                <a:ea typeface="Source Sans Pro" panose="020B0503030403020204" pitchFamily="34" charset="0"/>
              </a:rPr>
              <a:t> og </a:t>
            </a:r>
            <a:r>
              <a:rPr lang="en-GB" sz="4000" dirty="0" err="1">
                <a:solidFill>
                  <a:srgbClr val="33786D"/>
                </a:solidFill>
                <a:latin typeface="Source Sans Pro" panose="020B0503030403020204" pitchFamily="34" charset="0"/>
                <a:ea typeface="Source Sans Pro" panose="020B0503030403020204" pitchFamily="34" charset="0"/>
              </a:rPr>
              <a:t>kendetegn</a:t>
            </a:r>
            <a:endParaRPr lang="en-GB" sz="400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6533777" y="1591200"/>
            <a:ext cx="4707965" cy="5232202"/>
          </a:xfrm>
          <a:prstGeom prst="rect">
            <a:avLst/>
          </a:prstGeom>
          <a:noFill/>
        </p:spPr>
        <p:txBody>
          <a:bodyPr wrap="square" lIns="0" tIns="0" rIns="0" bIns="0" rtlCol="0">
            <a:spAutoFit/>
          </a:bodyPr>
          <a:lstStyle/>
          <a:p>
            <a:pPr marL="285750" lvl="0" indent="-285750">
              <a:lnSpc>
                <a:spcPct val="150000"/>
              </a:lnSpc>
              <a:buFont typeface="Wingdings" panose="05000000000000000000" pitchFamily="2" charset="2"/>
              <a:buChar char="Ø"/>
            </a:pPr>
            <a:r>
              <a:rPr lang="da-DK" sz="2000" dirty="0"/>
              <a:t>Underrubrik</a:t>
            </a:r>
          </a:p>
          <a:p>
            <a:pPr marL="342900" lvl="0" indent="-342900">
              <a:buFont typeface="Wingdings" panose="05000000000000000000" pitchFamily="2" charset="2"/>
              <a:buChar char="Ø"/>
            </a:pPr>
            <a:r>
              <a:rPr lang="da-DK" sz="2000" dirty="0"/>
              <a:t>Rubrik</a:t>
            </a:r>
          </a:p>
          <a:p>
            <a:pPr marL="285750" lvl="0" indent="-285750">
              <a:lnSpc>
                <a:spcPct val="150000"/>
              </a:lnSpc>
              <a:buFont typeface="Wingdings" panose="05000000000000000000" pitchFamily="2" charset="2"/>
              <a:buChar char="Ø"/>
            </a:pPr>
            <a:r>
              <a:rPr lang="da-DK" sz="2000" dirty="0"/>
              <a:t>Kort indledning</a:t>
            </a:r>
          </a:p>
          <a:p>
            <a:pPr marL="285750" lvl="0" indent="-285750">
              <a:lnSpc>
                <a:spcPct val="150000"/>
              </a:lnSpc>
              <a:buFont typeface="Wingdings" panose="05000000000000000000" pitchFamily="2" charset="2"/>
              <a:buChar char="Ø"/>
            </a:pPr>
            <a:r>
              <a:rPr lang="da-DK" sz="2000" dirty="0"/>
              <a:t>Jobbets baggrund</a:t>
            </a:r>
          </a:p>
          <a:p>
            <a:pPr marL="285750" lvl="0" indent="-285750">
              <a:lnSpc>
                <a:spcPct val="150000"/>
              </a:lnSpc>
              <a:buFont typeface="Wingdings" panose="05000000000000000000" pitchFamily="2" charset="2"/>
              <a:buChar char="Ø"/>
            </a:pPr>
            <a:r>
              <a:rPr lang="da-DK" sz="2000" dirty="0"/>
              <a:t>Formelt om jobbet</a:t>
            </a:r>
          </a:p>
          <a:p>
            <a:pPr marL="285750" lvl="0" indent="-285750">
              <a:lnSpc>
                <a:spcPct val="150000"/>
              </a:lnSpc>
              <a:buFont typeface="Wingdings" panose="05000000000000000000" pitchFamily="2" charset="2"/>
              <a:buChar char="Ø"/>
            </a:pPr>
            <a:r>
              <a:rPr lang="da-DK" sz="2000" dirty="0"/>
              <a:t>For at komme i betragtning …</a:t>
            </a:r>
          </a:p>
          <a:p>
            <a:pPr marL="285750" lvl="0" indent="-285750">
              <a:lnSpc>
                <a:spcPct val="150000"/>
              </a:lnSpc>
              <a:buFont typeface="Wingdings" panose="05000000000000000000" pitchFamily="2" charset="2"/>
              <a:buChar char="Ø"/>
            </a:pPr>
            <a:r>
              <a:rPr lang="da-DK" sz="2000" dirty="0"/>
              <a:t>Uddybende om karaktererne</a:t>
            </a:r>
          </a:p>
          <a:p>
            <a:pPr marL="285750" lvl="0" indent="-285750">
              <a:lnSpc>
                <a:spcPct val="150000"/>
              </a:lnSpc>
              <a:buFont typeface="Wingdings" panose="05000000000000000000" pitchFamily="2" charset="2"/>
              <a:buChar char="Ø"/>
            </a:pPr>
            <a:r>
              <a:rPr lang="da-DK" sz="2000" dirty="0"/>
              <a:t>Er det noget for dig?</a:t>
            </a:r>
          </a:p>
          <a:p>
            <a:pPr marL="285750" lvl="0" indent="-285750">
              <a:lnSpc>
                <a:spcPct val="150000"/>
              </a:lnSpc>
              <a:buFont typeface="Wingdings" panose="05000000000000000000" pitchFamily="2" charset="2"/>
              <a:buChar char="Ø"/>
            </a:pPr>
            <a:r>
              <a:rPr lang="da-DK" sz="2000" dirty="0"/>
              <a:t>Hvad de lægger vægt på …</a:t>
            </a:r>
          </a:p>
          <a:p>
            <a:pPr marL="285750" lvl="0" indent="-285750">
              <a:lnSpc>
                <a:spcPct val="150000"/>
              </a:lnSpc>
              <a:buFont typeface="Wingdings" panose="05000000000000000000" pitchFamily="2" charset="2"/>
              <a:buChar char="Ø"/>
            </a:pPr>
            <a:r>
              <a:rPr lang="da-DK" sz="2000" dirty="0"/>
              <a:t>Ansøgningsfrist</a:t>
            </a:r>
          </a:p>
          <a:p>
            <a:pPr marL="285750" lvl="0" indent="-285750">
              <a:lnSpc>
                <a:spcPct val="150000"/>
              </a:lnSpc>
              <a:buFont typeface="Wingdings" panose="05000000000000000000" pitchFamily="2" charset="2"/>
              <a:buChar char="Ø"/>
            </a:pPr>
            <a:r>
              <a:rPr lang="da-DK" sz="2000" dirty="0"/>
              <a:t>Afsender og kontaktperson</a:t>
            </a:r>
          </a:p>
          <a:p>
            <a:endParaRPr lang="da-DK" sz="2000" dirty="0"/>
          </a:p>
        </p:txBody>
      </p:sp>
      <p:pic>
        <p:nvPicPr>
          <p:cNvPr id="8" name="Billede 7">
            <a:extLst>
              <a:ext uri="{FF2B5EF4-FFF2-40B4-BE49-F238E27FC236}">
                <a16:creationId xmlns:a16="http://schemas.microsoft.com/office/drawing/2014/main" id="{80B4AAAA-6087-DC5E-FAB9-7420E287B1B4}"/>
              </a:ext>
            </a:extLst>
          </p:cNvPr>
          <p:cNvPicPr>
            <a:picLocks noChangeAspect="1"/>
          </p:cNvPicPr>
          <p:nvPr/>
        </p:nvPicPr>
        <p:blipFill rotWithShape="1">
          <a:blip r:embed="rId3"/>
          <a:srcRect l="15039" t="31567" r="63232" b="8766"/>
          <a:stretch/>
        </p:blipFill>
        <p:spPr>
          <a:xfrm>
            <a:off x="797282" y="1678794"/>
            <a:ext cx="2900659" cy="4479959"/>
          </a:xfrm>
          <a:prstGeom prst="rect">
            <a:avLst/>
          </a:prstGeom>
        </p:spPr>
      </p:pic>
    </p:spTree>
    <p:extLst>
      <p:ext uri="{BB962C8B-B14F-4D97-AF65-F5344CB8AC3E}">
        <p14:creationId xmlns:p14="http://schemas.microsoft.com/office/powerpoint/2010/main" val="3569634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err="1">
                <a:solidFill>
                  <a:srgbClr val="33786D"/>
                </a:solidFill>
                <a:latin typeface="Source Sans Pro" panose="020B0503030403020204" pitchFamily="34" charset="0"/>
                <a:ea typeface="Source Sans Pro" panose="020B0503030403020204" pitchFamily="34" charset="0"/>
              </a:rPr>
              <a:t>Stillingsopslag</a:t>
            </a:r>
            <a:r>
              <a:rPr lang="en-GB" sz="4000" dirty="0">
                <a:solidFill>
                  <a:srgbClr val="33786D"/>
                </a:solidFill>
                <a:latin typeface="Source Sans Pro" panose="020B0503030403020204" pitchFamily="34" charset="0"/>
                <a:ea typeface="Source Sans Pro" panose="020B0503030403020204" pitchFamily="34" charset="0"/>
              </a:rPr>
              <a:t> et </a:t>
            </a:r>
            <a:r>
              <a:rPr lang="en-GB" sz="4000" dirty="0" err="1">
                <a:solidFill>
                  <a:srgbClr val="33786D"/>
                </a:solidFill>
                <a:latin typeface="Source Sans Pro" panose="020B0503030403020204" pitchFamily="34" charset="0"/>
                <a:ea typeface="Source Sans Pro" panose="020B0503030403020204" pitchFamily="34" charset="0"/>
              </a:rPr>
              <a:t>andet</a:t>
            </a:r>
            <a:r>
              <a:rPr lang="en-GB" sz="4000" dirty="0">
                <a:solidFill>
                  <a:srgbClr val="33786D"/>
                </a:solidFill>
                <a:latin typeface="Source Sans Pro" panose="020B0503030403020204" pitchFamily="34" charset="0"/>
                <a:ea typeface="Source Sans Pro" panose="020B0503030403020204" pitchFamily="34" charset="0"/>
              </a:rPr>
              <a:t> </a:t>
            </a:r>
            <a:r>
              <a:rPr lang="en-GB" sz="4000" dirty="0" err="1">
                <a:solidFill>
                  <a:srgbClr val="33786D"/>
                </a:solidFill>
                <a:latin typeface="Source Sans Pro" panose="020B0503030403020204" pitchFamily="34" charset="0"/>
                <a:ea typeface="Source Sans Pro" panose="020B0503030403020204" pitchFamily="34" charset="0"/>
              </a:rPr>
              <a:t>eksempel</a:t>
            </a:r>
            <a:r>
              <a:rPr lang="en-GB" sz="4000">
                <a:solidFill>
                  <a:srgbClr val="33786D"/>
                </a:solidFill>
                <a:latin typeface="Source Sans Pro" panose="020B0503030403020204" pitchFamily="34" charset="0"/>
                <a:ea typeface="Source Sans Pro" panose="020B0503030403020204" pitchFamily="34" charset="0"/>
              </a:rPr>
              <a:t> SKAN VIN</a:t>
            </a:r>
          </a:p>
        </p:txBody>
      </p:sp>
      <p:sp>
        <p:nvSpPr>
          <p:cNvPr id="3" name="Tekstfelt 2"/>
          <p:cNvSpPr txBox="1"/>
          <p:nvPr/>
        </p:nvSpPr>
        <p:spPr>
          <a:xfrm>
            <a:off x="1038758" y="1872691"/>
            <a:ext cx="3621024" cy="307777"/>
          </a:xfrm>
          <a:prstGeom prst="rect">
            <a:avLst/>
          </a:prstGeom>
          <a:noFill/>
        </p:spPr>
        <p:txBody>
          <a:bodyPr wrap="square" lIns="0" tIns="0" rIns="0" bIns="0" rtlCol="0">
            <a:spAutoFit/>
          </a:bodyPr>
          <a:lstStyle/>
          <a:p>
            <a:pPr marL="342900" indent="-342900">
              <a:buFont typeface="Arial" panose="020B0604020202020204" pitchFamily="34" charset="0"/>
              <a:buChar char="•"/>
            </a:pPr>
            <a:endParaRPr lang="da-DK" sz="2000"/>
          </a:p>
        </p:txBody>
      </p:sp>
      <p:sp>
        <p:nvSpPr>
          <p:cNvPr id="7" name="TextBox 5">
            <a:extLst>
              <a:ext uri="{FF2B5EF4-FFF2-40B4-BE49-F238E27FC236}">
                <a16:creationId xmlns:a16="http://schemas.microsoft.com/office/drawing/2014/main" id="{5AD2F2A9-1CE8-4F59-885E-F3876078CA2C}"/>
              </a:ext>
            </a:extLst>
          </p:cNvPr>
          <p:cNvSpPr txBox="1"/>
          <p:nvPr/>
        </p:nvSpPr>
        <p:spPr>
          <a:xfrm>
            <a:off x="6391656" y="1936699"/>
            <a:ext cx="3856892" cy="430887"/>
          </a:xfrm>
          <a:prstGeom prst="rect">
            <a:avLst/>
          </a:prstGeom>
          <a:noFill/>
        </p:spPr>
        <p:txBody>
          <a:bodyPr wrap="square" lIns="0" tIns="0" rIns="0" bIns="0" rtlCol="0">
            <a:spAutoFit/>
          </a:bodyPr>
          <a:lstStyle/>
          <a:p>
            <a:r>
              <a:rPr lang="en-GB" sz="1400" err="1">
                <a:latin typeface="Source Sans Pro Light" panose="020B0403030403020204" pitchFamily="34" charset="0"/>
                <a:ea typeface="Source Sans Pro Light" panose="020B0403030403020204" pitchFamily="34" charset="0"/>
              </a:rPr>
              <a:t>Indsæt</a:t>
            </a:r>
            <a:r>
              <a:rPr lang="en-GB" sz="1400">
                <a:latin typeface="Source Sans Pro Light" panose="020B0403030403020204" pitchFamily="34" charset="0"/>
                <a:ea typeface="Source Sans Pro Light" panose="020B0403030403020204" pitchFamily="34" charset="0"/>
              </a:rPr>
              <a:t> SKAN VIN </a:t>
            </a:r>
            <a:r>
              <a:rPr lang="en-GB" sz="1400" err="1">
                <a:latin typeface="Source Sans Pro Light" panose="020B0403030403020204" pitchFamily="34" charset="0"/>
                <a:ea typeface="Source Sans Pro Light" panose="020B0403030403020204" pitchFamily="34" charset="0"/>
              </a:rPr>
              <a:t>opslaget</a:t>
            </a:r>
            <a:r>
              <a:rPr lang="en-GB" sz="1400">
                <a:latin typeface="Source Sans Pro Light" panose="020B0403030403020204" pitchFamily="34" charset="0"/>
                <a:ea typeface="Source Sans Pro Light" panose="020B0403030403020204" pitchFamily="34" charset="0"/>
              </a:rPr>
              <a:t> her RETTIGHEDER </a:t>
            </a:r>
            <a:r>
              <a:rPr lang="en-GB" sz="1400" err="1">
                <a:latin typeface="Source Sans Pro Light" panose="020B0403030403020204" pitchFamily="34" charset="0"/>
                <a:ea typeface="Source Sans Pro Light" panose="020B0403030403020204" pitchFamily="34" charset="0"/>
              </a:rPr>
              <a:t>skal</a:t>
            </a:r>
            <a:r>
              <a:rPr lang="en-GB" sz="1400">
                <a:latin typeface="Source Sans Pro Light" panose="020B0403030403020204" pitchFamily="34" charset="0"/>
                <a:ea typeface="Source Sans Pro Light" panose="020B0403030403020204" pitchFamily="34" charset="0"/>
              </a:rPr>
              <a:t> </a:t>
            </a:r>
            <a:r>
              <a:rPr lang="en-GB" sz="1400" err="1">
                <a:latin typeface="Source Sans Pro Light" panose="020B0403030403020204" pitchFamily="34" charset="0"/>
                <a:ea typeface="Source Sans Pro Light" panose="020B0403030403020204" pitchFamily="34" charset="0"/>
              </a:rPr>
              <a:t>afklares</a:t>
            </a:r>
            <a:endParaRPr lang="en-GB" sz="1400">
              <a:latin typeface="Source Sans Pro Light" panose="020B0403030403020204" pitchFamily="34" charset="0"/>
              <a:ea typeface="Source Sans Pro Light" panose="020B0403030403020204" pitchFamily="34" charset="0"/>
            </a:endParaRPr>
          </a:p>
          <a:p>
            <a:endParaRPr lang="en-GB" sz="1400">
              <a:latin typeface="Source Sans Pro Light" panose="020B0403030403020204" pitchFamily="34" charset="0"/>
              <a:ea typeface="Source Sans Pro Light" panose="020B0403030403020204" pitchFamily="34" charset="0"/>
            </a:endParaRPr>
          </a:p>
        </p:txBody>
      </p:sp>
      <p:sp>
        <p:nvSpPr>
          <p:cNvPr id="8" name="Tekstfelt 7"/>
          <p:cNvSpPr txBox="1"/>
          <p:nvPr/>
        </p:nvSpPr>
        <p:spPr>
          <a:xfrm>
            <a:off x="675741" y="1680667"/>
            <a:ext cx="4347058" cy="4493538"/>
          </a:xfrm>
          <a:prstGeom prst="rect">
            <a:avLst/>
          </a:prstGeom>
          <a:noFill/>
        </p:spPr>
        <p:txBody>
          <a:bodyPr wrap="square" lIns="0" tIns="0" rIns="0" bIns="0" rtlCol="0">
            <a:spAutoFit/>
          </a:bodyPr>
          <a:lstStyle/>
          <a:p>
            <a:pPr lvl="0"/>
            <a:endParaRPr lang="da-DK" sz="1600" b="1">
              <a:latin typeface="Source Sans Pro" panose="020B0503030403020204"/>
            </a:endParaRPr>
          </a:p>
          <a:p>
            <a:pPr lvl="0"/>
            <a:r>
              <a:rPr lang="da-DK" sz="2400" dirty="0"/>
              <a:t>Hvordan er dette stillingsopslag forskelligt fra </a:t>
            </a:r>
            <a:r>
              <a:rPr lang="da-DK" sz="2400" dirty="0" err="1"/>
              <a:t>Scary</a:t>
            </a:r>
            <a:r>
              <a:rPr lang="da-DK" sz="2400" dirty="0"/>
              <a:t> House?</a:t>
            </a:r>
          </a:p>
          <a:p>
            <a:pPr lvl="0"/>
            <a:endParaRPr lang="da-DK" sz="2400" b="1" dirty="0"/>
          </a:p>
          <a:p>
            <a:pPr lvl="0"/>
            <a:r>
              <a:rPr lang="da-DK" sz="2400" dirty="0"/>
              <a:t>Hvilke kvalifikationer kræver jobbet?</a:t>
            </a:r>
          </a:p>
          <a:p>
            <a:pPr lvl="0"/>
            <a:endParaRPr lang="da-DK" sz="2400" dirty="0"/>
          </a:p>
          <a:p>
            <a:pPr lvl="0"/>
            <a:r>
              <a:rPr lang="da-DK" sz="2400" dirty="0"/>
              <a:t>Kan I finde stillingsopslagets elementer og kendetegn?</a:t>
            </a:r>
          </a:p>
          <a:p>
            <a:pPr lvl="0"/>
            <a:endParaRPr lang="da-DK" sz="1600" b="1" dirty="0">
              <a:latin typeface="Source Sans Pro" panose="020B0503030403020204"/>
            </a:endParaRPr>
          </a:p>
          <a:p>
            <a:endParaRPr lang="da-DK" sz="2000"/>
          </a:p>
        </p:txBody>
      </p:sp>
      <p:pic>
        <p:nvPicPr>
          <p:cNvPr id="2" name="Billede 1" descr="Et billede, der indeholder tekst&#10;&#10;Automatisk genereret beskrivelse">
            <a:extLst>
              <a:ext uri="{FF2B5EF4-FFF2-40B4-BE49-F238E27FC236}">
                <a16:creationId xmlns:a16="http://schemas.microsoft.com/office/drawing/2014/main" id="{E8C63E9D-79D7-AF71-8FA1-7412389479DF}"/>
              </a:ext>
            </a:extLst>
          </p:cNvPr>
          <p:cNvPicPr>
            <a:picLocks noChangeAspect="1"/>
          </p:cNvPicPr>
          <p:nvPr/>
        </p:nvPicPr>
        <p:blipFill rotWithShape="1">
          <a:blip r:embed="rId3"/>
          <a:srcRect l="1973" t="6826" r="25607" b="4630"/>
          <a:stretch/>
        </p:blipFill>
        <p:spPr bwMode="auto">
          <a:xfrm>
            <a:off x="5022799" y="1680667"/>
            <a:ext cx="6664453" cy="4583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523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dirty="0" err="1">
                <a:solidFill>
                  <a:srgbClr val="33786D"/>
                </a:solidFill>
                <a:latin typeface="Source Sans Pro" panose="020B0503030403020204" pitchFamily="34" charset="0"/>
                <a:ea typeface="Source Sans Pro" panose="020B0503030403020204" pitchFamily="34" charset="0"/>
              </a:rPr>
              <a:t>Stillingsopslagets</a:t>
            </a:r>
            <a:r>
              <a:rPr lang="en-GB" sz="4000" dirty="0">
                <a:solidFill>
                  <a:srgbClr val="33786D"/>
                </a:solidFill>
                <a:latin typeface="Source Sans Pro" panose="020B0503030403020204" pitchFamily="34" charset="0"/>
                <a:ea typeface="Source Sans Pro" panose="020B0503030403020204" pitchFamily="34" charset="0"/>
              </a:rPr>
              <a:t> </a:t>
            </a:r>
            <a:r>
              <a:rPr lang="en-GB" sz="4000" dirty="0" err="1">
                <a:solidFill>
                  <a:srgbClr val="33786D"/>
                </a:solidFill>
                <a:latin typeface="Source Sans Pro" panose="020B0503030403020204" pitchFamily="34" charset="0"/>
                <a:ea typeface="Source Sans Pro" panose="020B0503030403020204" pitchFamily="34" charset="0"/>
              </a:rPr>
              <a:t>elementer</a:t>
            </a:r>
            <a:r>
              <a:rPr lang="en-GB" sz="4000" dirty="0">
                <a:solidFill>
                  <a:srgbClr val="33786D"/>
                </a:solidFill>
                <a:latin typeface="Source Sans Pro" panose="020B0503030403020204" pitchFamily="34" charset="0"/>
                <a:ea typeface="Source Sans Pro" panose="020B0503030403020204" pitchFamily="34" charset="0"/>
              </a:rPr>
              <a:t> og </a:t>
            </a:r>
            <a:r>
              <a:rPr lang="en-GB" sz="4000" dirty="0" err="1">
                <a:solidFill>
                  <a:srgbClr val="33786D"/>
                </a:solidFill>
                <a:latin typeface="Source Sans Pro" panose="020B0503030403020204" pitchFamily="34" charset="0"/>
                <a:ea typeface="Source Sans Pro" panose="020B0503030403020204" pitchFamily="34" charset="0"/>
              </a:rPr>
              <a:t>kendetegn</a:t>
            </a:r>
            <a:r>
              <a:rPr lang="en-GB" sz="4000" dirty="0">
                <a:solidFill>
                  <a:srgbClr val="33786D"/>
                </a:solidFill>
                <a:latin typeface="Source Sans Pro" panose="020B0503030403020204" pitchFamily="34" charset="0"/>
                <a:ea typeface="Source Sans Pro" panose="020B0503030403020204" pitchFamily="34" charset="0"/>
              </a:rPr>
              <a:t> SKAN VIN</a:t>
            </a:r>
          </a:p>
        </p:txBody>
      </p:sp>
      <p:sp>
        <p:nvSpPr>
          <p:cNvPr id="3" name="Tekstfelt 2"/>
          <p:cNvSpPr txBox="1"/>
          <p:nvPr/>
        </p:nvSpPr>
        <p:spPr>
          <a:xfrm>
            <a:off x="1038758" y="1872691"/>
            <a:ext cx="3621024" cy="307777"/>
          </a:xfrm>
          <a:prstGeom prst="rect">
            <a:avLst/>
          </a:prstGeom>
          <a:noFill/>
        </p:spPr>
        <p:txBody>
          <a:bodyPr wrap="square" lIns="0" tIns="0" rIns="0" bIns="0" rtlCol="0">
            <a:spAutoFit/>
          </a:bodyPr>
          <a:lstStyle/>
          <a:p>
            <a:pPr marL="342900" indent="-342900">
              <a:buFont typeface="Arial" panose="020B0604020202020204" pitchFamily="34" charset="0"/>
              <a:buChar char="•"/>
            </a:pPr>
            <a:endParaRPr lang="da-DK" sz="2000" dirty="0"/>
          </a:p>
        </p:txBody>
      </p:sp>
      <p:sp>
        <p:nvSpPr>
          <p:cNvPr id="8" name="Tekstfelt 7"/>
          <p:cNvSpPr txBox="1"/>
          <p:nvPr/>
        </p:nvSpPr>
        <p:spPr>
          <a:xfrm>
            <a:off x="675741" y="1680667"/>
            <a:ext cx="4347058" cy="1908215"/>
          </a:xfrm>
          <a:prstGeom prst="rect">
            <a:avLst/>
          </a:prstGeom>
          <a:noFill/>
        </p:spPr>
        <p:txBody>
          <a:bodyPr wrap="square" lIns="0" tIns="0" rIns="0" bIns="0" rtlCol="0">
            <a:spAutoFit/>
          </a:bodyPr>
          <a:lstStyle/>
          <a:p>
            <a:pPr lvl="0"/>
            <a:endParaRPr lang="da-DK" sz="1600" b="1" dirty="0">
              <a:latin typeface="Source Sans Pro" panose="020B0503030403020204"/>
            </a:endParaRPr>
          </a:p>
          <a:p>
            <a:pPr lvl="0"/>
            <a:r>
              <a:rPr lang="da-DK" sz="2400" dirty="0"/>
              <a:t>Kan I finde stillingsopslagets elementer og kendetegn?</a:t>
            </a:r>
          </a:p>
          <a:p>
            <a:pPr lvl="0"/>
            <a:endParaRPr lang="da-DK" sz="1600" b="1" dirty="0">
              <a:latin typeface="Source Sans Pro" panose="020B0503030403020204"/>
            </a:endParaRPr>
          </a:p>
          <a:p>
            <a:endParaRPr lang="da-DK" sz="2000" dirty="0"/>
          </a:p>
        </p:txBody>
      </p:sp>
      <p:pic>
        <p:nvPicPr>
          <p:cNvPr id="2" name="Billede 1" descr="Et billede, der indeholder tekst&#10;&#10;Automatisk genereret beskrivelse">
            <a:extLst>
              <a:ext uri="{FF2B5EF4-FFF2-40B4-BE49-F238E27FC236}">
                <a16:creationId xmlns:a16="http://schemas.microsoft.com/office/drawing/2014/main" id="{E8C63E9D-79D7-AF71-8FA1-7412389479DF}"/>
              </a:ext>
            </a:extLst>
          </p:cNvPr>
          <p:cNvPicPr>
            <a:picLocks noChangeAspect="1"/>
          </p:cNvPicPr>
          <p:nvPr/>
        </p:nvPicPr>
        <p:blipFill rotWithShape="1">
          <a:blip r:embed="rId3"/>
          <a:srcRect l="1973" t="6826" r="25607" b="4630"/>
          <a:stretch/>
        </p:blipFill>
        <p:spPr bwMode="auto">
          <a:xfrm>
            <a:off x="6720942" y="1770133"/>
            <a:ext cx="4432300" cy="3048000"/>
          </a:xfrm>
          <a:prstGeom prst="rect">
            <a:avLst/>
          </a:prstGeom>
          <a:ln>
            <a:noFill/>
          </a:ln>
          <a:extLst>
            <a:ext uri="{53640926-AAD7-44D8-BBD7-CCE9431645EC}">
              <a14:shadowObscured xmlns:a14="http://schemas.microsoft.com/office/drawing/2010/main"/>
            </a:ext>
          </a:extLst>
        </p:spPr>
      </p:pic>
      <p:sp>
        <p:nvSpPr>
          <p:cNvPr id="9" name="Tekstfelt 8">
            <a:extLst>
              <a:ext uri="{FF2B5EF4-FFF2-40B4-BE49-F238E27FC236}">
                <a16:creationId xmlns:a16="http://schemas.microsoft.com/office/drawing/2014/main" id="{031E82B6-6E8B-FAF7-1552-10C3FAC83C83}"/>
              </a:ext>
            </a:extLst>
          </p:cNvPr>
          <p:cNvSpPr txBox="1"/>
          <p:nvPr/>
        </p:nvSpPr>
        <p:spPr>
          <a:xfrm>
            <a:off x="675741" y="3233084"/>
            <a:ext cx="6416347" cy="3170099"/>
          </a:xfrm>
          <a:prstGeom prst="rect">
            <a:avLst/>
          </a:prstGeom>
          <a:noFill/>
        </p:spPr>
        <p:txBody>
          <a:bodyPr wrap="square">
            <a:spAutoFit/>
          </a:bodyPr>
          <a:lstStyle/>
          <a:p>
            <a:pPr marL="342900" lvl="0" indent="-342900">
              <a:buFont typeface="Wingdings" panose="05000000000000000000" pitchFamily="2" charset="2"/>
              <a:buChar char="Ø"/>
            </a:pPr>
            <a:endParaRPr lang="da-DK" sz="2000" b="1" dirty="0"/>
          </a:p>
          <a:p>
            <a:pPr marL="342900" lvl="0" indent="-342900">
              <a:buFont typeface="Wingdings" panose="05000000000000000000" pitchFamily="2" charset="2"/>
              <a:buChar char="Ø"/>
            </a:pPr>
            <a:r>
              <a:rPr lang="da-DK" sz="2000" dirty="0"/>
              <a:t>Rubrik</a:t>
            </a:r>
          </a:p>
          <a:p>
            <a:pPr marL="342900" lvl="0" indent="-342900">
              <a:buFont typeface="Wingdings" panose="05000000000000000000" pitchFamily="2" charset="2"/>
              <a:buChar char="Ø"/>
            </a:pPr>
            <a:r>
              <a:rPr lang="da-DK" sz="2000" dirty="0"/>
              <a:t>Underrubrik</a:t>
            </a:r>
          </a:p>
          <a:p>
            <a:pPr marL="342900" lvl="0" indent="-342900">
              <a:buFont typeface="Wingdings" panose="05000000000000000000" pitchFamily="2" charset="2"/>
              <a:buChar char="Ø"/>
            </a:pPr>
            <a:r>
              <a:rPr lang="da-DK" sz="2000" dirty="0"/>
              <a:t>Kort indledning</a:t>
            </a:r>
          </a:p>
          <a:p>
            <a:pPr marL="342900" lvl="0" indent="-342900">
              <a:buFont typeface="Wingdings" panose="05000000000000000000" pitchFamily="2" charset="2"/>
              <a:buChar char="Ø"/>
            </a:pPr>
            <a:r>
              <a:rPr lang="da-DK" sz="2000" dirty="0"/>
              <a:t>Jobbets baggrund</a:t>
            </a:r>
          </a:p>
          <a:p>
            <a:pPr marL="342900" lvl="0" indent="-342900">
              <a:buFont typeface="Wingdings" panose="05000000000000000000" pitchFamily="2" charset="2"/>
              <a:buChar char="Ø"/>
            </a:pPr>
            <a:r>
              <a:rPr lang="da-DK" sz="2000" dirty="0"/>
              <a:t>Formelt om jobbet</a:t>
            </a:r>
          </a:p>
          <a:p>
            <a:pPr marL="342900" lvl="0" indent="-342900">
              <a:buFont typeface="Wingdings" panose="05000000000000000000" pitchFamily="2" charset="2"/>
              <a:buChar char="Ø"/>
            </a:pPr>
            <a:r>
              <a:rPr lang="da-DK" sz="2000" dirty="0"/>
              <a:t>For at komme i betragtning …</a:t>
            </a:r>
          </a:p>
          <a:p>
            <a:pPr marL="342900" lvl="0" indent="-342900">
              <a:buFont typeface="Wingdings" panose="05000000000000000000" pitchFamily="2" charset="2"/>
              <a:buChar char="Ø"/>
            </a:pPr>
            <a:r>
              <a:rPr lang="da-DK" sz="2000" dirty="0"/>
              <a:t>Hvad de lægger vægt på …</a:t>
            </a:r>
          </a:p>
          <a:p>
            <a:pPr marL="342900" lvl="0" indent="-342900">
              <a:buFont typeface="Wingdings" panose="05000000000000000000" pitchFamily="2" charset="2"/>
              <a:buChar char="Ø"/>
            </a:pPr>
            <a:r>
              <a:rPr lang="da-DK" sz="2000" dirty="0"/>
              <a:t>Ansøgningsfrist</a:t>
            </a:r>
          </a:p>
          <a:p>
            <a:pPr marL="342900" lvl="0" indent="-342900">
              <a:buFont typeface="Wingdings" panose="05000000000000000000" pitchFamily="2" charset="2"/>
              <a:buChar char="Ø"/>
            </a:pPr>
            <a:r>
              <a:rPr lang="da-DK" sz="2000" dirty="0"/>
              <a:t>Afsender og kontaktperson</a:t>
            </a:r>
          </a:p>
        </p:txBody>
      </p:sp>
    </p:spTree>
    <p:extLst>
      <p:ext uri="{BB962C8B-B14F-4D97-AF65-F5344CB8AC3E}">
        <p14:creationId xmlns:p14="http://schemas.microsoft.com/office/powerpoint/2010/main" val="276948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a:xfrm>
            <a:off x="360000" y="655200"/>
            <a:ext cx="10483200" cy="936000"/>
          </a:xfrm>
        </p:spPr>
        <p:txBody>
          <a:bodyPr/>
          <a:lstStyle/>
          <a:p>
            <a:r>
              <a:rPr lang="en-GB" sz="4000" dirty="0" err="1">
                <a:solidFill>
                  <a:srgbClr val="33786D"/>
                </a:solidFill>
                <a:latin typeface="Source Sans Pro" panose="020B0503030403020204" pitchFamily="34" charset="0"/>
                <a:ea typeface="Source Sans Pro" panose="020B0503030403020204" pitchFamily="34" charset="0"/>
              </a:rPr>
              <a:t>Undersøg</a:t>
            </a:r>
            <a:r>
              <a:rPr lang="en-GB" sz="4000" dirty="0">
                <a:solidFill>
                  <a:srgbClr val="33786D"/>
                </a:solidFill>
                <a:latin typeface="Source Sans Pro" panose="020B0503030403020204" pitchFamily="34" charset="0"/>
                <a:ea typeface="Source Sans Pro" panose="020B0503030403020204" pitchFamily="34" charset="0"/>
              </a:rPr>
              <a:t> et </a:t>
            </a:r>
            <a:r>
              <a:rPr lang="en-GB" sz="4000" dirty="0" err="1">
                <a:solidFill>
                  <a:srgbClr val="33786D"/>
                </a:solidFill>
                <a:latin typeface="Source Sans Pro" panose="020B0503030403020204" pitchFamily="34" charset="0"/>
                <a:ea typeface="Source Sans Pro" panose="020B0503030403020204" pitchFamily="34" charset="0"/>
              </a:rPr>
              <a:t>stillingsopslag</a:t>
            </a:r>
            <a:endParaRPr lang="en-GB" sz="400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583680" y="1591200"/>
            <a:ext cx="5248320" cy="5139869"/>
          </a:xfrm>
          <a:prstGeom prst="rect">
            <a:avLst/>
          </a:prstGeom>
          <a:noFill/>
        </p:spPr>
        <p:txBody>
          <a:bodyPr wrap="square" lIns="0" tIns="0" rIns="0" bIns="0" rtlCol="0">
            <a:spAutoFit/>
          </a:bodyPr>
          <a:lstStyle/>
          <a:p>
            <a:r>
              <a:rPr lang="en-GB" sz="2000">
                <a:ea typeface="Source Sans Pro Light" panose="020B0403030403020204" pitchFamily="34" charset="0"/>
              </a:rPr>
              <a:t>I </a:t>
            </a:r>
            <a:r>
              <a:rPr lang="en-GB" sz="2000" err="1">
                <a:ea typeface="Source Sans Pro Light" panose="020B0403030403020204" pitchFamily="34" charset="0"/>
              </a:rPr>
              <a:t>kan</a:t>
            </a:r>
            <a:r>
              <a:rPr lang="en-GB" sz="2000">
                <a:ea typeface="Source Sans Pro Light" panose="020B0403030403020204" pitchFamily="34" charset="0"/>
              </a:rPr>
              <a:t> </a:t>
            </a:r>
            <a:r>
              <a:rPr lang="en-GB" sz="2000" err="1">
                <a:ea typeface="Source Sans Pro Light" panose="020B0403030403020204" pitchFamily="34" charset="0"/>
              </a:rPr>
              <a:t>komme</a:t>
            </a:r>
            <a:r>
              <a:rPr lang="en-GB" sz="2000">
                <a:ea typeface="Source Sans Pro Light" panose="020B0403030403020204" pitchFamily="34" charset="0"/>
              </a:rPr>
              <a:t> </a:t>
            </a:r>
            <a:r>
              <a:rPr lang="en-GB" sz="2000" err="1">
                <a:ea typeface="Source Sans Pro Light" panose="020B0403030403020204" pitchFamily="34" charset="0"/>
              </a:rPr>
              <a:t>ind</a:t>
            </a:r>
            <a:r>
              <a:rPr lang="en-GB" sz="2000">
                <a:ea typeface="Source Sans Pro Light" panose="020B0403030403020204" pitchFamily="34" charset="0"/>
              </a:rPr>
              <a:t> </a:t>
            </a:r>
            <a:r>
              <a:rPr lang="en-GB" sz="2000" err="1">
                <a:ea typeface="Source Sans Pro Light" panose="020B0403030403020204" pitchFamily="34" charset="0"/>
              </a:rPr>
              <a:t>på</a:t>
            </a:r>
            <a:r>
              <a:rPr lang="en-GB" sz="2000">
                <a:ea typeface="Source Sans Pro Light" panose="020B0403030403020204" pitchFamily="34" charset="0"/>
              </a:rPr>
              <a:t>:</a:t>
            </a:r>
          </a:p>
          <a:p>
            <a:endParaRPr lang="en-GB" sz="2000">
              <a:ea typeface="Source Sans Pro Light" panose="020B0403030403020204" pitchFamily="34" charset="0"/>
            </a:endParaRPr>
          </a:p>
          <a:p>
            <a:r>
              <a:rPr lang="en-GB" sz="2000" dirty="0" err="1">
                <a:ea typeface="Source Sans Pro Light" panose="020B0403030403020204" pitchFamily="34" charset="0"/>
              </a:rPr>
              <a:t>Hvad</a:t>
            </a:r>
            <a:r>
              <a:rPr lang="en-GB" sz="2000" dirty="0">
                <a:ea typeface="Source Sans Pro Light" panose="020B0403030403020204" pitchFamily="34" charset="0"/>
              </a:rPr>
              <a:t> der </a:t>
            </a:r>
            <a:r>
              <a:rPr lang="en-GB" sz="2000" dirty="0" err="1">
                <a:ea typeface="Source Sans Pro Light" panose="020B0403030403020204" pitchFamily="34" charset="0"/>
              </a:rPr>
              <a:t>gør</a:t>
            </a:r>
            <a:r>
              <a:rPr lang="en-GB" sz="2000" dirty="0">
                <a:ea typeface="Source Sans Pro Light" panose="020B0403030403020204" pitchFamily="34" charset="0"/>
              </a:rPr>
              <a:t> </a:t>
            </a:r>
            <a:r>
              <a:rPr lang="en-GB" sz="2000" dirty="0" err="1">
                <a:ea typeface="Source Sans Pro Light" panose="020B0403030403020204" pitchFamily="34" charset="0"/>
              </a:rPr>
              <a:t>stillingsopslaget</a:t>
            </a:r>
            <a:r>
              <a:rPr lang="en-GB" sz="2000" dirty="0">
                <a:ea typeface="Source Sans Pro Light" panose="020B0403030403020204" pitchFamily="34" charset="0"/>
              </a:rPr>
              <a:t> </a:t>
            </a:r>
            <a:r>
              <a:rPr lang="en-GB" sz="2000" dirty="0" err="1">
                <a:ea typeface="Source Sans Pro Light" panose="020B0403030403020204" pitchFamily="34" charset="0"/>
              </a:rPr>
              <a:t>til</a:t>
            </a:r>
            <a:r>
              <a:rPr lang="en-GB" sz="2000" dirty="0">
                <a:ea typeface="Source Sans Pro Light" panose="020B0403030403020204" pitchFamily="34" charset="0"/>
              </a:rPr>
              <a:t> </a:t>
            </a:r>
            <a:r>
              <a:rPr lang="en-GB" sz="2000" dirty="0" err="1">
                <a:ea typeface="Source Sans Pro Light" panose="020B0403030403020204" pitchFamily="34" charset="0"/>
              </a:rPr>
              <a:t>en</a:t>
            </a:r>
            <a:r>
              <a:rPr lang="en-GB" sz="2000" dirty="0">
                <a:ea typeface="Source Sans Pro Light" panose="020B0403030403020204" pitchFamily="34" charset="0"/>
              </a:rPr>
              <a:t> </a:t>
            </a:r>
            <a:r>
              <a:rPr lang="en-GB" sz="2000" dirty="0" err="1">
                <a:ea typeface="Source Sans Pro Light" panose="020B0403030403020204" pitchFamily="34" charset="0"/>
              </a:rPr>
              <a:t>brugstekst</a:t>
            </a:r>
            <a:r>
              <a:rPr lang="en-GB" sz="2000" dirty="0">
                <a:ea typeface="Source Sans Pro Light" panose="020B0403030403020204" pitchFamily="34" charset="0"/>
              </a:rPr>
              <a:t>?</a:t>
            </a:r>
          </a:p>
          <a:p>
            <a:endParaRPr lang="en-GB" sz="2000" dirty="0">
              <a:ea typeface="Source Sans Pro Light" panose="020B0403030403020204" pitchFamily="34" charset="0"/>
            </a:endParaRPr>
          </a:p>
          <a:p>
            <a:r>
              <a:rPr lang="en-GB" sz="2000" err="1">
                <a:ea typeface="Source Sans Pro Light" panose="020B0403030403020204" pitchFamily="34" charset="0"/>
              </a:rPr>
              <a:t>Hvilke</a:t>
            </a:r>
            <a:r>
              <a:rPr lang="en-GB" sz="2000">
                <a:ea typeface="Source Sans Pro Light" panose="020B0403030403020204" pitchFamily="34" charset="0"/>
              </a:rPr>
              <a:t> </a:t>
            </a:r>
            <a:r>
              <a:rPr lang="en-GB" sz="2000" err="1">
                <a:ea typeface="Source Sans Pro Light" panose="020B0403030403020204" pitchFamily="34" charset="0"/>
              </a:rPr>
              <a:t>elementer</a:t>
            </a:r>
            <a:r>
              <a:rPr lang="en-GB" sz="2000">
                <a:ea typeface="Source Sans Pro Light" panose="020B0403030403020204" pitchFamily="34" charset="0"/>
              </a:rPr>
              <a:t> </a:t>
            </a:r>
            <a:r>
              <a:rPr lang="en-GB" sz="2000" dirty="0">
                <a:ea typeface="Source Sans Pro Light" panose="020B0403030403020204" pitchFamily="34" charset="0"/>
              </a:rPr>
              <a:t>og </a:t>
            </a:r>
            <a:r>
              <a:rPr lang="en-GB" sz="2000" dirty="0" err="1">
                <a:ea typeface="Source Sans Pro Light" panose="020B0403030403020204" pitchFamily="34" charset="0"/>
              </a:rPr>
              <a:t>kendetegn</a:t>
            </a:r>
            <a:r>
              <a:rPr lang="en-GB" sz="2000" dirty="0">
                <a:ea typeface="Source Sans Pro Light" panose="020B0403030403020204" pitchFamily="34" charset="0"/>
              </a:rPr>
              <a:t> I </a:t>
            </a:r>
            <a:r>
              <a:rPr lang="en-GB" sz="2000" err="1">
                <a:ea typeface="Source Sans Pro Light" panose="020B0403030403020204" pitchFamily="34" charset="0"/>
              </a:rPr>
              <a:t>kan</a:t>
            </a:r>
            <a:r>
              <a:rPr lang="en-GB" sz="2000">
                <a:ea typeface="Source Sans Pro Light" panose="020B0403030403020204" pitchFamily="34" charset="0"/>
              </a:rPr>
              <a:t> </a:t>
            </a:r>
            <a:r>
              <a:rPr lang="en-GB" sz="2000" dirty="0">
                <a:ea typeface="Source Sans Pro Light" panose="020B0403030403020204" pitchFamily="34" charset="0"/>
              </a:rPr>
              <a:t> </a:t>
            </a:r>
            <a:r>
              <a:rPr lang="en-GB" sz="2000" dirty="0" err="1">
                <a:ea typeface="Source Sans Pro Light" panose="020B0403030403020204" pitchFamily="34" charset="0"/>
              </a:rPr>
              <a:t>finde</a:t>
            </a:r>
            <a:r>
              <a:rPr lang="en-GB" sz="2000" dirty="0">
                <a:ea typeface="Source Sans Pro Light" panose="020B0403030403020204" pitchFamily="34" charset="0"/>
              </a:rPr>
              <a:t> </a:t>
            </a:r>
            <a:r>
              <a:rPr lang="en-GB" sz="2000">
                <a:ea typeface="Source Sans Pro Light" panose="020B0403030403020204" pitchFamily="34" charset="0"/>
              </a:rPr>
              <a:t>I </a:t>
            </a:r>
            <a:r>
              <a:rPr lang="en-GB" sz="2000" err="1">
                <a:ea typeface="Source Sans Pro Light" panose="020B0403030403020204" pitchFamily="34" charset="0"/>
              </a:rPr>
              <a:t>stillingsopslaget</a:t>
            </a:r>
            <a:r>
              <a:rPr lang="en-GB" sz="2000">
                <a:ea typeface="Source Sans Pro Light" panose="020B0403030403020204" pitchFamily="34" charset="0"/>
              </a:rPr>
              <a:t>?</a:t>
            </a:r>
          </a:p>
          <a:p>
            <a:endParaRPr lang="en-GB" sz="2000">
              <a:ea typeface="Source Sans Pro Light" panose="020B0403030403020204" pitchFamily="34" charset="0"/>
            </a:endParaRPr>
          </a:p>
          <a:p>
            <a:r>
              <a:rPr lang="en-GB" sz="2000" dirty="0" err="1">
                <a:ea typeface="Source Sans Pro Light" panose="020B0403030403020204" pitchFamily="34" charset="0"/>
              </a:rPr>
              <a:t>Fortæl</a:t>
            </a:r>
            <a:r>
              <a:rPr lang="en-GB" sz="2000" dirty="0">
                <a:ea typeface="Source Sans Pro Light" panose="020B0403030403020204" pitchFamily="34" charset="0"/>
              </a:rPr>
              <a:t> og </a:t>
            </a:r>
            <a:r>
              <a:rPr lang="en-GB" sz="2000" dirty="0" err="1">
                <a:ea typeface="Source Sans Pro Light" panose="020B0403030403020204" pitchFamily="34" charset="0"/>
              </a:rPr>
              <a:t>begrund</a:t>
            </a:r>
            <a:r>
              <a:rPr lang="en-GB" sz="2000" dirty="0">
                <a:ea typeface="Source Sans Pro Light" panose="020B0403030403020204" pitchFamily="34" charset="0"/>
              </a:rPr>
              <a:t>, </a:t>
            </a:r>
            <a:r>
              <a:rPr lang="en-GB" sz="2000" err="1">
                <a:ea typeface="Source Sans Pro Light" panose="020B0403030403020204" pitchFamily="34" charset="0"/>
              </a:rPr>
              <a:t>hvorfor</a:t>
            </a:r>
            <a:r>
              <a:rPr lang="en-GB" sz="2000">
                <a:ea typeface="Source Sans Pro Light" panose="020B0403030403020204" pitchFamily="34" charset="0"/>
              </a:rPr>
              <a:t> I </a:t>
            </a:r>
            <a:r>
              <a:rPr lang="en-GB" sz="2000" err="1">
                <a:ea typeface="Source Sans Pro Light" panose="020B0403030403020204" pitchFamily="34" charset="0"/>
              </a:rPr>
              <a:t>har</a:t>
            </a:r>
            <a:r>
              <a:rPr lang="en-GB" sz="2000">
                <a:ea typeface="Source Sans Pro Light" panose="020B0403030403020204" pitchFamily="34" charset="0"/>
              </a:rPr>
              <a:t> </a:t>
            </a:r>
            <a:r>
              <a:rPr lang="en-GB" sz="2000" err="1">
                <a:ea typeface="Source Sans Pro Light" panose="020B0403030403020204" pitchFamily="34" charset="0"/>
              </a:rPr>
              <a:t>valgt</a:t>
            </a:r>
            <a:r>
              <a:rPr lang="en-GB" sz="2000">
                <a:ea typeface="Source Sans Pro Light" panose="020B0403030403020204" pitchFamily="34" charset="0"/>
              </a:rPr>
              <a:t> </a:t>
            </a:r>
            <a:r>
              <a:rPr lang="en-GB" sz="2000" err="1">
                <a:ea typeface="Source Sans Pro Light" panose="020B0403030403020204" pitchFamily="34" charset="0"/>
              </a:rPr>
              <a:t>netop</a:t>
            </a:r>
            <a:r>
              <a:rPr lang="en-GB" sz="2000">
                <a:ea typeface="Source Sans Pro Light" panose="020B0403030403020204" pitchFamily="34" charset="0"/>
              </a:rPr>
              <a:t> </a:t>
            </a:r>
            <a:r>
              <a:rPr lang="en-GB" sz="2000" err="1">
                <a:ea typeface="Source Sans Pro Light" panose="020B0403030403020204" pitchFamily="34" charset="0"/>
              </a:rPr>
              <a:t>dette</a:t>
            </a:r>
            <a:r>
              <a:rPr lang="en-GB" sz="2000">
                <a:ea typeface="Source Sans Pro Light" panose="020B0403030403020204" pitchFamily="34" charset="0"/>
              </a:rPr>
              <a:t> </a:t>
            </a:r>
            <a:r>
              <a:rPr lang="en-GB" sz="2000" err="1">
                <a:ea typeface="Source Sans Pro Light" panose="020B0403030403020204" pitchFamily="34" charset="0"/>
              </a:rPr>
              <a:t>opslag</a:t>
            </a:r>
            <a:r>
              <a:rPr lang="en-GB" sz="2000" dirty="0">
                <a:ea typeface="Source Sans Pro Light" panose="020B0403030403020204" pitchFamily="34" charset="0"/>
              </a:rPr>
              <a:t>.</a:t>
            </a:r>
            <a:endParaRPr lang="en-GB" sz="2000">
              <a:ea typeface="Source Sans Pro Light" panose="020B0403030403020204" pitchFamily="34" charset="0"/>
            </a:endParaRPr>
          </a:p>
          <a:p>
            <a:endParaRPr lang="en-GB" sz="2000">
              <a:ea typeface="Source Sans Pro Light" panose="020B0403030403020204" pitchFamily="34" charset="0"/>
            </a:endParaRPr>
          </a:p>
          <a:p>
            <a:r>
              <a:rPr lang="en-GB" sz="2000" dirty="0" err="1">
                <a:ea typeface="Source Sans Pro Light" panose="020B0403030403020204" pitchFamily="34" charset="0"/>
              </a:rPr>
              <a:t>Hvilke</a:t>
            </a:r>
            <a:r>
              <a:rPr lang="en-GB" sz="2000" dirty="0">
                <a:ea typeface="Source Sans Pro Light" panose="020B0403030403020204" pitchFamily="34" charset="0"/>
              </a:rPr>
              <a:t> </a:t>
            </a:r>
            <a:r>
              <a:rPr lang="en-GB" sz="2000" err="1">
                <a:ea typeface="Source Sans Pro Light" panose="020B0403030403020204" pitchFamily="34" charset="0"/>
              </a:rPr>
              <a:t>kvalifikationer</a:t>
            </a:r>
            <a:r>
              <a:rPr lang="en-GB" sz="2000">
                <a:ea typeface="Source Sans Pro Light" panose="020B0403030403020204" pitchFamily="34" charset="0"/>
              </a:rPr>
              <a:t> </a:t>
            </a:r>
            <a:r>
              <a:rPr lang="en-GB" sz="2000" err="1">
                <a:ea typeface="Source Sans Pro Light" panose="020B0403030403020204" pitchFamily="34" charset="0"/>
              </a:rPr>
              <a:t>kræver</a:t>
            </a:r>
            <a:r>
              <a:rPr lang="en-GB" sz="2000" dirty="0">
                <a:ea typeface="Source Sans Pro Light" panose="020B0403030403020204" pitchFamily="34" charset="0"/>
              </a:rPr>
              <a:t> </a:t>
            </a:r>
            <a:r>
              <a:rPr lang="en-GB" sz="2000" dirty="0" err="1">
                <a:ea typeface="Source Sans Pro Light" panose="020B0403030403020204" pitchFamily="34" charset="0"/>
              </a:rPr>
              <a:t>jobbet</a:t>
            </a:r>
            <a:r>
              <a:rPr lang="en-GB" sz="2000" dirty="0">
                <a:ea typeface="Source Sans Pro Light" panose="020B0403030403020204" pitchFamily="34" charset="0"/>
              </a:rPr>
              <a:t>, og </a:t>
            </a:r>
            <a:r>
              <a:rPr lang="en-GB" sz="2000" dirty="0" err="1">
                <a:ea typeface="Source Sans Pro Light" panose="020B0403030403020204" pitchFamily="34" charset="0"/>
              </a:rPr>
              <a:t>hvordan</a:t>
            </a:r>
            <a:r>
              <a:rPr lang="en-GB" sz="2000" dirty="0">
                <a:ea typeface="Source Sans Pro Light" panose="020B0403030403020204" pitchFamily="34" charset="0"/>
              </a:rPr>
              <a:t> </a:t>
            </a:r>
            <a:r>
              <a:rPr lang="en-GB" sz="2000" dirty="0" err="1">
                <a:ea typeface="Source Sans Pro Light" panose="020B0403030403020204" pitchFamily="34" charset="0"/>
              </a:rPr>
              <a:t>opnår</a:t>
            </a:r>
            <a:r>
              <a:rPr lang="en-GB" sz="2000" dirty="0">
                <a:ea typeface="Source Sans Pro Light" panose="020B0403030403020204" pitchFamily="34" charset="0"/>
              </a:rPr>
              <a:t> man </a:t>
            </a:r>
            <a:r>
              <a:rPr lang="en-GB" sz="2000" dirty="0" err="1">
                <a:ea typeface="Source Sans Pro Light" panose="020B0403030403020204" pitchFamily="34" charset="0"/>
              </a:rPr>
              <a:t>disse</a:t>
            </a:r>
            <a:r>
              <a:rPr lang="en-GB" sz="2000" dirty="0">
                <a:ea typeface="Source Sans Pro Light" panose="020B0403030403020204" pitchFamily="34" charset="0"/>
              </a:rPr>
              <a:t>?</a:t>
            </a:r>
          </a:p>
          <a:p>
            <a:endParaRPr lang="en-GB" sz="2000" dirty="0">
              <a:ea typeface="Source Sans Pro Light" panose="020B0403030403020204" pitchFamily="34" charset="0"/>
            </a:endParaRPr>
          </a:p>
          <a:p>
            <a:r>
              <a:rPr lang="en-GB" sz="2000" dirty="0">
                <a:ea typeface="Source Sans Pro Light" panose="020B0403030403020204" pitchFamily="34" charset="0"/>
              </a:rPr>
              <a:t>Er der </a:t>
            </a:r>
            <a:r>
              <a:rPr lang="en-GB" sz="2000" dirty="0" err="1">
                <a:ea typeface="Source Sans Pro Light" panose="020B0403030403020204" pitchFamily="34" charset="0"/>
              </a:rPr>
              <a:t>andet</a:t>
            </a:r>
            <a:r>
              <a:rPr lang="en-GB" sz="2000" dirty="0">
                <a:ea typeface="Source Sans Pro Light" panose="020B0403030403020204" pitchFamily="34" charset="0"/>
              </a:rPr>
              <a:t> I </a:t>
            </a:r>
            <a:r>
              <a:rPr lang="en-GB" sz="2000" dirty="0" err="1">
                <a:ea typeface="Source Sans Pro Light" panose="020B0403030403020204" pitchFamily="34" charset="0"/>
              </a:rPr>
              <a:t>stillingsopslaget</a:t>
            </a:r>
            <a:r>
              <a:rPr lang="en-GB" sz="2000" dirty="0">
                <a:ea typeface="Source Sans Pro Light" panose="020B0403030403020204" pitchFamily="34" charset="0"/>
              </a:rPr>
              <a:t>, der </a:t>
            </a:r>
            <a:r>
              <a:rPr lang="en-GB" sz="2000" dirty="0" err="1">
                <a:ea typeface="Source Sans Pro Light" panose="020B0403030403020204" pitchFamily="34" charset="0"/>
              </a:rPr>
              <a:t>fangede</a:t>
            </a:r>
            <a:r>
              <a:rPr lang="en-GB" sz="2000" dirty="0">
                <a:ea typeface="Source Sans Pro Light" panose="020B0403030403020204" pitchFamily="34" charset="0"/>
              </a:rPr>
              <a:t> </a:t>
            </a:r>
            <a:r>
              <a:rPr lang="en-GB" sz="2000" dirty="0" err="1">
                <a:ea typeface="Source Sans Pro Light" panose="020B0403030403020204" pitchFamily="34" charset="0"/>
              </a:rPr>
              <a:t>jeres</a:t>
            </a:r>
            <a:r>
              <a:rPr lang="en-GB" sz="2000" dirty="0">
                <a:ea typeface="Source Sans Pro Light" panose="020B0403030403020204" pitchFamily="34" charset="0"/>
              </a:rPr>
              <a:t> </a:t>
            </a:r>
            <a:r>
              <a:rPr lang="en-GB" sz="2000" dirty="0" err="1">
                <a:ea typeface="Source Sans Pro Light" panose="020B0403030403020204" pitchFamily="34" charset="0"/>
              </a:rPr>
              <a:t>opmærksomhed</a:t>
            </a:r>
            <a:r>
              <a:rPr lang="en-GB" sz="2000" dirty="0">
                <a:ea typeface="Source Sans Pro Light" panose="020B0403030403020204" pitchFamily="34" charset="0"/>
              </a:rPr>
              <a:t>?</a:t>
            </a:r>
          </a:p>
          <a:p>
            <a:r>
              <a:rPr lang="en-GB" sz="1400">
                <a:latin typeface="Source Sans Pro Light" panose="020B0403030403020204" pitchFamily="34" charset="0"/>
                <a:ea typeface="Source Sans Pro Light" panose="020B0403030403020204" pitchFamily="34" charset="0"/>
              </a:rPr>
              <a:t> </a:t>
            </a:r>
          </a:p>
        </p:txBody>
      </p:sp>
      <p:sp>
        <p:nvSpPr>
          <p:cNvPr id="3" name="Tekstfelt 2"/>
          <p:cNvSpPr txBox="1"/>
          <p:nvPr/>
        </p:nvSpPr>
        <p:spPr>
          <a:xfrm>
            <a:off x="599846" y="1883876"/>
            <a:ext cx="4136746" cy="5539978"/>
          </a:xfrm>
          <a:prstGeom prst="rect">
            <a:avLst/>
          </a:prstGeom>
          <a:noFill/>
        </p:spPr>
        <p:txBody>
          <a:bodyPr wrap="square" lIns="0" tIns="0" rIns="0" bIns="0" rtlCol="0">
            <a:spAutoFit/>
          </a:bodyPr>
          <a:lstStyle/>
          <a:p>
            <a:r>
              <a:rPr lang="da-DK" sz="2000"/>
              <a:t>Nu skal I undersøge et stillingsopslag på Jobindex.dk</a:t>
            </a:r>
          </a:p>
          <a:p>
            <a:endParaRPr lang="da-DK" sz="2000"/>
          </a:p>
          <a:p>
            <a:r>
              <a:rPr lang="da-DK" sz="2000"/>
              <a:t>I kan vælge et stillingsopslag, hvor jobbet: </a:t>
            </a:r>
          </a:p>
          <a:p>
            <a:endParaRPr lang="da-DK" sz="2000"/>
          </a:p>
          <a:p>
            <a:pPr marL="342900" indent="-342900">
              <a:buFont typeface="Arial" panose="020B0604020202020204" pitchFamily="34" charset="0"/>
              <a:buChar char="•"/>
            </a:pPr>
            <a:r>
              <a:rPr lang="da-DK" sz="2000"/>
              <a:t>Er tæt på der, hvor I bor</a:t>
            </a:r>
          </a:p>
          <a:p>
            <a:pPr marL="342900" indent="-342900">
              <a:buFont typeface="Arial" panose="020B0604020202020204" pitchFamily="34" charset="0"/>
              <a:buChar char="•"/>
            </a:pPr>
            <a:endParaRPr lang="da-DK" sz="2000"/>
          </a:p>
          <a:p>
            <a:pPr marL="342900" indent="-342900">
              <a:buFont typeface="Arial" panose="020B0604020202020204" pitchFamily="34" charset="0"/>
              <a:buChar char="•"/>
            </a:pPr>
            <a:r>
              <a:rPr lang="da-DK" sz="2000"/>
              <a:t>Er indenfor en særlig branche</a:t>
            </a:r>
          </a:p>
          <a:p>
            <a:pPr marL="342900" indent="-342900">
              <a:buFont typeface="Arial" panose="020B0604020202020204" pitchFamily="34" charset="0"/>
              <a:buChar char="•"/>
            </a:pPr>
            <a:endParaRPr lang="da-DK" sz="2000"/>
          </a:p>
          <a:p>
            <a:pPr marL="342900" indent="-342900">
              <a:buFont typeface="Arial" panose="020B0604020202020204" pitchFamily="34" charset="0"/>
              <a:buChar char="•"/>
            </a:pPr>
            <a:r>
              <a:rPr lang="da-DK" sz="2000"/>
              <a:t>Kræver en særlig uddannelse</a:t>
            </a:r>
          </a:p>
          <a:p>
            <a:endParaRPr lang="da-DK" sz="2000"/>
          </a:p>
          <a:p>
            <a:endParaRPr lang="da-DK" sz="2000"/>
          </a:p>
          <a:p>
            <a:endParaRPr lang="da-DK" sz="2000"/>
          </a:p>
          <a:p>
            <a:endParaRPr lang="da-DK" sz="2000"/>
          </a:p>
          <a:p>
            <a:endParaRPr lang="da-DK" sz="2000"/>
          </a:p>
          <a:p>
            <a:endParaRPr lang="da-DK" sz="2000"/>
          </a:p>
          <a:p>
            <a:endParaRPr lang="da-DK" sz="2000"/>
          </a:p>
        </p:txBody>
      </p:sp>
    </p:spTree>
    <p:extLst>
      <p:ext uri="{BB962C8B-B14F-4D97-AF65-F5344CB8AC3E}">
        <p14:creationId xmlns:p14="http://schemas.microsoft.com/office/powerpoint/2010/main" val="4047470694"/>
      </p:ext>
    </p:extLst>
  </p:cSld>
  <p:clrMapOvr>
    <a:masterClrMapping/>
  </p:clrMapOvr>
</p:sld>
</file>

<file path=ppt/theme/theme1.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D022A8B079FC47A073825BF22B88E8" ma:contentTypeVersion="6" ma:contentTypeDescription="Opret et nyt dokument." ma:contentTypeScope="" ma:versionID="655abb342ee15c8ab5bc5a5dcdc026e5">
  <xsd:schema xmlns:xsd="http://www.w3.org/2001/XMLSchema" xmlns:xs="http://www.w3.org/2001/XMLSchema" xmlns:p="http://schemas.microsoft.com/office/2006/metadata/properties" xmlns:ns2="e09b5be6-5eea-4238-87f4-5bf7c322b1b9" xmlns:ns3="731fd2d5-e375-4820-ab5b-87264b1f57ce" targetNamespace="http://schemas.microsoft.com/office/2006/metadata/properties" ma:root="true" ma:fieldsID="715913a955261713f5cbc981212cc391" ns2:_="" ns3:_="">
    <xsd:import namespace="e09b5be6-5eea-4238-87f4-5bf7c322b1b9"/>
    <xsd:import namespace="731fd2d5-e375-4820-ab5b-87264b1f57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b5be6-5eea-4238-87f4-5bf7c322b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fd2d5-e375-4820-ab5b-87264b1f57c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CECA4-AC39-4477-BC33-B2A6BD5BAD6D}">
  <ds:schemaRefs>
    <ds:schemaRef ds:uri="http://purl.org/dc/elements/1.1/"/>
    <ds:schemaRef ds:uri="e09b5be6-5eea-4238-87f4-5bf7c322b1b9"/>
    <ds:schemaRef ds:uri="http://purl.org/dc/terms/"/>
    <ds:schemaRef ds:uri="http://schemas.openxmlformats.org/package/2006/metadata/core-properties"/>
    <ds:schemaRef ds:uri="http://purl.org/dc/dcmitype/"/>
    <ds:schemaRef ds:uri="http://schemas.microsoft.com/office/2006/documentManagement/types"/>
    <ds:schemaRef ds:uri="731fd2d5-e375-4820-ab5b-87264b1f57c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6078CEF-754A-4B24-A8AF-60BBBEB79F2A}">
  <ds:schemaRefs>
    <ds:schemaRef ds:uri="731fd2d5-e375-4820-ab5b-87264b1f57ce"/>
    <ds:schemaRef ds:uri="e09b5be6-5eea-4238-87f4-5bf7c322b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940210-1331-4CC4-BCF6-7B9E0D12F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139</TotalTime>
  <Words>1311</Words>
  <Application>Microsoft Office PowerPoint</Application>
  <PresentationFormat>Widescreen</PresentationFormat>
  <Paragraphs>194</Paragraphs>
  <Slides>8</Slides>
  <Notes>8</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8</vt:i4>
      </vt:variant>
    </vt:vector>
  </HeadingPairs>
  <TitlesOfParts>
    <vt:vector size="18" baseType="lpstr">
      <vt:lpstr>Arial</vt:lpstr>
      <vt:lpstr>Calibri</vt:lpstr>
      <vt:lpstr>Segoe UI</vt:lpstr>
      <vt:lpstr>Source Sans Pro</vt:lpstr>
      <vt:lpstr>Source Sans Pro Black</vt:lpstr>
      <vt:lpstr>Source Sans Pro Light</vt:lpstr>
      <vt:lpstr>Times New Roman</vt:lpstr>
      <vt:lpstr>Verdana</vt:lpstr>
      <vt:lpstr>Wingdings</vt:lpstr>
      <vt:lpstr>Blank</vt:lpstr>
      <vt:lpstr>PowerPoint-præsentation</vt:lpstr>
      <vt:lpstr>Indhold</vt:lpstr>
      <vt:lpstr>Hvad er en brugstekst?</vt:lpstr>
      <vt:lpstr>Et eksempel på et stillingsopslag: Scary House</vt:lpstr>
      <vt:lpstr>Stillingsopslagets elementer og kendetegn</vt:lpstr>
      <vt:lpstr>Stillingsopslag et andet eksempel SKAN VIN</vt:lpstr>
      <vt:lpstr>Stillingsopslagets elementer og kendetegn SKAN VIN</vt:lpstr>
      <vt:lpstr>Undersøg et stillingsopslag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UDDANNELSESBILLEDER</dc:title>
  <dc:creator>Michelle Hørlück</dc:creator>
  <cp:lastModifiedBy>Jens Christensen</cp:lastModifiedBy>
  <cp:revision>9</cp:revision>
  <dcterms:created xsi:type="dcterms:W3CDTF">2022-03-22T08:48:38Z</dcterms:created>
  <dcterms:modified xsi:type="dcterms:W3CDTF">2024-12-04T10:00:08Z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0x01010055D022A8B079FC47A073825BF22B88E8</vt:lpwstr>
  </property>
</Properties>
</file>