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34_A5871E0F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9"/>
  </p:sldMasterIdLst>
  <p:notesMasterIdLst>
    <p:notesMasterId r:id="rId22"/>
  </p:notesMasterIdLst>
  <p:handoutMasterIdLst>
    <p:handoutMasterId r:id="rId23"/>
  </p:handoutMasterIdLst>
  <p:sldIdLst>
    <p:sldId id="25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7" autoAdjust="0"/>
  </p:normalViewPr>
  <p:slideViewPr>
    <p:cSldViewPr snapToGrid="0" showGuides="1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modernComment_134_A5871E0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E8574EA-19BF-D941-8A07-B94609DB1ECB}" authorId="{00000000-0000-0000-0000-000000000000}" created="2024-03-20T09:00:50.76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6902635" sldId="307"/>
      <ac:picMk id="9" creationId="{782ED0A0-FF18-E759-4500-F3F5E9C891E9}"/>
    </ac:deMkLst>
    <p188:txBody>
      <a:bodyPr/>
      <a:lstStyle/>
      <a:p>
        <a:r>
          <a:rPr lang="da-DK"/>
          <a:t>Når vi har fået filen, indsætter vi videoen her.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15/08/2024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ogvurdering.dk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viden.stil.dk/display/STILVIDENOFFENTLIG/Unilogin" TargetMode="External"/><Relationship Id="rId4" Type="http://schemas.openxmlformats.org/officeDocument/2006/relationships/hyperlink" Target="https://emu.dk/grundskole/boernehaveklasse/sprogvurderingen-i-praksis?b=t5-t1425-t1430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353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766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2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Demoversion:</a:t>
            </a:r>
            <a:r>
              <a:rPr lang="da-DK" baseline="0" dirty="0"/>
              <a:t> </a:t>
            </a:r>
            <a:r>
              <a:rPr lang="da-DK" dirty="0">
                <a:hlinkClick r:id="rId3"/>
              </a:rPr>
              <a:t>Sprogvurdering</a:t>
            </a:r>
            <a:endParaRPr lang="da-DK" dirty="0"/>
          </a:p>
          <a:p>
            <a:r>
              <a:rPr lang="da-DK" dirty="0"/>
              <a:t>Video: </a:t>
            </a:r>
            <a:r>
              <a:rPr lang="da-DK" dirty="0">
                <a:hlinkClick r:id="rId4"/>
              </a:rPr>
              <a:t>Sprogvurderingen i praksis - Børnehaveklasse - GRUNDSKOLE | Emu.dk</a:t>
            </a:r>
            <a:endParaRPr lang="da-DK" dirty="0"/>
          </a:p>
          <a:p>
            <a:r>
              <a:rPr lang="da-DK" dirty="0"/>
              <a:t>Unilogin:</a:t>
            </a:r>
            <a:r>
              <a:rPr lang="da-DK" baseline="0" dirty="0"/>
              <a:t> </a:t>
            </a:r>
            <a:r>
              <a:rPr lang="da-DK" dirty="0">
                <a:hlinkClick r:id="rId5"/>
              </a:rPr>
              <a:t>Unilogin - Styrelsen for It og Lærings </a:t>
            </a:r>
            <a:r>
              <a:rPr lang="da-DK" dirty="0" err="1">
                <a:hlinkClick r:id="rId5"/>
              </a:rPr>
              <a:t>vidensbase</a:t>
            </a:r>
            <a:r>
              <a:rPr lang="da-DK" dirty="0">
                <a:hlinkClick r:id="rId5"/>
              </a:rPr>
              <a:t> - Global Site (stil.dk)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3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2">
                    <a:lumMod val="50000"/>
                  </a:schemeClr>
                </a:solidFill>
              </a:rPr>
              <a:t>[Til din orientering,</a:t>
            </a:r>
            <a:r>
              <a:rPr lang="da-DK" baseline="0" dirty="0">
                <a:solidFill>
                  <a:schemeClr val="bg2">
                    <a:lumMod val="50000"/>
                  </a:schemeClr>
                </a:solidFill>
              </a:rPr>
              <a:t> så du kan forklare det: Scoren er en percentilscore. Dvs. at en score på 1-5 betyder, at barnet ligger blandt de nederste 5 % af eleverne på landsplan. Placering i ‘Generel indsats’ betyder, at barnet ligger blandt de 85 %, der ikke umiddelbart har behov for en særlig indsats]</a:t>
            </a:r>
            <a:endParaRPr lang="da-D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Køleskabsarket stammer fra en videns- og inspirationspakke om forældresamarbejde udgivet af emu.dk, som du kan finde her: https://emu.dk/grundskole/forskning-og-viden/sproglig-forstaaelse/samarbejde-med-foraeldre-om-sproglig-udvikling</a:t>
            </a:r>
          </a:p>
          <a:p>
            <a:endParaRPr lang="da-DK" dirty="0"/>
          </a:p>
          <a:p>
            <a:r>
              <a:rPr lang="da-DK" dirty="0"/>
              <a:t>Her er et direkte link til køleskabsarket: https://emu.dk/sites/default/files/2023-02/gsk_forskning%20og%20viden_sproglig%20forst%C3%A5else_Endelig%20onepagers_skole_0.pdf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67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51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86CE3-1D30-8A72-D9BF-8871A5500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1938"/>
            <a:ext cx="8335100" cy="1778909"/>
          </a:xfrm>
        </p:spPr>
        <p:txBody>
          <a:bodyPr anchor="b" anchorCtr="0"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316774"/>
            <a:ext cx="8335100" cy="12718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f22c2b42-c308-4621-a275-ed1abf7fe66c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9982201" y="6400801"/>
            <a:ext cx="1489074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86-0C06-4A53-8CD5-AA6A1048FA3A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57835678" name="logo" descr="{&quot;templafy&quot;:{&quot;id&quot;:&quot;dc1f0355-82fd-4758-9b63-12489b339f39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5302800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66800" y="2008800"/>
            <a:ext cx="5302800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12D715-8ACA-FFBE-1DE3-52B7A5C1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96D4F4-191F-53A9-65DB-E3760C0A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5D28F2-8FE3-B5A5-56FA-2C40E8ED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2334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93" userDrawn="1">
          <p15:clr>
            <a:srgbClr val="A4A3A4"/>
          </p15:clr>
        </p15:guide>
        <p15:guide id="3" pos="3884" userDrawn="1">
          <p15:clr>
            <a:srgbClr val="A4A3A4"/>
          </p15:clr>
        </p15:guide>
        <p15:guide id="4" orient="horz" pos="1265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7117488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Brug TAB for at gå frem i tekst-niveau.                                                                  Brug SHIFT+TAB for at gå tilbage i tekst-niveau.                        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81950" y="2008800"/>
            <a:ext cx="3487650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Brug TAB for at gå frem i tekst-niveau. Brug SHIFT+TAB for at gå tilbage i tekst-niveau.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26BCE3-1C60-7E71-4A90-6A7A8775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253736-D513-8625-2F89-E102785D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275F7D-E7C6-49B1-2644-96FB92BC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89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50" userDrawn="1">
          <p15:clr>
            <a:srgbClr val="A4A3A4"/>
          </p15:clr>
        </p15:guide>
        <p15:guide id="5" pos="2740" userDrawn="1">
          <p15:clr>
            <a:srgbClr val="A4A3A4"/>
          </p15:clr>
        </p15:guide>
        <p15:guide id="6" pos="4937" userDrawn="1">
          <p15:clr>
            <a:srgbClr val="A4A3A4"/>
          </p15:clr>
        </p15:guide>
        <p15:guide id="7" pos="5028" userDrawn="1">
          <p15:clr>
            <a:srgbClr val="A4A3A4"/>
          </p15:clr>
        </p15:guide>
        <p15:guide id="8" orient="horz" pos="1265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3486875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Brug TAB for at gå frem i tekst-niveau. Brug SHIFT+TAB for at gå tilbage i tekst-niveau.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49750" y="2008800"/>
            <a:ext cx="3486875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Brug TAB for at gå frem i tekst-niveau. Brug SHIFT+TAB for at gå tilbage i tekst-niveau.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974BE4F-F05D-F820-341F-59E80B5A55B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1951" y="2008188"/>
            <a:ext cx="3486875" cy="4125278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Brug TAB for at gå frem i tekst-niveau. Brug SHIFT+TAB for at gå tilbage i tekst-niveau.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5E3357-21D6-9C08-E603-AA233BD29A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1BA71A-F069-B212-232F-4ABB6775A8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7F9CF9-1022-CF80-659B-1EACC5D850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05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50" userDrawn="1">
          <p15:clr>
            <a:srgbClr val="A4A3A4"/>
          </p15:clr>
        </p15:guide>
        <p15:guide id="5" pos="2740" userDrawn="1">
          <p15:clr>
            <a:srgbClr val="A4A3A4"/>
          </p15:clr>
        </p15:guide>
        <p15:guide id="6" pos="4937" userDrawn="1">
          <p15:clr>
            <a:srgbClr val="A4A3A4"/>
          </p15:clr>
        </p15:guide>
        <p15:guide id="7" pos="5028" userDrawn="1">
          <p15:clr>
            <a:srgbClr val="A4A3A4"/>
          </p15:clr>
        </p15:guide>
        <p15:guide id="8" orient="horz" pos="1265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2578825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Brug TAB for at gå frem i tekst-niveau.                   Brug SHIFT+TAB for at gå tilbage i tekst-niveau.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53625" y="2008800"/>
            <a:ext cx="2578825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Brug TAB for at gå frem i tekst-niveau.                   Brug SHIFT+TAB for at gå tilbage i tekst-niveau.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F09AE4E-CB04-E4A2-0804-1F2EDDD7A7B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7776" y="2008188"/>
            <a:ext cx="2578824" cy="4125278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Brug TAB for at gå frem i tekst-niveau.                   Brug SHIFT+TAB for at gå tilbage i tekst-niveau.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13" name="Pladsholder til indhold 5">
            <a:extLst>
              <a:ext uri="{FF2B5EF4-FFF2-40B4-BE49-F238E27FC236}">
                <a16:creationId xmlns:a16="http://schemas.microsoft.com/office/drawing/2014/main" id="{6F927862-ACEF-EF1D-B926-86A27523A8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899200" y="2008188"/>
            <a:ext cx="2578824" cy="4125278"/>
          </a:xfrm>
        </p:spPr>
        <p:txBody>
          <a:bodyPr/>
          <a:lstStyle/>
          <a:p>
            <a:pPr lvl="0"/>
            <a:r>
              <a:rPr lang="da-DK" dirty="0"/>
              <a:t>Klik for at tilføje tekst        Brug TAB for at gå frem i tekst-niveau.                   Brug SHIFT+TAB for at gå tilbage i tekst-niveau. Alternativt kan Forøge og Formindsk listeniveau bruges.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ED0AE3-1961-41BE-7634-D31FB032409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15ACFE-523B-7210-4C73-2954FB4CEEB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D48992-2009-B76A-4953-C287D8D8CA8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12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93" userDrawn="1">
          <p15:clr>
            <a:srgbClr val="A4A3A4"/>
          </p15:clr>
        </p15:guide>
        <p15:guide id="3" pos="3884" userDrawn="1">
          <p15:clr>
            <a:srgbClr val="A4A3A4"/>
          </p15:clr>
        </p15:guide>
        <p15:guide id="4" orient="horz" pos="1265" userDrawn="1">
          <p15:clr>
            <a:srgbClr val="A4A3A4"/>
          </p15:clr>
        </p15:guide>
        <p15:guide id="9" pos="2078" userDrawn="1">
          <p15:clr>
            <a:srgbClr val="000000"/>
          </p15:clr>
        </p15:guide>
        <p15:guide id="10" pos="2169" userDrawn="1">
          <p15:clr>
            <a:srgbClr val="000000"/>
          </p15:clr>
        </p15:guide>
        <p15:guide id="11" pos="5515" userDrawn="1">
          <p15:clr>
            <a:srgbClr val="A4A3A4"/>
          </p15:clr>
        </p15:guide>
        <p15:guide id="12" pos="5605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0" y="0"/>
            <a:ext cx="507822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6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6" name="Titel" descr="{&quot;templafy&quot;:{&quot;id&quot;:&quot;3c609dba-8e8e-4ecb-bf1e-3b3842481144&quot;}}">
            <a:extLst>
              <a:ext uri="{FF2B5EF4-FFF2-40B4-BE49-F238E27FC236}">
                <a16:creationId xmlns:a16="http://schemas.microsoft.com/office/drawing/2014/main" id="{8A38DFA1-F02E-63D9-03A3-9CC489CCD8D6}"/>
              </a:ext>
            </a:extLst>
          </p:cNvPr>
          <p:cNvSpPr/>
          <p:nvPr userDrawn="1"/>
        </p:nvSpPr>
        <p:spPr>
          <a:xfrm>
            <a:off x="579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FEAF2A4B-6AA7-46D6-4C80-1C73F1A622B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D5B11EA8-166B-CC04-B945-DD0869BDC4C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91481CAF-9FEB-64D3-9E8E-A3A01CB54E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5114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3" userDrawn="1">
          <p15:clr>
            <a:srgbClr val="A4A3A4"/>
          </p15:clr>
        </p15:guide>
        <p15:guide id="2" pos="2746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0" y="0"/>
            <a:ext cx="5078224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6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8" name="Titel" descr="{&quot;templafy&quot;:{&quot;id&quot;:&quot;6a117064-64ff-4898-bc52-6ab376f482d3&quot;}}">
            <a:extLst>
              <a:ext uri="{FF2B5EF4-FFF2-40B4-BE49-F238E27FC236}">
                <a16:creationId xmlns:a16="http://schemas.microsoft.com/office/drawing/2014/main" id="{42A74019-F4BD-444D-885C-FA1FC4B6B40E}"/>
              </a:ext>
            </a:extLst>
          </p:cNvPr>
          <p:cNvSpPr/>
          <p:nvPr userDrawn="1"/>
        </p:nvSpPr>
        <p:spPr>
          <a:xfrm>
            <a:off x="579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E7E111D-2B42-01AE-0691-DA10594FE3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0E62F8C9-9D6A-1B38-B8E3-65A6F71EB5E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B79E1C2-12D4-C197-03A8-69262ADFB10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2329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3" userDrawn="1">
          <p15:clr>
            <a:srgbClr val="A4A3A4"/>
          </p15:clr>
        </p15:guide>
        <p15:guide id="2" pos="2746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0" y="0"/>
            <a:ext cx="5078224" cy="6861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6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2" name="Titel" descr="{&quot;templafy&quot;:{&quot;id&quot;:&quot;cdc8f0cb-fe79-4854-8392-a01572887638&quot;}}">
            <a:extLst>
              <a:ext uri="{FF2B5EF4-FFF2-40B4-BE49-F238E27FC236}">
                <a16:creationId xmlns:a16="http://schemas.microsoft.com/office/drawing/2014/main" id="{2FE9BAB1-7504-F0CC-D4BC-6FF9499946DA}"/>
              </a:ext>
            </a:extLst>
          </p:cNvPr>
          <p:cNvSpPr/>
          <p:nvPr userDrawn="1"/>
        </p:nvSpPr>
        <p:spPr>
          <a:xfrm>
            <a:off x="579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34180E10-58B8-6C8D-1CE9-7E79F205ECD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512E3C9-9E6A-A5F8-0D36-4B69075A92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D630F9B0-F8D3-65A2-26C6-A32DECCCB8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028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3" userDrawn="1">
          <p15:clr>
            <a:srgbClr val="A4A3A4"/>
          </p15:clr>
        </p15:guide>
        <p15:guide id="2" pos="2746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0" y="0"/>
            <a:ext cx="5078224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6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8" name="Titel" descr="{&quot;templafy&quot;:{&quot;id&quot;:&quot;0d84ed09-e2a7-4cad-a26e-76ef96d31710&quot;}}">
            <a:extLst>
              <a:ext uri="{FF2B5EF4-FFF2-40B4-BE49-F238E27FC236}">
                <a16:creationId xmlns:a16="http://schemas.microsoft.com/office/drawing/2014/main" id="{CF6F9F9D-5715-75B5-1206-5595461645A2}"/>
              </a:ext>
            </a:extLst>
          </p:cNvPr>
          <p:cNvSpPr/>
          <p:nvPr userDrawn="1"/>
        </p:nvSpPr>
        <p:spPr>
          <a:xfrm>
            <a:off x="579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1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3" userDrawn="1">
          <p15:clr>
            <a:srgbClr val="A4A3A4"/>
          </p15:clr>
        </p15:guide>
        <p15:guide id="2" pos="2746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C29FD840-27B7-B63E-91B1-093082D57BC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/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12" name="Titel" descr="{&quot;templafy&quot;:{&quot;id&quot;:&quot;2ec5bfef-2ce9-43c6-ab2c-90620b6161d7&quot;}}">
            <a:extLst>
              <a:ext uri="{FF2B5EF4-FFF2-40B4-BE49-F238E27FC236}">
                <a16:creationId xmlns:a16="http://schemas.microsoft.com/office/drawing/2014/main" id="{15034B39-940C-2058-7767-62674892F729}"/>
              </a:ext>
            </a:extLst>
          </p:cNvPr>
          <p:cNvSpPr/>
          <p:nvPr userDrawn="1"/>
        </p:nvSpPr>
        <p:spPr>
          <a:xfrm>
            <a:off x="719138" y="6399170"/>
            <a:ext cx="51990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C9E736-82EA-9DCF-3A48-305E454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B7E783-B404-B455-534D-27AA0B88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AB909E-2758-778C-FE06-3C36C514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1842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C29FD840-27B7-B63E-91B1-093082D57BC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4" name="Titel" descr="{&quot;templafy&quot;:{&quot;id&quot;:&quot;61310cc1-5e1f-4ff0-ac93-ccc5ac6a0753&quot;}}">
            <a:extLst>
              <a:ext uri="{FF2B5EF4-FFF2-40B4-BE49-F238E27FC236}">
                <a16:creationId xmlns:a16="http://schemas.microsoft.com/office/drawing/2014/main" id="{F02BC834-B21C-A44F-6A2F-850B87D6971F}"/>
              </a:ext>
            </a:extLst>
          </p:cNvPr>
          <p:cNvSpPr/>
          <p:nvPr userDrawn="1"/>
        </p:nvSpPr>
        <p:spPr>
          <a:xfrm>
            <a:off x="719138" y="6399170"/>
            <a:ext cx="51990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13AA218-E6F4-8C56-0B3E-766A124A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9699D2-78D9-4833-F66C-F3A036F5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7DB4EE4-6A4F-04F8-D2D9-09849111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0423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5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316774"/>
            <a:ext cx="8335100" cy="12718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f41135c1-0010-4034-8fa8-29c8df178079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9982201" y="6400801"/>
            <a:ext cx="1489074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D245-95DA-49E5-BC87-846C3AEEB432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3352301" name="logo" descr="{&quot;templafy&quot;:{&quot;id&quot;:&quot;c0a6bcd3-e951-4be7-9893-16db477b481c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  <p:sp>
        <p:nvSpPr>
          <p:cNvPr id="2" name="Name" descr="{&quot;templafy&quot;:{&quot;id&quot;:&quot;32090683-b3a4-408d-96fc-92cdaad5d617&quot;}}">
            <a:extLst>
              <a:ext uri="{FF2B5EF4-FFF2-40B4-BE49-F238E27FC236}">
                <a16:creationId xmlns:a16="http://schemas.microsoft.com/office/drawing/2014/main" id="{B58EBF6A-3058-BC78-0516-7A3C2EC744AE}"/>
              </a:ext>
            </a:extLst>
          </p:cNvPr>
          <p:cNvSpPr/>
          <p:nvPr userDrawn="1"/>
        </p:nvSpPr>
        <p:spPr>
          <a:xfrm>
            <a:off x="720000" y="6400801"/>
            <a:ext cx="8335100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Mathilde Enghave Friis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456DAB-3BC6-133F-07F3-BC21BD173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1938"/>
            <a:ext cx="8335100" cy="1778909"/>
          </a:xfrm>
        </p:spPr>
        <p:txBody>
          <a:bodyPr anchor="b" anchorCtr="0"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741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1808495-95DF-D17D-8C2D-55F773F9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BEB80FC-BF74-8484-4CBF-6FEBF62E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6423C35-ED35-1803-D565-70AFAF41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608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C29FD840-27B7-B63E-91B1-093082D57BC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/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4" name="Titel" descr="{&quot;templafy&quot;:{&quot;id&quot;:&quot;f3addad5-837c-4bf3-b4c5-eb5afda3cbab&quot;}}">
            <a:extLst>
              <a:ext uri="{FF2B5EF4-FFF2-40B4-BE49-F238E27FC236}">
                <a16:creationId xmlns:a16="http://schemas.microsoft.com/office/drawing/2014/main" id="{3B8B1841-7355-5ED7-DC78-E92D2862D1F5}"/>
              </a:ext>
            </a:extLst>
          </p:cNvPr>
          <p:cNvSpPr/>
          <p:nvPr userDrawn="1"/>
        </p:nvSpPr>
        <p:spPr>
          <a:xfrm>
            <a:off x="719138" y="6399170"/>
            <a:ext cx="51990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7BBA05-3B22-08CE-A607-5B2CAD5C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C0C17C9-E939-647F-241F-6D3F853D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2DB8012-D24E-CB11-FA05-6EEBAC49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017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helsidet 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418BA60-6483-7C66-A755-D3E9CE74F0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12192001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denne tekst og indsæt baggrundsbillede via Templafy Images/Billeder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/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56EFE89-1557-8A9C-0758-317B500B1A1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7C29EE-8904-1CC7-448D-1B6DF508E7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A75D78-0202-FCD9-C11F-D3C7BC1A20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611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2" y="0"/>
            <a:ext cx="7113601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3600" y="0"/>
            <a:ext cx="50784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C6FBB3-84B6-4241-B0CB-BC2B8D848674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2A88C2-9606-C04D-F386-46F1A1F925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264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" descr="{&quot;templafy&quot;:{&quot;id&quot;:&quot;f7e783f8-27e9-47db-b2d2-0d016107f783&quot;}}">
            <a:extLst>
              <a:ext uri="{FF2B5EF4-FFF2-40B4-BE49-F238E27FC236}">
                <a16:creationId xmlns:a16="http://schemas.microsoft.com/office/drawing/2014/main" id="{3E9FCFE1-3679-CBB8-8C33-0BB963212D9E}"/>
              </a:ext>
            </a:extLst>
          </p:cNvPr>
          <p:cNvSpPr/>
          <p:nvPr userDrawn="1"/>
        </p:nvSpPr>
        <p:spPr>
          <a:xfrm>
            <a:off x="719138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91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2" y="0"/>
            <a:ext cx="7113601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3600" y="0"/>
            <a:ext cx="50784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60B6BC9-6B44-4DE1-8732-772B84547E18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2A88C2-9606-C04D-F386-46F1A1F925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264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" descr="{&quot;templafy&quot;:{&quot;id&quot;:&quot;302939c6-a90b-4b3e-acf5-f19586eac6aa&quot;}}">
            <a:extLst>
              <a:ext uri="{FF2B5EF4-FFF2-40B4-BE49-F238E27FC236}">
                <a16:creationId xmlns:a16="http://schemas.microsoft.com/office/drawing/2014/main" id="{E88F4E61-AD61-ECA0-5D0E-BF902AF49034}"/>
              </a:ext>
            </a:extLst>
          </p:cNvPr>
          <p:cNvSpPr/>
          <p:nvPr userDrawn="1"/>
        </p:nvSpPr>
        <p:spPr>
          <a:xfrm>
            <a:off x="719138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42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3600" y="0"/>
            <a:ext cx="50784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33FAD8-D071-4107-AD7D-CCC2384AB6CB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2A88C2-9606-C04D-F386-46F1A1F925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264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473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2" y="0"/>
            <a:ext cx="7113601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3600" y="0"/>
            <a:ext cx="50784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AF2180-B927-42B4-AF27-215479E6DC90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2A88C2-9606-C04D-F386-46F1A1F925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264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" descr="{&quot;templafy&quot;:{&quot;id&quot;:&quot;74104311-2e17-4223-85ff-5f7f60145565&quot;}}">
            <a:extLst>
              <a:ext uri="{FF2B5EF4-FFF2-40B4-BE49-F238E27FC236}">
                <a16:creationId xmlns:a16="http://schemas.microsoft.com/office/drawing/2014/main" id="{3F26F2E3-704D-FB71-7FDC-505D0B96DC76}"/>
              </a:ext>
            </a:extLst>
          </p:cNvPr>
          <p:cNvSpPr/>
          <p:nvPr userDrawn="1"/>
        </p:nvSpPr>
        <p:spPr>
          <a:xfrm>
            <a:off x="719138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03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600" y="0"/>
            <a:ext cx="507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136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36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11" name="Titel" descr="{&quot;templafy&quot;:{&quot;id&quot;:&quot;4e311c95-1458-4927-ac66-d2b6458de829&quot;}}">
            <a:extLst>
              <a:ext uri="{FF2B5EF4-FFF2-40B4-BE49-F238E27FC236}">
                <a16:creationId xmlns:a16="http://schemas.microsoft.com/office/drawing/2014/main" id="{E38BF159-F00B-9648-C3F6-D041FEF3B145}"/>
              </a:ext>
            </a:extLst>
          </p:cNvPr>
          <p:cNvSpPr/>
          <p:nvPr userDrawn="1"/>
        </p:nvSpPr>
        <p:spPr>
          <a:xfrm>
            <a:off x="7833601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9853E96-64DE-41D1-ACFB-DCC7B77A01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62C3552-402A-225D-3C2C-9064B15D69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A2D54F-7372-81DF-4DB0-B09896BA99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1621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  <p15:guide id="3" pos="4934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lede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600" y="0"/>
            <a:ext cx="50784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136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36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3" name="Titel" descr="{&quot;templafy&quot;:{&quot;id&quot;:&quot;28f2486c-e41a-4102-8c66-c5a14f046768&quot;}}">
            <a:extLst>
              <a:ext uri="{FF2B5EF4-FFF2-40B4-BE49-F238E27FC236}">
                <a16:creationId xmlns:a16="http://schemas.microsoft.com/office/drawing/2014/main" id="{FE037287-EBE2-1167-39F3-A4435A19E812}"/>
              </a:ext>
            </a:extLst>
          </p:cNvPr>
          <p:cNvSpPr/>
          <p:nvPr userDrawn="1"/>
        </p:nvSpPr>
        <p:spPr>
          <a:xfrm>
            <a:off x="7833601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B4E8A0-AACC-85E9-B8B6-872B935460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CCD8239-7254-880B-9539-03A025F8E1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84DAB8E-0A42-5D2B-D458-7FFCE24C71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438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  <p15:guide id="3" pos="4934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136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36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3" name="Titel" descr="{&quot;templafy&quot;:{&quot;id&quot;:&quot;0e0bbff7-4ee3-4e9e-8830-ed4b52e81d7b&quot;}}">
            <a:extLst>
              <a:ext uri="{FF2B5EF4-FFF2-40B4-BE49-F238E27FC236}">
                <a16:creationId xmlns:a16="http://schemas.microsoft.com/office/drawing/2014/main" id="{DA772E7D-4742-8975-EE4C-9A0253796DFD}"/>
              </a:ext>
            </a:extLst>
          </p:cNvPr>
          <p:cNvSpPr/>
          <p:nvPr userDrawn="1"/>
        </p:nvSpPr>
        <p:spPr>
          <a:xfrm>
            <a:off x="7833601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D04989-200E-7671-DE04-8D32DF9A8DB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F68AC2-40C2-FE01-6609-D5F104F918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71F4CF8-5D0C-E794-2EBF-13593AACC17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7785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  <p15:guide id="3" pos="4934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1" y="0"/>
            <a:ext cx="711058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7113600" y="0"/>
            <a:ext cx="1440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2DA299-642A-ACF4-F153-1EC055B27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5969"/>
            <a:ext cx="5673725" cy="1290274"/>
          </a:xfrm>
        </p:spPr>
        <p:txBody>
          <a:bodyPr anchor="b" anchorCtr="0"/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9" y="3723361"/>
            <a:ext cx="5691817" cy="189124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9e48b5d5-ff66-4567-9277-96c7cb3665b5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4991100" y="6400801"/>
            <a:ext cx="1394100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099B-97A0-40F5-BA30-AED34E8D7FA0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7600" y="0"/>
            <a:ext cx="49392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pic>
        <p:nvPicPr>
          <p:cNvPr id="1758103046" name="logo" descr="{&quot;templafy&quot;:{&quot;id&quot;:&quot;03cbe067-2af4-42ae-ae3c-47c63d82272b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  <p:sp>
        <p:nvSpPr>
          <p:cNvPr id="2" name="Name" descr="{&quot;templafy&quot;:{&quot;id&quot;:&quot;2ef99dd2-b096-4853-b519-da76c92b922e&quot;}}">
            <a:extLst>
              <a:ext uri="{FF2B5EF4-FFF2-40B4-BE49-F238E27FC236}">
                <a16:creationId xmlns:a16="http://schemas.microsoft.com/office/drawing/2014/main" id="{79B31473-8039-2B79-6757-C01182E97EA2}"/>
              </a:ext>
            </a:extLst>
          </p:cNvPr>
          <p:cNvSpPr/>
          <p:nvPr userDrawn="1"/>
        </p:nvSpPr>
        <p:spPr>
          <a:xfrm>
            <a:off x="720000" y="6400801"/>
            <a:ext cx="4268079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Mathilde Enghave Friis</a:t>
            </a:r>
          </a:p>
        </p:txBody>
      </p:sp>
    </p:spTree>
    <p:extLst>
      <p:ext uri="{BB962C8B-B14F-4D97-AF65-F5344CB8AC3E}">
        <p14:creationId xmlns:p14="http://schemas.microsoft.com/office/powerpoint/2010/main" val="1682343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27" userDrawn="1">
          <p15:clr>
            <a:srgbClr val="A4A3A4"/>
          </p15:clr>
        </p15:guide>
        <p15:guide id="2" pos="4571" userDrawn="1">
          <p15:clr>
            <a:srgbClr val="A4A3A4"/>
          </p15:clr>
        </p15:guide>
        <p15:guide id="3" pos="4481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600" y="0"/>
            <a:ext cx="50784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136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36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3" name="Titel" descr="{&quot;templafy&quot;:{&quot;id&quot;:&quot;3d08e9c8-456f-4921-9f31-b172e5f80a54&quot;}}">
            <a:extLst>
              <a:ext uri="{FF2B5EF4-FFF2-40B4-BE49-F238E27FC236}">
                <a16:creationId xmlns:a16="http://schemas.microsoft.com/office/drawing/2014/main" id="{021C6F41-5D14-7599-8A84-36CEF60E5126}"/>
              </a:ext>
            </a:extLst>
          </p:cNvPr>
          <p:cNvSpPr/>
          <p:nvPr userDrawn="1"/>
        </p:nvSpPr>
        <p:spPr>
          <a:xfrm>
            <a:off x="7833601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4605DE-5644-B6C4-7B1A-49FEDD9D0BE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8C3548-7425-B557-5F40-389323C2C0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C292BC9-646D-41CE-A8F3-ECA6934EFD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0206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  <p15:guide id="3" pos="4934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0BBD6C-5D95-2F0C-EFFF-B5E30905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81E76070-2580-E841-83FD-B0DE483A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E9DA0226-DA33-B666-D574-BB8DCEBC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5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25BCE9B-CF39-BDE3-771B-CF1FFDDA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FA1E4F-1971-643E-F2C8-F3925C66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6E33F9C-A216-2D01-ABF0-EF5B9F77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472A74-057F-1C78-4AD8-56B71865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B325-BC92-4E7B-8B55-808C9C9906F9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E87C5E-391F-2B0C-2A66-56B97D8C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0BE4F7-DDCB-C553-6101-3147BA99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Baggrund">
            <a:extLst>
              <a:ext uri="{FF2B5EF4-FFF2-40B4-BE49-F238E27FC236}">
                <a16:creationId xmlns:a16="http://schemas.microsoft.com/office/drawing/2014/main" id="{BF808D23-DBAD-2B81-5BAD-649DE8B7E3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37A96B-8C45-C707-3F02-83EE16370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6000" y="2107143"/>
            <a:ext cx="2880000" cy="26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472A74-057F-1C78-4AD8-56B71865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6A84-4547-43B2-BDD9-2F99CD5E4EC6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E87C5E-391F-2B0C-2A66-56B97D8C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0BE4F7-DDCB-C553-6101-3147BA99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Baggrund">
            <a:extLst>
              <a:ext uri="{FF2B5EF4-FFF2-40B4-BE49-F238E27FC236}">
                <a16:creationId xmlns:a16="http://schemas.microsoft.com/office/drawing/2014/main" id="{BF808D23-DBAD-2B81-5BAD-649DE8B7E3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37A96B-8C45-C707-3F02-83EE16370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6000" y="2107143"/>
            <a:ext cx="2880000" cy="26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58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Pladsholder til indhold 6">
            <a:extLst>
              <a:ext uri="{FF2B5EF4-FFF2-40B4-BE49-F238E27FC236}">
                <a16:creationId xmlns:a16="http://schemas.microsoft.com/office/drawing/2014/main" id="{967A7D95-358B-2E70-28DA-27DDEF76B24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08476520"/>
              </p:ext>
            </p:extLst>
          </p:nvPr>
        </p:nvGraphicFramePr>
        <p:xfrm>
          <a:off x="717550" y="2015286"/>
          <a:ext cx="3486150" cy="47960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73888">
                  <a:extLst>
                    <a:ext uri="{9D8B030D-6E8A-4147-A177-3AD203B41FA5}">
                      <a16:colId xmlns:a16="http://schemas.microsoft.com/office/drawing/2014/main" val="706035649"/>
                    </a:ext>
                  </a:extLst>
                </a:gridCol>
                <a:gridCol w="1012262">
                  <a:extLst>
                    <a:ext uri="{9D8B030D-6E8A-4147-A177-3AD203B41FA5}">
                      <a16:colId xmlns:a16="http://schemas.microsoft.com/office/drawing/2014/main" val="1383722851"/>
                    </a:ext>
                  </a:extLst>
                </a:gridCol>
              </a:tblGrid>
              <a:tr h="1441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NYT SLIDE</a:t>
                      </a:r>
                      <a:r>
                        <a:rPr lang="da-DK" sz="1000" dirty="0"/>
                        <a:t/>
                      </a:r>
                      <a:br>
                        <a:rPr lang="da-DK" sz="1000" dirty="0"/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fanen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Hjem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da-DK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pilen ved menupunktet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Ny slide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at indsætte et nyt slide.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Her får du et overblik over de godkendte</a:t>
                      </a:r>
                      <a:r>
                        <a:rPr lang="da-DK" sz="10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BUVM-layouts.</a:t>
                      </a:r>
                      <a:endParaRPr lang="da-DK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endParaRPr lang="da-DK" sz="1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79899"/>
                  </a:ext>
                </a:extLst>
              </a:tr>
              <a:tr h="160146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SKIFT LAYOUT</a:t>
                      </a:r>
                      <a:r>
                        <a:rPr lang="da-DK" sz="2800" b="1" dirty="0"/>
                        <a:t/>
                      </a:r>
                      <a:br>
                        <a:rPr lang="da-DK" sz="2800" b="1" dirty="0"/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pilen ved siden af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Layout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at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få vist den </a:t>
                      </a:r>
                      <a:r>
                        <a:rPr lang="da-DK" sz="1000" b="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dropdown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-menu af mulige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slide-layouts.  Variér mellem de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forskellige layouts.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Vælg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Layout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at ændre dit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nuværende layout til et andet og vælg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Nulstil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at nulstille til det oprindelige design. </a:t>
                      </a:r>
                      <a:endParaRPr lang="da-DK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520005"/>
                  </a:ext>
                </a:extLst>
              </a:tr>
              <a:tr h="1753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BENYT</a:t>
                      </a:r>
                      <a:r>
                        <a:rPr lang="da-DK" sz="12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BUVM’S DESIGN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Hvis du kopierer indhold fra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gamle slides, skal det formateres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til BUVM design. </a:t>
                      </a:r>
                      <a:endParaRPr lang="da-DK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Højreklik i den nye præsentation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og vælg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destinationstema (D)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199272"/>
                  </a:ext>
                </a:extLst>
              </a:tr>
            </a:tbl>
          </a:graphicData>
        </a:graphic>
      </p:graphicFrame>
      <p:graphicFrame>
        <p:nvGraphicFramePr>
          <p:cNvPr id="18" name="Pladsholder til indhold 11">
            <a:extLst>
              <a:ext uri="{FF2B5EF4-FFF2-40B4-BE49-F238E27FC236}">
                <a16:creationId xmlns:a16="http://schemas.microsoft.com/office/drawing/2014/main" id="{85D08D22-C7A7-93BE-97D0-61546C646FD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79175852"/>
              </p:ext>
            </p:extLst>
          </p:nvPr>
        </p:nvGraphicFramePr>
        <p:xfrm>
          <a:off x="4349750" y="2015286"/>
          <a:ext cx="3486150" cy="46047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09865">
                  <a:extLst>
                    <a:ext uri="{9D8B030D-6E8A-4147-A177-3AD203B41FA5}">
                      <a16:colId xmlns:a16="http://schemas.microsoft.com/office/drawing/2014/main" val="2509865329"/>
                    </a:ext>
                  </a:extLst>
                </a:gridCol>
                <a:gridCol w="1076285">
                  <a:extLst>
                    <a:ext uri="{9D8B030D-6E8A-4147-A177-3AD203B41FA5}">
                      <a16:colId xmlns:a16="http://schemas.microsoft.com/office/drawing/2014/main" val="3807240040"/>
                    </a:ext>
                  </a:extLst>
                </a:gridCol>
              </a:tblGrid>
              <a:tr h="158115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FOR EN TIDLINJE,</a:t>
                      </a:r>
                      <a:b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 DAGSORDEN ELLER LIGNENDE?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Find inspiration og benyt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færdige de slides, der er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tilpasset ministeriets design.</a:t>
                      </a:r>
                      <a:r>
                        <a:rPr lang="da-DK" sz="10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a-DK" sz="10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Udfyldte slides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 Templafy-vinduet til højre på skærmen.</a:t>
                      </a:r>
                      <a:endParaRPr lang="da-DK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92240"/>
                  </a:ext>
                </a:extLst>
              </a:tr>
              <a:tr h="158184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BILLEDER </a:t>
                      </a:r>
                      <a:b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Vælg den boks på dit slide,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hvor du vil sætte et billede ind.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Billeder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 højre side af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skærmen, og vælg billede eller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illustration.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Billedet tilpasser sig den boks,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du har valgt. </a:t>
                      </a:r>
                      <a:endParaRPr lang="da-DK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208432"/>
                  </a:ext>
                </a:extLst>
              </a:tr>
              <a:tr h="1385836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IKONER &amp; </a:t>
                      </a:r>
                      <a:b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ILLUSTRATIONER</a:t>
                      </a:r>
                      <a:endParaRPr lang="da-DK"/>
                    </a:p>
                    <a:p>
                      <a:pPr marL="0" indent="0"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gerne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Ikoner og </a:t>
                      </a:r>
                      <a:b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Illustrationer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til at styrke det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visuelle udtryk i dine slides. </a:t>
                      </a:r>
                      <a:endParaRPr lang="da-DK"/>
                    </a:p>
                    <a:p>
                      <a:pPr marL="0" indent="0"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Ikoner og Illustrationer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Templafy-vinduet til højre på skærmen.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endParaRPr lang="da-DK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312310"/>
                  </a:ext>
                </a:extLst>
              </a:tr>
            </a:tbl>
          </a:graphicData>
        </a:graphic>
      </p:graphicFrame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53530DAC-EC21-A620-2373-A7634252F4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C64DBEAF-E7E6-E8F1-B93D-E604AA2CAB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1FC33-FAA8-FE4A-7921-02DCD055E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5120B53-42B3-11BB-3115-AD8DABE76AF9}"/>
              </a:ext>
            </a:extLst>
          </p:cNvPr>
          <p:cNvSpPr txBox="1">
            <a:spLocks/>
          </p:cNvSpPr>
          <p:nvPr userDrawn="1"/>
        </p:nvSpPr>
        <p:spPr>
          <a:xfrm>
            <a:off x="719138" y="719138"/>
            <a:ext cx="10748962" cy="134488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Guide – slet dette og det efterfølgende slide før du holder dit oplæg</a:t>
            </a:r>
            <a:endParaRPr lang="da-DK"/>
          </a:p>
        </p:txBody>
      </p:sp>
      <p:pic>
        <p:nvPicPr>
          <p:cNvPr id="7" name="Billede 7">
            <a:extLst>
              <a:ext uri="{FF2B5EF4-FFF2-40B4-BE49-F238E27FC236}">
                <a16:creationId xmlns:a16="http://schemas.microsoft.com/office/drawing/2014/main" id="{1EB3AB4F-E5F0-8124-B086-45B390D38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6333" y="2111434"/>
            <a:ext cx="499382" cy="821899"/>
          </a:xfrm>
          <a:prstGeom prst="rect">
            <a:avLst/>
          </a:prstGeom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868C10B4-D20E-D31C-1B59-1E5EBD3255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6994" y="3675456"/>
            <a:ext cx="991376" cy="938438"/>
          </a:xfrm>
          <a:prstGeom prst="rect">
            <a:avLst/>
          </a:prstGeom>
        </p:spPr>
      </p:pic>
      <p:pic>
        <p:nvPicPr>
          <p:cNvPr id="9" name="Billede 12">
            <a:extLst>
              <a:ext uri="{FF2B5EF4-FFF2-40B4-BE49-F238E27FC236}">
                <a16:creationId xmlns:a16="http://schemas.microsoft.com/office/drawing/2014/main" id="{6CB12D9D-CDD4-FCF6-16CE-56DA5B4B9B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337" y="2065630"/>
            <a:ext cx="1611563" cy="838670"/>
          </a:xfrm>
          <a:prstGeom prst="rect">
            <a:avLst/>
          </a:prstGeom>
        </p:spPr>
      </p:pic>
      <p:graphicFrame>
        <p:nvGraphicFramePr>
          <p:cNvPr id="10" name="Tabel 14">
            <a:extLst>
              <a:ext uri="{FF2B5EF4-FFF2-40B4-BE49-F238E27FC236}">
                <a16:creationId xmlns:a16="http://schemas.microsoft.com/office/drawing/2014/main" id="{D31F480A-7821-C5EC-351F-6A673786C9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50802493"/>
              </p:ext>
            </p:extLst>
          </p:nvPr>
        </p:nvGraphicFramePr>
        <p:xfrm>
          <a:off x="8067292" y="2015286"/>
          <a:ext cx="3843420" cy="46417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15675">
                  <a:extLst>
                    <a:ext uri="{9D8B030D-6E8A-4147-A177-3AD203B41FA5}">
                      <a16:colId xmlns:a16="http://schemas.microsoft.com/office/drawing/2014/main" val="1363578023"/>
                    </a:ext>
                  </a:extLst>
                </a:gridCol>
                <a:gridCol w="1027745">
                  <a:extLst>
                    <a:ext uri="{9D8B030D-6E8A-4147-A177-3AD203B41FA5}">
                      <a16:colId xmlns:a16="http://schemas.microsoft.com/office/drawing/2014/main" val="149929034"/>
                    </a:ext>
                  </a:extLst>
                </a:gridCol>
              </a:tblGrid>
              <a:tr h="1631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TABELLER &amp; DIAGRAMMER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Indsæt eller tilpas design på dit diagram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og tabel fra fanebladet BUVM.</a:t>
                      </a:r>
                      <a:endParaRPr lang="da-DK"/>
                    </a:p>
                    <a:p>
                      <a:pPr marL="0" lvl="0" indent="0">
                        <a:buNone/>
                      </a:pPr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 marL="92705" marR="92705" marT="46352" marB="46352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03524"/>
                  </a:ext>
                </a:extLst>
              </a:tr>
              <a:tr h="1446296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TYPOGRAFI</a:t>
                      </a:r>
                      <a:r>
                        <a:rPr lang="da-DK" sz="5400" b="1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a-DK" sz="5400" b="1" dirty="0">
                          <a:solidFill>
                            <a:srgbClr val="000000"/>
                          </a:solidFill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typografien Segoe UI i dine slides.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at gå frem i tekst-niveau.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SHIFT+TAB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at gå tilbage i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tekst-niveau.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Alternativt kan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Forøg og Formindsk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listeniveau bruges.</a:t>
                      </a:r>
                      <a:endParaRPr lang="da-DK"/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2705" marR="92705" marT="46352" marB="46352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6896904"/>
                  </a:ext>
                </a:extLst>
              </a:tr>
              <a:tr h="1564195">
                <a:tc>
                  <a:txBody>
                    <a:bodyPr/>
                    <a:lstStyle/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705" marR="92705" marT="46352" marB="46352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2705" marR="92705" marT="46352" marB="46352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834166"/>
                  </a:ext>
                </a:extLst>
              </a:tr>
            </a:tbl>
          </a:graphicData>
        </a:graphic>
      </p:graphicFrame>
      <p:pic>
        <p:nvPicPr>
          <p:cNvPr id="11" name="Billede 16">
            <a:extLst>
              <a:ext uri="{FF2B5EF4-FFF2-40B4-BE49-F238E27FC236}">
                <a16:creationId xmlns:a16="http://schemas.microsoft.com/office/drawing/2014/main" id="{8B9894E7-6236-6D2A-9EF9-383245042D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338" y="3675456"/>
            <a:ext cx="1583138" cy="823877"/>
          </a:xfrm>
          <a:prstGeom prst="rect">
            <a:avLst/>
          </a:prstGeom>
        </p:spPr>
      </p:pic>
      <p:pic>
        <p:nvPicPr>
          <p:cNvPr id="12" name="Billede 17">
            <a:extLst>
              <a:ext uri="{FF2B5EF4-FFF2-40B4-BE49-F238E27FC236}">
                <a16:creationId xmlns:a16="http://schemas.microsoft.com/office/drawing/2014/main" id="{120005AE-EF75-DAD6-4225-A3D6B011A0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337" y="5178821"/>
            <a:ext cx="1583138" cy="823877"/>
          </a:xfrm>
          <a:prstGeom prst="rect">
            <a:avLst/>
          </a:prstGeom>
        </p:spPr>
      </p:pic>
      <p:pic>
        <p:nvPicPr>
          <p:cNvPr id="13" name="Billede 21">
            <a:extLst>
              <a:ext uri="{FF2B5EF4-FFF2-40B4-BE49-F238E27FC236}">
                <a16:creationId xmlns:a16="http://schemas.microsoft.com/office/drawing/2014/main" id="{02A7FC7B-BCB1-BC96-9737-F474F188B5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70193" y="4470846"/>
            <a:ext cx="572192" cy="286096"/>
          </a:xfrm>
          <a:prstGeom prst="rect">
            <a:avLst/>
          </a:prstGeom>
        </p:spPr>
      </p:pic>
      <p:pic>
        <p:nvPicPr>
          <p:cNvPr id="14" name="Billede 18">
            <a:extLst>
              <a:ext uri="{FF2B5EF4-FFF2-40B4-BE49-F238E27FC236}">
                <a16:creationId xmlns:a16="http://schemas.microsoft.com/office/drawing/2014/main" id="{7D8917B7-809D-A707-1318-614EF78AF4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86994" y="5475219"/>
            <a:ext cx="1194920" cy="786452"/>
          </a:xfrm>
          <a:prstGeom prst="rect">
            <a:avLst/>
          </a:prstGeom>
        </p:spPr>
      </p:pic>
      <p:pic>
        <p:nvPicPr>
          <p:cNvPr id="15" name="Billede 19">
            <a:extLst>
              <a:ext uri="{FF2B5EF4-FFF2-40B4-BE49-F238E27FC236}">
                <a16:creationId xmlns:a16="http://schemas.microsoft.com/office/drawing/2014/main" id="{F51FD660-31CB-F26A-73D6-CC3ACA09F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703" t="3065" r="9234" b="2422"/>
          <a:stretch/>
        </p:blipFill>
        <p:spPr>
          <a:xfrm>
            <a:off x="10570193" y="2055042"/>
            <a:ext cx="912159" cy="1464982"/>
          </a:xfrm>
          <a:prstGeom prst="rect">
            <a:avLst/>
          </a:prstGeom>
        </p:spPr>
      </p:pic>
      <p:pic>
        <p:nvPicPr>
          <p:cNvPr id="16" name="Billede 20">
            <a:extLst>
              <a:ext uri="{FF2B5EF4-FFF2-40B4-BE49-F238E27FC236}">
                <a16:creationId xmlns:a16="http://schemas.microsoft.com/office/drawing/2014/main" id="{97634FFE-4782-7D01-EF9E-6F7E54B29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8634" b="2502"/>
          <a:stretch/>
        </p:blipFill>
        <p:spPr>
          <a:xfrm>
            <a:off x="8107048" y="2610269"/>
            <a:ext cx="701686" cy="646127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E4D1A555-FAA5-BEF4-4FF3-327209281E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5912" y="2055042"/>
            <a:ext cx="1611563" cy="8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1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på for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3E5E3357-21D6-9C08-E603-AA233BD29A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4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5" name="Pladsholder til sidefod 4" hidden="1">
            <a:extLst>
              <a:ext uri="{FF2B5EF4-FFF2-40B4-BE49-F238E27FC236}">
                <a16:creationId xmlns:a16="http://schemas.microsoft.com/office/drawing/2014/main" id="{C21BA71A-F069-B212-232F-4ABB6775A8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7F9CF9-1022-CF80-659B-1EACC5D850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716821E-E4A4-FBD8-1516-5088ADAA1D90}"/>
              </a:ext>
            </a:extLst>
          </p:cNvPr>
          <p:cNvSpPr txBox="1">
            <a:spLocks/>
          </p:cNvSpPr>
          <p:nvPr userDrawn="1"/>
        </p:nvSpPr>
        <p:spPr>
          <a:xfrm>
            <a:off x="719138" y="719138"/>
            <a:ext cx="10748962" cy="110729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Eksempler på forsider</a:t>
            </a:r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54A727E-8752-4196-4817-44EC1E93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015160"/>
            <a:ext cx="3426920" cy="417740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3008C22-04FE-5DA4-3D9E-2AB6473659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2015160"/>
            <a:ext cx="3427200" cy="4177747"/>
          </a:xfrm>
          <a:prstGeom prst="rect">
            <a:avLst/>
          </a:prstGeom>
        </p:spPr>
      </p:pic>
      <p:pic>
        <p:nvPicPr>
          <p:cNvPr id="12" name="Billede 13">
            <a:extLst>
              <a:ext uri="{FF2B5EF4-FFF2-40B4-BE49-F238E27FC236}">
                <a16:creationId xmlns:a16="http://schemas.microsoft.com/office/drawing/2014/main" id="{0B992C14-CD22-51F5-C57D-C2CD475D91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1" y="2015161"/>
            <a:ext cx="3426919" cy="4177406"/>
          </a:xfrm>
          <a:prstGeom prst="rect">
            <a:avLst/>
          </a:prstGeom>
        </p:spPr>
      </p:pic>
      <p:graphicFrame>
        <p:nvGraphicFramePr>
          <p:cNvPr id="13" name="Tabel 15">
            <a:extLst>
              <a:ext uri="{FF2B5EF4-FFF2-40B4-BE49-F238E27FC236}">
                <a16:creationId xmlns:a16="http://schemas.microsoft.com/office/drawing/2014/main" id="{7E5BBFBD-4049-40C0-CF07-B18E57E6D042}"/>
              </a:ext>
            </a:extLst>
          </p:cNvPr>
          <p:cNvGraphicFramePr>
            <a:graphicFrameLocks noGrp="1" noDrilldown="1" noMove="1" noResize="1"/>
          </p:cNvGraphicFramePr>
          <p:nvPr userDrawn="1">
            <p:extLst>
              <p:ext uri="{D42A27DB-BD31-4B8C-83A1-F6EECF244321}">
                <p14:modId xmlns:p14="http://schemas.microsoft.com/office/powerpoint/2010/main" val="3394728161"/>
              </p:ext>
            </p:extLst>
          </p:nvPr>
        </p:nvGraphicFramePr>
        <p:xfrm>
          <a:off x="7981949" y="1418408"/>
          <a:ext cx="3489325" cy="1005840"/>
        </p:xfrm>
        <a:graphic>
          <a:graphicData uri="http://schemas.openxmlformats.org/drawingml/2006/table">
            <a:tbl>
              <a:tblPr/>
              <a:tblGrid>
                <a:gridCol w="3489325">
                  <a:extLst>
                    <a:ext uri="{9D8B030D-6E8A-4147-A177-3AD203B41FA5}">
                      <a16:colId xmlns:a16="http://schemas.microsoft.com/office/drawing/2014/main" val="215304301"/>
                    </a:ext>
                  </a:extLst>
                </a:gridCol>
              </a:tblGrid>
              <a:tr h="651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9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Forsider STUK </a:t>
                      </a:r>
                      <a:br>
                        <a:rPr lang="da-DK" sz="19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Grønne farver, STUK-logo og valgfri rød streg</a:t>
                      </a:r>
                      <a:endParaRPr lang="da-DK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9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350337"/>
                  </a:ext>
                </a:extLst>
              </a:tr>
            </a:tbl>
          </a:graphicData>
        </a:graphic>
      </p:graphicFrame>
      <p:sp>
        <p:nvSpPr>
          <p:cNvPr id="14" name="Rektangel 28">
            <a:extLst>
              <a:ext uri="{FF2B5EF4-FFF2-40B4-BE49-F238E27FC236}">
                <a16:creationId xmlns:a16="http://schemas.microsoft.com/office/drawing/2014/main" id="{54CC87D4-DB1F-5D38-FE35-1A057BE1A1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49750" y="1418408"/>
            <a:ext cx="348773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da-DK" b="1" dirty="0">
                <a:solidFill>
                  <a:srgbClr val="000000"/>
                </a:solidFill>
              </a:rPr>
              <a:t>Forsider STIL</a:t>
            </a:r>
            <a:endParaRPr lang="da-DK"/>
          </a:p>
          <a:p>
            <a:r>
              <a:rPr lang="da-DK" sz="1000" b="1" dirty="0">
                <a:solidFill>
                  <a:srgbClr val="000000"/>
                </a:solidFill>
              </a:rPr>
              <a:t>Grønne farver, STIL-logo og valgfri blå streg</a:t>
            </a:r>
            <a:endParaRPr lang="da-DK"/>
          </a:p>
          <a:p>
            <a:endParaRPr lang="da-DK" dirty="0"/>
          </a:p>
        </p:txBody>
      </p:sp>
      <p:graphicFrame>
        <p:nvGraphicFramePr>
          <p:cNvPr id="15" name="Tabel 29">
            <a:extLst>
              <a:ext uri="{FF2B5EF4-FFF2-40B4-BE49-F238E27FC236}">
                <a16:creationId xmlns:a16="http://schemas.microsoft.com/office/drawing/2014/main" id="{4F7BB8FB-72E0-1857-68B0-74A7242302BA}"/>
              </a:ext>
            </a:extLst>
          </p:cNvPr>
          <p:cNvGraphicFramePr>
            <a:graphicFrameLocks noGrp="1" noDrilldown="1" noMove="1" noResize="1"/>
          </p:cNvGraphicFramePr>
          <p:nvPr userDrawn="1">
            <p:extLst>
              <p:ext uri="{D42A27DB-BD31-4B8C-83A1-F6EECF244321}">
                <p14:modId xmlns:p14="http://schemas.microsoft.com/office/powerpoint/2010/main" val="2158444187"/>
              </p:ext>
            </p:extLst>
          </p:nvPr>
        </p:nvGraphicFramePr>
        <p:xfrm>
          <a:off x="719138" y="1418408"/>
          <a:ext cx="3498497" cy="716280"/>
        </p:xfrm>
        <a:graphic>
          <a:graphicData uri="http://schemas.openxmlformats.org/drawingml/2006/table">
            <a:tbl>
              <a:tblPr/>
              <a:tblGrid>
                <a:gridCol w="3498497">
                  <a:extLst>
                    <a:ext uri="{9D8B030D-6E8A-4147-A177-3AD203B41FA5}">
                      <a16:colId xmlns:a16="http://schemas.microsoft.com/office/drawing/2014/main" val="2153043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9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Forsider DEPT</a:t>
                      </a:r>
                      <a:br>
                        <a:rPr lang="da-DK" sz="19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Grønne</a:t>
                      </a:r>
                      <a:r>
                        <a:rPr lang="da-DK" sz="10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farver og DEPT-logo </a:t>
                      </a:r>
                      <a:endParaRPr lang="da-DK" sz="10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350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82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50" userDrawn="1">
          <p15:clr>
            <a:srgbClr val="A4A3A4"/>
          </p15:clr>
        </p15:guide>
        <p15:guide id="5" pos="2740" userDrawn="1">
          <p15:clr>
            <a:srgbClr val="A4A3A4"/>
          </p15:clr>
        </p15:guide>
        <p15:guide id="6" pos="4937" userDrawn="1">
          <p15:clr>
            <a:srgbClr val="A4A3A4"/>
          </p15:clr>
        </p15:guide>
        <p15:guide id="7" pos="5028" userDrawn="1">
          <p15:clr>
            <a:srgbClr val="A4A3A4"/>
          </p15:clr>
        </p15:guide>
        <p15:guide id="8" orient="horz" pos="1265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1" y="0"/>
            <a:ext cx="711058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7113600" y="0"/>
            <a:ext cx="144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363446-EB64-4DBB-D623-B4B83D729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5969"/>
            <a:ext cx="5673725" cy="1290274"/>
          </a:xfrm>
        </p:spPr>
        <p:txBody>
          <a:bodyPr anchor="b" anchorCtr="0"/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9" y="3723361"/>
            <a:ext cx="5672863" cy="189124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dfec5e04-e9f7-44ab-b58b-66037a0593ff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4991100" y="6400801"/>
            <a:ext cx="1394100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2E09-5C29-4885-BDD5-BB12CC9148D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7600" y="0"/>
            <a:ext cx="49392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pic>
        <p:nvPicPr>
          <p:cNvPr id="229174316" name="logo" descr="{&quot;templafy&quot;:{&quot;id&quot;:&quot;7feff485-5189-4227-8e1d-f8302d69975a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  <p:sp>
        <p:nvSpPr>
          <p:cNvPr id="2" name="Name" descr="{&quot;templafy&quot;:{&quot;id&quot;:&quot;f25b5bce-cd69-42f1-ad31-e7259f27fa35&quot;}}">
            <a:extLst>
              <a:ext uri="{FF2B5EF4-FFF2-40B4-BE49-F238E27FC236}">
                <a16:creationId xmlns:a16="http://schemas.microsoft.com/office/drawing/2014/main" id="{02BB8C89-9CCB-A9F2-87FD-3979F34DBFD3}"/>
              </a:ext>
            </a:extLst>
          </p:cNvPr>
          <p:cNvSpPr/>
          <p:nvPr userDrawn="1"/>
        </p:nvSpPr>
        <p:spPr>
          <a:xfrm>
            <a:off x="720000" y="6400801"/>
            <a:ext cx="4268079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Mathilde Enghave Friis</a:t>
            </a:r>
          </a:p>
        </p:txBody>
      </p:sp>
    </p:spTree>
    <p:extLst>
      <p:ext uri="{BB962C8B-B14F-4D97-AF65-F5344CB8AC3E}">
        <p14:creationId xmlns:p14="http://schemas.microsoft.com/office/powerpoint/2010/main" val="266022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27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776" y="0"/>
            <a:ext cx="507822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476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779C68-2C96-7ABE-EA85-48017892F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3599" y="1674919"/>
            <a:ext cx="3637675" cy="1891241"/>
          </a:xfrm>
        </p:spPr>
        <p:txBody>
          <a:bodyPr anchor="b" anchorCtr="0"/>
          <a:lstStyle>
            <a:lvl1pPr>
              <a:lnSpc>
                <a:spcPct val="95000"/>
              </a:lnSpc>
              <a:defRPr sz="4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3600" y="3723361"/>
            <a:ext cx="3637675" cy="1891241"/>
          </a:xfr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1c4e52f7-a353-4629-a509-c9520111a868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10077175" y="6400801"/>
            <a:ext cx="1394100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818-E4AC-42DF-ABA3-4B9DD200DC6C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" y="0"/>
            <a:ext cx="71136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Images/Billeder</a:t>
            </a:r>
            <a:endParaRPr lang="da-DK"/>
          </a:p>
        </p:txBody>
      </p:sp>
      <p:pic>
        <p:nvPicPr>
          <p:cNvPr id="132466230" name="logo" descr="{&quot;templafy&quot;:{&quot;id&quot;:&quot;34ee0efe-db21-47cc-91da-50e616662e83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9600" y="720000"/>
            <a:ext cx="2203500" cy="655200"/>
          </a:xfrm>
          <a:prstGeom prst="rect">
            <a:avLst/>
          </a:prstGeom>
        </p:spPr>
      </p:pic>
      <p:sp>
        <p:nvSpPr>
          <p:cNvPr id="2" name="Name" descr="{&quot;templafy&quot;:{&quot;id&quot;:&quot;7449eff0-ca76-4534-b9e2-6f7216a0d8cb&quot;}}">
            <a:extLst>
              <a:ext uri="{FF2B5EF4-FFF2-40B4-BE49-F238E27FC236}">
                <a16:creationId xmlns:a16="http://schemas.microsoft.com/office/drawing/2014/main" id="{17284902-2A4B-113D-8DA5-670E19E8D621}"/>
              </a:ext>
            </a:extLst>
          </p:cNvPr>
          <p:cNvSpPr/>
          <p:nvPr userDrawn="1"/>
        </p:nvSpPr>
        <p:spPr>
          <a:xfrm>
            <a:off x="7833599" y="6400801"/>
            <a:ext cx="2239976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Mathilde Enghave Friis</a:t>
            </a:r>
          </a:p>
        </p:txBody>
      </p:sp>
    </p:spTree>
    <p:extLst>
      <p:ext uri="{BB962C8B-B14F-4D97-AF65-F5344CB8AC3E}">
        <p14:creationId xmlns:p14="http://schemas.microsoft.com/office/powerpoint/2010/main" val="3803488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934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776" y="0"/>
            <a:ext cx="5078224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476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0C7C12-E356-9CE7-C483-DCDCDC4A3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3599" y="1674919"/>
            <a:ext cx="3637675" cy="1891241"/>
          </a:xfrm>
        </p:spPr>
        <p:txBody>
          <a:bodyPr anchor="b" anchorCtr="0"/>
          <a:lstStyle>
            <a:lvl1pPr>
              <a:lnSpc>
                <a:spcPct val="95000"/>
              </a:lnSpc>
              <a:defRPr sz="4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3600" y="3723361"/>
            <a:ext cx="3637674" cy="1891241"/>
          </a:xfrm>
        </p:spPr>
        <p:txBody>
          <a:bodyPr lIns="18000"/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0F66-CF73-49C3-8D50-21B8D94A1B0D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7113777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Images/Billeder</a:t>
            </a:r>
            <a:endParaRPr lang="da-DK"/>
          </a:p>
        </p:txBody>
      </p:sp>
      <p:pic>
        <p:nvPicPr>
          <p:cNvPr id="1419464036" name="logo" descr="{&quot;templafy&quot;:{&quot;id&quot;:&quot;49c3dd1c-3532-455f-a187-709b4c007673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9600" y="720000"/>
            <a:ext cx="2203500" cy="655200"/>
          </a:xfrm>
          <a:prstGeom prst="rect">
            <a:avLst/>
          </a:prstGeom>
        </p:spPr>
      </p:pic>
      <p:sp>
        <p:nvSpPr>
          <p:cNvPr id="2" name="Date" descr="{&quot;templafy&quot;:{&quot;id&quot;:&quot;afb012de-6548-464e-8440-bd3d5f72b492&quot;}}">
            <a:extLst>
              <a:ext uri="{FF2B5EF4-FFF2-40B4-BE49-F238E27FC236}">
                <a16:creationId xmlns:a16="http://schemas.microsoft.com/office/drawing/2014/main" id="{5D17548A-3F1C-C537-9A11-94E056EA4672}"/>
              </a:ext>
            </a:extLst>
          </p:cNvPr>
          <p:cNvSpPr txBox="1">
            <a:spLocks/>
          </p:cNvSpPr>
          <p:nvPr userDrawn="1"/>
        </p:nvSpPr>
        <p:spPr>
          <a:xfrm>
            <a:off x="10077175" y="6400801"/>
            <a:ext cx="1394100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6" name="Name" descr="{&quot;templafy&quot;:{&quot;id&quot;:&quot;52db2a01-3131-4b2c-bf1a-f22ff86230d1&quot;}}">
            <a:extLst>
              <a:ext uri="{FF2B5EF4-FFF2-40B4-BE49-F238E27FC236}">
                <a16:creationId xmlns:a16="http://schemas.microsoft.com/office/drawing/2014/main" id="{F5852ED3-3D05-34ED-B756-D3680A5A4578}"/>
              </a:ext>
            </a:extLst>
          </p:cNvPr>
          <p:cNvSpPr/>
          <p:nvPr userDrawn="1"/>
        </p:nvSpPr>
        <p:spPr>
          <a:xfrm>
            <a:off x="7833599" y="6400801"/>
            <a:ext cx="2239976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Mathilde Enghave Friis</a:t>
            </a:r>
          </a:p>
        </p:txBody>
      </p:sp>
    </p:spTree>
    <p:extLst>
      <p:ext uri="{BB962C8B-B14F-4D97-AF65-F5344CB8AC3E}">
        <p14:creationId xmlns:p14="http://schemas.microsoft.com/office/powerpoint/2010/main" val="280419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934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108BECB9-D972-9829-978C-B168305D22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" y="0"/>
            <a:ext cx="12048002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Images/Billeder</a:t>
            </a:r>
            <a:endParaRPr lang="da-DK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51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316774"/>
            <a:ext cx="8335100" cy="12718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6" name="Name" descr="{&quot;templafy&quot;:{&quot;id&quot;:&quot;bbf8561f-0acb-4f9f-8822-d06435f90e4b&quot;}}">
            <a:extLst>
              <a:ext uri="{FF2B5EF4-FFF2-40B4-BE49-F238E27FC236}">
                <a16:creationId xmlns:a16="http://schemas.microsoft.com/office/drawing/2014/main" id="{4B3973E0-755F-84BD-3093-F5A14B55E327}"/>
              </a:ext>
            </a:extLst>
          </p:cNvPr>
          <p:cNvSpPr/>
          <p:nvPr userDrawn="1"/>
        </p:nvSpPr>
        <p:spPr>
          <a:xfrm>
            <a:off x="720000" y="6400801"/>
            <a:ext cx="8335100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Mathilde Enghave Friis</a:t>
            </a:r>
          </a:p>
        </p:txBody>
      </p:sp>
      <p:sp>
        <p:nvSpPr>
          <p:cNvPr id="17" name="Date" descr="{&quot;templafy&quot;:{&quot;id&quot;:&quot;32c3e0a8-d687-4821-bc2a-08ed5a25f3b5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9982201" y="6400801"/>
            <a:ext cx="1489074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86-0C06-4A53-8CD5-AA6A1048FA3A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02860340" name="logo" descr="{&quot;templafy&quot;:{&quot;id&quot;:&quot;79625cb5-7122-430a-b074-3d74bead631e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CE676AB-A231-D45D-FBAD-299A430F0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1938"/>
            <a:ext cx="8335100" cy="1778909"/>
          </a:xfrm>
        </p:spPr>
        <p:txBody>
          <a:bodyPr anchor="b" anchorCtr="0"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7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t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3B0B8-21F0-341F-784C-942BAECF5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3000"/>
              </a:lnSpc>
              <a:defRPr/>
            </a:lvl1pPr>
          </a:lstStyle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93A456-B0DA-6E37-E7F7-78B31B62B6D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                                                                                                                                                                 Brug TAB for at gå frem i tekst-niveau.                                                                                                                                       Brug SHIFT+TAB for at gå tilbage i tekst-niveau.                                                                                                              Alternativt kan Forøge og Formindsk listeniveau bruges.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E7D75E-CAEE-4406-2331-16899955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52C076-F90E-75A8-4F73-5E6DDB53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14AC2F-F82D-B406-9CBA-84C19D34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7308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orient="horz" pos="410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6D4FF46-CE6D-B856-836B-59F03AD92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7" y="650342"/>
            <a:ext cx="6249987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2008800"/>
            <a:ext cx="5673600" cy="4125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  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3600" y="0"/>
            <a:ext cx="50796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3B3B563-F224-9CFB-2FE8-16FD62C9C2A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66F036-CB9B-4745-AAB4-28D8EDF7CDE0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A2B5294C-FE81-7003-740A-D4DE8E74D3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76A5877A-B296-86F1-727D-5E8A0D1A86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8348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042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7" userDrawn="1">
          <p15:clr>
            <a:srgbClr val="A4A3A4"/>
          </p15:clr>
        </p15:guide>
        <p15:guide id="2" pos="4481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  <p15:guide id="4" pos="439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650342"/>
            <a:ext cx="10748962" cy="1149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008800"/>
            <a:ext cx="10749600" cy="4125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                                       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                              Klik SHIFT+TAB for at se foregående tekstformat</a:t>
            </a:r>
            <a:endParaRPr lang="da-DK"/>
          </a:p>
          <a:p>
            <a:pPr lvl="1"/>
            <a:r>
              <a:rPr lang="da-DK" noProof="0" dirty="0"/>
              <a:t>Niveau 2</a:t>
            </a:r>
            <a:endParaRPr lang="da-DK"/>
          </a:p>
          <a:p>
            <a:pPr lvl="2"/>
            <a:r>
              <a:rPr lang="da-DK" noProof="0" dirty="0"/>
              <a:t>Niveau 3</a:t>
            </a:r>
            <a:endParaRPr lang="da-DK"/>
          </a:p>
          <a:p>
            <a:pPr lvl="3"/>
            <a:r>
              <a:rPr lang="da-DK" noProof="0" dirty="0"/>
              <a:t>Niveau 4</a:t>
            </a:r>
            <a:endParaRPr lang="da-DK"/>
          </a:p>
          <a:p>
            <a:pPr lvl="4"/>
            <a:r>
              <a:rPr lang="da-DK" noProof="0" dirty="0"/>
              <a:t>Niveau 5, manchet/underoverskrift</a:t>
            </a:r>
            <a:endParaRPr lang="da-DK"/>
          </a:p>
          <a:p>
            <a:pPr lvl="5"/>
            <a:r>
              <a:rPr lang="da-DK" noProof="0" dirty="0"/>
              <a:t>Niveau 6</a:t>
            </a:r>
            <a:endParaRPr lang="da-DK"/>
          </a:p>
          <a:p>
            <a:pPr lvl="6"/>
            <a:r>
              <a:rPr lang="da-DK" noProof="0" dirty="0"/>
              <a:t>Niveau 7</a:t>
            </a:r>
            <a:endParaRPr lang="da-DK"/>
          </a:p>
          <a:p>
            <a:pPr lvl="7"/>
            <a:r>
              <a:rPr lang="da-DK" noProof="0" dirty="0"/>
              <a:t>Niveau 8</a:t>
            </a:r>
            <a:endParaRPr lang="da-DK"/>
          </a:p>
          <a:p>
            <a:pPr lvl="8"/>
            <a:r>
              <a:rPr lang="da-DK" noProof="0" dirty="0"/>
              <a:t>Niveau 9</a:t>
            </a:r>
            <a:endParaRPr lang="da-DK"/>
          </a:p>
        </p:txBody>
      </p:sp>
      <p:sp>
        <p:nvSpPr>
          <p:cNvPr id="4" name="Pladsholder til dato 18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noFill/>
              </a:defRPr>
            </a:lvl1pPr>
          </a:lstStyle>
          <a:p>
            <a:fld id="{61B1F00C-AA81-451C-9F2E-28BAD98A005E}" type="datetime1">
              <a:rPr lang="da-DK" smtClean="0"/>
              <a:t>15-08-2024</a:t>
            </a:fld>
            <a:endParaRPr lang="da-DK" dirty="0"/>
          </a:p>
        </p:txBody>
      </p:sp>
      <p:sp>
        <p:nvSpPr>
          <p:cNvPr id="5" name="Pladsholder til sidefod 19"/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99170"/>
            <a:ext cx="5588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itel" descr="{&quot;templafy&quot;:{&quot;id&quot;:&quot;ed8a0433-9a8a-4437-9df8-bb09822595fe&quot;}}">
            <a:extLst>
              <a:ext uri="{FF2B5EF4-FFF2-40B4-BE49-F238E27FC236}">
                <a16:creationId xmlns:a16="http://schemas.microsoft.com/office/drawing/2014/main" id="{445AC3AE-1A66-6490-B603-DA0B48681A89}"/>
              </a:ext>
            </a:extLst>
          </p:cNvPr>
          <p:cNvSpPr/>
          <p:nvPr userDrawn="1"/>
        </p:nvSpPr>
        <p:spPr>
          <a:xfrm>
            <a:off x="719138" y="6399170"/>
            <a:ext cx="51990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78" r:id="rId7"/>
    <p:sldLayoutId id="2147483751" r:id="rId8"/>
    <p:sldLayoutId id="2147483733" r:id="rId9"/>
    <p:sldLayoutId id="2147483752" r:id="rId10"/>
    <p:sldLayoutId id="2147483755" r:id="rId11"/>
    <p:sldLayoutId id="2147483756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32" r:id="rId18"/>
    <p:sldLayoutId id="2147483763" r:id="rId19"/>
    <p:sldLayoutId id="2147483764" r:id="rId20"/>
    <p:sldLayoutId id="2147483765" r:id="rId21"/>
    <p:sldLayoutId id="2147483766" r:id="rId22"/>
    <p:sldLayoutId id="2147483768" r:id="rId23"/>
    <p:sldLayoutId id="2147483767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654" r:id="rId31"/>
    <p:sldLayoutId id="2147483655" r:id="rId32"/>
    <p:sldLayoutId id="2147483775" r:id="rId33"/>
    <p:sldLayoutId id="2147483776" r:id="rId34"/>
    <p:sldLayoutId id="2147483779" r:id="rId35"/>
    <p:sldLayoutId id="2147483781" r:id="rId36"/>
  </p:sldLayoutIdLst>
  <p:hf hdr="0" ftr="0" dt="0"/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buClrTx/>
        <a:buFont typeface="Segoe UI" panose="020B0502040204020203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" indent="-1440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arenR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00" indent="-1440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lphaLcParenR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" indent="-144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None/>
        <a:defRPr sz="3200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864" userDrawn="1">
          <p15:clr>
            <a:srgbClr val="A4A3A4"/>
          </p15:clr>
        </p15:guide>
        <p15:guide id="27" pos="453" userDrawn="1">
          <p15:clr>
            <a:srgbClr val="A4A3A4"/>
          </p15:clr>
        </p15:guide>
        <p15:guide id="28" pos="7226" userDrawn="1">
          <p15:clr>
            <a:srgbClr val="A4A3A4"/>
          </p15:clr>
        </p15:guide>
        <p15:guide id="29" orient="horz" pos="4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mu.dk/grundskole/forskning-og-viden/sproglig-forstaaelse/samarbejde-med-foraeldre-om-sproglig-udvikling" TargetMode="External"/><Relationship Id="rId1" Type="http://schemas.openxmlformats.org/officeDocument/2006/relationships/slideLayout" Target="../slideLayouts/slideLayout10.xml"/><Relationship Id="rId5" Type="http://schemas.microsoft.com/office/2018/10/relationships/comments" Target="../comments/modernComment_134_A5871E0F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sprogvurdering.dk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16C6-1ED1-85F5-405C-6D9E7CF4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Sprog i børnehaveklassen</a:t>
            </a:r>
            <a:endParaRPr lang="da-DK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D5BC995-D4F5-342B-F62A-6D7E2C372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Oplæg til forældremøde i børnehaveklassen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E863F9A-3B61-FCCC-C418-DBAD8ECE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95792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DBC82-F82C-E3E8-A11E-713798BF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kan I styrke jeres barns sprog og læsning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EC3599-367E-7886-A488-1CF14E9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Dansk og international forskning viser, at børn udvikler deres sprog hurtigere og bedre, når </a:t>
            </a:r>
            <a:r>
              <a:rPr lang="da-DK" dirty="0" smtClean="0"/>
              <a:t>forældrene</a:t>
            </a:r>
            <a:endParaRPr lang="da-DK" dirty="0"/>
          </a:p>
          <a:p>
            <a:r>
              <a:rPr lang="da-DK" dirty="0" smtClean="0"/>
              <a:t>taler </a:t>
            </a:r>
            <a:r>
              <a:rPr lang="da-DK" dirty="0"/>
              <a:t>meget med dem</a:t>
            </a:r>
          </a:p>
          <a:p>
            <a:r>
              <a:rPr lang="da-DK" dirty="0" smtClean="0"/>
              <a:t>ofte </a:t>
            </a:r>
            <a:r>
              <a:rPr lang="da-DK" dirty="0"/>
              <a:t>læser bøger med dem</a:t>
            </a:r>
          </a:p>
          <a:p>
            <a:r>
              <a:rPr lang="da-DK" dirty="0" smtClean="0"/>
              <a:t>bruger </a:t>
            </a:r>
            <a:r>
              <a:rPr lang="da-DK" dirty="0"/>
              <a:t>mange forskellige ord og forklarer nye ord</a:t>
            </a:r>
          </a:p>
          <a:p>
            <a:r>
              <a:rPr lang="da-DK" dirty="0" smtClean="0"/>
              <a:t>gentager </a:t>
            </a:r>
            <a:r>
              <a:rPr lang="da-DK" dirty="0"/>
              <a:t>og bygger videre på det, barnet siger</a:t>
            </a:r>
          </a:p>
          <a:p>
            <a:r>
              <a:rPr lang="da-DK" dirty="0" smtClean="0"/>
              <a:t>stiller </a:t>
            </a:r>
            <a:r>
              <a:rPr lang="da-DK" dirty="0"/>
              <a:t>åbne spørgsmål, der kræver længere svar fra </a:t>
            </a:r>
            <a:r>
              <a:rPr lang="da-DK" dirty="0" smtClean="0"/>
              <a:t>barnet.</a:t>
            </a:r>
          </a:p>
          <a:p>
            <a:endParaRPr lang="da-DK" sz="1600" dirty="0"/>
          </a:p>
          <a:p>
            <a:pPr marL="0" indent="0">
              <a:buNone/>
            </a:pPr>
            <a:r>
              <a:rPr lang="da-DK" sz="1600" dirty="0" smtClean="0"/>
              <a:t>På ”køleskabsarket” til højre får I enkle tips til samtaler og læsning med jeres barn.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04B7A61-FBEB-C8AF-B83C-22680D67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C55A99D-9337-8B66-6582-8D39A9D27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350" y="2008800"/>
            <a:ext cx="2927350" cy="41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5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DBC82-F82C-E3E8-A11E-713798BF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kan I styrke jeres barns sprog og læsning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20000" y="5439296"/>
            <a:ext cx="5302800" cy="69478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Via QR-koden kan I se den film, </a:t>
            </a:r>
            <a:r>
              <a:rPr lang="da-DK" dirty="0" smtClean="0"/>
              <a:t>som </a:t>
            </a:r>
            <a:r>
              <a:rPr lang="da-DK" dirty="0"/>
              <a:t>vi skal se nu.</a:t>
            </a:r>
          </a:p>
          <a:p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6166800" y="5144890"/>
            <a:ext cx="5302800" cy="989187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Link til filmen på emu.dk – (filmen er et stykke nede på siden): </a:t>
            </a:r>
            <a:r>
              <a:rPr lang="da-DK" dirty="0">
                <a:hlinkClick r:id="rId2"/>
              </a:rPr>
              <a:t>Samarbejde med forældre om sproglig udvikling og forebyggelse af læsevanskeligheder - Forskning og viden - GRUNDSKOLE | Emu.dk</a:t>
            </a:r>
            <a:endParaRPr lang="da-DK" dirty="0"/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82ED0A0-FF18-E759-4500-F3F5E9C89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914" y="1903761"/>
            <a:ext cx="4905923" cy="305047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A73872B-9F43-990A-3FCF-4768B7EB6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0352">
            <a:off x="1307607" y="2286353"/>
            <a:ext cx="1872885" cy="2666598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E18B8384-F5FE-B4FD-BF0B-984B38597009}"/>
              </a:ext>
            </a:extLst>
          </p:cNvPr>
          <p:cNvSpPr/>
          <p:nvPr/>
        </p:nvSpPr>
        <p:spPr>
          <a:xfrm>
            <a:off x="1448416" y="4667161"/>
            <a:ext cx="845408" cy="5951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61333234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5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9E00B-B8C2-6013-A298-A698480F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5078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7BB4-D329-45C0-9F6E-278BA69F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Indhold</a:t>
            </a:r>
            <a:endParaRPr lang="da-DK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322D7518-2F2D-E040-188A-C653AB8A1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706308"/>
              </p:ext>
            </p:extLst>
          </p:nvPr>
        </p:nvGraphicFramePr>
        <p:xfrm>
          <a:off x="720725" y="2008188"/>
          <a:ext cx="7116763" cy="1884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85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Sprogets betydning for barnets læring og trivsel</a:t>
                      </a:r>
                      <a:endParaRPr lang="da-DK" sz="1400" dirty="0"/>
                    </a:p>
                  </a:txBody>
                  <a:tcPr marL="72014" marR="46809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indent="0" algn="l" defTabSz="512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Sprogvurderingen i børnehaveklassen</a:t>
                      </a:r>
                      <a:endParaRPr lang="da-DK" sz="1400" dirty="0"/>
                    </a:p>
                  </a:txBody>
                  <a:tcPr marL="68603" marR="6860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Sprogindsatsen i børnehaveklassen</a:t>
                      </a:r>
                      <a:endParaRPr lang="da-DK" sz="1400" dirty="0"/>
                    </a:p>
                  </a:txBody>
                  <a:tcPr marL="68603" marR="6860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Forældres betydning for barnets sproglige udvikling</a:t>
                      </a:r>
                      <a:endParaRPr lang="da-DK" sz="1400" dirty="0"/>
                    </a:p>
                  </a:txBody>
                  <a:tcPr marL="68603" marR="6860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Hvordan kan I som forældre styrke jeres barns sprog?</a:t>
                      </a:r>
                      <a:endParaRPr lang="da-DK" sz="1400" dirty="0"/>
                    </a:p>
                  </a:txBody>
                  <a:tcPr marL="68603" marR="6860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A374D-D185-49DA-ABE4-93C0E3F7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8C10-C7B6-4C4D-8F8A-AB6FF8248A75}" type="datetime2">
              <a:rPr lang="da-DK"/>
              <a:t>15. august 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EC494-BE0B-40D0-BD70-1CF17570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/>
              <a:pPr/>
              <a:t>2</a:t>
            </a:fld>
            <a:endParaRPr lang="da-DK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32527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Sprog, læring og trivsel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000" y="2008800"/>
            <a:ext cx="7117488" cy="227444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Dansk og international forskning viser, </a:t>
            </a:r>
            <a:r>
              <a:rPr lang="da-DK" dirty="0" smtClean="0"/>
              <a:t>at</a:t>
            </a:r>
            <a:endParaRPr lang="da-DK" dirty="0"/>
          </a:p>
          <a:p>
            <a:r>
              <a:rPr lang="da-DK" dirty="0" smtClean="0"/>
              <a:t>et </a:t>
            </a:r>
            <a:r>
              <a:rPr lang="da-DK" dirty="0"/>
              <a:t>godt sprog tidligere i livet hænger sammen med læring, uddannelse og trivsel senere i livet</a:t>
            </a:r>
          </a:p>
          <a:p>
            <a:r>
              <a:rPr lang="da-DK" dirty="0" smtClean="0"/>
              <a:t>sprog </a:t>
            </a:r>
            <a:r>
              <a:rPr lang="da-DK" dirty="0"/>
              <a:t>er den kompetence, der styrker andre kompetencer bedst</a:t>
            </a:r>
          </a:p>
          <a:p>
            <a:r>
              <a:rPr lang="da-DK" dirty="0" smtClean="0"/>
              <a:t>ordforrådet </a:t>
            </a:r>
            <a:r>
              <a:rPr lang="da-DK" dirty="0"/>
              <a:t>spiller en særlig vigtig rolle</a:t>
            </a:r>
          </a:p>
          <a:p>
            <a:r>
              <a:rPr lang="da-DK" dirty="0" smtClean="0"/>
              <a:t>en </a:t>
            </a:r>
            <a:r>
              <a:rPr lang="da-DK" dirty="0"/>
              <a:t>god opmærksomhed på ordenes/sprogets lyde og et stort bogstavkendskab gør det nemmere at lære at </a:t>
            </a:r>
            <a:r>
              <a:rPr lang="da-DK" dirty="0" smtClean="0"/>
              <a:t>læse.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5A9FF7F6-60F9-4C39-A19B-AA909FE652F7}"/>
              </a:ext>
            </a:extLst>
          </p:cNvPr>
          <p:cNvSpPr txBox="1">
            <a:spLocks/>
          </p:cNvSpPr>
          <p:nvPr/>
        </p:nvSpPr>
        <p:spPr>
          <a:xfrm>
            <a:off x="7981950" y="2008800"/>
            <a:ext cx="3487735" cy="3978114"/>
          </a:xfrm>
          <a:prstGeom prst="rect">
            <a:avLst/>
          </a:prstGeom>
          <a:solidFill>
            <a:schemeClr val="accent2"/>
          </a:solidFill>
        </p:spPr>
        <p:txBody>
          <a:bodyPr wrap="square" lIns="180000" tIns="180000" rIns="360000" bIns="180000" rtlCol="0">
            <a:noAutofit/>
          </a:bodyPr>
          <a:lstStyle/>
          <a:p>
            <a:r>
              <a:rPr lang="da-DK" sz="2000" dirty="0" smtClean="0">
                <a:latin typeface="+mj-lt"/>
              </a:rPr>
              <a:t>Vidste du…</a:t>
            </a:r>
          </a:p>
          <a:p>
            <a:endParaRPr lang="da-DK" sz="1400" dirty="0"/>
          </a:p>
          <a:p>
            <a:r>
              <a:rPr lang="da-DK" sz="1400" dirty="0" smtClean="0"/>
              <a:t>…at et generelt stort ordforråd understøtter det faglige ordforråd?</a:t>
            </a:r>
          </a:p>
          <a:p>
            <a:endParaRPr lang="da-DK" sz="1400" dirty="0"/>
          </a:p>
          <a:p>
            <a:r>
              <a:rPr lang="da-DK" sz="1400" dirty="0" smtClean="0"/>
              <a:t>…at et stort ordforråd understøtter sociale kompetencer og trivsel?</a:t>
            </a:r>
            <a:endParaRPr lang="da-DK" sz="140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C3BF20F-D4E3-4C22-A759-77384D8DA4F3}"/>
              </a:ext>
            </a:extLst>
          </p:cNvPr>
          <p:cNvSpPr>
            <a:spLocks noEditPoints="1"/>
          </p:cNvSpPr>
          <p:nvPr/>
        </p:nvSpPr>
        <p:spPr bwMode="auto">
          <a:xfrm>
            <a:off x="719138" y="5057558"/>
            <a:ext cx="623888" cy="500063"/>
          </a:xfrm>
          <a:custGeom>
            <a:avLst/>
            <a:gdLst>
              <a:gd name="T0" fmla="*/ 90 w 289"/>
              <a:gd name="T1" fmla="*/ 6 h 230"/>
              <a:gd name="T2" fmla="*/ 50 w 289"/>
              <a:gd name="T3" fmla="*/ 24 h 230"/>
              <a:gd name="T4" fmla="*/ 35 w 289"/>
              <a:gd name="T5" fmla="*/ 62 h 230"/>
              <a:gd name="T6" fmla="*/ 46 w 289"/>
              <a:gd name="T7" fmla="*/ 90 h 230"/>
              <a:gd name="T8" fmla="*/ 82 w 289"/>
              <a:gd name="T9" fmla="*/ 103 h 230"/>
              <a:gd name="T10" fmla="*/ 99 w 289"/>
              <a:gd name="T11" fmla="*/ 103 h 230"/>
              <a:gd name="T12" fmla="*/ 84 w 289"/>
              <a:gd name="T13" fmla="*/ 138 h 230"/>
              <a:gd name="T14" fmla="*/ 62 w 289"/>
              <a:gd name="T15" fmla="*/ 164 h 230"/>
              <a:gd name="T16" fmla="*/ 33 w 289"/>
              <a:gd name="T17" fmla="*/ 185 h 230"/>
              <a:gd name="T18" fmla="*/ 0 w 289"/>
              <a:gd name="T19" fmla="*/ 204 h 230"/>
              <a:gd name="T20" fmla="*/ 12 w 289"/>
              <a:gd name="T21" fmla="*/ 230 h 230"/>
              <a:gd name="T22" fmla="*/ 50 w 289"/>
              <a:gd name="T23" fmla="*/ 208 h 230"/>
              <a:gd name="T24" fmla="*/ 94 w 289"/>
              <a:gd name="T25" fmla="*/ 173 h 230"/>
              <a:gd name="T26" fmla="*/ 128 w 289"/>
              <a:gd name="T27" fmla="*/ 125 h 230"/>
              <a:gd name="T28" fmla="*/ 142 w 289"/>
              <a:gd name="T29" fmla="*/ 63 h 230"/>
              <a:gd name="T30" fmla="*/ 129 w 289"/>
              <a:gd name="T31" fmla="*/ 21 h 230"/>
              <a:gd name="T32" fmla="*/ 90 w 289"/>
              <a:gd name="T33" fmla="*/ 6 h 230"/>
              <a:gd name="T34" fmla="*/ 275 w 289"/>
              <a:gd name="T35" fmla="*/ 21 h 230"/>
              <a:gd name="T36" fmla="*/ 197 w 289"/>
              <a:gd name="T37" fmla="*/ 22 h 230"/>
              <a:gd name="T38" fmla="*/ 196 w 289"/>
              <a:gd name="T39" fmla="*/ 24 h 230"/>
              <a:gd name="T40" fmla="*/ 181 w 289"/>
              <a:gd name="T41" fmla="*/ 62 h 230"/>
              <a:gd name="T42" fmla="*/ 192 w 289"/>
              <a:gd name="T43" fmla="*/ 90 h 230"/>
              <a:gd name="T44" fmla="*/ 228 w 289"/>
              <a:gd name="T45" fmla="*/ 103 h 230"/>
              <a:gd name="T46" fmla="*/ 245 w 289"/>
              <a:gd name="T47" fmla="*/ 103 h 230"/>
              <a:gd name="T48" fmla="*/ 230 w 289"/>
              <a:gd name="T49" fmla="*/ 138 h 230"/>
              <a:gd name="T50" fmla="*/ 208 w 289"/>
              <a:gd name="T51" fmla="*/ 164 h 230"/>
              <a:gd name="T52" fmla="*/ 179 w 289"/>
              <a:gd name="T53" fmla="*/ 185 h 230"/>
              <a:gd name="T54" fmla="*/ 146 w 289"/>
              <a:gd name="T55" fmla="*/ 204 h 230"/>
              <a:gd name="T56" fmla="*/ 158 w 289"/>
              <a:gd name="T57" fmla="*/ 230 h 230"/>
              <a:gd name="T58" fmla="*/ 196 w 289"/>
              <a:gd name="T59" fmla="*/ 208 h 230"/>
              <a:gd name="T60" fmla="*/ 240 w 289"/>
              <a:gd name="T61" fmla="*/ 173 h 230"/>
              <a:gd name="T62" fmla="*/ 274 w 289"/>
              <a:gd name="T63" fmla="*/ 125 h 230"/>
              <a:gd name="T64" fmla="*/ 288 w 289"/>
              <a:gd name="T65" fmla="*/ 63 h 230"/>
              <a:gd name="T66" fmla="*/ 275 w 289"/>
              <a:gd name="T67" fmla="*/ 2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9" h="230">
                <a:moveTo>
                  <a:pt x="90" y="6"/>
                </a:moveTo>
                <a:cubicBezTo>
                  <a:pt x="74" y="5"/>
                  <a:pt x="60" y="12"/>
                  <a:pt x="50" y="24"/>
                </a:cubicBezTo>
                <a:cubicBezTo>
                  <a:pt x="41" y="34"/>
                  <a:pt x="36" y="48"/>
                  <a:pt x="35" y="62"/>
                </a:cubicBezTo>
                <a:cubicBezTo>
                  <a:pt x="35" y="72"/>
                  <a:pt x="39" y="82"/>
                  <a:pt x="46" y="90"/>
                </a:cubicBezTo>
                <a:cubicBezTo>
                  <a:pt x="56" y="100"/>
                  <a:pt x="69" y="104"/>
                  <a:pt x="82" y="103"/>
                </a:cubicBezTo>
                <a:cubicBezTo>
                  <a:pt x="99" y="103"/>
                  <a:pt x="99" y="103"/>
                  <a:pt x="99" y="103"/>
                </a:cubicBezTo>
                <a:cubicBezTo>
                  <a:pt x="96" y="116"/>
                  <a:pt x="91" y="127"/>
                  <a:pt x="84" y="138"/>
                </a:cubicBezTo>
                <a:cubicBezTo>
                  <a:pt x="78" y="148"/>
                  <a:pt x="70" y="156"/>
                  <a:pt x="62" y="164"/>
                </a:cubicBezTo>
                <a:cubicBezTo>
                  <a:pt x="53" y="172"/>
                  <a:pt x="44" y="179"/>
                  <a:pt x="33" y="185"/>
                </a:cubicBezTo>
                <a:cubicBezTo>
                  <a:pt x="23" y="191"/>
                  <a:pt x="12" y="197"/>
                  <a:pt x="0" y="204"/>
                </a:cubicBezTo>
                <a:cubicBezTo>
                  <a:pt x="12" y="230"/>
                  <a:pt x="12" y="230"/>
                  <a:pt x="12" y="230"/>
                </a:cubicBezTo>
                <a:cubicBezTo>
                  <a:pt x="22" y="225"/>
                  <a:pt x="35" y="218"/>
                  <a:pt x="50" y="208"/>
                </a:cubicBezTo>
                <a:cubicBezTo>
                  <a:pt x="66" y="198"/>
                  <a:pt x="80" y="186"/>
                  <a:pt x="94" y="173"/>
                </a:cubicBezTo>
                <a:cubicBezTo>
                  <a:pt x="108" y="159"/>
                  <a:pt x="119" y="143"/>
                  <a:pt x="128" y="125"/>
                </a:cubicBezTo>
                <a:cubicBezTo>
                  <a:pt x="138" y="106"/>
                  <a:pt x="143" y="84"/>
                  <a:pt x="142" y="63"/>
                </a:cubicBezTo>
                <a:cubicBezTo>
                  <a:pt x="143" y="48"/>
                  <a:pt x="138" y="33"/>
                  <a:pt x="129" y="21"/>
                </a:cubicBezTo>
                <a:cubicBezTo>
                  <a:pt x="119" y="10"/>
                  <a:pt x="105" y="4"/>
                  <a:pt x="90" y="6"/>
                </a:cubicBezTo>
                <a:close/>
                <a:moveTo>
                  <a:pt x="275" y="21"/>
                </a:moveTo>
                <a:cubicBezTo>
                  <a:pt x="253" y="0"/>
                  <a:pt x="218" y="0"/>
                  <a:pt x="197" y="22"/>
                </a:cubicBezTo>
                <a:cubicBezTo>
                  <a:pt x="197" y="23"/>
                  <a:pt x="196" y="23"/>
                  <a:pt x="196" y="24"/>
                </a:cubicBezTo>
                <a:cubicBezTo>
                  <a:pt x="187" y="34"/>
                  <a:pt x="181" y="48"/>
                  <a:pt x="181" y="62"/>
                </a:cubicBezTo>
                <a:cubicBezTo>
                  <a:pt x="181" y="72"/>
                  <a:pt x="185" y="82"/>
                  <a:pt x="192" y="90"/>
                </a:cubicBezTo>
                <a:cubicBezTo>
                  <a:pt x="201" y="100"/>
                  <a:pt x="215" y="104"/>
                  <a:pt x="228" y="103"/>
                </a:cubicBezTo>
                <a:cubicBezTo>
                  <a:pt x="245" y="103"/>
                  <a:pt x="245" y="103"/>
                  <a:pt x="245" y="103"/>
                </a:cubicBezTo>
                <a:cubicBezTo>
                  <a:pt x="242" y="116"/>
                  <a:pt x="236" y="127"/>
                  <a:pt x="230" y="138"/>
                </a:cubicBezTo>
                <a:cubicBezTo>
                  <a:pt x="224" y="148"/>
                  <a:pt x="216" y="156"/>
                  <a:pt x="208" y="164"/>
                </a:cubicBezTo>
                <a:cubicBezTo>
                  <a:pt x="199" y="172"/>
                  <a:pt x="189" y="179"/>
                  <a:pt x="179" y="185"/>
                </a:cubicBezTo>
                <a:cubicBezTo>
                  <a:pt x="169" y="191"/>
                  <a:pt x="158" y="197"/>
                  <a:pt x="146" y="204"/>
                </a:cubicBezTo>
                <a:cubicBezTo>
                  <a:pt x="158" y="230"/>
                  <a:pt x="158" y="230"/>
                  <a:pt x="158" y="230"/>
                </a:cubicBezTo>
                <a:cubicBezTo>
                  <a:pt x="168" y="225"/>
                  <a:pt x="180" y="218"/>
                  <a:pt x="196" y="208"/>
                </a:cubicBezTo>
                <a:cubicBezTo>
                  <a:pt x="212" y="198"/>
                  <a:pt x="226" y="186"/>
                  <a:pt x="240" y="173"/>
                </a:cubicBezTo>
                <a:cubicBezTo>
                  <a:pt x="254" y="159"/>
                  <a:pt x="265" y="143"/>
                  <a:pt x="274" y="125"/>
                </a:cubicBezTo>
                <a:cubicBezTo>
                  <a:pt x="283" y="106"/>
                  <a:pt x="288" y="84"/>
                  <a:pt x="288" y="63"/>
                </a:cubicBezTo>
                <a:cubicBezTo>
                  <a:pt x="289" y="48"/>
                  <a:pt x="284" y="33"/>
                  <a:pt x="275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1575044" y="5145032"/>
            <a:ext cx="3911356" cy="412589"/>
          </a:xfrm>
        </p:spPr>
        <p:txBody>
          <a:bodyPr/>
          <a:lstStyle/>
          <a:p>
            <a:pPr marL="0" indent="0">
              <a:buNone/>
            </a:pPr>
            <a:r>
              <a:rPr lang="da-DK" sz="2400" b="1" i="1" dirty="0" smtClean="0">
                <a:latin typeface="+mj-lt"/>
              </a:rPr>
              <a:t>Sprog er foder for hjernen</a:t>
            </a:r>
            <a:endParaRPr lang="da-DK" sz="2400" b="1" i="1" dirty="0">
              <a:latin typeface="+mj-lt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276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 sprogvurderingen i børnehaveklassen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Sprogvurderingen i børnehaveklassen er obligatorisk for alle folkeskoler og finder sted i begyndelsen af skoleåret.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Sprogvurderingen afdækker </a:t>
            </a:r>
            <a:r>
              <a:rPr lang="da-DK" dirty="0" smtClean="0"/>
              <a:t>elevernes</a:t>
            </a:r>
          </a:p>
          <a:p>
            <a:r>
              <a:rPr lang="da-DK" dirty="0" smtClean="0"/>
              <a:t>Talesproglige kompetencer</a:t>
            </a:r>
          </a:p>
          <a:p>
            <a:pPr lvl="1"/>
            <a:r>
              <a:rPr lang="da-DK" dirty="0" smtClean="0"/>
              <a:t>Ordforråd og sætningsforståelse</a:t>
            </a:r>
          </a:p>
          <a:p>
            <a:r>
              <a:rPr lang="da-DK" dirty="0" smtClean="0"/>
              <a:t>Før-skriftlige kompetencer</a:t>
            </a:r>
          </a:p>
          <a:p>
            <a:pPr lvl="1"/>
            <a:r>
              <a:rPr lang="da-DK" dirty="0" smtClean="0"/>
              <a:t>Bogstavkendskab og forlyd.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6" name="Pladsholder til indhold 6" descr="Et billede, der indeholder tøj, kvinde, person, indendørs&#10;&#10;Automatisk genereret beskrivelse">
            <a:extLst>
              <a:ext uri="{FF2B5EF4-FFF2-40B4-BE49-F238E27FC236}">
                <a16:creationId xmlns:a16="http://schemas.microsoft.com/office/drawing/2014/main" id="{AD2C0F19-1D08-61CB-A18C-569D00A7E5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33" y="2307181"/>
            <a:ext cx="5301967" cy="35353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6166133" y="5851770"/>
            <a:ext cx="5302800" cy="179576"/>
          </a:xfrm>
        </p:spPr>
        <p:txBody>
          <a:bodyPr/>
          <a:lstStyle/>
          <a:p>
            <a:pPr marL="0" indent="0">
              <a:buNone/>
            </a:pPr>
            <a:r>
              <a:rPr lang="da-DK" sz="1050" dirty="0" smtClean="0"/>
              <a:t>© Børne- og Undervisningsministeriet</a:t>
            </a:r>
            <a:endParaRPr lang="da-DK" sz="1050" dirty="0"/>
          </a:p>
        </p:txBody>
      </p:sp>
    </p:spTree>
    <p:extLst>
      <p:ext uri="{BB962C8B-B14F-4D97-AF65-F5344CB8AC3E}">
        <p14:creationId xmlns:p14="http://schemas.microsoft.com/office/powerpoint/2010/main" val="116615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49784-FBEE-C6E0-91E8-64FD00ED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sprogvurderingen i børnehaveklassen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2494F5-2E3A-691F-D876-7AF2B1125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Sprogvurderingen foregår </a:t>
            </a:r>
            <a:r>
              <a:rPr lang="da-DK" dirty="0" smtClean="0"/>
              <a:t>digitalt:</a:t>
            </a:r>
            <a:endParaRPr lang="da-DK" dirty="0"/>
          </a:p>
          <a:p>
            <a:pPr lvl="1"/>
            <a:r>
              <a:rPr lang="da-DK" dirty="0"/>
              <a:t>Før sprogvurderingen øver klassen sig ved brug af en demoversion</a:t>
            </a:r>
          </a:p>
          <a:p>
            <a:pPr lvl="1"/>
            <a:r>
              <a:rPr lang="da-DK" dirty="0"/>
              <a:t>Ved selve vurderingen sidder eleverne med hver deres pc/tablet og høretelefoner </a:t>
            </a:r>
            <a:r>
              <a:rPr lang="da-DK" dirty="0">
                <a:solidFill>
                  <a:srgbClr val="FF0000"/>
                </a:solidFill>
              </a:rPr>
              <a:t>[Her kan du tilføje, om eleverne selv skal medbringe høretelefoner]</a:t>
            </a:r>
          </a:p>
          <a:p>
            <a:pPr lvl="1"/>
            <a:r>
              <a:rPr lang="da-DK" dirty="0"/>
              <a:t>En oplæser guider dem igennem alle opgaverne, så eleverne kan løse dem i deres eget tempo</a:t>
            </a:r>
          </a:p>
          <a:p>
            <a:pPr lvl="1"/>
            <a:r>
              <a:rPr lang="da-DK" dirty="0"/>
              <a:t>Spørgsmålene kan høres flere gange, inden eleven svarer</a:t>
            </a:r>
          </a:p>
          <a:p>
            <a:pPr lvl="1"/>
            <a:r>
              <a:rPr lang="da-DK" dirty="0"/>
              <a:t>Sprogvurderingen varer ca. 20 </a:t>
            </a:r>
            <a:r>
              <a:rPr lang="da-DK" dirty="0" smtClean="0"/>
              <a:t>minutter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6166800" y="3878980"/>
            <a:ext cx="5302800" cy="225509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hlinkClick r:id="rId2"/>
              </a:rPr>
              <a:t>Se </a:t>
            </a:r>
            <a:r>
              <a:rPr lang="da-DK" dirty="0">
                <a:hlinkClick r:id="rId2"/>
              </a:rPr>
              <a:t>demoversionen på sprogvurdering.dk</a:t>
            </a:r>
            <a:endParaRPr lang="da-DK" dirty="0"/>
          </a:p>
          <a:p>
            <a:endParaRPr lang="da-DK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ED7075F-E6BD-A6E4-2E50-2DEC6F8C3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48" y="1895928"/>
            <a:ext cx="564959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1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7A411-4240-C3DD-5F81-A200387E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dirty="0"/>
              <a:t>Hvorfor skal eleverne sprogvurderes?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3EA175-D939-5C45-4D4D-EA4DCC1D0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Sproget er den vigtigste forudsætning for at få et godt udbytte af skolens </a:t>
            </a:r>
            <a:r>
              <a:rPr lang="da-DK" dirty="0" smtClean="0"/>
              <a:t>undervisning.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Det er vigtigt for os som fagpersonale at få et samlet overblik over elevernes sproglige </a:t>
            </a:r>
            <a:r>
              <a:rPr lang="da-DK" dirty="0" smtClean="0"/>
              <a:t>kompetencer.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Sprogvurderingen gør det muligt for os at iværksætte den rette sproglige indsats i undervisningen – både for den samlede klasse samt for den enkelte </a:t>
            </a:r>
            <a:r>
              <a:rPr lang="da-DK" dirty="0" smtClean="0"/>
              <a:t>elev.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I kan læse mere om sprogvurderingen i den </a:t>
            </a:r>
            <a:r>
              <a:rPr lang="da-DK" dirty="0" smtClean="0"/>
              <a:t>folder, I </a:t>
            </a:r>
            <a:r>
              <a:rPr lang="da-DK" dirty="0"/>
              <a:t>får </a:t>
            </a:r>
            <a:r>
              <a:rPr lang="da-DK" dirty="0" smtClean="0"/>
              <a:t>tilsendt. Via QR-koden i folderen kan I se demotesten om sprogvurderingen.</a:t>
            </a:r>
            <a:endParaRPr lang="da-DK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051" y="2011123"/>
            <a:ext cx="2920866" cy="41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grpSp>
        <p:nvGrpSpPr>
          <p:cNvPr id="4" name="Gruppe 3"/>
          <p:cNvGrpSpPr/>
          <p:nvPr/>
        </p:nvGrpSpPr>
        <p:grpSpPr>
          <a:xfrm>
            <a:off x="3700222" y="734674"/>
            <a:ext cx="4791556" cy="5388653"/>
            <a:chOff x="946451" y="972017"/>
            <a:chExt cx="4791556" cy="5388653"/>
          </a:xfrm>
        </p:grpSpPr>
        <p:pic>
          <p:nvPicPr>
            <p:cNvPr id="3" name="Billed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451" y="2931727"/>
              <a:ext cx="4715533" cy="1533739"/>
            </a:xfrm>
            <a:prstGeom prst="rect">
              <a:avLst/>
            </a:prstGeom>
          </p:spPr>
        </p:pic>
        <p:pic>
          <p:nvPicPr>
            <p:cNvPr id="6" name="Billed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451" y="4872384"/>
              <a:ext cx="4791556" cy="1488286"/>
            </a:xfrm>
            <a:prstGeom prst="rect">
              <a:avLst/>
            </a:prstGeom>
          </p:spPr>
        </p:pic>
        <p:pic>
          <p:nvPicPr>
            <p:cNvPr id="7" name="Billed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451" y="972017"/>
              <a:ext cx="4753638" cy="1552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923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686FDFC-4796-3251-D2CE-D2586D4B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Resultatet af sprogvurderingen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160E2817-3EFA-EE10-9940-DA337C3A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4514248"/>
            <a:ext cx="10749600" cy="162015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Resultatet af sprogvurderingen vil vise, hvilken sproglig indsats eleverne har behov for </a:t>
            </a:r>
          </a:p>
          <a:p>
            <a:pPr marL="0" indent="0">
              <a:buNone/>
            </a:pPr>
            <a:r>
              <a:rPr lang="da-DK" dirty="0"/>
              <a:t>Resultatet står aldrig alene – det indgår som et led i vores samlede vurdering af elevernes sproglige kompetencer</a:t>
            </a:r>
          </a:p>
          <a:p>
            <a:pPr marL="0" indent="0">
              <a:buNone/>
            </a:pPr>
            <a:r>
              <a:rPr lang="da-DK" dirty="0">
                <a:solidFill>
                  <a:srgbClr val="FF0000"/>
                </a:solidFill>
              </a:rPr>
              <a:t>[Her kan du beskrive jeres lokale procedure for, hvordan forældrene informeres om resultatet. Se eksempler herpå i Rundt om forældresamarbejdet om sprog i børnehaveklassen]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434729"/>
              </p:ext>
            </p:extLst>
          </p:nvPr>
        </p:nvGraphicFramePr>
        <p:xfrm>
          <a:off x="719138" y="1634066"/>
          <a:ext cx="10748961" cy="23689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2542">
                  <a:extLst>
                    <a:ext uri="{9D8B030D-6E8A-4147-A177-3AD203B41FA5}">
                      <a16:colId xmlns:a16="http://schemas.microsoft.com/office/drawing/2014/main" val="1768472554"/>
                    </a:ext>
                  </a:extLst>
                </a:gridCol>
                <a:gridCol w="2396691">
                  <a:extLst>
                    <a:ext uri="{9D8B030D-6E8A-4147-A177-3AD203B41FA5}">
                      <a16:colId xmlns:a16="http://schemas.microsoft.com/office/drawing/2014/main" val="3891000632"/>
                    </a:ext>
                  </a:extLst>
                </a:gridCol>
                <a:gridCol w="7059728">
                  <a:extLst>
                    <a:ext uri="{9D8B030D-6E8A-4147-A177-3AD203B41FA5}">
                      <a16:colId xmlns:a16="http://schemas.microsoft.com/office/drawing/2014/main" val="116550655"/>
                    </a:ext>
                  </a:extLst>
                </a:gridCol>
              </a:tblGrid>
              <a:tr h="544385">
                <a:tc>
                  <a:txBody>
                    <a:bodyPr/>
                    <a:lstStyle/>
                    <a:p>
                      <a:r>
                        <a:rPr lang="da-DK" dirty="0" smtClean="0"/>
                        <a:t>Score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Indsatsgruppe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Eksempel på indsats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046274"/>
                  </a:ext>
                </a:extLst>
              </a:tr>
              <a:tr h="544385">
                <a:tc>
                  <a:txBody>
                    <a:bodyPr/>
                    <a:lstStyle/>
                    <a:p>
                      <a:r>
                        <a:rPr lang="da-DK" dirty="0"/>
                        <a:t>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Særlig indsats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Særlig målrettet sprogindsats, evt. med inddragelse af relevante fagpersoner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49845"/>
                  </a:ext>
                </a:extLst>
              </a:tr>
              <a:tr h="544385">
                <a:tc>
                  <a:txBody>
                    <a:bodyPr/>
                    <a:lstStyle/>
                    <a:p>
                      <a:r>
                        <a:rPr lang="da-DK" dirty="0"/>
                        <a:t>6-15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Fokuseret indsats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Målrettet indsats med øget fokus på de sproglige områder, hvor eleven har lavere scorer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92326"/>
                  </a:ext>
                </a:extLst>
              </a:tr>
              <a:tr h="544385">
                <a:tc>
                  <a:txBody>
                    <a:bodyPr/>
                    <a:lstStyle/>
                    <a:p>
                      <a:r>
                        <a:rPr lang="da-DK" dirty="0"/>
                        <a:t>16-100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Generel indsats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Generel understøttede sprogindsats i børnehaveklassen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265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4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B809A-E079-C609-4601-451B67EC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Sprogindsatsen i børnehaveklassen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31DD1E-2972-F1EC-5140-016FE7FC9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>
                <a:solidFill>
                  <a:srgbClr val="FF0000"/>
                </a:solidFill>
              </a:rPr>
              <a:t>[Her kan du som børnehaveklasseleder selv indsætte en beskrivelse af sprogindsatsen i din undervisning. Se eksempler nedenfor]</a:t>
            </a:r>
          </a:p>
          <a:p>
            <a:r>
              <a:rPr lang="da-DK" dirty="0">
                <a:solidFill>
                  <a:srgbClr val="FF0000"/>
                </a:solidFill>
              </a:rPr>
              <a:t>Ugens fokusord</a:t>
            </a:r>
          </a:p>
          <a:p>
            <a:pPr lvl="1"/>
            <a:r>
              <a:rPr lang="da-DK" dirty="0">
                <a:solidFill>
                  <a:srgbClr val="FF0000"/>
                </a:solidFill>
              </a:rPr>
              <a:t>Hver uge introducerer vi eleverne for nogle abstrakte ord, vi forklarer ordenes betydning og laver nogle lege og øvelser med ordene. Det styrker især elevernes ordforråd og sætningsforståelse.</a:t>
            </a:r>
          </a:p>
          <a:p>
            <a:r>
              <a:rPr lang="da-DK" dirty="0">
                <a:solidFill>
                  <a:srgbClr val="FF0000"/>
                </a:solidFill>
              </a:rPr>
              <a:t>Dialogisk læsning</a:t>
            </a:r>
          </a:p>
          <a:p>
            <a:pPr lvl="1"/>
            <a:r>
              <a:rPr lang="da-DK" dirty="0">
                <a:solidFill>
                  <a:srgbClr val="FF0000"/>
                </a:solidFill>
              </a:rPr>
              <a:t>Hver uge læser vi en bog sammen med eleverne, hvor eleverne gøres til aktive medfortællere. Det styrker deres ordforråd, sætningsforståelse, opmærksomhed på skriftsproget samt deres generelle læselyst.</a:t>
            </a:r>
          </a:p>
          <a:p>
            <a:r>
              <a:rPr lang="da-DK" dirty="0">
                <a:solidFill>
                  <a:srgbClr val="FF0000"/>
                </a:solidFill>
              </a:rPr>
              <a:t>Bogstaver og forlyd</a:t>
            </a:r>
          </a:p>
          <a:p>
            <a:pPr lvl="1"/>
            <a:r>
              <a:rPr lang="da-DK" dirty="0">
                <a:solidFill>
                  <a:srgbClr val="FF0000"/>
                </a:solidFill>
              </a:rPr>
              <a:t>Elevernes arbejder med opgavehæfter for systematisk at udvikle deres kendskab til bogstavernes form og lyd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Pladsholder til indhold 6" descr="Et billede, der indeholder Ansigt, tøj, person, pige&#10;&#10;Automatisk genereret beskrivelse">
            <a:extLst>
              <a:ext uri="{FF2B5EF4-FFF2-40B4-BE49-F238E27FC236}">
                <a16:creationId xmlns:a16="http://schemas.microsoft.com/office/drawing/2014/main" id="{63DA9084-0481-BE8B-DAA1-47C5D487E4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8" y="2303374"/>
            <a:ext cx="5302250" cy="3535540"/>
          </a:xfrm>
        </p:spPr>
      </p:pic>
      <p:sp>
        <p:nvSpPr>
          <p:cNvPr id="5" name="Pladsholder til indhold 2"/>
          <p:cNvSpPr txBox="1">
            <a:spLocks/>
          </p:cNvSpPr>
          <p:nvPr/>
        </p:nvSpPr>
        <p:spPr>
          <a:xfrm>
            <a:off x="6166133" y="5851770"/>
            <a:ext cx="5302800" cy="179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Segoe UI" panose="020B0502040204020203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egoe UI" panose="020B0502040204020203" pitchFamily="34" charset="0"/>
              <a:buNone/>
            </a:pPr>
            <a:r>
              <a:rPr lang="da-DK" sz="1050" smtClean="0"/>
              <a:t>© Børne- og Undervisningsministeriet</a:t>
            </a:r>
            <a:endParaRPr lang="da-DK" sz="1050" dirty="0"/>
          </a:p>
        </p:txBody>
      </p:sp>
    </p:spTree>
    <p:extLst>
      <p:ext uri="{BB962C8B-B14F-4D97-AF65-F5344CB8AC3E}">
        <p14:creationId xmlns:p14="http://schemas.microsoft.com/office/powerpoint/2010/main" val="319056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619864565523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51478107427549"/>
</p:tagLst>
</file>

<file path=ppt/theme/theme1.xml><?xml version="1.0" encoding="utf-8"?>
<a:theme xmlns:a="http://schemas.openxmlformats.org/drawingml/2006/main" name="BUVM">
  <a:themeElements>
    <a:clrScheme name="BVUM - STUK">
      <a:dk1>
        <a:srgbClr val="000000"/>
      </a:dk1>
      <a:lt1>
        <a:srgbClr val="FFFFFF"/>
      </a:lt1>
      <a:dk2>
        <a:srgbClr val="BE325A"/>
      </a:dk2>
      <a:lt2>
        <a:srgbClr val="F5E1E6"/>
      </a:lt2>
      <a:accent1>
        <a:srgbClr val="005A5A"/>
      </a:accent1>
      <a:accent2>
        <a:srgbClr val="D7F5E1"/>
      </a:accent2>
      <a:accent3>
        <a:srgbClr val="649B9B"/>
      </a:accent3>
      <a:accent4>
        <a:srgbClr val="BE325A"/>
      </a:accent4>
      <a:accent5>
        <a:srgbClr val="F5E1E6"/>
      </a:accent5>
      <a:accent6>
        <a:srgbClr val="DC96AA"/>
      </a:accent6>
      <a:hlink>
        <a:srgbClr val="005A5A"/>
      </a:hlink>
      <a:folHlink>
        <a:srgbClr val="649B9B"/>
      </a:folHlink>
    </a:clrScheme>
    <a:fontScheme name="BUV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DEP 0, 90, 90">
      <a:srgbClr val="005A5A"/>
    </a:custClr>
    <a:custClr name="DARK GREY65, 65, 65">
      <a:srgbClr val="414141"/>
    </a:custClr>
    <a:custClr name="STIL 55, 80, 155">
      <a:srgbClr val="37509B"/>
    </a:custClr>
    <a:custClr name="STUK 190, 50, 90">
      <a:srgbClr val="BE325A"/>
    </a:custClr>
    <a:custClr>
      <a:srgbClr val="FFFFFF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EP 215, 245, 225">
      <a:srgbClr val="D7F5E1"/>
    </a:custClr>
    <a:custClr name="LIGHT GREY 220, 220, 220">
      <a:srgbClr val="DCDCDC"/>
    </a:custClr>
    <a:custClr name="STIL 225, 230, 240">
      <a:srgbClr val="E1E6F0"/>
    </a:custClr>
    <a:custClr name="STUK 245, 225, 230">
      <a:srgbClr val="F5E1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EP 100, 155, 155">
      <a:srgbClr val="649B9B"/>
    </a:custClr>
    <a:custClr name="GREY 145, 150, 150">
      <a:srgbClr val="919696"/>
    </a:custClr>
    <a:custClr name="STIL135, 150, 195">
      <a:srgbClr val="8796C3"/>
    </a:custClr>
    <a:custClr name="STUK 220, 150, 170">
      <a:srgbClr val="DC96A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7B5B84D5-A520-4060-84DC-056D7B13DB11}" vid="{D567C7F5-CE46-4E14-8AB4-EFFA3153830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P 0, 90, 90">
      <a:srgbClr val="005A5A"/>
    </a:custClr>
    <a:custClr name="DARK GREY65, 65, 65">
      <a:srgbClr val="414141"/>
    </a:custClr>
    <a:custClr name="STIL 55, 80, 155">
      <a:srgbClr val="37509B"/>
    </a:custClr>
    <a:custClr name="STUK 190, 50, 90">
      <a:srgbClr val="BE325A"/>
    </a:custClr>
    <a:custClr>
      <a:srgbClr val="FFFFFF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EP 215, 245, 225">
      <a:srgbClr val="D7F5E1"/>
    </a:custClr>
    <a:custClr name="LIGHT GREY 220, 220, 220">
      <a:srgbClr val="DCDCDC"/>
    </a:custClr>
    <a:custClr name="STIL 225, 230, 240">
      <a:srgbClr val="E1E6F0"/>
    </a:custClr>
    <a:custClr name="STUK 245, 225, 230">
      <a:srgbClr val="F5E1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EP 100, 155, 155">
      <a:srgbClr val="649B9B"/>
    </a:custClr>
    <a:custClr name="GREY 145, 150, 150">
      <a:srgbClr val="919696"/>
    </a:custClr>
    <a:custClr name="STIL135, 150, 195">
      <a:srgbClr val="8796C3"/>
    </a:custClr>
    <a:custClr name="STUK 220, 150, 170">
      <a:srgbClr val="DC96A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P 0, 90, 90">
      <a:srgbClr val="005A5A"/>
    </a:custClr>
    <a:custClr name="DARK GREY65, 65, 65">
      <a:srgbClr val="414141"/>
    </a:custClr>
    <a:custClr name="STIL 55, 80, 155">
      <a:srgbClr val="37509B"/>
    </a:custClr>
    <a:custClr name="STUK 190, 50, 90">
      <a:srgbClr val="BE325A"/>
    </a:custClr>
    <a:custClr>
      <a:srgbClr val="FFFFFF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EP 215, 245, 225">
      <a:srgbClr val="D7F5E1"/>
    </a:custClr>
    <a:custClr name="LIGHT GREY 220, 220, 220">
      <a:srgbClr val="DCDCDC"/>
    </a:custClr>
    <a:custClr name="STIL 225, 230, 240">
      <a:srgbClr val="E1E6F0"/>
    </a:custClr>
    <a:custClr name="STUK 245, 225, 230">
      <a:srgbClr val="F5E1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EP 100, 155, 155">
      <a:srgbClr val="649B9B"/>
    </a:custClr>
    <a:custClr name="GREY 145, 150, 150">
      <a:srgbClr val="919696"/>
    </a:custClr>
    <a:custClr name="STIL135, 150, 195">
      <a:srgbClr val="8796C3"/>
    </a:custClr>
    <a:custClr name="STUK 220, 150, 170">
      <a:srgbClr val="DC96A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TemplateConfiguration><![CDATA[{"elementsMetadata":[{"type":"shape","id":"ed8a0433-9a8a-4437-9df8-bb09822595fe","elementConfiguration":{"binding":"{{Form.SkrivTitel}}","visibility":"","type":"text","disableUpdates":false}},{"type":"shape","id":"2ec5bfef-2ce9-43c6-ab2c-90620b6161d7","elementConfiguration":{"binding":"{{Form.SkrivTitel}}","visibility":"","type":"text","disableUpdates":false}},{"type":"shape","id":"74104311-2e17-4223-85ff-5f7f60145565","elementConfiguration":{"binding":"{{Form.SkrivTitel}}","visibility":"","type":"text","disableUpdates":false}},{"type":"shape","id":"9e48b5d5-ff66-4567-9277-96c7cb3665b5","elementConfiguration":{"binding":"{{FormatDateTime(Form.Date,Translate(\"DateGeneral\"),DocumentLanguage)}}","visibility":"","type":"text","disableUpdates":false}},{"type":"shape","id":"03cbe067-2af4-42ae-ae3c-47c63d82272b","elementConfiguration":{"inheritDimensions":"{{InheritDimensions.InheritNone}}","width":"","height":"1.82 cm","image":"{{UserProfile.Office.LogoRef.LogoWhiteRef.Image}}","visibility":"","type":"image","disableUpdates":false}},{"type":"shape","id":"2ef99dd2-b096-4853-b519-da76c92b922e","elementConfiguration":{"binding":"{{UserProfile.Name}}","visibility":"","type":"text","disableUpdates":false}},{"type":"shape","id":"f3addad5-837c-4bf3-b4c5-eb5afda3cbab","elementConfiguration":{"binding":"{{Form.SkrivTitel}}","visibility":"","type":"text","disableUpdates":false}},{"type":"shape","id":"bbf8561f-0acb-4f9f-8822-d06435f90e4b","elementConfiguration":{"binding":"{{UserProfile.Name}}","visibility":"","type":"text","disableUpdates":false}},{"type":"shape","id":"32c3e0a8-d687-4821-bc2a-08ed5a25f3b5","elementConfiguration":{"binding":"{{FormatDateTime(Form.Date,Translate(\"DateGeneral\"),DocumentLanguage)}}","visibility":"","type":"text","disableUpdates":false}},{"type":"shape","id":"79625cb5-7122-430a-b074-3d74bead631e","elementConfiguration":{"inheritDimensions":"{{InheritDimensions.InheritNone}}","width":"","height":"1.82 cm","image":"{{UserProfile.Office.LogoRef.LogoWhiteRef.Image}}","visibility":"","type":"image","disableUpdates":false}},{"type":"shape","id":"0d84ed09-e2a7-4cad-a26e-76ef96d31710","elementConfiguration":{"binding":"{{Form.SkrivTitel}}","visibility":"","type":"text","disableUpdates":false}},{"type":"shape","id":"f41135c1-0010-4034-8fa8-29c8df178079","elementConfiguration":{"binding":"{{FormatDateTime(Form.Date,Translate(\"DateGeneral\"),DocumentLanguage)}}","visibility":"","type":"text","disableUpdates":false}},{"type":"shape","id":"c0a6bcd3-e951-4be7-9893-16db477b481c","elementConfiguration":{"inheritDimensions":"{{InheritDimensions.InheritNone}}","width":"","height":"1.82 cm","image":"{{UserProfile.Office.LogoRef.LogoRef.Image}}","visibility":"","type":"image","disableUpdates":false}},{"type":"shape","id":"32090683-b3a4-408d-96fc-92cdaad5d617","elementConfiguration":{"binding":"{{UserProfile.Name}}","visibility":"","type":"text","disableUpdates":false}},{"type":"shape","id":"cdc8f0cb-fe79-4854-8392-a01572887638","elementConfiguration":{"binding":"{{Form.SkrivTitel}}","visibility":"","type":"text","disableUpdates":false}},{"type":"shape","id":"0e0bbff7-4ee3-4e9e-8830-ed4b52e81d7b","elementConfiguration":{"binding":"{{Form.SkrivTitel}}","visibility":"","type":"text","disableUpdates":false}},{"type":"shape","id":"3b9013f2-cddc-426d-a067-7703aed97376","elementConfiguration":{"binding":"{{UserProfile.Name}}","visibility":"","type":"text","disableUpdates":false}},{"type":"shape","id":"f22c2b42-c308-4621-a275-ed1abf7fe66c","elementConfiguration":{"binding":"{{FormatDateTime(Form.Date,Translate(\"DateGeneral\"),DocumentLanguage)}}","visibility":"","type":"text","disableUpdates":false}},{"type":"shape","id":"dc1f0355-82fd-4758-9b63-12489b339f39","elementConfiguration":{"inheritDimensions":"{{InheritDimensions.InheritNone}}","width":"","height":"1.82 cm","image":"{{UserProfile.Office.LogoRef.LogoWhiteRef.Image}}","visibility":"","type":"image","disableUpdates":false}},{"type":"shape","id":"49c3dd1c-3532-455f-a187-709b4c007673","elementConfiguration":{"inheritDimensions":"{{InheritDimensions.InheritNone}}","width":"","height":"1.82 cm","image":"{{UserProfile.Office.LogoRef.LogoRef.Image}}","visibility":"","type":"image","disableUpdates":false}},{"type":"shape","id":"afb012de-6548-464e-8440-bd3d5f72b492","elementConfiguration":{"binding":"{{FormatDateTime(Form.Date,Translate(\"DateGeneral\"),DocumentLanguage)}}","visibility":"","type":"text","disableUpdates":false}},{"type":"shape","id":"52db2a01-3131-4b2c-bf1a-f22ff86230d1","elementConfiguration":{"binding":"{{UserProfile.Name}}","visibility":"","type":"text","disableUpdates":false}},{"type":"shape","id":"302939c6-a90b-4b3e-acf5-f19586eac6aa","elementConfiguration":{"binding":"{{Form.SkrivTitel}}","visibility":"","type":"text","disableUpdates":false}},{"type":"shape","id":"1c4e52f7-a353-4629-a509-c9520111a868","elementConfiguration":{"binding":"{{FormatDateTime(Form.Date,Translate(\"DateGeneral\"),DocumentLanguage)}}","visibility":"","type":"text","disableUpdates":false}},{"type":"shape","id":"34ee0efe-db21-47cc-91da-50e616662e83","elementConfiguration":{"inheritDimensions":"{{InheritDimensions.InheritNone}}","width":"","height":"1.82 cm","image":"{{UserProfile.Office.LogoRef.LogoWhiteRef.Image}}","visibility":"","type":"image","disableUpdates":false}},{"type":"shape","id":"7449eff0-ca76-4534-b9e2-6f7216a0d8cb","elementConfiguration":{"binding":"{{UserProfile.Name}}","visibility":"","type":"text","disableUpdates":false}},{"type":"shape","id":"6a117064-64ff-4898-bc52-6ab376f482d3","elementConfiguration":{"binding":"{{Form.SkrivTitel}}","visibility":"","type":"text","disableUpdates":false}},{"type":"shape","id":"f7e783f8-27e9-47db-b2d2-0d016107f783","elementConfiguration":{"binding":"{{Form.SkrivTitel}}","visibility":"","type":"text","disableUpdates":false}},{"type":"shape","id":"28f2486c-e41a-4102-8c66-c5a14f046768","elementConfiguration":{"binding":"{{Form.SkrivTitel}}","visibility":"","type":"text","disableUpdates":false}},{"type":"shape","id":"61310cc1-5e1f-4ff0-ac93-ccc5ac6a0753","elementConfiguration":{"binding":"{{Form.SkrivTitel}}","visibility":"","type":"text","disableUpdates":false}},{"type":"shape","id":"dfec5e04-e9f7-44ab-b58b-66037a0593ff","elementConfiguration":{"binding":"{{FormatDateTime(Form.Date,Translate(\"DateGeneral\"),DocumentLanguage)}}","visibility":"","type":"text","disableUpdates":false}},{"type":"shape","id":"7feff485-5189-4227-8e1d-f8302d69975a","elementConfiguration":{"inheritDimensions":"{{InheritDimensions.InheritNone}}","width":"","height":"1.82 cm","image":"{{UserProfile.Office.LogoRef.LogoRef.Image}}","visibility":"","type":"image","disableUpdates":false}},{"type":"shape","id":"f25b5bce-cd69-42f1-ad31-e7259f27fa35","elementConfiguration":{"binding":"{{UserProfile.Name}}","visibility":"","type":"text","disableUpdates":false}},{"type":"shape","id":"3c609dba-8e8e-4ecb-bf1e-3b3842481144","elementConfiguration":{"binding":"{{Form.SkrivTitel}}","visibility":"","type":"text","disableUpdates":false}},{"type":"shape","id":"4e311c95-1458-4927-ac66-d2b6458de829","elementConfiguration":{"binding":"{{Form.SkrivTitel}}","visibility":"","type":"text","disableUpdates":false}},{"type":"shape","id":"3d08e9c8-456f-4921-9f31-b172e5f80a54","elementConfiguration":{"binding":"{{Form.SkrivTitel}}","visibility":"","type":"text","disableUpdates":false}}],"transformationConfigurations":[{"language":"{{DocumentLanguage}}","disableUpdates":false,"type":"proofingLanguage"},{"colorTheme":"{{UserProfile.Office.ColorThemeRef.ColorTheme}}","disableUpdates":false,"originalColorThemeXml":"<a:clrScheme name=\"BVUM - DEPT\" xmlns:a=\"http://schemas.openxmlformats.org/drawingml/2006/main\"><a:dk1><a:srgbClr val=\"161616\" /></a:dk1><a:lt1><a:srgbClr val=\"FFFFFF\" /></a:lt1><a:dk2><a:srgbClr val=\"005A5A\" /></a:dk2><a:lt2><a:srgbClr val=\"D7F5E1\" /></a:lt2><a:accent1><a:srgbClr val=\"005A5A\" /></a:accent1><a:accent2><a:srgbClr val=\"D7F5E1\" /></a:accent2><a:accent3><a:srgbClr val=\"649B9B\" /></a:accent3><a:accent4><a:srgbClr val=\"414141\" /></a:accent4><a:accent5><a:srgbClr val=\"DCDCDC\" /></a:accent5><a:accent6><a:srgbClr val=\"919696\" /></a:accent6><a:hlink><a:srgbClr val=\"005A5A\" /></a:hlink><a:folHlink><a:srgbClr val=\"649B9B\" /></a:folHlink></a:clrScheme>","type":"colorTheme"}],"templateName":"BUVM PowerPoint skabelon (10)","templateDescription":"","enableDocumentContentUpdater":true,"version":"2.0"}]]></TemplafyTemplateConfiguration>
</file>

<file path=customXml/item2.xml><?xml version="1.0" encoding="utf-8"?>
<TemplafyFormConfiguration><![CDATA[{"formFields":[{"required":false,"helpTexts":{},"spacing":{},"shareValue":false,"type":"datePicker","name":"Date","label":"Date"},{"required":false,"placeholder":"","lines":1,"helpTexts":{},"spacing":{},"shareValue":false,"type":"textBox","name":"SkrivTitel","label":"Sidefod"}],"formDataEntries":[{"name":"Date","value":"XIRG7zQgSKnCT+Aacq5EjQ=="},{"name":"SkrivTitel","value":"XIRG7zQgSKnCT+Aacq5EjQ=="}]}]]></TemplafyFormConfiguration>
</file>

<file path=customXml/item3.xml><?xml version="1.0" encoding="utf-8"?>
<TemplafySlideTemplateConfiguration><![CDATA[{"slideVersion":1,"isValidatorEnabled":false,"isLocked":false,"elementsMetadata":[],"slideId":"638366803726399839","enableDocumentContentUpdater":false,"version":"2.0"}]]></TemplafySlideTemplateConfiguration>
</file>

<file path=customXml/item4.xml><?xml version="1.0" encoding="utf-8"?>
<TemplafySlideFormConfiguration><![CDATA[{"formFields":[{"required":false,"helpTexts":{},"spacing":{},"shareValue":false,"type":"datePicker","name":"Date","label":"Date"}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2,"isValidatorEnabled":false,"isLocked":false,"elementsMetadata":[],"slideId":"638259694824225083","enableDocumentContentUpdater":false,"version":"2.0"}]]></TemplafySlideTemplateConfiguration>
</file>

<file path=customXml/item7.xml><?xml version="1.0" encoding="utf-8"?>
<TemplafySlideTemplateConfiguration><![CDATA[{"slideVersion":1,"isValidatorEnabled":false,"isLocked":false,"elementsMetadata":[{"type":"shape","elementConfiguration":{"binding":"{{UserProfile.Name}}","visibility":"","type":"text","disableUpdates":false}},{"type":"shape","elementConfiguration":{"binding":"{{FormatDateTime(Form.Date,Translate(\"DateGeneral\"),DocumentLanguage)}}","visibility":"","type":"text","disableUpdates":false}},{"type":"shape","elementConfiguration":{"inheritDimensions":"{{InheritDimensions.InheritNone}}","width":"","height":"1.82 cm","image":"{{UserProfile.Office.LogoRef.LogoWhiteRef.Image}}","visibility":"","type":"image","disableUpdates":false}}],"slideId":"638366803726354139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93E02353-84C6-4E7E-B92B-A7EAC3C774CF}">
  <ds:schemaRefs/>
</ds:datastoreItem>
</file>

<file path=customXml/itemProps2.xml><?xml version="1.0" encoding="utf-8"?>
<ds:datastoreItem xmlns:ds="http://schemas.openxmlformats.org/officeDocument/2006/customXml" ds:itemID="{E31C4FFB-C300-4D2C-B6AF-75147D424681}">
  <ds:schemaRefs/>
</ds:datastoreItem>
</file>

<file path=customXml/itemProps3.xml><?xml version="1.0" encoding="utf-8"?>
<ds:datastoreItem xmlns:ds="http://schemas.openxmlformats.org/officeDocument/2006/customXml" ds:itemID="{F9B0D10E-C054-467D-B186-FEA776F2C637}">
  <ds:schemaRefs/>
</ds:datastoreItem>
</file>

<file path=customXml/itemProps4.xml><?xml version="1.0" encoding="utf-8"?>
<ds:datastoreItem xmlns:ds="http://schemas.openxmlformats.org/officeDocument/2006/customXml" ds:itemID="{07D0FE17-F62D-4FDB-B15C-D6265262F7DB}">
  <ds:schemaRefs/>
</ds:datastoreItem>
</file>

<file path=customXml/itemProps5.xml><?xml version="1.0" encoding="utf-8"?>
<ds:datastoreItem xmlns:ds="http://schemas.openxmlformats.org/officeDocument/2006/customXml" ds:itemID="{6177613B-D995-4412-9964-A5D35FFAE7A4}">
  <ds:schemaRefs/>
</ds:datastoreItem>
</file>

<file path=customXml/itemProps6.xml><?xml version="1.0" encoding="utf-8"?>
<ds:datastoreItem xmlns:ds="http://schemas.openxmlformats.org/officeDocument/2006/customXml" ds:itemID="{2E81542C-57DB-4776-83A9-7046A3335F35}">
  <ds:schemaRefs/>
</ds:datastoreItem>
</file>

<file path=customXml/itemProps7.xml><?xml version="1.0" encoding="utf-8"?>
<ds:datastoreItem xmlns:ds="http://schemas.openxmlformats.org/officeDocument/2006/customXml" ds:itemID="{9F206F52-9F9C-43F6-B4E4-75EFA3900ED2}">
  <ds:schemaRefs/>
</ds:datastoreItem>
</file>

<file path=customXml/itemProps8.xml><?xml version="1.0" encoding="utf-8"?>
<ds:datastoreItem xmlns:ds="http://schemas.openxmlformats.org/officeDocument/2006/customXml" ds:itemID="{3B5903A6-8C8C-4FB8-8949-8D56F38CC8F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834</Words>
  <Application>Microsoft Office PowerPoint</Application>
  <PresentationFormat>Widescreen</PresentationFormat>
  <Paragraphs>101</Paragraphs>
  <Slides>12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Arial</vt:lpstr>
      <vt:lpstr>Segoe UI</vt:lpstr>
      <vt:lpstr>BUVM</vt:lpstr>
      <vt:lpstr>Sprog i børnehaveklassen</vt:lpstr>
      <vt:lpstr>Indhold</vt:lpstr>
      <vt:lpstr>Sprog, læring og trivsel</vt:lpstr>
      <vt:lpstr>Om sprogvurderingen i børnehaveklassen</vt:lpstr>
      <vt:lpstr>Om sprogvurderingen i børnehaveklassen</vt:lpstr>
      <vt:lpstr>Hvorfor skal eleverne sprogvurderes?</vt:lpstr>
      <vt:lpstr>PowerPoint-præsentation</vt:lpstr>
      <vt:lpstr>Resultatet af sprogvurderingen</vt:lpstr>
      <vt:lpstr>Sprogindsatsen i børnehaveklassen</vt:lpstr>
      <vt:lpstr>Sådan kan I styrke jeres barns sprog og læsning</vt:lpstr>
      <vt:lpstr>Sådan kan I styrke jeres barns sprog og læsning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2024-05-30T08:31:11Z</dcterms:created>
  <dcterms:modified xsi:type="dcterms:W3CDTF">2024-08-15T11:45:13Z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2023-11-27T11:12:52</vt:lpwstr>
  </property>
  <property fmtid="{D5CDD505-2E9C-101B-9397-08002B2CF9AE}" pid="5" name="TemplafyTenantId">
    <vt:lpwstr>buvm</vt:lpwstr>
  </property>
  <property fmtid="{D5CDD505-2E9C-101B-9397-08002B2CF9AE}" pid="6" name="TemplafyTemplateId">
    <vt:lpwstr>787047354097991848</vt:lpwstr>
  </property>
  <property fmtid="{D5CDD505-2E9C-101B-9397-08002B2CF9AE}" pid="7" name="TemplafyUserProfileId">
    <vt:lpwstr>859747158219292826</vt:lpwstr>
  </property>
  <property fmtid="{D5CDD505-2E9C-101B-9397-08002B2CF9AE}" pid="8" name="TemplafyLanguageCode">
    <vt:lpwstr>da-DK</vt:lpwstr>
  </property>
  <property fmtid="{D5CDD505-2E9C-101B-9397-08002B2CF9AE}" pid="9" name="TemplafyFromBlank">
    <vt:bool>true</vt:bool>
  </property>
</Properties>
</file>