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68" r:id="rId3"/>
    <p:sldId id="258" r:id="rId4"/>
    <p:sldId id="269" r:id="rId5"/>
    <p:sldId id="276" r:id="rId6"/>
    <p:sldId id="271" r:id="rId7"/>
    <p:sldId id="277" r:id="rId8"/>
    <p:sldId id="272" r:id="rId9"/>
    <p:sldId id="262" r:id="rId10"/>
    <p:sldId id="273" r:id="rId11"/>
    <p:sldId id="274" r:id="rId12"/>
    <p:sldId id="267"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ghNKJY7kcDZMB8wU8sjaGFKfGrR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CFDD"/>
    <a:srgbClr val="D13F73"/>
    <a:srgbClr val="0677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697"/>
    <p:restoredTop sz="86395"/>
  </p:normalViewPr>
  <p:slideViewPr>
    <p:cSldViewPr snapToGrid="0" snapToObjects="1">
      <p:cViewPr varScale="1">
        <p:scale>
          <a:sx n="40" d="100"/>
          <a:sy n="40" d="100"/>
        </p:scale>
        <p:origin x="48" y="438"/>
      </p:cViewPr>
      <p:guideLst/>
    </p:cSldViewPr>
  </p:slideViewPr>
  <p:outlineViewPr>
    <p:cViewPr>
      <p:scale>
        <a:sx n="25" d="100"/>
        <a:sy n="25"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a-DK"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a-DK" sz="1200" b="0" i="0" u="none" strike="noStrike" cap="none" smtClean="0">
                <a:solidFill>
                  <a:schemeClr val="dk1"/>
                </a:solidFill>
                <a:latin typeface="Calibri"/>
                <a:ea typeface="Calibri"/>
                <a:cs typeface="Calibri"/>
                <a:sym typeface="Calibri"/>
              </a:rPr>
              <a:t>2</a:t>
            </a:fld>
            <a:endParaRPr lang="da-DK"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1001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9212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a-DK" sz="1200" b="0" i="0" u="none" strike="noStrike" cap="none" smtClean="0">
                <a:solidFill>
                  <a:schemeClr val="dk1"/>
                </a:solidFill>
                <a:latin typeface="Calibri"/>
                <a:ea typeface="Calibri"/>
                <a:cs typeface="Calibri"/>
                <a:sym typeface="Calibri"/>
              </a:rPr>
              <a:t>5</a:t>
            </a:fld>
            <a:endParaRPr lang="da-DK"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0106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5668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7" name="Google Shape;1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a-DK" sz="1200" b="0" i="0" u="none" strike="noStrike" cap="none" smtClean="0">
                <a:solidFill>
                  <a:schemeClr val="dk1"/>
                </a:solidFill>
                <a:latin typeface="Calibri"/>
                <a:ea typeface="Calibri"/>
                <a:cs typeface="Calibri"/>
                <a:sym typeface="Calibri"/>
              </a:rPr>
              <a:t>10</a:t>
            </a:fld>
            <a:endParaRPr lang="da-DK"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3674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15"/>
        <p:cNvGrpSpPr/>
        <p:nvPr/>
      </p:nvGrpSpPr>
      <p:grpSpPr>
        <a:xfrm>
          <a:off x="0" y="0"/>
          <a:ext cx="0" cy="0"/>
          <a:chOff x="0" y="0"/>
          <a:chExt cx="0" cy="0"/>
        </a:xfrm>
      </p:grpSpPr>
      <p:sp>
        <p:nvSpPr>
          <p:cNvPr id="16" name="Google Shape;1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odret titel og tekst" type="vertTitleAndTx">
  <p:cSld name="VERTICAL_TITLE_AND_VERTICAL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og indholdsobjekt" type="obj">
  <p:cSld name="OBJECT">
    <p:spTree>
      <p:nvGrpSpPr>
        <p:cNvPr id="1" name="Shape 25"/>
        <p:cNvGrpSpPr/>
        <p:nvPr/>
      </p:nvGrpSpPr>
      <p:grpSpPr>
        <a:xfrm>
          <a:off x="0" y="0"/>
          <a:ext cx="0" cy="0"/>
          <a:chOff x="0" y="0"/>
          <a:chExt cx="0" cy="0"/>
        </a:xfrm>
      </p:grpSpPr>
      <p:sp>
        <p:nvSpPr>
          <p:cNvPr id="26" name="Google Shape;2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fsnitsoverskrift" type="secHead">
  <p:cSld name="SECTION_HEADER">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o indholdsobjekter" type="twoObj">
  <p:cSld name="TWO_OBJECTS">
    <p:spTree>
      <p:nvGrpSpPr>
        <p:cNvPr id="1" name="Shape 37"/>
        <p:cNvGrpSpPr/>
        <p:nvPr/>
      </p:nvGrpSpPr>
      <p:grpSpPr>
        <a:xfrm>
          <a:off x="0" y="0"/>
          <a:ext cx="0" cy="0"/>
          <a:chOff x="0" y="0"/>
          <a:chExt cx="0" cy="0"/>
        </a:xfrm>
      </p:grpSpPr>
      <p:sp>
        <p:nvSpPr>
          <p:cNvPr id="38" name="Google Shape;3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ammenligning" type="twoTxTwoObj">
  <p:cSld name="TWO_OBJECTS_WITH_TEXT">
    <p:spTree>
      <p:nvGrpSpPr>
        <p:cNvPr id="1" name="Shape 44"/>
        <p:cNvGrpSpPr/>
        <p:nvPr/>
      </p:nvGrpSpPr>
      <p:grpSpPr>
        <a:xfrm>
          <a:off x="0" y="0"/>
          <a:ext cx="0" cy="0"/>
          <a:chOff x="0" y="0"/>
          <a:chExt cx="0" cy="0"/>
        </a:xfrm>
      </p:grpSpPr>
      <p:sp>
        <p:nvSpPr>
          <p:cNvPr id="45" name="Google Shape;45;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un titel" type="titleOnly">
  <p:cSld name="TITLE_ONLY">
    <p:spTree>
      <p:nvGrpSpPr>
        <p:cNvPr id="1" name="Shape 53"/>
        <p:cNvGrpSpPr/>
        <p:nvPr/>
      </p:nvGrpSpPr>
      <p:grpSpPr>
        <a:xfrm>
          <a:off x="0" y="0"/>
          <a:ext cx="0" cy="0"/>
          <a:chOff x="0" y="0"/>
          <a:chExt cx="0" cy="0"/>
        </a:xfrm>
      </p:grpSpPr>
      <p:sp>
        <p:nvSpPr>
          <p:cNvPr id="54" name="Google Shape;5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dhold med billedtekst" type="objTx">
  <p:cSld name="OBJECT_WITH_CAPTION_TEXT">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llede med billedtekst" type="picTx">
  <p:cSld name="PICTURE_WITH_CAPTION_TEXT">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og lodret tekst" type="vertTx">
  <p:cSld name="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a-DK"/>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dr.dk/skole/samfundsfag/saadan-faar-i-ideen-4"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isKvctKuWFk"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youtu.be/pxsJkAk_eo0"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9" name="Billede 8">
            <a:extLst>
              <a:ext uri="{FF2B5EF4-FFF2-40B4-BE49-F238E27FC236}">
                <a16:creationId xmlns:a16="http://schemas.microsoft.com/office/drawing/2014/main" id="{F73A2355-EFE0-B1FD-12BA-155B80116830}"/>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6095999" y="324031"/>
            <a:ext cx="5830455" cy="6214881"/>
          </a:xfrm>
          <a:prstGeom prst="rect">
            <a:avLst/>
          </a:prstGeom>
        </p:spPr>
      </p:pic>
      <p:sp>
        <p:nvSpPr>
          <p:cNvPr id="12" name="Ellipse 11">
            <a:extLst>
              <a:ext uri="{FF2B5EF4-FFF2-40B4-BE49-F238E27FC236}">
                <a16:creationId xmlns:a16="http://schemas.microsoft.com/office/drawing/2014/main" id="{AB7F078F-FD8A-1D6B-139C-2A58EB9DC2E0}"/>
              </a:ext>
              <a:ext uri="{C183D7F6-B498-43B3-948B-1728B52AA6E4}">
                <adec:decorative xmlns:adec="http://schemas.microsoft.com/office/drawing/2017/decorative" xmlns="" val="1"/>
              </a:ext>
            </a:extLst>
          </p:cNvPr>
          <p:cNvSpPr/>
          <p:nvPr/>
        </p:nvSpPr>
        <p:spPr>
          <a:xfrm>
            <a:off x="509154" y="0"/>
            <a:ext cx="6844145" cy="6844145"/>
          </a:xfrm>
          <a:prstGeom prst="ellipse">
            <a:avLst/>
          </a:prstGeom>
          <a:solidFill>
            <a:srgbClr val="D13F73"/>
          </a:solidFill>
          <a:ln>
            <a:solidFill>
              <a:srgbClr val="D13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a:extLst>
              <a:ext uri="{FF2B5EF4-FFF2-40B4-BE49-F238E27FC236}">
                <a16:creationId xmlns:a16="http://schemas.microsoft.com/office/drawing/2014/main" id="{8AC32341-6E00-C894-C96D-1308E09D5AAC}"/>
              </a:ext>
            </a:extLst>
          </p:cNvPr>
          <p:cNvSpPr>
            <a:spLocks noGrp="1"/>
          </p:cNvSpPr>
          <p:nvPr>
            <p:ph type="title"/>
          </p:nvPr>
        </p:nvSpPr>
        <p:spPr>
          <a:xfrm>
            <a:off x="1128676" y="2759290"/>
            <a:ext cx="5916827" cy="1325563"/>
          </a:xfrm>
        </p:spPr>
        <p:txBody>
          <a:bodyPr>
            <a:normAutofit/>
          </a:bodyPr>
          <a:lstStyle/>
          <a:p>
            <a:pPr algn="ctr"/>
            <a:r>
              <a:rPr lang="da-DK" sz="6600" dirty="0">
                <a:solidFill>
                  <a:schemeClr val="bg1"/>
                </a:solidFill>
                <a:latin typeface="Raleway" panose="020B0503030101060003" pitchFamily="34" charset="77"/>
              </a:rPr>
              <a:t>IDÉBANKEN</a:t>
            </a:r>
          </a:p>
        </p:txBody>
      </p:sp>
      <p:sp>
        <p:nvSpPr>
          <p:cNvPr id="4" name="Pladsholder til slidenummer 3">
            <a:extLst>
              <a:ext uri="{FF2B5EF4-FFF2-40B4-BE49-F238E27FC236}">
                <a16:creationId xmlns:a16="http://schemas.microsoft.com/office/drawing/2014/main" id="{47540405-5858-2B46-03CF-D0C7687CD8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1</a:t>
            </a:fld>
            <a:endParaRPr lang="da-DK"/>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88AE43DB-312A-B95A-02F1-00EDF1E19067}"/>
              </a:ext>
            </a:extLst>
          </p:cNvPr>
          <p:cNvSpPr txBox="1"/>
          <p:nvPr/>
        </p:nvSpPr>
        <p:spPr>
          <a:xfrm>
            <a:off x="605691" y="1001038"/>
            <a:ext cx="5739777" cy="5355312"/>
          </a:xfrm>
          <a:prstGeom prst="rect">
            <a:avLst/>
          </a:prstGeom>
          <a:noFill/>
        </p:spPr>
        <p:txBody>
          <a:bodyPr wrap="square">
            <a:spAutoFit/>
          </a:bodyPr>
          <a:lstStyle/>
          <a:p>
            <a:pPr algn="r"/>
            <a:endParaRPr lang="da-DK" sz="1800" dirty="0">
              <a:latin typeface="Raleway" panose="020B0503030101060003" pitchFamily="34" charset="77"/>
            </a:endParaRPr>
          </a:p>
          <a:p>
            <a:r>
              <a:rPr lang="da-DK" sz="1800" dirty="0">
                <a:latin typeface="Raleway" panose="020B0503030101060003" pitchFamily="34" charset="77"/>
              </a:rPr>
              <a:t>Når man "guerilla-tester", vælger man testpersoner tilfældigt på et offentligt sted, fx en café, et </a:t>
            </a:r>
            <a:r>
              <a:rPr lang="da-DK" sz="1800" dirty="0" err="1">
                <a:latin typeface="Raleway" panose="020B0503030101060003" pitchFamily="34" charset="77"/>
              </a:rPr>
              <a:t>shoppingcenter</a:t>
            </a:r>
            <a:r>
              <a:rPr lang="da-DK" sz="1800" dirty="0">
                <a:latin typeface="Raleway" panose="020B0503030101060003" pitchFamily="34" charset="77"/>
              </a:rPr>
              <a:t> eller en togstation. </a:t>
            </a:r>
          </a:p>
          <a:p>
            <a:endParaRPr lang="da-DK" sz="1800" dirty="0">
              <a:latin typeface="Raleway" panose="020B0503030101060003" pitchFamily="34" charset="77"/>
            </a:endParaRPr>
          </a:p>
          <a:p>
            <a:r>
              <a:rPr lang="da-DK" sz="1800" dirty="0">
                <a:latin typeface="Raleway" panose="020B0503030101060003" pitchFamily="34" charset="77"/>
              </a:rPr>
              <a:t>De bliver bedt om at lave en hurtig brugertest, måske i bytte for en lille gave. Guerilla-</a:t>
            </a:r>
            <a:r>
              <a:rPr lang="da-DK" sz="1800" dirty="0" err="1">
                <a:latin typeface="Raleway" panose="020B0503030101060003" pitchFamily="34" charset="77"/>
              </a:rPr>
              <a:t>testing</a:t>
            </a:r>
            <a:r>
              <a:rPr lang="da-DK" sz="1800" dirty="0">
                <a:latin typeface="Raleway" panose="020B0503030101060003" pitchFamily="34" charset="77"/>
              </a:rPr>
              <a:t> bruges til at teste en bred målgruppe, som måske ingen forudsætninger har for at bruge ens produkt på forhånd. Det er altså en god måde at få testet bestemte designelementer eller </a:t>
            </a:r>
            <a:r>
              <a:rPr lang="da-DK" sz="1800" dirty="0" err="1">
                <a:latin typeface="Raleway" panose="020B0503030101060003" pitchFamily="34" charset="77"/>
              </a:rPr>
              <a:t>funktionaliteter</a:t>
            </a:r>
            <a:r>
              <a:rPr lang="da-DK" sz="1800" dirty="0">
                <a:latin typeface="Raleway" panose="020B0503030101060003" pitchFamily="34" charset="77"/>
              </a:rPr>
              <a:t> på, men metoden egner sig ikke så godt til større tests eller opfølgning, da folk sjældent vil bruge mere end 5 minutter af deres tid. </a:t>
            </a:r>
          </a:p>
          <a:p>
            <a:endParaRPr lang="da-DK" sz="1800" dirty="0">
              <a:latin typeface="Raleway" panose="020B0503030101060003" pitchFamily="34" charset="77"/>
            </a:endParaRPr>
          </a:p>
          <a:p>
            <a:r>
              <a:rPr lang="da-DK" sz="1800" dirty="0">
                <a:latin typeface="Raleway" panose="020B0503030101060003" pitchFamily="34" charset="77"/>
              </a:rPr>
              <a:t>Ligesom laboratorie-testen kan du sagtens bruge </a:t>
            </a:r>
            <a:r>
              <a:rPr lang="da-DK" sz="1800" dirty="0" err="1">
                <a:latin typeface="Raleway" panose="020B0503030101060003" pitchFamily="34" charset="77"/>
              </a:rPr>
              <a:t>papirsprototyper</a:t>
            </a:r>
            <a:r>
              <a:rPr lang="da-DK" sz="1800" dirty="0">
                <a:latin typeface="Raleway" panose="020B0503030101060003" pitchFamily="34" charset="77"/>
              </a:rPr>
              <a:t> her. De behøver heller ikke være helt så forberedte, da du måske bare vil afprøve et bestemt element eller funktionalitet.</a:t>
            </a:r>
          </a:p>
        </p:txBody>
      </p:sp>
      <p:sp>
        <p:nvSpPr>
          <p:cNvPr id="4" name="Titel 3">
            <a:extLst>
              <a:ext uri="{FF2B5EF4-FFF2-40B4-BE49-F238E27FC236}">
                <a16:creationId xmlns:a16="http://schemas.microsoft.com/office/drawing/2014/main" id="{09091AE0-2485-9992-63E1-80EBC27D5903}"/>
              </a:ext>
            </a:extLst>
          </p:cNvPr>
          <p:cNvSpPr txBox="1">
            <a:spLocks noGrp="1"/>
          </p:cNvSpPr>
          <p:nvPr>
            <p:ph type="title" idx="4294967295"/>
          </p:nvPr>
        </p:nvSpPr>
        <p:spPr>
          <a:xfrm>
            <a:off x="605691" y="468634"/>
            <a:ext cx="6205816"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da-DK" sz="3200" b="1"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t>Guerilla-</a:t>
            </a:r>
            <a:r>
              <a:rPr kumimoji="0" lang="da-DK" sz="3200" b="1" i="0" u="none" strike="noStrike" kern="0" cap="none" spc="0" normalizeH="0" baseline="0" noProof="0" dirty="0" err="1">
                <a:ln>
                  <a:noFill/>
                </a:ln>
                <a:solidFill>
                  <a:srgbClr val="000000"/>
                </a:solidFill>
                <a:effectLst/>
                <a:uLnTx/>
                <a:uFillTx/>
                <a:latin typeface="Raleway" panose="020B0503030101060003" pitchFamily="34" charset="77"/>
                <a:ea typeface="Arial"/>
                <a:cs typeface="Arial"/>
                <a:sym typeface="Arial"/>
              </a:rPr>
              <a:t>testing</a:t>
            </a:r>
            <a:endParaRPr kumimoji="0" lang="da-DK" sz="3200" b="1"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endParaRPr>
          </a:p>
        </p:txBody>
      </p:sp>
      <p:sp>
        <p:nvSpPr>
          <p:cNvPr id="2" name="Pladsholder til slidenummer 1">
            <a:extLst>
              <a:ext uri="{FF2B5EF4-FFF2-40B4-BE49-F238E27FC236}">
                <a16:creationId xmlns:a16="http://schemas.microsoft.com/office/drawing/2014/main" id="{02C1C094-37D0-AD5C-05F4-04A24305A8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10</a:t>
            </a:fld>
            <a:endParaRPr lang="da-DK"/>
          </a:p>
        </p:txBody>
      </p:sp>
      <p:pic>
        <p:nvPicPr>
          <p:cNvPr id="6" name="Billede 5">
            <a:extLst>
              <a:ext uri="{FF2B5EF4-FFF2-40B4-BE49-F238E27FC236}">
                <a16:creationId xmlns:a16="http://schemas.microsoft.com/office/drawing/2014/main" id="{4D866AE9-FAB5-976E-07C1-E30E9E7ED7F7}"/>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6345468" y="751344"/>
            <a:ext cx="5355311" cy="5355311"/>
          </a:xfrm>
          <a:prstGeom prst="rect">
            <a:avLst/>
          </a:prstGeom>
        </p:spPr>
      </p:pic>
    </p:spTree>
    <p:extLst>
      <p:ext uri="{BB962C8B-B14F-4D97-AF65-F5344CB8AC3E}">
        <p14:creationId xmlns:p14="http://schemas.microsoft.com/office/powerpoint/2010/main" val="3918404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D7D28BD9-A717-D768-9B72-F2A1099D831E}"/>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6393873" y="893362"/>
            <a:ext cx="4959927" cy="4959927"/>
          </a:xfrm>
          <a:prstGeom prst="rect">
            <a:avLst/>
          </a:prstGeom>
        </p:spPr>
      </p:pic>
      <p:sp>
        <p:nvSpPr>
          <p:cNvPr id="5" name="Tekstfelt 4">
            <a:extLst>
              <a:ext uri="{FF2B5EF4-FFF2-40B4-BE49-F238E27FC236}">
                <a16:creationId xmlns:a16="http://schemas.microsoft.com/office/drawing/2014/main" id="{60AFC0C2-E6FA-2945-C0C6-30729C48F724}"/>
              </a:ext>
            </a:extLst>
          </p:cNvPr>
          <p:cNvSpPr txBox="1"/>
          <p:nvPr/>
        </p:nvSpPr>
        <p:spPr>
          <a:xfrm>
            <a:off x="664176" y="1735606"/>
            <a:ext cx="6098058" cy="3416320"/>
          </a:xfrm>
          <a:prstGeom prst="rect">
            <a:avLst/>
          </a:prstGeom>
          <a:noFill/>
        </p:spPr>
        <p:txBody>
          <a:bodyPr wrap="square">
            <a:spAutoFit/>
          </a:bodyPr>
          <a:lstStyle/>
          <a:p>
            <a:pPr algn="r"/>
            <a:endParaRPr lang="da-DK" sz="1800" dirty="0">
              <a:latin typeface="Raleway" panose="020B0503030101060003" pitchFamily="34" charset="77"/>
            </a:endParaRPr>
          </a:p>
          <a:p>
            <a:r>
              <a:rPr lang="da-DK" sz="1800" dirty="0">
                <a:latin typeface="Raleway" panose="020B0503030101060003" pitchFamily="34" charset="77"/>
              </a:rPr>
              <a:t>Her observerer den, der tester, helt uden at blande sig i testpersonens afprøvning, som fx er baseret på en serie beskrevne opgaver. </a:t>
            </a:r>
          </a:p>
          <a:p>
            <a:endParaRPr lang="da-DK" sz="1800" dirty="0">
              <a:latin typeface="Raleway" panose="020B0503030101060003" pitchFamily="34" charset="77"/>
            </a:endParaRPr>
          </a:p>
          <a:p>
            <a:r>
              <a:rPr lang="da-DK" sz="1800" dirty="0">
                <a:latin typeface="Raleway" panose="020B0503030101060003" pitchFamily="34" charset="77"/>
              </a:rPr>
              <a:t>I observationsnoterne beskrives fx testpersonernes kropssprog og mimik og evt. ytringer. </a:t>
            </a:r>
          </a:p>
          <a:p>
            <a:endParaRPr lang="da-DK" sz="1800" dirty="0">
              <a:latin typeface="Raleway" panose="020B0503030101060003" pitchFamily="34" charset="77"/>
            </a:endParaRPr>
          </a:p>
          <a:p>
            <a:r>
              <a:rPr lang="da-DK" sz="1800" dirty="0">
                <a:latin typeface="Raleway" panose="020B0503030101060003" pitchFamily="34" charset="77"/>
              </a:rPr>
              <a:t>Efter afprøvningen kan observatøren udspørge testpersonen om nogle af de ting, som der blev observeret undervejs og evt. også, om testpersonen har ønsker eller forslag til forbedringer.</a:t>
            </a:r>
          </a:p>
        </p:txBody>
      </p:sp>
      <p:sp>
        <p:nvSpPr>
          <p:cNvPr id="4" name="Titel 3">
            <a:extLst>
              <a:ext uri="{FF2B5EF4-FFF2-40B4-BE49-F238E27FC236}">
                <a16:creationId xmlns:a16="http://schemas.microsoft.com/office/drawing/2014/main" id="{9D062F48-C57E-1396-3202-FF0F52A56D26}"/>
              </a:ext>
            </a:extLst>
          </p:cNvPr>
          <p:cNvSpPr txBox="1">
            <a:spLocks noGrp="1"/>
          </p:cNvSpPr>
          <p:nvPr>
            <p:ph type="title" idx="4294967295"/>
          </p:nvPr>
        </p:nvSpPr>
        <p:spPr>
          <a:xfrm>
            <a:off x="664176" y="927335"/>
            <a:ext cx="6213422"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da-DK" sz="3200" b="1"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t>Observation</a:t>
            </a:r>
          </a:p>
        </p:txBody>
      </p:sp>
      <p:sp>
        <p:nvSpPr>
          <p:cNvPr id="2" name="Pladsholder til slidenummer 1">
            <a:extLst>
              <a:ext uri="{FF2B5EF4-FFF2-40B4-BE49-F238E27FC236}">
                <a16:creationId xmlns:a16="http://schemas.microsoft.com/office/drawing/2014/main" id="{9B9EC0AB-592C-30F7-03E8-09BDCEF79D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11</a:t>
            </a:fld>
            <a:endParaRPr lang="da-DK"/>
          </a:p>
        </p:txBody>
      </p:sp>
    </p:spTree>
    <p:extLst>
      <p:ext uri="{BB962C8B-B14F-4D97-AF65-F5344CB8AC3E}">
        <p14:creationId xmlns:p14="http://schemas.microsoft.com/office/powerpoint/2010/main" val="2724962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a:extLst>
              <a:ext uri="{FF2B5EF4-FFF2-40B4-BE49-F238E27FC236}">
                <a16:creationId xmlns:a16="http://schemas.microsoft.com/office/drawing/2014/main" id="{E42AAB92-9734-64D7-DF60-B58DD0422145}"/>
              </a:ext>
              <a:ext uri="{C183D7F6-B498-43B3-948B-1728B52AA6E4}">
                <adec:decorative xmlns:adec="http://schemas.microsoft.com/office/drawing/2017/decorative" xmlns="" val="1"/>
              </a:ext>
            </a:extLst>
          </p:cNvPr>
          <p:cNvSpPr/>
          <p:nvPr/>
        </p:nvSpPr>
        <p:spPr>
          <a:xfrm>
            <a:off x="2410691" y="1288473"/>
            <a:ext cx="7716982" cy="4281054"/>
          </a:xfrm>
          <a:prstGeom prst="ellipse">
            <a:avLst/>
          </a:prstGeom>
          <a:solidFill>
            <a:srgbClr val="D13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ekstfelt 5">
            <a:extLst>
              <a:ext uri="{FF2B5EF4-FFF2-40B4-BE49-F238E27FC236}">
                <a16:creationId xmlns:a16="http://schemas.microsoft.com/office/drawing/2014/main" id="{1E2F8D75-BF53-3122-1C2E-51593AC03C61}"/>
              </a:ext>
            </a:extLst>
          </p:cNvPr>
          <p:cNvSpPr txBox="1"/>
          <p:nvPr/>
        </p:nvSpPr>
        <p:spPr>
          <a:xfrm>
            <a:off x="2854036" y="2736502"/>
            <a:ext cx="6927273" cy="954107"/>
          </a:xfrm>
          <a:prstGeom prst="rect">
            <a:avLst/>
          </a:prstGeom>
          <a:noFill/>
        </p:spPr>
        <p:txBody>
          <a:bodyPr wrap="square">
            <a:spAutoFit/>
          </a:bodyPr>
          <a:lstStyle/>
          <a:p>
            <a:pPr algn="ctr"/>
            <a:r>
              <a:rPr lang="da-DK" sz="2800" dirty="0">
                <a:latin typeface="Raleway" panose="020B0503030101060003" pitchFamily="34" charset="77"/>
              </a:rPr>
              <a:t>Find mange flere eksempler på metoder til brugertests på: </a:t>
            </a:r>
            <a:r>
              <a:rPr lang="da-DK" sz="2800" dirty="0">
                <a:solidFill>
                  <a:schemeClr val="bg1"/>
                </a:solidFill>
                <a:latin typeface="Raleway" panose="020B0503030101060003" pitchFamily="34" charset="77"/>
              </a:rPr>
              <a:t>https://experience.aalto.fi/all-about-ux-blog/</a:t>
            </a:r>
            <a:endParaRPr lang="da-DK" sz="2800" dirty="0">
              <a:solidFill>
                <a:schemeClr val="bg1"/>
              </a:solidFill>
              <a:latin typeface="Raleway" panose="020B0503030101060003" pitchFamily="34" charset="77"/>
            </a:endParaRPr>
          </a:p>
        </p:txBody>
      </p:sp>
      <p:sp>
        <p:nvSpPr>
          <p:cNvPr id="4" name="Titel 3">
            <a:extLst>
              <a:ext uri="{FF2B5EF4-FFF2-40B4-BE49-F238E27FC236}">
                <a16:creationId xmlns:a16="http://schemas.microsoft.com/office/drawing/2014/main" id="{D22D1F50-494A-A09A-4EB8-7C82F3517969}"/>
              </a:ext>
            </a:extLst>
          </p:cNvPr>
          <p:cNvSpPr>
            <a:spLocks noGrp="1"/>
          </p:cNvSpPr>
          <p:nvPr>
            <p:ph type="title" idx="4294967295"/>
          </p:nvPr>
        </p:nvSpPr>
        <p:spPr>
          <a:xfrm>
            <a:off x="838200" y="-1325563"/>
            <a:ext cx="10515600" cy="1325563"/>
          </a:xfrm>
        </p:spPr>
        <p:txBody>
          <a:bodyPr spcFirstLastPara="1" wrap="square" lIns="91425" tIns="45700" rIns="91425" bIns="45700" anchor="b" anchorCtr="0">
            <a:normAutofit/>
          </a:bodyPr>
          <a:lstStyle/>
          <a:p>
            <a:r>
              <a:rPr lang="da-DK" dirty="0"/>
              <a:t>Link til flere eksempler og metoder</a:t>
            </a:r>
          </a:p>
        </p:txBody>
      </p:sp>
      <p:sp>
        <p:nvSpPr>
          <p:cNvPr id="2" name="Pladsholder til slidenummer 1">
            <a:extLst>
              <a:ext uri="{FF2B5EF4-FFF2-40B4-BE49-F238E27FC236}">
                <a16:creationId xmlns:a16="http://schemas.microsoft.com/office/drawing/2014/main" id="{AAC2DA26-013C-BAFB-C4D4-48A2D205CC3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12</a:t>
            </a:fld>
            <a:endParaRPr lang="da-DK"/>
          </a:p>
        </p:txBody>
      </p:sp>
    </p:spTree>
    <p:extLst>
      <p:ext uri="{BB962C8B-B14F-4D97-AF65-F5344CB8AC3E}">
        <p14:creationId xmlns:p14="http://schemas.microsoft.com/office/powerpoint/2010/main" val="814467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5E85636-6AE7-6BE1-49D9-1F95E174E176}"/>
              </a:ext>
              <a:ext uri="{C183D7F6-B498-43B3-948B-1728B52AA6E4}">
                <adec:decorative xmlns:adec="http://schemas.microsoft.com/office/drawing/2017/decorative" xmlns="" val="1"/>
              </a:ext>
            </a:extLst>
          </p:cNvPr>
          <p:cNvSpPr/>
          <p:nvPr/>
        </p:nvSpPr>
        <p:spPr>
          <a:xfrm>
            <a:off x="5436973" y="2583196"/>
            <a:ext cx="6353245" cy="3773154"/>
          </a:xfrm>
          <a:prstGeom prst="rect">
            <a:avLst/>
          </a:prstGeom>
          <a:solidFill>
            <a:srgbClr val="A6C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Tekstfelt 2">
            <a:extLst>
              <a:ext uri="{FF2B5EF4-FFF2-40B4-BE49-F238E27FC236}">
                <a16:creationId xmlns:a16="http://schemas.microsoft.com/office/drawing/2014/main" id="{7BEBDC9B-498D-26B9-CB43-2FF9D691C37C}"/>
              </a:ext>
            </a:extLst>
          </p:cNvPr>
          <p:cNvSpPr txBox="1"/>
          <p:nvPr/>
        </p:nvSpPr>
        <p:spPr>
          <a:xfrm>
            <a:off x="5561571" y="2681443"/>
            <a:ext cx="6098058" cy="3508653"/>
          </a:xfrm>
          <a:prstGeom prst="rect">
            <a:avLst/>
          </a:prstGeom>
          <a:noFill/>
        </p:spPr>
        <p:txBody>
          <a:bodyPr wrap="square">
            <a:spAutoFit/>
          </a:bodyPr>
          <a:lstStyle/>
          <a:p>
            <a:r>
              <a:rPr lang="da-DK" sz="2400" dirty="0">
                <a:latin typeface="Raleway" panose="020B0503030101060003" pitchFamily="34" charset="77"/>
              </a:rPr>
              <a:t>Eksempler på prototyper: </a:t>
            </a:r>
            <a:r>
              <a:rPr lang="da-DK" sz="1800" dirty="0">
                <a:latin typeface="Raleway" panose="020B0503030101060003" pitchFamily="34" charset="77"/>
              </a:rPr>
              <a:t/>
            </a:r>
            <a:br>
              <a:rPr lang="da-DK" sz="1800" dirty="0">
                <a:latin typeface="Raleway" panose="020B0503030101060003" pitchFamily="34" charset="77"/>
              </a:rPr>
            </a:br>
            <a:endParaRPr lang="da-DK" sz="1800" dirty="0">
              <a:latin typeface="Raleway" panose="020B0503030101060003" pitchFamily="34" charset="77"/>
            </a:endParaRPr>
          </a:p>
          <a:p>
            <a:pPr marL="285750" indent="-285750">
              <a:buFont typeface="Wingdings" pitchFamily="2" charset="2"/>
              <a:buChar char="§"/>
            </a:pPr>
            <a:r>
              <a:rPr lang="da-DK" sz="1800" dirty="0">
                <a:latin typeface="Raleway" panose="020B0503030101060003" pitchFamily="34" charset="77"/>
              </a:rPr>
              <a:t>Plancher i karton, som præsenterer produktet.</a:t>
            </a:r>
          </a:p>
          <a:p>
            <a:pPr marL="285750" indent="-285750">
              <a:buFont typeface="Wingdings" pitchFamily="2" charset="2"/>
              <a:buChar char="§"/>
            </a:pPr>
            <a:r>
              <a:rPr lang="da-DK" sz="1800" dirty="0">
                <a:latin typeface="Raleway" panose="020B0503030101060003" pitchFamily="34" charset="77"/>
              </a:rPr>
              <a:t>Håndtegnet storyboard til kampagnefilm. </a:t>
            </a:r>
          </a:p>
          <a:p>
            <a:pPr marL="285750" indent="-285750">
              <a:buFont typeface="Wingdings" pitchFamily="2" charset="2"/>
              <a:buChar char="§"/>
            </a:pPr>
            <a:r>
              <a:rPr lang="da-DK" sz="1800" dirty="0">
                <a:latin typeface="Raleway" panose="020B0503030101060003" pitchFamily="34" charset="77"/>
              </a:rPr>
              <a:t>Rå-tegninger af en app præsenteret i PowerPoint.</a:t>
            </a:r>
          </a:p>
          <a:p>
            <a:pPr marL="285750" indent="-285750">
              <a:buFont typeface="Wingdings" pitchFamily="2" charset="2"/>
              <a:buChar char="§"/>
            </a:pPr>
            <a:r>
              <a:rPr lang="da-DK" sz="1800" dirty="0">
                <a:latin typeface="Raleway" panose="020B0503030101060003" pitchFamily="34" charset="77"/>
              </a:rPr>
              <a:t>Eksempler på dilemmakort til et brætspil om </a:t>
            </a:r>
            <a:r>
              <a:rPr lang="da-DK" sz="1800" dirty="0" err="1">
                <a:latin typeface="Raleway" panose="020B0503030101060003" pitchFamily="34" charset="77"/>
              </a:rPr>
              <a:t>cybersikkerhed</a:t>
            </a:r>
            <a:r>
              <a:rPr lang="da-DK" sz="1800" dirty="0">
                <a:latin typeface="Raleway" panose="020B0503030101060003" pitchFamily="34" charset="77"/>
              </a:rPr>
              <a:t>. </a:t>
            </a:r>
          </a:p>
          <a:p>
            <a:pPr marL="285750" indent="-285750">
              <a:buFont typeface="Wingdings" pitchFamily="2" charset="2"/>
              <a:buChar char="§"/>
            </a:pPr>
            <a:r>
              <a:rPr lang="da-DK" sz="1800" dirty="0">
                <a:latin typeface="Raleway" panose="020B0503030101060003" pitchFamily="34" charset="77"/>
              </a:rPr>
              <a:t>En password manager kodet i Scratch. </a:t>
            </a:r>
          </a:p>
          <a:p>
            <a:pPr marL="285750" indent="-285750">
              <a:buFont typeface="Wingdings" pitchFamily="2" charset="2"/>
              <a:buChar char="§"/>
            </a:pPr>
            <a:r>
              <a:rPr lang="da-DK" sz="1800" dirty="0">
                <a:latin typeface="Raleway" panose="020B0503030101060003" pitchFamily="34" charset="77"/>
              </a:rPr>
              <a:t>Et pilot-afsnit eller en trailer til en ungdomsserie om it-sikkerhed..</a:t>
            </a:r>
          </a:p>
          <a:p>
            <a:pPr marL="285750" indent="-285750">
              <a:buFont typeface="Wingdings" pitchFamily="2" charset="2"/>
              <a:buChar char="§"/>
            </a:pPr>
            <a:r>
              <a:rPr lang="da-DK" sz="1800" dirty="0">
                <a:latin typeface="Raleway" panose="020B0503030101060003" pitchFamily="34" charset="77"/>
              </a:rPr>
              <a:t>Et undervisningsforløb lavet i en læringsplatform.</a:t>
            </a:r>
          </a:p>
          <a:p>
            <a:pPr marL="285750" indent="-285750">
              <a:buFont typeface="Wingdings" pitchFamily="2" charset="2"/>
              <a:buChar char="§"/>
            </a:pPr>
            <a:r>
              <a:rPr lang="da-DK" sz="1800" dirty="0">
                <a:latin typeface="Raleway" panose="020B0503030101060003" pitchFamily="34" charset="77"/>
              </a:rPr>
              <a:t>Noget helt andet.</a:t>
            </a:r>
          </a:p>
        </p:txBody>
      </p:sp>
      <p:sp>
        <p:nvSpPr>
          <p:cNvPr id="5" name="Tekstfelt 4">
            <a:extLst>
              <a:ext uri="{FF2B5EF4-FFF2-40B4-BE49-F238E27FC236}">
                <a16:creationId xmlns:a16="http://schemas.microsoft.com/office/drawing/2014/main" id="{4BC330F7-99D3-B9B4-DBA3-89D70BD3628C}"/>
              </a:ext>
            </a:extLst>
          </p:cNvPr>
          <p:cNvSpPr txBox="1"/>
          <p:nvPr/>
        </p:nvSpPr>
        <p:spPr>
          <a:xfrm>
            <a:off x="577679" y="1659866"/>
            <a:ext cx="4859294" cy="923330"/>
          </a:xfrm>
          <a:prstGeom prst="rect">
            <a:avLst/>
          </a:prstGeom>
          <a:noFill/>
        </p:spPr>
        <p:txBody>
          <a:bodyPr wrap="square">
            <a:spAutoFit/>
          </a:bodyPr>
          <a:lstStyle/>
          <a:p>
            <a:r>
              <a:rPr lang="da-DK" sz="1800" dirty="0">
                <a:latin typeface="Raleway" panose="020B0503030101060003" pitchFamily="34" charset="77"/>
              </a:rPr>
              <a:t>Produkter behøver ikke være færdige - det er lige så godt at lave en prototype, hvis det er for svært at lave en idé helt rigtigt.</a:t>
            </a:r>
          </a:p>
        </p:txBody>
      </p:sp>
      <p:sp>
        <p:nvSpPr>
          <p:cNvPr id="7" name="Titel 6">
            <a:extLst>
              <a:ext uri="{FF2B5EF4-FFF2-40B4-BE49-F238E27FC236}">
                <a16:creationId xmlns:a16="http://schemas.microsoft.com/office/drawing/2014/main" id="{5D5277B0-7281-6FE3-3037-CDD2DDE934AC}"/>
              </a:ext>
            </a:extLst>
          </p:cNvPr>
          <p:cNvSpPr txBox="1">
            <a:spLocks noGrp="1"/>
          </p:cNvSpPr>
          <p:nvPr>
            <p:ph type="title" idx="4294967295"/>
          </p:nvPr>
        </p:nvSpPr>
        <p:spPr>
          <a:xfrm>
            <a:off x="577679" y="1026183"/>
            <a:ext cx="6098058"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a-DK" sz="2800" b="0"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t>Produkt eller prototype?</a:t>
            </a:r>
          </a:p>
        </p:txBody>
      </p:sp>
      <p:sp>
        <p:nvSpPr>
          <p:cNvPr id="2" name="Pladsholder til slidenummer 1">
            <a:extLst>
              <a:ext uri="{FF2B5EF4-FFF2-40B4-BE49-F238E27FC236}">
                <a16:creationId xmlns:a16="http://schemas.microsoft.com/office/drawing/2014/main" id="{DE848149-F941-E4DB-DF51-930D1F920DC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2</a:t>
            </a:fld>
            <a:endParaRPr lang="da-DK"/>
          </a:p>
        </p:txBody>
      </p:sp>
    </p:spTree>
    <p:extLst>
      <p:ext uri="{BB962C8B-B14F-4D97-AF65-F5344CB8AC3E}">
        <p14:creationId xmlns:p14="http://schemas.microsoft.com/office/powerpoint/2010/main" val="545204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ektangel 2">
            <a:extLst>
              <a:ext uri="{FF2B5EF4-FFF2-40B4-BE49-F238E27FC236}">
                <a16:creationId xmlns:a16="http://schemas.microsoft.com/office/drawing/2014/main" id="{8B1D969A-2CDE-F6EC-A86F-0C85488E1E38}"/>
              </a:ext>
              <a:ext uri="{C183D7F6-B498-43B3-948B-1728B52AA6E4}">
                <adec:decorative xmlns:adec="http://schemas.microsoft.com/office/drawing/2017/decorative" xmlns="" val="1"/>
              </a:ext>
            </a:extLst>
          </p:cNvPr>
          <p:cNvSpPr/>
          <p:nvPr/>
        </p:nvSpPr>
        <p:spPr>
          <a:xfrm>
            <a:off x="1051112" y="1496291"/>
            <a:ext cx="10089776" cy="3865418"/>
          </a:xfrm>
          <a:prstGeom prst="rect">
            <a:avLst/>
          </a:prstGeom>
          <a:solidFill>
            <a:srgbClr val="D13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itel 3">
            <a:extLst>
              <a:ext uri="{FF2B5EF4-FFF2-40B4-BE49-F238E27FC236}">
                <a16:creationId xmlns:a16="http://schemas.microsoft.com/office/drawing/2014/main" id="{0E78D9B3-518E-BB3C-5CEA-6FAEAEF069E8}"/>
              </a:ext>
            </a:extLst>
          </p:cNvPr>
          <p:cNvSpPr txBox="1">
            <a:spLocks noGrp="1"/>
          </p:cNvSpPr>
          <p:nvPr>
            <p:ph type="title" idx="4294967295"/>
          </p:nvPr>
        </p:nvSpPr>
        <p:spPr>
          <a:xfrm>
            <a:off x="1389530" y="3044279"/>
            <a:ext cx="4706470"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a-DK" sz="4400" b="0" i="0" u="none" strike="noStrike" kern="0" cap="none" spc="0" normalizeH="0" baseline="0" noProof="0" dirty="0">
                <a:ln>
                  <a:noFill/>
                </a:ln>
                <a:solidFill>
                  <a:schemeClr val="bg1"/>
                </a:solidFill>
                <a:effectLst/>
                <a:uLnTx/>
                <a:uFillTx/>
                <a:latin typeface="Raleway" panose="020B0503030101060003" pitchFamily="34" charset="77"/>
                <a:ea typeface="Arial"/>
                <a:cs typeface="Arial"/>
                <a:sym typeface="Arial"/>
              </a:rPr>
              <a:t>IDÉGENERERING</a:t>
            </a:r>
            <a:endParaRPr kumimoji="0" lang="da-DK" sz="4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 name="Pladsholder til slidenummer 1">
            <a:extLst>
              <a:ext uri="{FF2B5EF4-FFF2-40B4-BE49-F238E27FC236}">
                <a16:creationId xmlns:a16="http://schemas.microsoft.com/office/drawing/2014/main" id="{14FA52CA-0439-2BD6-0298-ECAE2060B55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3</a:t>
            </a:fld>
            <a:endParaRPr lang="da-DK"/>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3" name="Tekstfelt 2">
            <a:extLst>
              <a:ext uri="{FF2B5EF4-FFF2-40B4-BE49-F238E27FC236}">
                <a16:creationId xmlns:a16="http://schemas.microsoft.com/office/drawing/2014/main" id="{82297F1C-8686-3EAD-4DDA-75BA5939B97F}"/>
              </a:ext>
            </a:extLst>
          </p:cNvPr>
          <p:cNvSpPr txBox="1">
            <a:spLocks/>
          </p:cNvSpPr>
          <p:nvPr/>
        </p:nvSpPr>
        <p:spPr>
          <a:xfrm>
            <a:off x="308875" y="812165"/>
            <a:ext cx="11708798" cy="59093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a-DK" sz="1800" b="0"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a-DK" sz="1800" b="0"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t>Det er ofte nemmere at finde på dårlige end gode idéer. Men dårlige idéer kan ofte vendes til gode idéer. Det går denne øvelse ud på: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a-DK" sz="1800" b="0"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a-DK" sz="2400" b="1"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t>20 minutter:</a:t>
            </a:r>
            <a:r>
              <a:rPr kumimoji="0" lang="da-DK" sz="2400" b="0"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t/>
            </a:r>
            <a:br>
              <a:rPr kumimoji="0" lang="da-DK" sz="2400" b="0"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br>
            <a:endParaRPr kumimoji="0" lang="da-DK" sz="2400" b="0"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endParaRPr>
          </a:p>
          <a:p>
            <a:pPr marL="342900" marR="0" lvl="0" indent="-342900" algn="ctr" defTabSz="914400" rtl="0" eaLnBrk="1" fontAlgn="auto" latinLnBrk="0" hangingPunct="1">
              <a:lnSpc>
                <a:spcPct val="100000"/>
              </a:lnSpc>
              <a:spcBef>
                <a:spcPts val="0"/>
              </a:spcBef>
              <a:spcAft>
                <a:spcPts val="0"/>
              </a:spcAft>
              <a:buClr>
                <a:srgbClr val="000000"/>
              </a:buClr>
              <a:buSzTx/>
              <a:buFont typeface="Arial"/>
              <a:buAutoNum type="arabicParenR"/>
              <a:tabLst/>
              <a:defRPr/>
            </a:pPr>
            <a:r>
              <a:rPr kumimoji="0" lang="da-DK" sz="1800" b="0"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t>Genopfrisk jeres designudfordring </a:t>
            </a:r>
          </a:p>
          <a:p>
            <a:pPr marL="342900" marR="0" lvl="0" indent="-342900" algn="ctr" defTabSz="914400" rtl="0" eaLnBrk="1" fontAlgn="auto" latinLnBrk="0" hangingPunct="1">
              <a:lnSpc>
                <a:spcPct val="100000"/>
              </a:lnSpc>
              <a:spcBef>
                <a:spcPts val="0"/>
              </a:spcBef>
              <a:spcAft>
                <a:spcPts val="0"/>
              </a:spcAft>
              <a:buClr>
                <a:srgbClr val="000000"/>
              </a:buClr>
              <a:buSzTx/>
              <a:buFont typeface="Arial"/>
              <a:buAutoNum type="arabicParenR"/>
              <a:tabLst/>
              <a:defRPr/>
            </a:pPr>
            <a:r>
              <a:rPr kumimoji="0" lang="da-DK" sz="1800" b="0"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t>I skal nu I fællesskab finde på “dårlige” eller vilde, absurde løsninger. Byg gerne videre på hinandens forslag - men hold jer til designudfordringen. </a:t>
            </a:r>
          </a:p>
          <a:p>
            <a:pPr marL="342900" marR="0" lvl="0" indent="-342900" algn="ctr" defTabSz="914400" rtl="0" eaLnBrk="1" fontAlgn="auto" latinLnBrk="0" hangingPunct="1">
              <a:lnSpc>
                <a:spcPct val="100000"/>
              </a:lnSpc>
              <a:spcBef>
                <a:spcPts val="0"/>
              </a:spcBef>
              <a:spcAft>
                <a:spcPts val="0"/>
              </a:spcAft>
              <a:buClr>
                <a:srgbClr val="000000"/>
              </a:buClr>
              <a:buSzTx/>
              <a:buFont typeface="Arial"/>
              <a:buAutoNum type="arabicParenR"/>
              <a:tabLst/>
              <a:defRPr/>
            </a:pPr>
            <a:r>
              <a:rPr kumimoji="0" lang="da-DK" sz="1800" b="0"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t>Find på så mange idéer som muligt, minimum fem. </a:t>
            </a:r>
            <a:br>
              <a:rPr kumimoji="0" lang="da-DK" sz="1800" b="0"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br>
            <a:r>
              <a:rPr kumimoji="0" lang="da-DK" sz="1800" b="0"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t/>
            </a:r>
            <a:br>
              <a:rPr kumimoji="0" lang="da-DK" sz="1800" b="0"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br>
            <a:r>
              <a:rPr kumimoji="0" lang="da-DK" sz="2400" b="1"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t>5 minutter:                </a:t>
            </a:r>
            <a:r>
              <a:rPr kumimoji="0" lang="da-DK" sz="2400" b="0"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t/>
            </a:r>
            <a:br>
              <a:rPr kumimoji="0" lang="da-DK" sz="2400" b="0"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br>
            <a:endParaRPr kumimoji="0" lang="da-DK" sz="2400" b="0"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endParaRPr>
          </a:p>
          <a:p>
            <a:pPr marL="342900" marR="0" lvl="0" indent="-342900" algn="ctr" defTabSz="914400" rtl="0" eaLnBrk="1" fontAlgn="auto" latinLnBrk="0" hangingPunct="1">
              <a:lnSpc>
                <a:spcPct val="100000"/>
              </a:lnSpc>
              <a:spcBef>
                <a:spcPts val="0"/>
              </a:spcBef>
              <a:spcAft>
                <a:spcPts val="0"/>
              </a:spcAft>
              <a:buClr>
                <a:srgbClr val="000000"/>
              </a:buClr>
              <a:buSzTx/>
              <a:buFont typeface="Arial"/>
              <a:buAutoNum type="arabicParenR"/>
              <a:tabLst/>
              <a:defRPr/>
            </a:pPr>
            <a:r>
              <a:rPr kumimoji="0" lang="da-DK" sz="1800" b="0"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t>Vælg den dårligste idé </a:t>
            </a:r>
            <a:br>
              <a:rPr kumimoji="0" lang="da-DK" sz="1800" b="0"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br>
            <a:r>
              <a:rPr kumimoji="0" lang="da-DK" sz="1800" b="0"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t/>
            </a:r>
            <a:br>
              <a:rPr kumimoji="0" lang="da-DK" sz="1800" b="0"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br>
            <a:r>
              <a:rPr kumimoji="0" lang="da-DK" sz="2400" b="1"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t>20 minutter: </a:t>
            </a:r>
            <a:r>
              <a:rPr kumimoji="0" lang="da-DK" sz="2400" b="0"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t/>
            </a:r>
            <a:br>
              <a:rPr kumimoji="0" lang="da-DK" sz="2400" b="0"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br>
            <a:endParaRPr kumimoji="0" lang="da-DK" sz="2400" b="0"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endParaRPr>
          </a:p>
          <a:p>
            <a:pPr marL="342900" marR="0" lvl="0" indent="-342900" algn="ctr" defTabSz="914400" rtl="0" eaLnBrk="1" fontAlgn="auto" latinLnBrk="0" hangingPunct="1">
              <a:lnSpc>
                <a:spcPct val="100000"/>
              </a:lnSpc>
              <a:spcBef>
                <a:spcPts val="0"/>
              </a:spcBef>
              <a:spcAft>
                <a:spcPts val="0"/>
              </a:spcAft>
              <a:buClr>
                <a:srgbClr val="000000"/>
              </a:buClr>
              <a:buSzTx/>
              <a:buFont typeface="Arial"/>
              <a:buAutoNum type="arabicParenR"/>
              <a:tabLst/>
              <a:defRPr/>
            </a:pPr>
            <a:r>
              <a:rPr kumimoji="0" lang="da-DK" sz="1800" b="0"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t>Gør den dårlige idé god ved at fokusere på: Er det realistisk - hvordan kan det gøres realistisk? Hvordan kan den gøre interessant for målgruppen? Kan fokus på problem og kontekst øges?</a:t>
            </a:r>
          </a:p>
        </p:txBody>
      </p:sp>
      <p:sp>
        <p:nvSpPr>
          <p:cNvPr id="6" name="Titel 5">
            <a:extLst>
              <a:ext uri="{FF2B5EF4-FFF2-40B4-BE49-F238E27FC236}">
                <a16:creationId xmlns:a16="http://schemas.microsoft.com/office/drawing/2014/main" id="{F49BEBE4-9C21-6143-A484-F5E1C026B281}"/>
              </a:ext>
            </a:extLst>
          </p:cNvPr>
          <p:cNvSpPr>
            <a:spLocks noGrp="1"/>
          </p:cNvSpPr>
          <p:nvPr>
            <p:ph type="title" idx="4294967295"/>
          </p:nvPr>
        </p:nvSpPr>
        <p:spPr>
          <a:xfrm>
            <a:off x="308875" y="-125562"/>
            <a:ext cx="6382871" cy="1325563"/>
          </a:xfrm>
        </p:spPr>
        <p:txBody>
          <a:bodyPr>
            <a:normAutofit/>
          </a:bodyPr>
          <a:lstStyle/>
          <a:p>
            <a:pPr lvl="0" algn="ctr">
              <a:lnSpc>
                <a:spcPct val="100000"/>
              </a:lnSpc>
              <a:defRPr/>
            </a:pPr>
            <a:r>
              <a:rPr lang="da-DK" sz="3200" b="1" dirty="0">
                <a:solidFill>
                  <a:srgbClr val="000000"/>
                </a:solidFill>
                <a:latin typeface="Raleway" panose="020B0503030101060003" pitchFamily="34" charset="77"/>
                <a:ea typeface="Arial"/>
                <a:cs typeface="Arial"/>
                <a:sym typeface="Arial"/>
              </a:rPr>
              <a:t>Øvelse 1: Fra dårlig til god idé </a:t>
            </a:r>
          </a:p>
        </p:txBody>
      </p:sp>
      <p:sp>
        <p:nvSpPr>
          <p:cNvPr id="2" name="Pladsholder til slidenummer 1">
            <a:extLst>
              <a:ext uri="{FF2B5EF4-FFF2-40B4-BE49-F238E27FC236}">
                <a16:creationId xmlns:a16="http://schemas.microsoft.com/office/drawing/2014/main" id="{91BDE235-42F4-8C28-34B2-D04253FCC3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4</a:t>
            </a:fld>
            <a:endParaRPr lang="da-DK"/>
          </a:p>
        </p:txBody>
      </p:sp>
    </p:spTree>
    <p:extLst>
      <p:ext uri="{BB962C8B-B14F-4D97-AF65-F5344CB8AC3E}">
        <p14:creationId xmlns:p14="http://schemas.microsoft.com/office/powerpoint/2010/main" val="210489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Illustrationen viser, hvordan øvelsen er tænkt. Der ses en blomst med fem kronblade. I midten skrives idé. På hvert af kronbladene skriver andre elever feedback, råd eller forslag.">
            <a:extLst>
              <a:ext uri="{FF2B5EF4-FFF2-40B4-BE49-F238E27FC236}">
                <a16:creationId xmlns:a16="http://schemas.microsoft.com/office/drawing/2014/main" id="{459D40BD-E55C-8764-D7AB-B571A11887A9}"/>
              </a:ext>
            </a:extLst>
          </p:cNvPr>
          <p:cNvPicPr>
            <a:picLocks noChangeAspect="1"/>
          </p:cNvPicPr>
          <p:nvPr/>
        </p:nvPicPr>
        <p:blipFill>
          <a:blip r:embed="rId3"/>
          <a:stretch>
            <a:fillRect/>
          </a:stretch>
        </p:blipFill>
        <p:spPr>
          <a:xfrm>
            <a:off x="5985164" y="0"/>
            <a:ext cx="6858000" cy="6858000"/>
          </a:xfrm>
          <a:prstGeom prst="rect">
            <a:avLst/>
          </a:prstGeom>
        </p:spPr>
      </p:pic>
      <p:sp>
        <p:nvSpPr>
          <p:cNvPr id="9" name="Tekstfelt 8">
            <a:extLst>
              <a:ext uri="{FF2B5EF4-FFF2-40B4-BE49-F238E27FC236}">
                <a16:creationId xmlns:a16="http://schemas.microsoft.com/office/drawing/2014/main" id="{FE71C98F-6B45-125A-CF30-2877DB28CB59}"/>
              </a:ext>
            </a:extLst>
          </p:cNvPr>
          <p:cNvSpPr txBox="1"/>
          <p:nvPr/>
        </p:nvSpPr>
        <p:spPr>
          <a:xfrm>
            <a:off x="126839" y="1529622"/>
            <a:ext cx="6870357" cy="4524315"/>
          </a:xfrm>
          <a:prstGeom prst="rect">
            <a:avLst/>
          </a:prstGeom>
          <a:noFill/>
        </p:spPr>
        <p:txBody>
          <a:bodyPr wrap="square">
            <a:spAutoFit/>
          </a:bodyPr>
          <a:lstStyle/>
          <a:p>
            <a:pPr algn="ctr"/>
            <a:endParaRPr lang="da-DK" sz="1800" dirty="0">
              <a:latin typeface="Raleway" panose="020B0503030101060003" pitchFamily="34" charset="77"/>
            </a:endParaRPr>
          </a:p>
          <a:p>
            <a:pPr algn="ctr"/>
            <a:r>
              <a:rPr lang="da-DK" sz="1800" dirty="0">
                <a:latin typeface="Raleway" panose="020B0503030101060003" pitchFamily="34" charset="77"/>
              </a:rPr>
              <a:t>Alle i gruppen tegner en stor blomst på hvert sit stykke papir. </a:t>
            </a:r>
          </a:p>
          <a:p>
            <a:pPr algn="ctr"/>
            <a:endParaRPr lang="da-DK" sz="1800" dirty="0">
              <a:latin typeface="Raleway" panose="020B0503030101060003" pitchFamily="34" charset="77"/>
            </a:endParaRPr>
          </a:p>
          <a:p>
            <a:pPr algn="ctr"/>
            <a:r>
              <a:rPr lang="da-DK" sz="2400" b="1" dirty="0">
                <a:latin typeface="Raleway" panose="020B0503030101060003" pitchFamily="34" charset="77"/>
              </a:rPr>
              <a:t>5 minutter: </a:t>
            </a:r>
          </a:p>
          <a:p>
            <a:pPr algn="ctr"/>
            <a:endParaRPr lang="da-DK" sz="1800" dirty="0">
              <a:latin typeface="Raleway" panose="020B0503030101060003" pitchFamily="34" charset="77"/>
            </a:endParaRPr>
          </a:p>
          <a:p>
            <a:pPr algn="ctr"/>
            <a:r>
              <a:rPr lang="da-DK" sz="1800" dirty="0">
                <a:latin typeface="Raleway" panose="020B0503030101060003" pitchFamily="34" charset="77"/>
              </a:rPr>
              <a:t>Hvert gruppemedlem beskriver en idé i midten af blomsten </a:t>
            </a:r>
          </a:p>
          <a:p>
            <a:pPr algn="ctr"/>
            <a:endParaRPr lang="da-DK" sz="2400" b="1" dirty="0">
              <a:latin typeface="Raleway" panose="020B0503030101060003" pitchFamily="34" charset="77"/>
            </a:endParaRPr>
          </a:p>
          <a:p>
            <a:pPr algn="ctr"/>
            <a:r>
              <a:rPr lang="da-DK" sz="2400" b="1" dirty="0">
                <a:latin typeface="Raleway" panose="020B0503030101060003" pitchFamily="34" charset="77"/>
              </a:rPr>
              <a:t>2 minutter pr. øvrigt gruppemedlem: </a:t>
            </a:r>
          </a:p>
          <a:p>
            <a:pPr algn="ctr"/>
            <a:endParaRPr lang="da-DK" sz="1800" dirty="0">
              <a:latin typeface="Raleway" panose="020B0503030101060003" pitchFamily="34" charset="77"/>
            </a:endParaRPr>
          </a:p>
          <a:p>
            <a:pPr algn="ctr"/>
            <a:r>
              <a:rPr lang="da-DK" sz="1800" dirty="0">
                <a:latin typeface="Raleway" panose="020B0503030101060003" pitchFamily="34" charset="77"/>
              </a:rPr>
              <a:t>Hvert medlem sender sin idéblomst videre til naboen til venstre. Naboen udfylder et af blomstens blade med feedback, gode råd og nye forslag til afsenderens idé. </a:t>
            </a:r>
          </a:p>
          <a:p>
            <a:pPr algn="ctr"/>
            <a:endParaRPr lang="da-DK" sz="1800" dirty="0">
              <a:latin typeface="Raleway" panose="020B0503030101060003" pitchFamily="34" charset="77"/>
            </a:endParaRPr>
          </a:p>
          <a:p>
            <a:pPr algn="ctr"/>
            <a:r>
              <a:rPr lang="da-DK" sz="1800" dirty="0">
                <a:latin typeface="Raleway" panose="020B0503030101060003" pitchFamily="34" charset="77"/>
              </a:rPr>
              <a:t>Dette fortsættes, indtil hver idéblomst har været hele gruppen rundt, og alle har skrevet videre på de andres idéer.</a:t>
            </a:r>
          </a:p>
        </p:txBody>
      </p:sp>
      <p:sp>
        <p:nvSpPr>
          <p:cNvPr id="7" name="Titel 6" descr="Illustration viser en blomst med fem kronblade. I midten skrives idé. På hvert af kronbladene skriver andre elever feedback, råd eller forslag til idéen. ">
            <a:extLst>
              <a:ext uri="{FF2B5EF4-FFF2-40B4-BE49-F238E27FC236}">
                <a16:creationId xmlns:a16="http://schemas.microsoft.com/office/drawing/2014/main" id="{92BF53C2-08E0-6DB7-779B-FEB41CC987E4}"/>
              </a:ext>
            </a:extLst>
          </p:cNvPr>
          <p:cNvSpPr txBox="1">
            <a:spLocks noGrp="1"/>
          </p:cNvSpPr>
          <p:nvPr>
            <p:ph type="title" idx="4294967295"/>
          </p:nvPr>
        </p:nvSpPr>
        <p:spPr>
          <a:xfrm>
            <a:off x="359709" y="804063"/>
            <a:ext cx="6205816"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a-DK" sz="3200" b="1"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t>Øvelse 2: Idéblomsten</a:t>
            </a:r>
            <a:endParaRPr kumimoji="0" lang="da-DK" sz="32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 name="Pladsholder til slidenummer 1">
            <a:extLst>
              <a:ext uri="{FF2B5EF4-FFF2-40B4-BE49-F238E27FC236}">
                <a16:creationId xmlns:a16="http://schemas.microsoft.com/office/drawing/2014/main" id="{130B816F-8F47-55F2-4EFB-B698AAA6F6C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5</a:t>
            </a:fld>
            <a:endParaRPr lang="da-DK"/>
          </a:p>
        </p:txBody>
      </p:sp>
      <p:sp>
        <p:nvSpPr>
          <p:cNvPr id="8" name="Tekstfelt 7">
            <a:extLst>
              <a:ext uri="{FF2B5EF4-FFF2-40B4-BE49-F238E27FC236}">
                <a16:creationId xmlns:a16="http://schemas.microsoft.com/office/drawing/2014/main" id="{C47927E6-8F31-5502-165F-6F310DF9F4D0}"/>
              </a:ext>
            </a:extLst>
          </p:cNvPr>
          <p:cNvSpPr txBox="1"/>
          <p:nvPr/>
        </p:nvSpPr>
        <p:spPr>
          <a:xfrm>
            <a:off x="7305135" y="1422169"/>
            <a:ext cx="1409375" cy="523220"/>
          </a:xfrm>
          <a:prstGeom prst="rect">
            <a:avLst/>
          </a:prstGeom>
          <a:noFill/>
        </p:spPr>
        <p:txBody>
          <a:bodyPr wrap="square">
            <a:spAutoFit/>
          </a:bodyPr>
          <a:lstStyle/>
          <a:p>
            <a:pPr algn="ctr"/>
            <a:r>
              <a:rPr lang="da-DK" dirty="0">
                <a:latin typeface="Raleway" panose="020B0503030101060003" pitchFamily="34" charset="77"/>
              </a:rPr>
              <a:t>Feedback,</a:t>
            </a:r>
          </a:p>
          <a:p>
            <a:pPr algn="ctr"/>
            <a:r>
              <a:rPr lang="da-DK" dirty="0">
                <a:latin typeface="Raleway" panose="020B0503030101060003" pitchFamily="34" charset="77"/>
              </a:rPr>
              <a:t>råd og forslag</a:t>
            </a:r>
            <a:endParaRPr lang="da-DK" dirty="0"/>
          </a:p>
        </p:txBody>
      </p:sp>
      <p:sp>
        <p:nvSpPr>
          <p:cNvPr id="10" name="Tekstfelt 9">
            <a:extLst>
              <a:ext uri="{FF2B5EF4-FFF2-40B4-BE49-F238E27FC236}">
                <a16:creationId xmlns:a16="http://schemas.microsoft.com/office/drawing/2014/main" id="{54F6F524-93EF-B447-3BDE-25AD406A7370}"/>
              </a:ext>
            </a:extLst>
          </p:cNvPr>
          <p:cNvSpPr txBox="1"/>
          <p:nvPr/>
        </p:nvSpPr>
        <p:spPr>
          <a:xfrm>
            <a:off x="7806117" y="3096117"/>
            <a:ext cx="1409375" cy="523220"/>
          </a:xfrm>
          <a:prstGeom prst="rect">
            <a:avLst/>
          </a:prstGeom>
          <a:noFill/>
        </p:spPr>
        <p:txBody>
          <a:bodyPr wrap="square">
            <a:spAutoFit/>
          </a:bodyPr>
          <a:lstStyle/>
          <a:p>
            <a:pPr algn="ctr"/>
            <a:r>
              <a:rPr lang="da-DK" dirty="0">
                <a:latin typeface="Raleway" panose="020B0503030101060003" pitchFamily="34" charset="77"/>
              </a:rPr>
              <a:t>Feedback,</a:t>
            </a:r>
          </a:p>
          <a:p>
            <a:pPr algn="ctr"/>
            <a:r>
              <a:rPr lang="da-DK" dirty="0">
                <a:latin typeface="Raleway" panose="020B0503030101060003" pitchFamily="34" charset="77"/>
              </a:rPr>
              <a:t>råd og forslag</a:t>
            </a:r>
            <a:endParaRPr lang="da-DK" dirty="0"/>
          </a:p>
        </p:txBody>
      </p:sp>
      <p:sp>
        <p:nvSpPr>
          <p:cNvPr id="11" name="Tekstfelt 10">
            <a:extLst>
              <a:ext uri="{FF2B5EF4-FFF2-40B4-BE49-F238E27FC236}">
                <a16:creationId xmlns:a16="http://schemas.microsoft.com/office/drawing/2014/main" id="{24010FE5-F86D-FCA0-87A9-6A866D3BF3C6}"/>
              </a:ext>
            </a:extLst>
          </p:cNvPr>
          <p:cNvSpPr txBox="1"/>
          <p:nvPr/>
        </p:nvSpPr>
        <p:spPr>
          <a:xfrm>
            <a:off x="10113820" y="1437290"/>
            <a:ext cx="1409375" cy="523220"/>
          </a:xfrm>
          <a:prstGeom prst="rect">
            <a:avLst/>
          </a:prstGeom>
          <a:noFill/>
        </p:spPr>
        <p:txBody>
          <a:bodyPr wrap="square">
            <a:spAutoFit/>
          </a:bodyPr>
          <a:lstStyle/>
          <a:p>
            <a:pPr algn="ctr"/>
            <a:r>
              <a:rPr lang="da-DK" dirty="0">
                <a:latin typeface="Raleway" panose="020B0503030101060003" pitchFamily="34" charset="77"/>
              </a:rPr>
              <a:t>Feedback,</a:t>
            </a:r>
          </a:p>
          <a:p>
            <a:pPr algn="ctr"/>
            <a:r>
              <a:rPr lang="da-DK" dirty="0">
                <a:latin typeface="Raleway" panose="020B0503030101060003" pitchFamily="34" charset="77"/>
              </a:rPr>
              <a:t>råd og forslag</a:t>
            </a:r>
            <a:endParaRPr lang="da-DK" dirty="0"/>
          </a:p>
        </p:txBody>
      </p:sp>
      <p:sp>
        <p:nvSpPr>
          <p:cNvPr id="12" name="Tekstfelt 11">
            <a:extLst>
              <a:ext uri="{FF2B5EF4-FFF2-40B4-BE49-F238E27FC236}">
                <a16:creationId xmlns:a16="http://schemas.microsoft.com/office/drawing/2014/main" id="{30FD2CC3-C54B-7622-9D03-8FB86D81DBCB}"/>
              </a:ext>
            </a:extLst>
          </p:cNvPr>
          <p:cNvSpPr txBox="1"/>
          <p:nvPr/>
        </p:nvSpPr>
        <p:spPr>
          <a:xfrm>
            <a:off x="9712037" y="2905780"/>
            <a:ext cx="1409375" cy="523220"/>
          </a:xfrm>
          <a:prstGeom prst="rect">
            <a:avLst/>
          </a:prstGeom>
          <a:noFill/>
        </p:spPr>
        <p:txBody>
          <a:bodyPr wrap="square">
            <a:spAutoFit/>
          </a:bodyPr>
          <a:lstStyle/>
          <a:p>
            <a:pPr algn="ctr"/>
            <a:r>
              <a:rPr lang="da-DK" dirty="0">
                <a:latin typeface="Raleway" panose="020B0503030101060003" pitchFamily="34" charset="77"/>
              </a:rPr>
              <a:t>Feedback,</a:t>
            </a:r>
          </a:p>
          <a:p>
            <a:pPr algn="ctr"/>
            <a:r>
              <a:rPr lang="da-DK" dirty="0">
                <a:latin typeface="Raleway" panose="020B0503030101060003" pitchFamily="34" charset="77"/>
              </a:rPr>
              <a:t>råd og forslag</a:t>
            </a:r>
            <a:endParaRPr lang="da-DK" dirty="0"/>
          </a:p>
        </p:txBody>
      </p:sp>
      <p:sp>
        <p:nvSpPr>
          <p:cNvPr id="13" name="Tekstfelt 12">
            <a:extLst>
              <a:ext uri="{FF2B5EF4-FFF2-40B4-BE49-F238E27FC236}">
                <a16:creationId xmlns:a16="http://schemas.microsoft.com/office/drawing/2014/main" id="{80E00F12-97A3-283B-E4FB-219BF0FC829B}"/>
              </a:ext>
            </a:extLst>
          </p:cNvPr>
          <p:cNvSpPr txBox="1"/>
          <p:nvPr/>
        </p:nvSpPr>
        <p:spPr>
          <a:xfrm>
            <a:off x="8756074" y="648182"/>
            <a:ext cx="1409375" cy="523220"/>
          </a:xfrm>
          <a:prstGeom prst="rect">
            <a:avLst/>
          </a:prstGeom>
          <a:noFill/>
        </p:spPr>
        <p:txBody>
          <a:bodyPr wrap="square">
            <a:spAutoFit/>
          </a:bodyPr>
          <a:lstStyle/>
          <a:p>
            <a:pPr algn="ctr"/>
            <a:r>
              <a:rPr lang="da-DK" dirty="0">
                <a:latin typeface="Raleway" panose="020B0503030101060003" pitchFamily="34" charset="77"/>
              </a:rPr>
              <a:t>Feedback,</a:t>
            </a:r>
          </a:p>
          <a:p>
            <a:pPr algn="ctr"/>
            <a:r>
              <a:rPr lang="da-DK" dirty="0">
                <a:latin typeface="Raleway" panose="020B0503030101060003" pitchFamily="34" charset="77"/>
              </a:rPr>
              <a:t>råd og forslag</a:t>
            </a:r>
            <a:endParaRPr lang="da-DK" dirty="0"/>
          </a:p>
        </p:txBody>
      </p:sp>
      <p:sp>
        <p:nvSpPr>
          <p:cNvPr id="14" name="Tekstfelt 13">
            <a:extLst>
              <a:ext uri="{FF2B5EF4-FFF2-40B4-BE49-F238E27FC236}">
                <a16:creationId xmlns:a16="http://schemas.microsoft.com/office/drawing/2014/main" id="{9ECFBCC4-D034-43A5-D4BB-7128DED074DD}"/>
              </a:ext>
            </a:extLst>
          </p:cNvPr>
          <p:cNvSpPr txBox="1"/>
          <p:nvPr/>
        </p:nvSpPr>
        <p:spPr>
          <a:xfrm>
            <a:off x="8671052" y="2058500"/>
            <a:ext cx="1409375" cy="584775"/>
          </a:xfrm>
          <a:prstGeom prst="rect">
            <a:avLst/>
          </a:prstGeom>
          <a:noFill/>
        </p:spPr>
        <p:txBody>
          <a:bodyPr wrap="square">
            <a:spAutoFit/>
          </a:bodyPr>
          <a:lstStyle/>
          <a:p>
            <a:pPr algn="ctr"/>
            <a:r>
              <a:rPr lang="da-DK" sz="3200" dirty="0">
                <a:solidFill>
                  <a:schemeClr val="bg1"/>
                </a:solidFill>
                <a:latin typeface="Raleway" panose="020B0503030101060003" pitchFamily="34" charset="77"/>
              </a:rPr>
              <a:t>Idé</a:t>
            </a:r>
          </a:p>
        </p:txBody>
      </p:sp>
    </p:spTree>
    <p:extLst>
      <p:ext uri="{BB962C8B-B14F-4D97-AF65-F5344CB8AC3E}">
        <p14:creationId xmlns:p14="http://schemas.microsoft.com/office/powerpoint/2010/main" val="61074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0136EEDE-2B51-F51A-EB0C-E065A060DFB5}"/>
              </a:ext>
            </a:extLst>
          </p:cNvPr>
          <p:cNvSpPr txBox="1"/>
          <p:nvPr/>
        </p:nvSpPr>
        <p:spPr>
          <a:xfrm>
            <a:off x="140042" y="984589"/>
            <a:ext cx="11911913" cy="2862322"/>
          </a:xfrm>
          <a:prstGeom prst="rect">
            <a:avLst/>
          </a:prstGeom>
          <a:noFill/>
        </p:spPr>
        <p:txBody>
          <a:bodyPr wrap="square">
            <a:spAutoFit/>
          </a:bodyPr>
          <a:lstStyle/>
          <a:p>
            <a:pPr algn="ctr"/>
            <a:r>
              <a:rPr lang="da-DK" sz="1800" dirty="0">
                <a:latin typeface="Raleway" panose="020B0503030101060003" pitchFamily="34" charset="77"/>
              </a:rPr>
              <a:t>I denne øvelse indtages forskellige positioner ift. problemstillingen. Idéen med hattene er, at du bliver en anden, når du tager en hat på. Hvis du f.eks. arbejder med en case om datadeling på sociale medier, vil du med den gule hat på være optimistisk og dermed ikke mene, at det er et stort problem at lægge noget på de sociale medier. Har du i stedet den røde hat på, fortæller du om de følelser, som casen skaber hos dig; at du fx føler dig nervøs og overvåget på sociale medier. </a:t>
            </a:r>
          </a:p>
          <a:p>
            <a:pPr algn="ctr"/>
            <a:r>
              <a:rPr lang="da-DK" sz="1800" dirty="0">
                <a:latin typeface="Raleway" panose="020B0503030101060003" pitchFamily="34" charset="77"/>
              </a:rPr>
              <a:t>Du kan også forestille dig, at du er forældre til et barn, der spiller om penge på spil, sport el lign og er bekymret for, om dit barn kan administrere sit forbrug. Her er det den sorte hat, som du tager på og taler ud fra. Det er ikke nødvendigt at bruge alle hattene. Men det er afgørende at bruge én hat ad gangen. Hver hat har en farve og en værdi. Se mere om De Bonos metode på DR Skole: </a:t>
            </a:r>
            <a:r>
              <a:rPr lang="da-DK" sz="1800" dirty="0">
                <a:latin typeface="Raleway" panose="020B0503030101060003" pitchFamily="34" charset="77"/>
                <a:hlinkClick r:id="rId2"/>
              </a:rPr>
              <a:t>https://www.dr.dk/skole/samfundsfag/saadan-faar-i-ideen-4</a:t>
            </a:r>
            <a:r>
              <a:rPr lang="da-DK" sz="1800" dirty="0">
                <a:latin typeface="Raleway" panose="020B0503030101060003" pitchFamily="34" charset="77"/>
              </a:rPr>
              <a:t> </a:t>
            </a:r>
          </a:p>
        </p:txBody>
      </p:sp>
      <p:sp>
        <p:nvSpPr>
          <p:cNvPr id="4" name="Titel 3">
            <a:extLst>
              <a:ext uri="{FF2B5EF4-FFF2-40B4-BE49-F238E27FC236}">
                <a16:creationId xmlns:a16="http://schemas.microsoft.com/office/drawing/2014/main" id="{1A89B86C-25C7-D8E2-3047-D541CEFF325F}"/>
              </a:ext>
            </a:extLst>
          </p:cNvPr>
          <p:cNvSpPr txBox="1">
            <a:spLocks noGrp="1"/>
          </p:cNvSpPr>
          <p:nvPr>
            <p:ph type="title" idx="4294967295"/>
          </p:nvPr>
        </p:nvSpPr>
        <p:spPr>
          <a:xfrm>
            <a:off x="140043" y="136525"/>
            <a:ext cx="11911912" cy="8002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a-DK" sz="1400" b="1"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t/>
            </a:r>
            <a:br>
              <a:rPr kumimoji="0" lang="da-DK" sz="1400" b="1"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br>
            <a:r>
              <a:rPr kumimoji="0" lang="da-DK" sz="3200" b="1"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t>Øvelse 3: De Bonos seks tænkehatte </a:t>
            </a:r>
            <a:endParaRPr kumimoji="0" lang="da-DK" sz="32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 name="Pladsholder til slidenummer 1">
            <a:extLst>
              <a:ext uri="{FF2B5EF4-FFF2-40B4-BE49-F238E27FC236}">
                <a16:creationId xmlns:a16="http://schemas.microsoft.com/office/drawing/2014/main" id="{E984B427-CDF0-EADB-3194-306F17DB904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6</a:t>
            </a:fld>
            <a:endParaRPr lang="da-DK"/>
          </a:p>
        </p:txBody>
      </p:sp>
      <p:pic>
        <p:nvPicPr>
          <p:cNvPr id="9" name="Billede 8" descr="Illustrationen viser seks hatte med hver sin farve og tilhørende beskrivelse: Den hvide hat er fakta og kendsgerninger, den røde hat er følelse, fornemmelse og intuition, den sorte hat er det vanskelige og bekymrende, den gule hat er det vellykkede og optimistiske, den grønne hat er nye og kreative idéer og den blå hat er overblik og sammenfatning.">
            <a:extLst>
              <a:ext uri="{FF2B5EF4-FFF2-40B4-BE49-F238E27FC236}">
                <a16:creationId xmlns:a16="http://schemas.microsoft.com/office/drawing/2014/main" id="{ED85CC11-FF42-190D-C2F9-48EE93F14567}"/>
              </a:ext>
            </a:extLst>
          </p:cNvPr>
          <p:cNvPicPr>
            <a:picLocks noChangeAspect="1"/>
          </p:cNvPicPr>
          <p:nvPr/>
        </p:nvPicPr>
        <p:blipFill>
          <a:blip r:embed="rId3"/>
          <a:stretch>
            <a:fillRect/>
          </a:stretch>
        </p:blipFill>
        <p:spPr>
          <a:xfrm>
            <a:off x="357846" y="3894757"/>
            <a:ext cx="11103429" cy="3532909"/>
          </a:xfrm>
          <a:prstGeom prst="rect">
            <a:avLst/>
          </a:prstGeom>
        </p:spPr>
      </p:pic>
    </p:spTree>
    <p:extLst>
      <p:ext uri="{BB962C8B-B14F-4D97-AF65-F5344CB8AC3E}">
        <p14:creationId xmlns:p14="http://schemas.microsoft.com/office/powerpoint/2010/main" val="344748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ektangel 2">
            <a:extLst>
              <a:ext uri="{FF2B5EF4-FFF2-40B4-BE49-F238E27FC236}">
                <a16:creationId xmlns:a16="http://schemas.microsoft.com/office/drawing/2014/main" id="{8B1D969A-2CDE-F6EC-A86F-0C85488E1E38}"/>
              </a:ext>
              <a:ext uri="{C183D7F6-B498-43B3-948B-1728B52AA6E4}">
                <adec:decorative xmlns:adec="http://schemas.microsoft.com/office/drawing/2017/decorative" xmlns="" val="1"/>
              </a:ext>
            </a:extLst>
          </p:cNvPr>
          <p:cNvSpPr/>
          <p:nvPr/>
        </p:nvSpPr>
        <p:spPr>
          <a:xfrm>
            <a:off x="1051112" y="1496291"/>
            <a:ext cx="10089776" cy="3865418"/>
          </a:xfrm>
          <a:prstGeom prst="rect">
            <a:avLst/>
          </a:prstGeom>
          <a:solidFill>
            <a:srgbClr val="0677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itel 3">
            <a:extLst>
              <a:ext uri="{FF2B5EF4-FFF2-40B4-BE49-F238E27FC236}">
                <a16:creationId xmlns:a16="http://schemas.microsoft.com/office/drawing/2014/main" id="{0E78D9B3-518E-BB3C-5CEA-6FAEAEF069E8}"/>
              </a:ext>
            </a:extLst>
          </p:cNvPr>
          <p:cNvSpPr txBox="1">
            <a:spLocks noGrp="1"/>
          </p:cNvSpPr>
          <p:nvPr>
            <p:ph type="title" idx="4294967295"/>
          </p:nvPr>
        </p:nvSpPr>
        <p:spPr>
          <a:xfrm>
            <a:off x="1389530" y="3044279"/>
            <a:ext cx="4706470"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a-DK" sz="4400" b="0" i="0" u="none" strike="noStrike" kern="0" cap="none" spc="0" normalizeH="0" baseline="0" noProof="0" dirty="0">
                <a:ln>
                  <a:noFill/>
                </a:ln>
                <a:solidFill>
                  <a:schemeClr val="bg1"/>
                </a:solidFill>
                <a:effectLst/>
                <a:uLnTx/>
                <a:uFillTx/>
                <a:latin typeface="Raleway" panose="020B0503030101060003" pitchFamily="34" charset="77"/>
                <a:ea typeface="Arial"/>
                <a:cs typeface="Arial"/>
                <a:sym typeface="Arial"/>
              </a:rPr>
              <a:t>BRUGERTEST</a:t>
            </a:r>
            <a:endParaRPr kumimoji="0" lang="da-DK" sz="4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 name="Pladsholder til slidenummer 1">
            <a:extLst>
              <a:ext uri="{FF2B5EF4-FFF2-40B4-BE49-F238E27FC236}">
                <a16:creationId xmlns:a16="http://schemas.microsoft.com/office/drawing/2014/main" id="{14FA52CA-0439-2BD6-0298-ECAE2060B55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7</a:t>
            </a:fld>
            <a:endParaRPr lang="da-DK"/>
          </a:p>
        </p:txBody>
      </p:sp>
    </p:spTree>
    <p:extLst>
      <p:ext uri="{BB962C8B-B14F-4D97-AF65-F5344CB8AC3E}">
        <p14:creationId xmlns:p14="http://schemas.microsoft.com/office/powerpoint/2010/main" val="4142214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F3A1D837-B683-C42F-B52A-5AC161B7237F}"/>
              </a:ext>
            </a:extLst>
          </p:cNvPr>
          <p:cNvSpPr txBox="1"/>
          <p:nvPr/>
        </p:nvSpPr>
        <p:spPr>
          <a:xfrm>
            <a:off x="563871" y="1896319"/>
            <a:ext cx="11341349" cy="4185761"/>
          </a:xfrm>
          <a:prstGeom prst="rect">
            <a:avLst/>
          </a:prstGeom>
          <a:noFill/>
        </p:spPr>
        <p:txBody>
          <a:bodyPr wrap="square">
            <a:spAutoFit/>
          </a:bodyPr>
          <a:lstStyle/>
          <a:p>
            <a:pPr algn="ctr"/>
            <a:endParaRPr lang="da-DK" dirty="0">
              <a:latin typeface="Raleway" panose="020B0503030101060003" pitchFamily="34" charset="77"/>
            </a:endParaRPr>
          </a:p>
          <a:p>
            <a:r>
              <a:rPr lang="da-DK" sz="1800" dirty="0">
                <a:latin typeface="Raleway" panose="020B0503030101060003" pitchFamily="34" charset="77"/>
              </a:rPr>
              <a:t>Denne slags test foregår normalt i et særligt set up, hvor testpersonerne udfører opgaver på computer/tablet/mobil, mens en moderator observerer og stiller spørgsmål. </a:t>
            </a:r>
          </a:p>
          <a:p>
            <a:r>
              <a:rPr lang="da-DK" sz="1800" dirty="0">
                <a:latin typeface="Raleway" panose="020B0503030101060003" pitchFamily="34" charset="77"/>
              </a:rPr>
              <a:t/>
            </a:r>
            <a:br>
              <a:rPr lang="da-DK" sz="1800" dirty="0">
                <a:latin typeface="Raleway" panose="020B0503030101060003" pitchFamily="34" charset="77"/>
              </a:rPr>
            </a:br>
            <a:r>
              <a:rPr lang="da-DK" sz="1800" dirty="0">
                <a:latin typeface="Raleway" panose="020B0503030101060003" pitchFamily="34" charset="77"/>
              </a:rPr>
              <a:t>En særlig version af laboratorie-test er </a:t>
            </a:r>
            <a:r>
              <a:rPr lang="da-DK" sz="1800" b="1" dirty="0">
                <a:latin typeface="Raleway" panose="020B0503030101060003" pitchFamily="34" charset="77"/>
              </a:rPr>
              <a:t>"tænke-højt-testen", </a:t>
            </a:r>
            <a:r>
              <a:rPr lang="da-DK" sz="1800" dirty="0">
                <a:latin typeface="Raleway" panose="020B0503030101060003" pitchFamily="34" charset="77"/>
              </a:rPr>
              <a:t>hvor testpersonen skal tale højt under hele testen, </a:t>
            </a:r>
            <a:r>
              <a:rPr lang="da-DK" sz="1800" dirty="0" err="1">
                <a:latin typeface="Raleway" panose="020B0503030101060003" pitchFamily="34" charset="77"/>
              </a:rPr>
              <a:t>dvs</a:t>
            </a:r>
            <a:r>
              <a:rPr lang="da-DK" sz="1800" dirty="0">
                <a:latin typeface="Raleway" panose="020B0503030101060003" pitchFamily="34" charset="77"/>
              </a:rPr>
              <a:t> hele tiden beskrive, hvad denne tænker og gør, mens moderatoren forsøger at være så neutral som muligt og ikke hjælper testpersonen. </a:t>
            </a:r>
            <a:br>
              <a:rPr lang="da-DK" sz="1800" dirty="0">
                <a:latin typeface="Raleway" panose="020B0503030101060003" pitchFamily="34" charset="77"/>
              </a:rPr>
            </a:br>
            <a:r>
              <a:rPr lang="da-DK" sz="1800" dirty="0">
                <a:latin typeface="Raleway" panose="020B0503030101060003" pitchFamily="34" charset="77"/>
              </a:rPr>
              <a:t>Der vil ofte være flere, som observerer og skriver noter for at få det hele med. For eksempel kan en kigge på skærmbevægelser, og en anden kan tage tid på løsningen af de enkelte opgaver og tælle, hvor mange gange testpersonen "klikker forkert". </a:t>
            </a:r>
            <a:br>
              <a:rPr lang="da-DK" sz="1800" dirty="0">
                <a:latin typeface="Raleway" panose="020B0503030101060003" pitchFamily="34" charset="77"/>
              </a:rPr>
            </a:br>
            <a:r>
              <a:rPr lang="da-DK" sz="1800" dirty="0">
                <a:latin typeface="Raleway" panose="020B0503030101060003" pitchFamily="34" charset="77"/>
              </a:rPr>
              <a:t/>
            </a:r>
            <a:br>
              <a:rPr lang="da-DK" sz="1800" dirty="0">
                <a:latin typeface="Raleway" panose="020B0503030101060003" pitchFamily="34" charset="77"/>
              </a:rPr>
            </a:br>
            <a:r>
              <a:rPr lang="da-DK" sz="1800" dirty="0">
                <a:latin typeface="Raleway" panose="020B0503030101060003" pitchFamily="34" charset="77"/>
              </a:rPr>
              <a:t>TIP: I stedet for ekstra observatører kan man fx optage testpersonen og/eller skærm og så se igennem bagefter. </a:t>
            </a:r>
          </a:p>
          <a:p>
            <a:endParaRPr lang="da-DK" sz="1800" dirty="0">
              <a:latin typeface="Raleway" panose="020B0503030101060003" pitchFamily="34" charset="77"/>
            </a:endParaRPr>
          </a:p>
          <a:p>
            <a:r>
              <a:rPr lang="da-DK" sz="1800" dirty="0">
                <a:latin typeface="Raleway" panose="020B0503030101060003" pitchFamily="34" charset="77"/>
              </a:rPr>
              <a:t>Se næste slide for mere information.</a:t>
            </a:r>
          </a:p>
        </p:txBody>
      </p:sp>
      <p:sp>
        <p:nvSpPr>
          <p:cNvPr id="4" name="Titel 3">
            <a:extLst>
              <a:ext uri="{FF2B5EF4-FFF2-40B4-BE49-F238E27FC236}">
                <a16:creationId xmlns:a16="http://schemas.microsoft.com/office/drawing/2014/main" id="{7ED3AF6C-3C7B-CA04-E0B9-8AD54A4577DB}"/>
              </a:ext>
            </a:extLst>
          </p:cNvPr>
          <p:cNvSpPr txBox="1">
            <a:spLocks noGrp="1"/>
          </p:cNvSpPr>
          <p:nvPr>
            <p:ph type="title" idx="4294967295"/>
          </p:nvPr>
        </p:nvSpPr>
        <p:spPr>
          <a:xfrm>
            <a:off x="563871" y="562386"/>
            <a:ext cx="6205816"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a-DK" sz="3200" b="1"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t>Laboratorie-test</a:t>
            </a:r>
          </a:p>
        </p:txBody>
      </p:sp>
      <p:sp>
        <p:nvSpPr>
          <p:cNvPr id="2" name="Pladsholder til slidenummer 1">
            <a:extLst>
              <a:ext uri="{FF2B5EF4-FFF2-40B4-BE49-F238E27FC236}">
                <a16:creationId xmlns:a16="http://schemas.microsoft.com/office/drawing/2014/main" id="{9071B72E-B346-1682-B299-E0899E0C506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8</a:t>
            </a:fld>
            <a:endParaRPr lang="da-DK"/>
          </a:p>
        </p:txBody>
      </p:sp>
    </p:spTree>
    <p:extLst>
      <p:ext uri="{BB962C8B-B14F-4D97-AF65-F5344CB8AC3E}">
        <p14:creationId xmlns:p14="http://schemas.microsoft.com/office/powerpoint/2010/main" val="1744518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8" name="Rektangel 7">
            <a:extLst>
              <a:ext uri="{FF2B5EF4-FFF2-40B4-BE49-F238E27FC236}">
                <a16:creationId xmlns:a16="http://schemas.microsoft.com/office/drawing/2014/main" id="{528D2222-F999-C947-896C-414C99F2A5D5}"/>
              </a:ext>
            </a:extLst>
          </p:cNvPr>
          <p:cNvSpPr/>
          <p:nvPr/>
        </p:nvSpPr>
        <p:spPr>
          <a:xfrm>
            <a:off x="7359341" y="6157614"/>
            <a:ext cx="2924198" cy="338554"/>
          </a:xfrm>
          <a:prstGeom prst="rect">
            <a:avLst/>
          </a:prstGeom>
        </p:spPr>
        <p:txBody>
          <a:bodyPr wrap="none">
            <a:spAutoFit/>
          </a:bodyPr>
          <a:lstStyle/>
          <a:p>
            <a:pPr lvl="0"/>
            <a:r>
              <a:rPr lang="da-DK" sz="1600" dirty="0">
                <a:solidFill>
                  <a:srgbClr val="067798"/>
                </a:solidFill>
                <a:hlinkClick r:id="rId3">
                  <a:extLst>
                    <a:ext uri="{A12FA001-AC4F-418D-AE19-62706E023703}">
                      <ahyp:hlinkClr xmlns:ahyp="http://schemas.microsoft.com/office/drawing/2018/hyperlinkcolor" xmlns="" val="tx"/>
                    </a:ext>
                  </a:extLst>
                </a:hlinkClick>
              </a:rPr>
              <a:t>https://youtu.be/isKvctKuWFk</a:t>
            </a:r>
            <a:r>
              <a:rPr lang="da-DK" sz="1600" dirty="0">
                <a:solidFill>
                  <a:srgbClr val="067798"/>
                </a:solidFill>
              </a:rPr>
              <a:t> </a:t>
            </a:r>
          </a:p>
        </p:txBody>
      </p:sp>
      <p:pic>
        <p:nvPicPr>
          <p:cNvPr id="12" name="Billede 11" descr="Skærmbillede af YouTube video, som gennemgår, hvordan man kan bruge papirprototyper til brugertest.">
            <a:extLst>
              <a:ext uri="{FF2B5EF4-FFF2-40B4-BE49-F238E27FC236}">
                <a16:creationId xmlns:a16="http://schemas.microsoft.com/office/drawing/2014/main" id="{D54749E0-B163-9C8B-7E6C-EB623A860CF0}"/>
              </a:ext>
            </a:extLst>
          </p:cNvPr>
          <p:cNvPicPr>
            <a:picLocks noChangeAspect="1"/>
          </p:cNvPicPr>
          <p:nvPr/>
        </p:nvPicPr>
        <p:blipFill>
          <a:blip r:embed="rId4"/>
          <a:stretch>
            <a:fillRect/>
          </a:stretch>
        </p:blipFill>
        <p:spPr>
          <a:xfrm>
            <a:off x="6240116" y="3256368"/>
            <a:ext cx="4740968" cy="2670380"/>
          </a:xfrm>
          <a:prstGeom prst="rect">
            <a:avLst/>
          </a:prstGeom>
        </p:spPr>
      </p:pic>
      <p:sp>
        <p:nvSpPr>
          <p:cNvPr id="7" name="Rektangel 6">
            <a:extLst>
              <a:ext uri="{FF2B5EF4-FFF2-40B4-BE49-F238E27FC236}">
                <a16:creationId xmlns:a16="http://schemas.microsoft.com/office/drawing/2014/main" id="{40351525-44E1-CE49-9ABC-CE80EEB4F410}"/>
              </a:ext>
            </a:extLst>
          </p:cNvPr>
          <p:cNvSpPr/>
          <p:nvPr/>
        </p:nvSpPr>
        <p:spPr>
          <a:xfrm>
            <a:off x="2197056" y="6157614"/>
            <a:ext cx="2924198" cy="338554"/>
          </a:xfrm>
          <a:prstGeom prst="rect">
            <a:avLst/>
          </a:prstGeom>
        </p:spPr>
        <p:txBody>
          <a:bodyPr wrap="none">
            <a:spAutoFit/>
          </a:bodyPr>
          <a:lstStyle/>
          <a:p>
            <a:pPr lvl="0"/>
            <a:r>
              <a:rPr lang="da-DK" sz="1600" dirty="0">
                <a:solidFill>
                  <a:srgbClr val="067798"/>
                </a:solidFill>
                <a:hlinkClick r:id="rId5">
                  <a:extLst>
                    <a:ext uri="{A12FA001-AC4F-418D-AE19-62706E023703}">
                      <ahyp:hlinkClr xmlns:ahyp="http://schemas.microsoft.com/office/drawing/2018/hyperlinkcolor" xmlns="" val="tx"/>
                    </a:ext>
                  </a:extLst>
                </a:hlinkClick>
              </a:rPr>
              <a:t>https://youtu.be/pxsJkAk_eo0</a:t>
            </a:r>
            <a:r>
              <a:rPr lang="da-DK" sz="1600" dirty="0">
                <a:solidFill>
                  <a:srgbClr val="067798"/>
                </a:solidFill>
              </a:rPr>
              <a:t> </a:t>
            </a:r>
          </a:p>
        </p:txBody>
      </p:sp>
      <p:pic>
        <p:nvPicPr>
          <p:cNvPr id="6" name="Billede 5" descr="Skærmbillede af YouTube video, som gennemgår &quot;tænke-højt-metoden&quot; kort.">
            <a:extLst>
              <a:ext uri="{FF2B5EF4-FFF2-40B4-BE49-F238E27FC236}">
                <a16:creationId xmlns:a16="http://schemas.microsoft.com/office/drawing/2014/main" id="{D14E6150-EB73-33AA-3166-64187245BCBA}"/>
              </a:ext>
            </a:extLst>
          </p:cNvPr>
          <p:cNvPicPr>
            <a:picLocks noChangeAspect="1"/>
          </p:cNvPicPr>
          <p:nvPr/>
        </p:nvPicPr>
        <p:blipFill>
          <a:blip r:embed="rId6"/>
          <a:stretch>
            <a:fillRect/>
          </a:stretch>
        </p:blipFill>
        <p:spPr>
          <a:xfrm>
            <a:off x="1293291" y="3269278"/>
            <a:ext cx="4731727" cy="2670380"/>
          </a:xfrm>
          <a:prstGeom prst="rect">
            <a:avLst/>
          </a:prstGeom>
          <a:ln>
            <a:solidFill>
              <a:schemeClr val="tx1"/>
            </a:solidFill>
          </a:ln>
        </p:spPr>
      </p:pic>
      <p:sp>
        <p:nvSpPr>
          <p:cNvPr id="9" name="Tekstfelt 8">
            <a:extLst>
              <a:ext uri="{FF2B5EF4-FFF2-40B4-BE49-F238E27FC236}">
                <a16:creationId xmlns:a16="http://schemas.microsoft.com/office/drawing/2014/main" id="{CD615333-55C7-BC06-478B-F868F5EF9DE0}"/>
              </a:ext>
            </a:extLst>
          </p:cNvPr>
          <p:cNvSpPr txBox="1"/>
          <p:nvPr/>
        </p:nvSpPr>
        <p:spPr>
          <a:xfrm>
            <a:off x="651641" y="1258303"/>
            <a:ext cx="10888717" cy="923330"/>
          </a:xfrm>
          <a:prstGeom prst="rect">
            <a:avLst/>
          </a:prstGeom>
          <a:noFill/>
        </p:spPr>
        <p:txBody>
          <a:bodyPr wrap="square">
            <a:spAutoFit/>
          </a:bodyPr>
          <a:lstStyle/>
          <a:p>
            <a:r>
              <a:rPr lang="da-DK" sz="1800" dirty="0">
                <a:latin typeface="Raleway" panose="020B0503030101060003" pitchFamily="34" charset="77"/>
              </a:rPr>
              <a:t>Husk, at du sagtens kan teste ud fra en papirprototype, hvis den er lavet, så den egner sig til dette. Nedenfor ser du to små videoer. Den første viser kort, hvordan du kan lave en "tænke-højt-test, og den anden, hvordan du kan teste med en papirprototype.</a:t>
            </a:r>
          </a:p>
        </p:txBody>
      </p:sp>
      <p:sp>
        <p:nvSpPr>
          <p:cNvPr id="11" name="Titel 10">
            <a:extLst>
              <a:ext uri="{FF2B5EF4-FFF2-40B4-BE49-F238E27FC236}">
                <a16:creationId xmlns:a16="http://schemas.microsoft.com/office/drawing/2014/main" id="{ADC3A3C6-8C1F-D99C-45A6-F08B10B5252A}"/>
              </a:ext>
            </a:extLst>
          </p:cNvPr>
          <p:cNvSpPr txBox="1">
            <a:spLocks noGrp="1"/>
          </p:cNvSpPr>
          <p:nvPr>
            <p:ph type="title" idx="4294967295"/>
          </p:nvPr>
        </p:nvSpPr>
        <p:spPr>
          <a:xfrm>
            <a:off x="651641" y="576568"/>
            <a:ext cx="10888717"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a-DK" sz="2800" b="1" i="0" u="none" strike="noStrike" kern="0" cap="none" spc="0" normalizeH="0" baseline="0" noProof="0" dirty="0">
                <a:ln>
                  <a:noFill/>
                </a:ln>
                <a:solidFill>
                  <a:srgbClr val="000000"/>
                </a:solidFill>
                <a:effectLst/>
                <a:uLnTx/>
                <a:uFillTx/>
                <a:latin typeface="Raleway" panose="020B0503030101060003" pitchFamily="34" charset="77"/>
                <a:ea typeface="Arial"/>
                <a:cs typeface="Arial"/>
                <a:sym typeface="Arial"/>
              </a:rPr>
              <a:t>Laboratorie-test fortsat: To video-eksempler</a:t>
            </a:r>
          </a:p>
        </p:txBody>
      </p:sp>
      <p:sp>
        <p:nvSpPr>
          <p:cNvPr id="4" name="Pladsholder til slidenummer 3">
            <a:extLst>
              <a:ext uri="{FF2B5EF4-FFF2-40B4-BE49-F238E27FC236}">
                <a16:creationId xmlns:a16="http://schemas.microsoft.com/office/drawing/2014/main" id="{89967FC3-E096-A34B-639B-905F6403042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9</a:t>
            </a:fld>
            <a:endParaRPr lang="da-DK" dirty="0"/>
          </a:p>
        </p:txBody>
      </p:sp>
    </p:spTree>
  </p:cSld>
  <p:clrMapOvr>
    <a:masterClrMapping/>
  </p:clrMapOvr>
</p:sld>
</file>

<file path=ppt/theme/theme1.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TotalTime>
  <Words>1013</Words>
  <Application>Microsoft Office PowerPoint</Application>
  <PresentationFormat>Widescreen</PresentationFormat>
  <Paragraphs>92</Paragraphs>
  <Slides>12</Slides>
  <Notes>8</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12</vt:i4>
      </vt:variant>
    </vt:vector>
  </HeadingPairs>
  <TitlesOfParts>
    <vt:vector size="17" baseType="lpstr">
      <vt:lpstr>Arial</vt:lpstr>
      <vt:lpstr>Calibri</vt:lpstr>
      <vt:lpstr>Raleway</vt:lpstr>
      <vt:lpstr>Wingdings</vt:lpstr>
      <vt:lpstr>Office-tema</vt:lpstr>
      <vt:lpstr>IDÉBANKEN</vt:lpstr>
      <vt:lpstr>Produkt eller prototype?</vt:lpstr>
      <vt:lpstr>IDÉGENERERING</vt:lpstr>
      <vt:lpstr>Øvelse 1: Fra dårlig til god idé </vt:lpstr>
      <vt:lpstr>Øvelse 2: Idéblomsten</vt:lpstr>
      <vt:lpstr> Øvelse 3: De Bonos seks tænkehatte </vt:lpstr>
      <vt:lpstr>BRUGERTEST</vt:lpstr>
      <vt:lpstr>Laboratorie-test</vt:lpstr>
      <vt:lpstr>Laboratorie-test fortsat: To video-eksempler</vt:lpstr>
      <vt:lpstr>Guerilla-testing</vt:lpstr>
      <vt:lpstr>Observation</vt:lpstr>
      <vt:lpstr>Link til flere eksempler og metoder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Eva Petropouleas Christensen (evch)</dc:creator>
  <cp:lastModifiedBy>Line Bilgrav Andersen</cp:lastModifiedBy>
  <cp:revision>13</cp:revision>
  <dcterms:created xsi:type="dcterms:W3CDTF">2021-02-25T01:38:00Z</dcterms:created>
  <dcterms:modified xsi:type="dcterms:W3CDTF">2024-06-13T12:25:05Z</dcterms:modified>
</cp:coreProperties>
</file>