
<file path=[Content_Types].xml><?xml version="1.0" encoding="utf-8"?>
<Types xmlns="http://schemas.openxmlformats.org/package/2006/content-types">
  <Default Extension="png" ContentType="image/png"/>
  <Default Extension="bin" ContentType="image/x-emf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3" r:id="rId2"/>
    <p:sldId id="435" r:id="rId3"/>
    <p:sldId id="436" r:id="rId4"/>
    <p:sldId id="437" r:id="rId5"/>
    <p:sldId id="370" r:id="rId6"/>
    <p:sldId id="438" r:id="rId7"/>
    <p:sldId id="371" r:id="rId8"/>
    <p:sldId id="372" r:id="rId9"/>
    <p:sldId id="373" r:id="rId10"/>
    <p:sldId id="377" r:id="rId11"/>
    <p:sldId id="374" r:id="rId12"/>
    <p:sldId id="376" r:id="rId13"/>
    <p:sldId id="378" r:id="rId14"/>
    <p:sldId id="375" r:id="rId15"/>
    <p:sldId id="386" r:id="rId16"/>
    <p:sldId id="387" r:id="rId17"/>
    <p:sldId id="432" r:id="rId18"/>
    <p:sldId id="433" r:id="rId19"/>
    <p:sldId id="430" r:id="rId20"/>
  </p:sldIdLst>
  <p:sldSz cx="12192000" cy="6858000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Forfatter" initials="F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CC068"/>
    <a:srgbClr val="FCE5A6"/>
    <a:srgbClr val="FEEBCE"/>
    <a:srgbClr val="FEF4D6"/>
    <a:srgbClr val="FDEF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llemlayout 1 - Markerin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9730" autoAdjust="0"/>
  </p:normalViewPr>
  <p:slideViewPr>
    <p:cSldViewPr snapToGrid="0" showGuides="1">
      <p:cViewPr varScale="1">
        <p:scale>
          <a:sx n="55" d="100"/>
          <a:sy n="55" d="100"/>
        </p:scale>
        <p:origin x="1096" y="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8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9443663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57637" y="9443663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382C0-1D05-4229-918E-CDD7B7E48B4A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57637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AEEE-E778-402E-8B8F-9A98AED26EB8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57637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/>
            </a:lvl1pPr>
          </a:lstStyle>
          <a:p>
            <a:fld id="{1386E511-D742-4EFE-90B5-C9FC42762E0F}" type="datetimeFigureOut">
              <a:rPr lang="en-GB" smtClean="0"/>
              <a:pPr/>
              <a:t>27/06/2024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857637" y="9443663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/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9443663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endParaRPr lang="en-GB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7" name="Google Shape;1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8327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g76a50e34f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Google Shape;519;g76a50e34f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36011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g76a50e34f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Google Shape;519;g76a50e34f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65079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g76a50e34f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Google Shape;519;g76a50e34f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88511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g76a50e34f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Google Shape;519;g76a50e34f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0244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g76a50e34f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Google Shape;519;g76a50e34f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129539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0" name="Google Shape;24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226690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2" name="Google Shape;222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da-DK" b="1" dirty="0" smtClean="0"/>
              <a:t>Note til læreren: </a:t>
            </a:r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Ud over at vægte både hastighed og sikkerhed så er prøven i læsning lavet sådan, at den kan vise fordelingen i læsefærdigheder blandt 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alle</a:t>
            </a:r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elever i hele Danmark, som går til afgangsprøve. For at kunne skelne i læsefærdighederne blandt de elever, der læser ekstra godt, skal prøven være tilstrækkelig svær til, at også variationen i gode læsefærdigheder viser sig forskelligt i prøven. Hvis prøven ikke var tilstrækkelig udfordrende, ville der ikke blive skelnet mellem alle grader af læsefærdigheder.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3" name="Google Shape;223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822209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0" name="Google Shape;24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909854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2" name="Google Shape;222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3" name="Google Shape;223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6995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10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8" name="Google Shape;588;p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9887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24309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2067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8" name="Google Shape;19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8232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0" name="Google Shape;24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4047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0893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g76a50e34f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Google Shape;519;g76a50e34f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36767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g76a50e34f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Google Shape;519;g76a50e34f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64272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0" name="Google Shape;24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91057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29999" y="3808800"/>
            <a:ext cx="7369639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071BC88-05E3-4DFA-898B-86BAC91629F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3200" cy="3430800"/>
          </a:xfrm>
          <a:solidFill>
            <a:schemeClr val="bg1"/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72B30F0-001B-429B-BBCD-ED21173DC455}"/>
              </a:ext>
            </a:extLst>
          </p:cNvPr>
          <p:cNvSpPr/>
          <p:nvPr userDrawn="1"/>
        </p:nvSpPr>
        <p:spPr>
          <a:xfrm>
            <a:off x="-2" y="3841285"/>
            <a:ext cx="1838229" cy="2508669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chemeClr val="accent2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11" name="Text Placeholder streg">
            <a:extLst>
              <a:ext uri="{FF2B5EF4-FFF2-40B4-BE49-F238E27FC236}">
                <a16:creationId xmlns:a16="http://schemas.microsoft.com/office/drawing/2014/main" id="{AF016A7E-D7F0-494C-B0B9-483F664C16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C022134B-2EA5-4CBB-9450-AECB23083815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42879"/>
            <a:ext cx="1852362" cy="51016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BFD5AE3B-F96A-4971-88AA-E3342363B4BD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8517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m.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1" y="539750"/>
            <a:ext cx="9259888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6D9F665-2730-4BFB-B1A6-7D7244711B8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39750" y="1800000"/>
            <a:ext cx="11110913" cy="451666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43AC-41B5-4E84-8870-A146AB5F32EF}" type="datetime2">
              <a:rPr lang="da-DK" noProof="0" smtClean="0"/>
              <a:t>27. juni 2024</a:t>
            </a:fld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859873C9-BF5D-4A9A-BB31-45BBB7BABAF7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1384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1" y="539750"/>
            <a:ext cx="9259888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748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EBFBC-3EA9-44C1-B812-425A86C4EEE2}" type="datetime2">
              <a:rPr lang="da-DK" noProof="0" smtClean="0"/>
              <a:t>27. juni 2024</a:t>
            </a:fld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859873C9-BF5D-4A9A-BB31-45BBB7BABAF7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526424C-796D-4BE4-BAE8-6ACAB3C4FEA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185863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23A8CE66-7830-4B1C-B068-74528FAA522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48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D7C2635E-BF5D-473B-8DC0-E2D60A65A6F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5863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/>
              <a:t>Tilføj anmærkningstekst</a:t>
            </a:r>
          </a:p>
        </p:txBody>
      </p:sp>
    </p:spTree>
    <p:extLst>
      <p:ext uri="{BB962C8B-B14F-4D97-AF65-F5344CB8AC3E}">
        <p14:creationId xmlns:p14="http://schemas.microsoft.com/office/powerpoint/2010/main" val="1154529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B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85865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4479B-0355-4C94-B49B-FA0F61B2E61F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2B2C7CCD-C2D2-447B-B713-284F50A316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49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56B4D01-058D-4267-8553-2994D80A30E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5865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/>
              <a:t>Tilføj anmærkningstekst</a:t>
            </a:r>
          </a:p>
        </p:txBody>
      </p:sp>
    </p:spTree>
    <p:extLst>
      <p:ext uri="{BB962C8B-B14F-4D97-AF65-F5344CB8AC3E}">
        <p14:creationId xmlns:p14="http://schemas.microsoft.com/office/powerpoint/2010/main" val="3333517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indhold C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69AF2D-18F3-4203-A6D2-9EF2AB19D598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0184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32261" y="1800000"/>
            <a:ext cx="50184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9A50-9B1B-4B99-B37D-C831A2F18C32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A282BC1E-B2C5-4086-B686-2BE20ECB7D6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49" y="6145213"/>
            <a:ext cx="5014913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182598E-74C8-4D96-9CD9-F3C9379E410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32261" y="6145213"/>
            <a:ext cx="50184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pic>
        <p:nvPicPr>
          <p:cNvPr id="12" name="Logo">
            <a:extLst>
              <a:ext uri="{FF2B5EF4-FFF2-40B4-BE49-F238E27FC236}">
                <a16:creationId xmlns:a16="http://schemas.microsoft.com/office/drawing/2014/main" id="{6A9D7866-1FDA-4F89-92F1-878E31CEA7B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38" y="542879"/>
            <a:ext cx="1852362" cy="51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845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billede 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5463073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89401BF-E778-41B0-9410-436DA438822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4800" y="0"/>
            <a:ext cx="6094800" cy="6858000"/>
          </a:xfrm>
          <a:solidFill>
            <a:schemeClr val="bg1"/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B4CC-ED91-4188-915A-B03A40A4FC6D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AC76E05D-5A6A-4172-8C30-6223E21B98A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49" y="6145213"/>
            <a:ext cx="5464799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6BC8EB62-94E0-4B88-9310-AE0A3E25649E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42879"/>
            <a:ext cx="1852362" cy="51016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5042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billede B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5463073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89401BF-E778-41B0-9410-436DA438822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4800" y="0"/>
            <a:ext cx="6094800" cy="6858000"/>
          </a:xfrm>
          <a:solidFill>
            <a:schemeClr val="bg1">
              <a:lumMod val="95000"/>
            </a:schemeClr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BA05-F03B-4771-AE42-83F7A1512132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016A64-4F20-4120-9691-9D826C000CE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49" y="6145213"/>
            <a:ext cx="5464799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010B3704-A025-4245-B180-68D9D51542B6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42879"/>
            <a:ext cx="1852362" cy="51016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3970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35820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294798" y="1800000"/>
            <a:ext cx="35892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C2678-6DE3-4008-AFED-DC27F9B7EB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071200" y="1800000"/>
            <a:ext cx="35820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FE07-220B-4D1C-8BB9-7BA067CFE954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D4E03E0D-DF6C-4C5C-A56D-B2BC9D602AE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49" y="6145213"/>
            <a:ext cx="35892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3AF337E-03BF-45AC-A37F-33398F8828F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94798" y="6145213"/>
            <a:ext cx="35892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7FF67DA1-367B-4B33-AD92-3DCAC8A350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71200" y="6145213"/>
            <a:ext cx="35892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</p:spTree>
    <p:extLst>
      <p:ext uri="{BB962C8B-B14F-4D97-AF65-F5344CB8AC3E}">
        <p14:creationId xmlns:p14="http://schemas.microsoft.com/office/powerpoint/2010/main" val="440035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86000" y="18000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C2678-6DE3-4008-AFED-DC27F9B7EB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40000" y="41544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A6BFBE4-59D8-4673-BAB9-6754F795AF5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184800" y="41544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87ED-E398-40B7-B4B0-9333A9D503E4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82553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s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302000" y="18000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C2678-6DE3-4008-AFED-DC27F9B7EB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071200" y="18000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A6BFBE4-59D8-4673-BAB9-6754F795AF5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40000" y="40608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071E862-106B-49B6-B389-64D98822F71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312800" y="40608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37A6365-6411-4D48-AECD-2B8A64CB948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082000" y="40572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0830-2C72-4264-A829-6A06796980D4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71005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C328-CDB0-47FE-9B97-698504617AD5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4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491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billede (hvidt logo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"/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D6FDACE4-702C-4D35-B003-DE3DFD133E76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29999" y="3808800"/>
            <a:ext cx="7369639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071BC88-05E3-4DFA-898B-86BAC91629F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3200" cy="3430800"/>
          </a:xfrm>
          <a:solidFill>
            <a:schemeClr val="bg1">
              <a:lumMod val="95000"/>
            </a:schemeClr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72B30F0-001B-429B-BBCD-ED21173DC455}"/>
              </a:ext>
            </a:extLst>
          </p:cNvPr>
          <p:cNvSpPr/>
          <p:nvPr userDrawn="1"/>
        </p:nvSpPr>
        <p:spPr>
          <a:xfrm>
            <a:off x="-2" y="3841285"/>
            <a:ext cx="1838229" cy="2508669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chemeClr val="accent2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11" name="Text Placeholder streg">
            <a:extLst>
              <a:ext uri="{FF2B5EF4-FFF2-40B4-BE49-F238E27FC236}">
                <a16:creationId xmlns:a16="http://schemas.microsoft.com/office/drawing/2014/main" id="{AF016A7E-D7F0-494C-B0B9-483F664C16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68BB7134-2919-4382-92CA-D9C0A5104225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42879"/>
            <a:ext cx="1852362" cy="51016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00903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27B877-DDC7-4F54-88E7-163902EE5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8D3C-F1CD-4B06-B43C-499D3954A026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2FF884-92B4-414E-A750-8F70B35DB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6BC3B-8169-42D6-8E81-C7C313104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57613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 userDrawn="1"/>
        </p:nvSpPr>
        <p:spPr>
          <a:xfrm>
            <a:off x="539749" y="539750"/>
            <a:ext cx="9743734" cy="65017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da-DK" sz="2600" b="0" noProof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Brugerguide - slet dette slide før du holder din præsentation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D37303-372E-46CC-BFDB-C4D0D7AE0CDA}"/>
              </a:ext>
            </a:extLst>
          </p:cNvPr>
          <p:cNvSpPr/>
          <p:nvPr userDrawn="1"/>
        </p:nvSpPr>
        <p:spPr>
          <a:xfrm>
            <a:off x="539750" y="1582939"/>
            <a:ext cx="2581331" cy="35548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Indsæt nyt slide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fanen </a:t>
            </a:r>
            <a:r>
              <a:rPr lang="da-DK" altLang="da-DK" sz="1000" b="1" noProof="1">
                <a:cs typeface="Arial" panose="020B0604020202020204" pitchFamily="34" charset="0"/>
              </a:rPr>
              <a:t>Startside</a:t>
            </a:r>
            <a:r>
              <a:rPr lang="da-DK" altLang="da-DK" sz="1000" noProof="1">
                <a:cs typeface="Arial" panose="020B0604020202020204" pitchFamily="34" charset="0"/>
              </a:rPr>
              <a:t>.</a:t>
            </a: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pilen ved menupunktet </a:t>
            </a:r>
            <a:r>
              <a:rPr lang="da-DK" altLang="da-DK" sz="1000" b="1" noProof="1">
                <a:cs typeface="Arial" panose="020B0604020202020204" pitchFamily="34" charset="0"/>
              </a:rPr>
              <a:t>Nyt dias </a:t>
            </a:r>
            <a:r>
              <a:rPr lang="da-DK" altLang="da-DK" sz="1000" noProof="1">
                <a:cs typeface="Arial" panose="020B0604020202020204" pitchFamily="34" charset="0"/>
              </a:rPr>
              <a:t>for at indsætte et nyt slide.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/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>Her får du et overblik over de </a:t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>godkendte BUVM-layouts. </a:t>
            </a:r>
            <a:endParaRPr lang="da-DK" sz="10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Ændre layouts</a:t>
            </a:r>
            <a:r>
              <a:rPr lang="da-DK" sz="1000" b="1" noProof="1">
                <a:cs typeface="Arial" panose="020B0604020202020204" pitchFamily="34" charset="0"/>
              </a:rPr>
              <a:t/>
            </a:r>
            <a:br>
              <a:rPr 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pilen ved siden af </a:t>
            </a:r>
            <a:r>
              <a:rPr lang="da-DK" altLang="da-DK" sz="1000" b="1" noProof="1">
                <a:cs typeface="Arial" panose="020B0604020202020204" pitchFamily="34" charset="0"/>
              </a:rPr>
              <a:t>Layout</a:t>
            </a:r>
            <a:r>
              <a:rPr lang="da-DK" altLang="da-DK" sz="1000" noProof="1">
                <a:cs typeface="Arial" panose="020B0604020202020204" pitchFamily="34" charset="0"/>
              </a:rPr>
              <a:t>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for at få vist en dropdown-menu af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mulige slide</a:t>
            </a:r>
            <a:r>
              <a:rPr lang="da-DK" altLang="da-DK" sz="1000" b="1" noProof="1">
                <a:cs typeface="Arial" panose="020B0604020202020204" pitchFamily="34" charset="0"/>
              </a:rPr>
              <a:t>-</a:t>
            </a:r>
            <a:r>
              <a:rPr lang="da-DK" altLang="da-DK" sz="1000" noProof="1">
                <a:cs typeface="Arial" panose="020B0604020202020204" pitchFamily="34" charset="0"/>
              </a:rPr>
              <a:t>layouts.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/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Vælg </a:t>
            </a:r>
            <a:r>
              <a:rPr lang="da-DK" altLang="da-DK" sz="1000" b="1" noProof="1">
                <a:cs typeface="Arial" panose="020B0604020202020204" pitchFamily="34" charset="0"/>
              </a:rPr>
              <a:t>Layout</a:t>
            </a:r>
            <a:r>
              <a:rPr lang="da-DK" altLang="da-DK" sz="1000" noProof="1">
                <a:cs typeface="Arial" panose="020B0604020202020204" pitchFamily="34" charset="0"/>
              </a:rPr>
              <a:t> for at ændre dit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nuværende layout til et andet.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/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sz="1000" dirty="0"/>
              <a:t>Du kan hente færdige slides, der er tilpasset ministeriets design. Klik på </a:t>
            </a:r>
            <a:r>
              <a:rPr lang="da-DK" sz="1000" b="1" dirty="0"/>
              <a:t>Slidebibliotektet</a:t>
            </a:r>
            <a:r>
              <a:rPr lang="da-DK" sz="1000" dirty="0"/>
              <a:t> (til højre på skærmen eller klik på Templafy-knappen under Startside). Find for eksempel tidslinje, med mere.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07C2D6D-C0F0-4727-B718-C1A0A509F695}"/>
              </a:ext>
            </a:extLst>
          </p:cNvPr>
          <p:cNvSpPr/>
          <p:nvPr userDrawn="1"/>
        </p:nvSpPr>
        <p:spPr>
          <a:xfrm>
            <a:off x="4255796" y="1582939"/>
            <a:ext cx="2778125" cy="44858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Indsæt billede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Vælg den boks på slidet, hvor du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ønsker at sætte et billede ind.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>Indsæt </a:t>
            </a:r>
            <a:r>
              <a:rPr lang="da-DK" altLang="da-DK" sz="1000" noProof="1">
                <a:cs typeface="Arial" panose="020B0604020202020204" pitchFamily="34" charset="0"/>
              </a:rPr>
              <a:t>billede via </a:t>
            </a:r>
            <a:r>
              <a:rPr lang="da-DK" altLang="da-DK" sz="1000" b="1" noProof="1">
                <a:cs typeface="Arial" panose="020B0604020202020204" pitchFamily="34" charset="0"/>
              </a:rPr>
              <a:t>Billedbiblioteket </a:t>
            </a:r>
            <a:r>
              <a:rPr lang="da-DK" altLang="da-DK" sz="1000" noProof="1">
                <a:cs typeface="Arial" panose="020B0604020202020204" pitchFamily="34" charset="0"/>
              </a:rPr>
              <a:t>i højre side af skærmen. Billedet tilpasser sig den boks, som du har valgt. Det er muligt at skalere og redigere billedet.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altLang="da-DK" sz="1000" noProof="1">
                <a:cs typeface="Arial" panose="020B0604020202020204" pitchFamily="34" charset="0"/>
              </a:rPr>
              <a:t>Hvis du klikker på</a:t>
            </a:r>
            <a:r>
              <a:rPr lang="da-DK" altLang="da-DK" sz="1000" b="1" noProof="1">
                <a:cs typeface="Arial" panose="020B0604020202020204" pitchFamily="34" charset="0"/>
              </a:rPr>
              <a:t> </a:t>
            </a:r>
            <a:r>
              <a:rPr lang="da-DK" altLang="da-DK" sz="1000" noProof="1">
                <a:cs typeface="Arial" panose="020B0604020202020204" pitchFamily="34" charset="0"/>
              </a:rPr>
              <a:t>billedsymbolet i boksen på et slide, indsættes et billede fra din computer.</a:t>
            </a: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>Tip: </a:t>
            </a:r>
            <a:r>
              <a:rPr lang="da-DK" altLang="da-DK" sz="1000" noProof="1">
                <a:cs typeface="Arial" panose="020B0604020202020204" pitchFamily="34" charset="0"/>
              </a:rPr>
              <a:t>Hvis du sletter billedet og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sig foran tekst eller grafik. Højreklik da på billedet og vælg </a:t>
            </a:r>
            <a:r>
              <a:rPr lang="da-DK" altLang="da-DK" sz="1000" b="1" noProof="1">
                <a:cs typeface="Arial" panose="020B0604020202020204" pitchFamily="34" charset="0"/>
              </a:rPr>
              <a:t>Placer bagest </a:t>
            </a:r>
            <a:r>
              <a:rPr lang="da-DK" altLang="da-DK" sz="1000" noProof="1">
                <a:cs typeface="Arial" panose="020B0604020202020204" pitchFamily="34" charset="0"/>
              </a:rPr>
              <a:t>eller </a:t>
            </a:r>
            <a:r>
              <a:rPr lang="da-DK" altLang="da-DK" sz="1000" b="1" noProof="1">
                <a:cs typeface="Arial" panose="020B0604020202020204" pitchFamily="34" charset="0"/>
              </a:rPr>
              <a:t>Placer forrest</a:t>
            </a:r>
            <a:r>
              <a:rPr lang="da-DK" altLang="da-DK" sz="1000" noProof="1"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Tabeller og grafer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b="0" noProof="1">
                <a:cs typeface="Arial" panose="020B0604020202020204" pitchFamily="34" charset="0"/>
              </a:rPr>
              <a:t>Indsæt eller tilpas design på din graf og tabel fra fanebladet BUVM.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altLang="da-DK" sz="1050" b="1" noProof="1">
                <a:cs typeface="Arial" panose="020B0604020202020204" pitchFamily="34" charset="0"/>
              </a:rPr>
              <a:t>Kopiering fra gammel præsentation</a:t>
            </a:r>
            <a:br>
              <a:rPr lang="da-DK" altLang="da-DK" sz="1050" b="1" noProof="1">
                <a:cs typeface="Arial" panose="020B0604020202020204" pitchFamily="34" charset="0"/>
              </a:rPr>
            </a:br>
            <a:r>
              <a:rPr lang="da-DK" altLang="da-DK" sz="1000" b="0" noProof="1">
                <a:cs typeface="Arial" panose="020B0604020202020204" pitchFamily="34" charset="0"/>
              </a:rPr>
              <a:t>Når du kopierer indhold fra en gamle præsentationer, skal det formateres rigtigt. Højreklik i den nye præsentation og vælg </a:t>
            </a:r>
            <a:r>
              <a:rPr lang="da-DK" altLang="da-DK" sz="1000" b="1" noProof="1">
                <a:cs typeface="Arial" panose="020B0604020202020204" pitchFamily="34" charset="0"/>
              </a:rPr>
              <a:t>Brug destinationstema (D)</a:t>
            </a:r>
            <a:r>
              <a:rPr lang="da-DK" altLang="da-DK" sz="1000" b="0" noProof="1">
                <a:cs typeface="Arial" panose="020B0604020202020204" pitchFamily="34" charset="0"/>
              </a:rPr>
              <a:t>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CECB945-4DBE-4C28-A3A2-1B98350A125C}"/>
              </a:ext>
            </a:extLst>
          </p:cNvPr>
          <p:cNvSpPr/>
          <p:nvPr userDrawn="1"/>
        </p:nvSpPr>
        <p:spPr>
          <a:xfrm>
            <a:off x="8872538" y="1582938"/>
            <a:ext cx="2778125" cy="4201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Indsæt ikoner eller illustrationer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sz="1050" b="0" noProof="1">
                <a:cs typeface="Arial" panose="020B0604020202020204" pitchFamily="34" charset="0"/>
              </a:rPr>
              <a:t>Vælg den boks på slidet, hvor du ønsker at sætte et element ind. </a:t>
            </a:r>
            <a:r>
              <a:rPr lang="da-DK" sz="1000" noProof="1">
                <a:cs typeface="Arial" panose="020B0604020202020204" pitchFamily="34" charset="0"/>
              </a:rPr>
              <a:t>Klik på </a:t>
            </a:r>
            <a:r>
              <a:rPr lang="da-DK" sz="1000" b="1" noProof="1">
                <a:cs typeface="Arial" panose="020B0604020202020204" pitchFamily="34" charset="0"/>
              </a:rPr>
              <a:t>Slideelementer </a:t>
            </a:r>
            <a:r>
              <a:rPr lang="da-DK" sz="1000" noProof="1">
                <a:cs typeface="Arial" panose="020B0604020202020204" pitchFamily="34" charset="0"/>
              </a:rPr>
              <a:t>i højre side af skærmen og vælg det element, som du ønsker at indsætte.</a:t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/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>Det er muligt at skalere og flytte rundt på ikoner og illustrationer, så det passer til din præsentation.</a:t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/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50" b="1" noProof="1">
                <a:cs typeface="Arial" panose="020B0604020202020204" pitchFamily="34" charset="0"/>
              </a:rPr>
              <a:t>Juster sidenummerering, 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sz="1050" b="1" noProof="1">
                <a:cs typeface="Arial" panose="020B0604020202020204" pitchFamily="34" charset="0"/>
              </a:rPr>
              <a:t>dato og sidefod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fanen </a:t>
            </a:r>
            <a:r>
              <a:rPr lang="da-DK" altLang="da-DK" sz="1000" b="1" noProof="1">
                <a:cs typeface="Arial" panose="020B0604020202020204" pitchFamily="34" charset="0"/>
              </a:rPr>
              <a:t>Indsæt. </a:t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</a:t>
            </a:r>
            <a:r>
              <a:rPr lang="da-DK" altLang="da-DK" sz="1000" b="1" noProof="1">
                <a:cs typeface="Arial" panose="020B0604020202020204" pitchFamily="34" charset="0"/>
              </a:rPr>
              <a:t>Sidehoved og Sidefod.</a:t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/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Vælg </a:t>
            </a:r>
            <a:r>
              <a:rPr lang="da-DK" altLang="da-DK" sz="1000" b="1" noProof="1">
                <a:cs typeface="Arial" panose="020B0604020202020204" pitchFamily="34" charset="0"/>
              </a:rPr>
              <a:t>Anvend på alle </a:t>
            </a:r>
            <a:r>
              <a:rPr lang="da-DK" altLang="da-DK" sz="1000" noProof="1">
                <a:cs typeface="Arial" panose="020B0604020202020204" pitchFamily="34" charset="0"/>
              </a:rPr>
              <a:t>eller </a:t>
            </a:r>
            <a:r>
              <a:rPr lang="da-DK" altLang="da-DK" sz="1000" b="1" noProof="1">
                <a:cs typeface="Arial" panose="020B0604020202020204" pitchFamily="34" charset="0"/>
              </a:rPr>
              <a:t>Anvend,</a:t>
            </a:r>
            <a:r>
              <a:rPr lang="da-DK" altLang="da-DK" sz="1000" noProof="1">
                <a:cs typeface="Arial" panose="020B0604020202020204" pitchFamily="34" charset="0"/>
              </a:rPr>
              <a:t> hvis det kun skal være på et enkelt slide.</a:t>
            </a:r>
            <a:endParaRPr lang="da-DK" sz="10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Hjælpelinjer</a:t>
            </a:r>
            <a:r>
              <a:rPr lang="da-DK" sz="1000" b="1" noProof="1">
                <a:cs typeface="Arial" panose="020B0604020202020204" pitchFamily="34" charset="0"/>
              </a:rPr>
              <a:t/>
            </a:r>
            <a:br>
              <a:rPr 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fanen </a:t>
            </a:r>
            <a:r>
              <a:rPr lang="da-DK" altLang="da-DK" sz="1000" b="1" noProof="1">
                <a:cs typeface="Arial" panose="020B0604020202020204" pitchFamily="34" charset="0"/>
              </a:rPr>
              <a:t>Vis </a:t>
            </a:r>
            <a:r>
              <a:rPr lang="da-DK" altLang="da-DK" sz="1000" noProof="1">
                <a:cs typeface="Arial" panose="020B0604020202020204" pitchFamily="34" charset="0"/>
              </a:rPr>
              <a:t>og sæt hak ved </a:t>
            </a:r>
            <a:r>
              <a:rPr lang="da-DK" altLang="da-DK" sz="1000" b="1" noProof="1">
                <a:cs typeface="Arial" panose="020B0604020202020204" pitchFamily="34" charset="0"/>
              </a:rPr>
              <a:t>Hjælpelinjer</a:t>
            </a:r>
            <a:r>
              <a:rPr lang="da-DK" altLang="da-DK" sz="1000" noProof="1"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00" b="1" noProof="1">
                <a:cs typeface="Arial" panose="020B0604020202020204" pitchFamily="34" charset="0"/>
              </a:rPr>
              <a:t>Se vejledningen ‘PowerPoint i Børne- og Undervisningsministeriet’ kanalen.uvm.dk/skabeloner</a:t>
            </a:r>
            <a:r>
              <a:rPr lang="da-DK" sz="1000" b="1" noProof="1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endParaRPr lang="da-DK" sz="1000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7E8449-FC02-4222-8378-11EAD7E4CD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38007" y="4214375"/>
            <a:ext cx="542998" cy="576935"/>
          </a:xfrm>
          <a:prstGeom prst="rect">
            <a:avLst/>
          </a:prstGeom>
        </p:spPr>
      </p:pic>
      <p:pic>
        <p:nvPicPr>
          <p:cNvPr id="26" name="Picture 6">
            <a:extLst>
              <a:ext uri="{FF2B5EF4-FFF2-40B4-BE49-F238E27FC236}">
                <a16:creationId xmlns:a16="http://schemas.microsoft.com/office/drawing/2014/main" id="{37C53AFF-1BD1-4C2D-ADA0-6C60B747BD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513" y="1691853"/>
            <a:ext cx="1216503" cy="5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040626F0-7354-4867-B1A6-6A7D5EF317A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20888" y="2643625"/>
            <a:ext cx="977236" cy="732927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CF55D637-5398-4D33-89FD-0319C8D4C11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186633" y="2883291"/>
            <a:ext cx="895714" cy="607806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D096EECF-1100-4471-9709-5BC9DD73954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176189" y="5242988"/>
            <a:ext cx="1089602" cy="65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7272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orside m. billede">
  <p:cSld name="1_Forside m. billede">
    <p:bg>
      <p:bgPr>
        <a:solidFill>
          <a:schemeClr val="lt2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2429999" y="3808800"/>
            <a:ext cx="7369639" cy="137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Georgia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>
            <a:spLocks noGrp="1"/>
          </p:cNvSpPr>
          <p:nvPr>
            <p:ph type="pic" idx="2"/>
          </p:nvPr>
        </p:nvSpPr>
        <p:spPr>
          <a:xfrm>
            <a:off x="0" y="0"/>
            <a:ext cx="12193201" cy="343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72000" rIns="0" bIns="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​"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​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eorgia"/>
              <a:buAutoNum type="arabicParenR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eorgia"/>
              <a:buAutoNum type="alphaLcParenR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-2" y="3841285"/>
            <a:ext cx="1838229" cy="2508669"/>
          </a:xfrm>
          <a:custGeom>
            <a:avLst/>
            <a:gdLst/>
            <a:ahLst/>
            <a:cxnLst/>
            <a:rect l="l" t="t" r="r" b="b"/>
            <a:pathLst>
              <a:path w="4233836" h="5778004" extrusionOk="0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1"/>
          </p:nvPr>
        </p:nvSpPr>
        <p:spPr>
          <a:xfrm>
            <a:off x="2421999" y="5542144"/>
            <a:ext cx="489012" cy="72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​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​"/>
              <a:defRPr/>
            </a:lvl5pPr>
            <a:lvl6pPr marL="2743200" lvl="5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arenR"/>
              <a:defRPr/>
            </a:lvl6pPr>
            <a:lvl7pPr marL="3200400" lvl="6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arenR"/>
              <a:defRPr/>
            </a:lvl7pPr>
            <a:lvl8pPr marL="3657600" lvl="7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body" idx="3"/>
          </p:nvPr>
        </p:nvSpPr>
        <p:spPr>
          <a:xfrm>
            <a:off x="9799638" y="542879"/>
            <a:ext cx="1852362" cy="51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​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​"/>
              <a:defRPr/>
            </a:lvl5pPr>
            <a:lvl6pPr marL="2743200" lvl="5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arenR"/>
              <a:defRPr/>
            </a:lvl6pPr>
            <a:lvl7pPr marL="3200400" lvl="6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arenR"/>
              <a:defRPr/>
            </a:lvl7pPr>
            <a:lvl8pPr marL="3657600" lvl="7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dt" idx="10"/>
          </p:nvPr>
        </p:nvSpPr>
        <p:spPr>
          <a:xfrm>
            <a:off x="0" y="685800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ftr" idx="11"/>
          </p:nvPr>
        </p:nvSpPr>
        <p:spPr>
          <a:xfrm>
            <a:off x="0" y="685800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sldNum" idx="12"/>
          </p:nvPr>
        </p:nvSpPr>
        <p:spPr>
          <a:xfrm>
            <a:off x="0" y="685800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" b="0" i="0" u="none" strike="noStrike" cap="none"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spcBef>
                <a:spcPts val="0"/>
              </a:spcBef>
              <a:buNone/>
              <a:defRPr sz="100" b="0" i="0" u="none" strike="noStrike" cap="none"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spcBef>
                <a:spcPts val="0"/>
              </a:spcBef>
              <a:buNone/>
              <a:defRPr sz="100" b="0" i="0" u="none" strike="noStrike" cap="none"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spcBef>
                <a:spcPts val="0"/>
              </a:spcBef>
              <a:buNone/>
              <a:defRPr sz="100" b="0" i="0" u="none" strike="noStrike" cap="none"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spcBef>
                <a:spcPts val="0"/>
              </a:spcBef>
              <a:buNone/>
              <a:defRPr sz="100" b="0" i="0" u="none" strike="noStrike" cap="none"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spcBef>
                <a:spcPts val="0"/>
              </a:spcBef>
              <a:buNone/>
              <a:defRPr sz="100" b="0" i="0" u="none" strike="noStrike" cap="none"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spcBef>
                <a:spcPts val="0"/>
              </a:spcBef>
              <a:buNone/>
              <a:defRPr sz="100" b="0" i="0" u="none" strike="noStrike" cap="none"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spcBef>
                <a:spcPts val="0"/>
              </a:spcBef>
              <a:buNone/>
              <a:defRPr sz="100" b="0" i="0" u="none" strike="noStrike" cap="none"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spcBef>
                <a:spcPts val="0"/>
              </a:spcBef>
              <a:buNone/>
              <a:defRPr sz="100" b="0" i="0" u="none" strike="noStrike" cap="none"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659583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23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1200"/>
              </a:spcBef>
              <a:spcAft>
                <a:spcPts val="0"/>
              </a:spcAft>
              <a:buSzPts val="2000"/>
              <a:buChar char="•"/>
              <a:defRPr/>
            </a:lvl1pPr>
            <a:lvl2pPr marL="914400" lvl="1" indent="-342900" rtl="0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30200" rtl="0">
              <a:spcBef>
                <a:spcPts val="600"/>
              </a:spcBef>
              <a:spcAft>
                <a:spcPts val="0"/>
              </a:spcAft>
              <a:buSzPts val="1600"/>
              <a:buChar char="•"/>
              <a:defRPr/>
            </a:lvl3pPr>
            <a:lvl4pPr marL="1828800" lvl="3" indent="-355600" rtl="0">
              <a:spcBef>
                <a:spcPts val="600"/>
              </a:spcBef>
              <a:spcAft>
                <a:spcPts val="0"/>
              </a:spcAft>
              <a:buSzPts val="2000"/>
              <a:buChar char="​"/>
              <a:defRPr/>
            </a:lvl4pPr>
            <a:lvl5pPr marL="2286000" lvl="4" indent="-355600" rtl="0">
              <a:spcBef>
                <a:spcPts val="600"/>
              </a:spcBef>
              <a:spcAft>
                <a:spcPts val="0"/>
              </a:spcAft>
              <a:buSzPts val="2000"/>
              <a:buChar char="​"/>
              <a:defRPr/>
            </a:lvl5pPr>
            <a:lvl6pPr marL="2743200" lvl="5" indent="-292100" rtl="0">
              <a:spcBef>
                <a:spcPts val="600"/>
              </a:spcBef>
              <a:spcAft>
                <a:spcPts val="0"/>
              </a:spcAft>
              <a:buSzPts val="1000"/>
              <a:buAutoNum type="arabicParenR"/>
              <a:defRPr/>
            </a:lvl6pPr>
            <a:lvl7pPr marL="3200400" lvl="6" indent="-292100" rtl="0">
              <a:spcBef>
                <a:spcPts val="600"/>
              </a:spcBef>
              <a:spcAft>
                <a:spcPts val="0"/>
              </a:spcAft>
              <a:buSzPts val="1000"/>
              <a:buAutoNum type="alphaLcParenR"/>
              <a:defRPr/>
            </a:lvl7pPr>
            <a:lvl8pPr marL="3657600" lvl="7" indent="-292100" rtl="0">
              <a:spcBef>
                <a:spcPts val="600"/>
              </a:spcBef>
              <a:spcAft>
                <a:spcPts val="0"/>
              </a:spcAft>
              <a:buSzPts val="1000"/>
              <a:buChar char="•"/>
              <a:defRPr/>
            </a:lvl8pPr>
            <a:lvl9pPr marL="4114800" lvl="8" indent="-228600" rtl="0">
              <a:spcBef>
                <a:spcPts val="600"/>
              </a:spcBef>
              <a:spcAft>
                <a:spcPts val="0"/>
              </a:spcAft>
              <a:buSzPts val="72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2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392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 indhold A">
  <p:cSld name="1_To indhold A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539751" y="539750"/>
            <a:ext cx="9259888" cy="934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539748" y="1800000"/>
            <a:ext cx="5464800" cy="45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​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​"/>
              <a:defRPr/>
            </a:lvl5pPr>
            <a:lvl6pPr marL="2743200" lvl="5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arenR"/>
              <a:defRPr/>
            </a:lvl6pPr>
            <a:lvl7pPr marL="3200400" lvl="6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arenR"/>
              <a:defRPr/>
            </a:lvl7pPr>
            <a:lvl8pPr marL="3657600" lvl="7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dt" idx="10"/>
          </p:nvPr>
        </p:nvSpPr>
        <p:spPr>
          <a:xfrm>
            <a:off x="1465263" y="6451200"/>
            <a:ext cx="12708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3317875" y="6451200"/>
            <a:ext cx="4356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540000" y="6451200"/>
            <a:ext cx="2772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l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l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l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l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l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l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l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l">
              <a:spcBef>
                <a:spcPts val="0"/>
              </a:spcBef>
              <a:buNone/>
              <a:defRPr sz="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6185863" y="1800000"/>
            <a:ext cx="5464800" cy="45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​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​"/>
              <a:defRPr/>
            </a:lvl5pPr>
            <a:lvl6pPr marL="2743200" lvl="5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arenR"/>
              <a:defRPr/>
            </a:lvl6pPr>
            <a:lvl7pPr marL="3200400" lvl="6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arenR"/>
              <a:defRPr/>
            </a:lvl7pPr>
            <a:lvl8pPr marL="3657600" lvl="7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body" idx="3"/>
          </p:nvPr>
        </p:nvSpPr>
        <p:spPr>
          <a:xfrm>
            <a:off x="539748" y="6145213"/>
            <a:ext cx="5464798" cy="17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000"/>
              <a:buNone/>
              <a:defRPr sz="10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​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​"/>
              <a:defRPr/>
            </a:lvl5pPr>
            <a:lvl6pPr marL="2743200" lvl="5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arenR"/>
              <a:defRPr/>
            </a:lvl6pPr>
            <a:lvl7pPr marL="3200400" lvl="6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arenR"/>
              <a:defRPr/>
            </a:lvl7pPr>
            <a:lvl8pPr marL="3657600" lvl="7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body" idx="4"/>
          </p:nvPr>
        </p:nvSpPr>
        <p:spPr>
          <a:xfrm>
            <a:off x="6185863" y="6145213"/>
            <a:ext cx="5464798" cy="17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000"/>
              <a:buNone/>
              <a:defRPr sz="10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​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​"/>
              <a:defRPr/>
            </a:lvl5pPr>
            <a:lvl6pPr marL="2743200" lvl="5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arenR"/>
              <a:defRPr/>
            </a:lvl6pPr>
            <a:lvl7pPr marL="3200400" lvl="6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arenR"/>
              <a:defRPr/>
            </a:lvl7pPr>
            <a:lvl8pPr marL="3657600" lvl="7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557132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reaker m. helsidet billede (hvidt logo)">
  <p:cSld name="1_Breaker m. helsidet billede (hvidt logo)">
    <p:bg>
      <p:bgPr>
        <a:solidFill>
          <a:srgbClr val="F2F2F2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2000" rIns="0" bIns="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​"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​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eorgia"/>
              <a:buAutoNum type="arabicParenR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eorgia"/>
              <a:buAutoNum type="alphaLcParenR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ctrTitle"/>
          </p:nvPr>
        </p:nvSpPr>
        <p:spPr>
          <a:xfrm>
            <a:off x="539749" y="3585600"/>
            <a:ext cx="6481764" cy="16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Georgia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1"/>
          </p:nvPr>
        </p:nvSpPr>
        <p:spPr>
          <a:xfrm>
            <a:off x="9799638" y="542879"/>
            <a:ext cx="1852362" cy="51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00"/>
              <a:buNone/>
              <a:defRPr sz="1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​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​"/>
              <a:defRPr/>
            </a:lvl5pPr>
            <a:lvl6pPr marL="2743200" lvl="5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arenR"/>
              <a:defRPr/>
            </a:lvl6pPr>
            <a:lvl7pPr marL="3200400" lvl="6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arenR"/>
              <a:defRPr/>
            </a:lvl7pPr>
            <a:lvl8pPr marL="3657600" lvl="7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865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helsidet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D1B4BD3-2F32-49AA-8F73-F88BDF3BB82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0000" y="3808800"/>
            <a:ext cx="9223200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0" name="Text Placeholder streg">
            <a:extLst>
              <a:ext uri="{FF2B5EF4-FFF2-40B4-BE49-F238E27FC236}">
                <a16:creationId xmlns:a16="http://schemas.microsoft.com/office/drawing/2014/main" id="{B0F0BD12-4718-49BD-B561-6F1076AEAF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Date">
            <a:extLst>
              <a:ext uri="{FF2B5EF4-FFF2-40B4-BE49-F238E27FC236}">
                <a16:creationId xmlns:a16="http://schemas.microsoft.com/office/drawing/2014/main" id="{59CB0CE6-DDF5-4768-8082-608D58FD08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C311EF4-326B-4454-A632-2B882B64DAF8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3BDE8350-EECC-41FB-B1DE-99531AC459FD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42879"/>
            <a:ext cx="1852362" cy="51016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810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helsidet billede (hvidt logo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D1B4BD3-2F32-49AA-8F73-F88BDF3BB82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0000" y="3808800"/>
            <a:ext cx="9223200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0" name="Text Placeholder streg">
            <a:extLst>
              <a:ext uri="{FF2B5EF4-FFF2-40B4-BE49-F238E27FC236}">
                <a16:creationId xmlns:a16="http://schemas.microsoft.com/office/drawing/2014/main" id="{B0F0BD12-4718-49BD-B561-6F1076AEAF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Date">
            <a:extLst>
              <a:ext uri="{FF2B5EF4-FFF2-40B4-BE49-F238E27FC236}">
                <a16:creationId xmlns:a16="http://schemas.microsoft.com/office/drawing/2014/main" id="{59CB0CE6-DDF5-4768-8082-608D58FD08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7DA47DBE-5E1B-4A0E-A5D7-FD0A9F96B4B9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D32680B-F3FB-49DB-96A2-CB46341C5070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42879"/>
            <a:ext cx="1852362" cy="51016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401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B2F4D76-B70D-46F5-9EF3-B5B4F0DBD8AA}"/>
              </a:ext>
            </a:extLst>
          </p:cNvPr>
          <p:cNvSpPr/>
          <p:nvPr userDrawn="1"/>
        </p:nvSpPr>
        <p:spPr>
          <a:xfrm>
            <a:off x="0" y="520619"/>
            <a:ext cx="4233836" cy="5778004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rgbClr val="CCE4EA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0000" y="3808800"/>
            <a:ext cx="9223200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FB3418-DE63-4E57-97F5-08DB0EAAB189}"/>
              </a:ext>
            </a:extLst>
          </p:cNvPr>
          <p:cNvSpPr/>
          <p:nvPr userDrawn="1"/>
        </p:nvSpPr>
        <p:spPr>
          <a:xfrm>
            <a:off x="2421999" y="5541226"/>
            <a:ext cx="489012" cy="729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Date">
            <a:extLst>
              <a:ext uri="{FF2B5EF4-FFF2-40B4-BE49-F238E27FC236}">
                <a16:creationId xmlns:a16="http://schemas.microsoft.com/office/drawing/2014/main" id="{7EEA76A7-3512-4E80-BE48-6DBAA4732A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6D29C85A-9AB6-4E0C-9D73-FA8E2C7093E2}" type="datetime2">
              <a:rPr lang="da-DK" smtClean="0"/>
              <a:t>27. juni 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242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og indho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69AF2D-18F3-4203-A6D2-9EF2AB19D598}"/>
              </a:ext>
            </a:extLst>
          </p:cNvPr>
          <p:cNvSpPr/>
          <p:nvPr userDrawn="1"/>
        </p:nvSpPr>
        <p:spPr>
          <a:xfrm>
            <a:off x="9144000" y="0"/>
            <a:ext cx="3049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5" y="539750"/>
            <a:ext cx="8331026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8" y="1800000"/>
            <a:ext cx="8332789" cy="45180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637200" y="1800000"/>
            <a:ext cx="2066400" cy="4518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7E3F-5350-4061-9310-079743EF8A82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84EFBB-277F-42C8-A80B-D262922E91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748" y="6145213"/>
            <a:ext cx="833278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/>
              <a:t>Tilføj anmærkningstekst</a:t>
            </a:r>
          </a:p>
        </p:txBody>
      </p:sp>
      <p:pic>
        <p:nvPicPr>
          <p:cNvPr id="12" name="Logo">
            <a:extLst>
              <a:ext uri="{FF2B5EF4-FFF2-40B4-BE49-F238E27FC236}">
                <a16:creationId xmlns:a16="http://schemas.microsoft.com/office/drawing/2014/main" id="{FECC506D-1CDC-4383-9906-AE73BF191F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38" y="542879"/>
            <a:ext cx="1852362" cy="51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08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E324CD6-8F99-4FE4-8760-34B10310669C}"/>
              </a:ext>
            </a:extLst>
          </p:cNvPr>
          <p:cNvSpPr/>
          <p:nvPr userDrawn="1"/>
        </p:nvSpPr>
        <p:spPr>
          <a:xfrm flipH="1">
            <a:off x="7945466" y="520619"/>
            <a:ext cx="4246534" cy="5778004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rgbClr val="CCE4EA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3585600"/>
            <a:ext cx="6481764" cy="1692000"/>
          </a:xfrm>
        </p:spPr>
        <p:txBody>
          <a:bodyPr anchor="t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8A75E73A-74E9-49F8-88DB-CF32BA60E985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3184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m. helsidet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144DEC6-E871-41A7-8883-40915FBCBF9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3585600"/>
            <a:ext cx="6481764" cy="1692000"/>
          </a:xfrm>
        </p:spPr>
        <p:txBody>
          <a:bodyPr anchor="t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90E20D7D-B2EA-46D4-B278-50A3C0413560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DF4A2EE-9AF3-411C-B78C-5A1C5229E67A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42879"/>
            <a:ext cx="1852362" cy="51016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727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m. helsidet billede (hvidt logo)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144DEC6-E871-41A7-8883-40915FBCBF9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3585600"/>
            <a:ext cx="6481764" cy="1692000"/>
          </a:xfrm>
        </p:spPr>
        <p:txBody>
          <a:bodyPr anchor="t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AEF66C01-1F6D-4BC5-B578-24F35FBBD2C1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D6FE7CF-D751-4088-9E86-16AAD29BD39F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42879"/>
            <a:ext cx="1852362" cy="51016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840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9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8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7.xml"/><Relationship Id="rId38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6.xml"/><Relationship Id="rId37" Type="http://schemas.openxmlformats.org/officeDocument/2006/relationships/tags" Target="../tags/tag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2.xml"/><Relationship Id="rId36" Type="http://schemas.openxmlformats.org/officeDocument/2006/relationships/tags" Target="../tags/tag10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1.xml"/><Relationship Id="rId30" Type="http://schemas.openxmlformats.org/officeDocument/2006/relationships/tags" Target="../tags/tag4.xml"/><Relationship Id="rId35" Type="http://schemas.openxmlformats.org/officeDocument/2006/relationships/tags" Target="../tags/tag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0" y="539750"/>
            <a:ext cx="9259888" cy="9348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48" y="1800000"/>
            <a:ext cx="11113200" cy="451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noProof="0" dirty="0"/>
              <a:t>Click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text</a:t>
            </a:r>
            <a:r>
              <a:rPr lang="da-DK" noProof="0" dirty="0"/>
              <a:t> styles</a:t>
            </a:r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5"/>
            <a:r>
              <a:rPr lang="da-DK" noProof="0" dirty="0"/>
              <a:t>6</a:t>
            </a:r>
          </a:p>
          <a:p>
            <a:pPr lvl="6"/>
            <a:r>
              <a:rPr lang="da-DK" noProof="0" dirty="0"/>
              <a:t>7</a:t>
            </a:r>
          </a:p>
          <a:p>
            <a:pPr lvl="7"/>
            <a:r>
              <a:rPr lang="da-DK" noProof="0" dirty="0"/>
              <a:t>8</a:t>
            </a:r>
          </a:p>
          <a:p>
            <a:pPr lvl="8"/>
            <a:r>
              <a:rPr lang="da-DK" noProof="0" dirty="0"/>
              <a:t>9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2"/>
          </p:nvPr>
        </p:nvSpPr>
        <p:spPr>
          <a:xfrm>
            <a:off x="1465263" y="6451200"/>
            <a:ext cx="12708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C84C15A5-426F-46F2-8534-459880AD6ACA}" type="datetime2">
              <a:rPr lang="da-DK" smtClean="0"/>
              <a:t>27. juni 2024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</p:nvPr>
        </p:nvSpPr>
        <p:spPr>
          <a:xfrm>
            <a:off x="3317875" y="6451200"/>
            <a:ext cx="4356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51200"/>
            <a:ext cx="2772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algn="l"/>
            <a:fld id="{24C8C45C-947F-4981-8B3F-4F32E973C901}" type="slidenum">
              <a:rPr lang="da-DK" smtClean="0"/>
              <a:pPr algn="l"/>
              <a:t>‹nr.›</a:t>
            </a:fld>
            <a:endParaRPr lang="da-DK" dirty="0"/>
          </a:p>
        </p:txBody>
      </p:sp>
      <p:pic>
        <p:nvPicPr>
          <p:cNvPr id="8" name="Logo">
            <a:extLst>
              <a:ext uri="{FF2B5EF4-FFF2-40B4-BE49-F238E27FC236}">
                <a16:creationId xmlns:a16="http://schemas.microsoft.com/office/drawing/2014/main" id="{F4D82CF5-59D9-4856-8A5E-FBFAAFBD31C9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38" y="542879"/>
            <a:ext cx="1852362" cy="510160"/>
          </a:xfrm>
          <a:prstGeom prst="rect">
            <a:avLst/>
          </a:prstGeom>
        </p:spPr>
      </p:pic>
      <p:sp>
        <p:nvSpPr>
          <p:cNvPr id="48" name="[WorkArea]" descr="&lt;?xml version=&quot;1.0&quot; encoding=&quot;utf-16&quot;?&gt;&#10;&lt;GridTheme xmlns:xsd=&quot;http://www.w3.org/2001/XMLSchema&quot; xmlns:xsi=&quot;http://www.w3.org/2001/XMLSchema-instance&quot;&gt;&#10;  &lt;GuideLines /&gt;&#10;  &lt;SubGrids&gt;&#10;    &lt;SubGrid&gt;&#10;      &lt;Left&gt;42.5196838&lt;/Left&gt;&#10;      &lt;Top&gt;42.5196838&lt;/Top&gt;&#10;      &lt;Width&gt;72.91338&lt;/Width&gt;&#10;      &lt;Height&gt;454.960632&lt;/Height&gt;&#10;    &lt;/SubGrid&gt;&#10;    &lt;SubGrid&gt;&#10;      &lt;Left&gt;844.566956&lt;/Left&gt;&#10;      &lt;Top&gt;42.5196838&lt;/Top&gt;&#10;      &lt;Width&gt;72.91338&lt;/Width&gt;&#10;      &lt;Height&gt;454.960632&lt;/Height&gt;&#10;    &lt;/SubGrid&gt;&#10;    &lt;SubGrid&gt;&#10;      &lt;Left&gt;115.433067&lt;/Left&gt;&#10;      &lt;Top&gt;42.5196838&lt;/Top&gt;&#10;      &lt;Width&gt;72.91338&lt;/Width&gt;&#10;      &lt;Height&gt;454.960632&lt;/Height&gt;&#10;    &lt;/SubGrid&gt;&#10;    &lt;SubGrid&gt;&#10;      &lt;Left&gt;188.346451&lt;/Left&gt;&#10;      &lt;Top&gt;42.5196838&lt;/Top&gt;&#10;      &lt;Width&gt;72.91338&lt;/Width&gt;&#10;      &lt;Height&gt;454.960632&lt;/Height&gt;&#10;    &lt;/SubGrid&gt;&#10;    &lt;SubGrid&gt;&#10;      &lt;Left&gt;261.259857&lt;/Left&gt;&#10;      &lt;Top&gt;42.5196838&lt;/Top&gt;&#10;      &lt;Width&gt;72.91338&lt;/Width&gt;&#10;      &lt;Height&gt;454.960632&lt;/Height&gt;&#10;    &lt;/SubGrid&gt;&#10;    &lt;SubGrid&gt;&#10;      &lt;Left&gt;334.173218&lt;/Left&gt;&#10;      &lt;Top&gt;42.5196838&lt;/Top&gt;&#10;      &lt;Width&gt;72.91338&lt;/Width&gt;&#10;      &lt;Height&gt;454.960632&lt;/Height&gt;&#10;    &lt;/SubGrid&gt;&#10;    &lt;SubGrid&gt;&#10;      &lt;Left&gt;407.0866&lt;/Left&gt;&#10;      &lt;Top&gt;42.5196838&lt;/Top&gt;&#10;      &lt;Width&gt;72.91338&lt;/Width&gt;&#10;      &lt;Height&gt;454.960632&lt;/Height&gt;&#10;    &lt;/SubGrid&gt;&#10;    &lt;SubGrid&gt;&#10;      &lt;Left&gt;480&lt;/Left&gt;&#10;      &lt;Top&gt;42.5196838&lt;/Top&gt;&#10;      &lt;Width&gt;72.91338&lt;/Width&gt;&#10;      &lt;Height&gt;454.960632&lt;/Height&gt;&#10;    &lt;/SubGrid&gt;&#10;    &lt;SubGrid&gt;&#10;      &lt;Left&gt;552.9134&lt;/Left&gt;&#10;      &lt;Top&gt;42.5196838&lt;/Top&gt;&#10;      &lt;Width&gt;72.91338&lt;/Width&gt;&#10;      &lt;Height&gt;454.960632&lt;/Height&gt;&#10;    &lt;/SubGrid&gt;&#10;    &lt;SubGrid&gt;&#10;      &lt;Left&gt;625.8268&lt;/Left&gt;&#10;      &lt;Top&gt;42.5196838&lt;/Top&gt;&#10;      &lt;Width&gt;72.91338&lt;/Width&gt;&#10;      &lt;Height&gt;454.960632&lt;/Height&gt;&#10;    &lt;/SubGrid&gt;&#10;    &lt;SubGrid&gt;&#10;      &lt;Left&gt;698.7402&lt;/Left&gt;&#10;      &lt;Top&gt;42.5196838&lt;/Top&gt;&#10;      &lt;Width&gt;72.91338&lt;/Width&gt;&#10;      &lt;Height&gt;454.960632&lt;/Height&gt;&#10;    &lt;/SubGrid&gt;&#10;    &lt;SubGrid&gt;&#10;      &lt;Left&gt;771.653564&lt;/Left&gt;&#10;      &lt;Top&gt;42.5196838&lt;/Top&gt;&#10;      &lt;Width&gt;72.91338&lt;/Width&gt;&#10;      &lt;Height&gt;454.960632&lt;/Height&gt;&#10;    &lt;/SubGrid&gt;&#10;  &lt;/SubGrids&gt;&#10;  &lt;WorkArea&gt;&#10;    &lt;Top&gt;42.5196838&lt;/Top&gt;&#10;    &lt;Left&gt;42.5196838&lt;/Left&gt;&#10;    &lt;Width&gt;874.960632&lt;/Width&gt;&#10;    &lt;Height&gt;454.960632&lt;/Height&gt;&#10;  &lt;/WorkArea&gt;&#10;  &lt;AspectW&gt;16&lt;/AspectW&gt;&#10;  &lt;AspectH&gt;9&lt;/AspectH&gt;&#10;  &lt;Width&gt;960&lt;/Width&gt;&#10;  &lt;Height&gt;540&lt;/Height&gt;&#10;  &lt;HGap&gt;10&lt;/HGap&gt;&#10;  &lt;VGap&gt;10&lt;/VGap&gt;&#10;  &lt;OfficeVersion&gt;16&lt;/OfficeVersion&gt;&#10;&lt;/GridTheme&gt;" hidden="1">
            <a:extLst>
              <a:ext uri="{FF2B5EF4-FFF2-40B4-BE49-F238E27FC236}">
                <a16:creationId xmlns:a16="http://schemas.microsoft.com/office/drawing/2014/main" id="{A76B31BA-D75C-4E7F-8C0C-E7571815A4E6}"/>
              </a:ext>
            </a:extLst>
          </p:cNvPr>
          <p:cNvSpPr/>
          <p:nvPr userDrawn="1"/>
        </p:nvSpPr>
        <p:spPr>
          <a:xfrm>
            <a:off x="540000" y="540000"/>
            <a:ext cx="11112000" cy="5778000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49" name="Rectangle 48" hidden="1">
            <a:extLst>
              <a:ext uri="{FF2B5EF4-FFF2-40B4-BE49-F238E27FC236}">
                <a16:creationId xmlns:a16="http://schemas.microsoft.com/office/drawing/2014/main" id="{F9C0A994-14E1-4B65-BF2E-8D31F94A8C9A}"/>
              </a:ext>
            </a:extLst>
          </p:cNvPr>
          <p:cNvSpPr/>
          <p:nvPr userDrawn="1">
            <p:custDataLst>
              <p:tags r:id="rId27"/>
            </p:custDataLst>
          </p:nvPr>
        </p:nvSpPr>
        <p:spPr>
          <a:xfrm>
            <a:off x="540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0" name="Rectangle 49" hidden="1">
            <a:extLst>
              <a:ext uri="{FF2B5EF4-FFF2-40B4-BE49-F238E27FC236}">
                <a16:creationId xmlns:a16="http://schemas.microsoft.com/office/drawing/2014/main" id="{0A3D5CF3-4482-45C0-8C71-0B45B46988E1}"/>
              </a:ext>
            </a:extLst>
          </p:cNvPr>
          <p:cNvSpPr/>
          <p:nvPr userDrawn="1">
            <p:custDataLst>
              <p:tags r:id="rId28"/>
            </p:custDataLst>
          </p:nvPr>
        </p:nvSpPr>
        <p:spPr>
          <a:xfrm>
            <a:off x="10726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1" name="Rectangle 50" hidden="1">
            <a:extLst>
              <a:ext uri="{FF2B5EF4-FFF2-40B4-BE49-F238E27FC236}">
                <a16:creationId xmlns:a16="http://schemas.microsoft.com/office/drawing/2014/main" id="{91A6C0AD-2321-4FAC-98D6-47B635CD631B}"/>
              </a:ext>
            </a:extLst>
          </p:cNvPr>
          <p:cNvSpPr/>
          <p:nvPr userDrawn="1">
            <p:custDataLst>
              <p:tags r:id="rId29"/>
            </p:custDataLst>
          </p:nvPr>
        </p:nvSpPr>
        <p:spPr>
          <a:xfrm>
            <a:off x="1466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2" name="Rectangle 51" hidden="1">
            <a:extLst>
              <a:ext uri="{FF2B5EF4-FFF2-40B4-BE49-F238E27FC236}">
                <a16:creationId xmlns:a16="http://schemas.microsoft.com/office/drawing/2014/main" id="{9997466F-BE42-4D2B-A88B-8A59B0D18CC6}"/>
              </a:ext>
            </a:extLst>
          </p:cNvPr>
          <p:cNvSpPr/>
          <p:nvPr userDrawn="1">
            <p:custDataLst>
              <p:tags r:id="rId30"/>
            </p:custDataLst>
          </p:nvPr>
        </p:nvSpPr>
        <p:spPr>
          <a:xfrm>
            <a:off x="2392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3" name="Rectangle 52" hidden="1">
            <a:extLst>
              <a:ext uri="{FF2B5EF4-FFF2-40B4-BE49-F238E27FC236}">
                <a16:creationId xmlns:a16="http://schemas.microsoft.com/office/drawing/2014/main" id="{765A479C-2EBC-4B0C-B887-9C571D0D519A}"/>
              </a:ext>
            </a:extLst>
          </p:cNvPr>
          <p:cNvSpPr/>
          <p:nvPr userDrawn="1">
            <p:custDataLst>
              <p:tags r:id="rId31"/>
            </p:custDataLst>
          </p:nvPr>
        </p:nvSpPr>
        <p:spPr>
          <a:xfrm>
            <a:off x="3318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4" name="Rectangle 53" hidden="1">
            <a:extLst>
              <a:ext uri="{FF2B5EF4-FFF2-40B4-BE49-F238E27FC236}">
                <a16:creationId xmlns:a16="http://schemas.microsoft.com/office/drawing/2014/main" id="{2051B843-22F2-46D7-A0BD-EC58E0BFFE2D}"/>
              </a:ext>
            </a:extLst>
          </p:cNvPr>
          <p:cNvSpPr/>
          <p:nvPr userDrawn="1">
            <p:custDataLst>
              <p:tags r:id="rId32"/>
            </p:custDataLst>
          </p:nvPr>
        </p:nvSpPr>
        <p:spPr>
          <a:xfrm>
            <a:off x="4244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5" name="Rectangle 54" hidden="1">
            <a:extLst>
              <a:ext uri="{FF2B5EF4-FFF2-40B4-BE49-F238E27FC236}">
                <a16:creationId xmlns:a16="http://schemas.microsoft.com/office/drawing/2014/main" id="{C83AE160-C72F-4AE8-933A-E591ED1F5631}"/>
              </a:ext>
            </a:extLst>
          </p:cNvPr>
          <p:cNvSpPr/>
          <p:nvPr userDrawn="1">
            <p:custDataLst>
              <p:tags r:id="rId33"/>
            </p:custDataLst>
          </p:nvPr>
        </p:nvSpPr>
        <p:spPr>
          <a:xfrm>
            <a:off x="5170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6" name="Rectangle 55" hidden="1">
            <a:extLst>
              <a:ext uri="{FF2B5EF4-FFF2-40B4-BE49-F238E27FC236}">
                <a16:creationId xmlns:a16="http://schemas.microsoft.com/office/drawing/2014/main" id="{594F49F7-0972-4D67-87A1-DFE4CBB61EB3}"/>
              </a:ext>
            </a:extLst>
          </p:cNvPr>
          <p:cNvSpPr/>
          <p:nvPr userDrawn="1">
            <p:custDataLst>
              <p:tags r:id="rId34"/>
            </p:custDataLst>
          </p:nvPr>
        </p:nvSpPr>
        <p:spPr>
          <a:xfrm>
            <a:off x="6096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7" name="Rectangle 56" hidden="1">
            <a:extLst>
              <a:ext uri="{FF2B5EF4-FFF2-40B4-BE49-F238E27FC236}">
                <a16:creationId xmlns:a16="http://schemas.microsoft.com/office/drawing/2014/main" id="{F217BAF2-A665-41EF-9B43-8AB8D46187BC}"/>
              </a:ext>
            </a:extLst>
          </p:cNvPr>
          <p:cNvSpPr/>
          <p:nvPr userDrawn="1">
            <p:custDataLst>
              <p:tags r:id="rId35"/>
            </p:custDataLst>
          </p:nvPr>
        </p:nvSpPr>
        <p:spPr>
          <a:xfrm>
            <a:off x="7022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8" name="Rectangle 57" hidden="1">
            <a:extLst>
              <a:ext uri="{FF2B5EF4-FFF2-40B4-BE49-F238E27FC236}">
                <a16:creationId xmlns:a16="http://schemas.microsoft.com/office/drawing/2014/main" id="{1A52CB47-659A-4D1B-9DB5-6E70ADC7A6D9}"/>
              </a:ext>
            </a:extLst>
          </p:cNvPr>
          <p:cNvSpPr/>
          <p:nvPr userDrawn="1">
            <p:custDataLst>
              <p:tags r:id="rId36"/>
            </p:custDataLst>
          </p:nvPr>
        </p:nvSpPr>
        <p:spPr>
          <a:xfrm>
            <a:off x="7948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9" name="Rectangle 58" hidden="1">
            <a:extLst>
              <a:ext uri="{FF2B5EF4-FFF2-40B4-BE49-F238E27FC236}">
                <a16:creationId xmlns:a16="http://schemas.microsoft.com/office/drawing/2014/main" id="{56726B8B-8012-4B0A-9AFD-9D2C92153168}"/>
              </a:ext>
            </a:extLst>
          </p:cNvPr>
          <p:cNvSpPr/>
          <p:nvPr userDrawn="1">
            <p:custDataLst>
              <p:tags r:id="rId37"/>
            </p:custDataLst>
          </p:nvPr>
        </p:nvSpPr>
        <p:spPr>
          <a:xfrm>
            <a:off x="8874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60" name="Rectangle 59" hidden="1">
            <a:extLst>
              <a:ext uri="{FF2B5EF4-FFF2-40B4-BE49-F238E27FC236}">
                <a16:creationId xmlns:a16="http://schemas.microsoft.com/office/drawing/2014/main" id="{A3D8B656-0133-4298-A12F-22A206B2F9E8}"/>
              </a:ext>
            </a:extLst>
          </p:cNvPr>
          <p:cNvSpPr/>
          <p:nvPr userDrawn="1">
            <p:custDataLst>
              <p:tags r:id="rId38"/>
            </p:custDataLst>
          </p:nvPr>
        </p:nvSpPr>
        <p:spPr>
          <a:xfrm>
            <a:off x="9800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45" r:id="rId2"/>
    <p:sldLayoutId id="2147483730" r:id="rId3"/>
    <p:sldLayoutId id="2147483743" r:id="rId4"/>
    <p:sldLayoutId id="2147483649" r:id="rId5"/>
    <p:sldLayoutId id="2147483735" r:id="rId6"/>
    <p:sldLayoutId id="2147483732" r:id="rId7"/>
    <p:sldLayoutId id="2147483658" r:id="rId8"/>
    <p:sldLayoutId id="2147483744" r:id="rId9"/>
    <p:sldLayoutId id="2147483740" r:id="rId10"/>
    <p:sldLayoutId id="2147483721" r:id="rId11"/>
    <p:sldLayoutId id="2147483652" r:id="rId12"/>
    <p:sldLayoutId id="2147483734" r:id="rId13"/>
    <p:sldLayoutId id="2147483733" r:id="rId14"/>
    <p:sldLayoutId id="2147483742" r:id="rId15"/>
    <p:sldLayoutId id="2147483737" r:id="rId16"/>
    <p:sldLayoutId id="2147483736" r:id="rId17"/>
    <p:sldLayoutId id="2147483738" r:id="rId18"/>
    <p:sldLayoutId id="2147483654" r:id="rId19"/>
    <p:sldLayoutId id="2147483655" r:id="rId20"/>
    <p:sldLayoutId id="2147483741" r:id="rId21"/>
    <p:sldLayoutId id="2147483746" r:id="rId22"/>
    <p:sldLayoutId id="2147483747" r:id="rId23"/>
    <p:sldLayoutId id="2147483748" r:id="rId24"/>
    <p:sldLayoutId id="2147483749" r:id="rId25"/>
  </p:sldLayoutIdLst>
  <p:hf hdr="0" ftr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​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+mj-lt"/>
        <a:buAutoNum type="arabicParenR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228600" indent="-228600" algn="l" defTabSz="914400" rtl="0" eaLnBrk="1" latinLnBrk="0" hangingPunct="1">
        <a:lnSpc>
          <a:spcPct val="100000"/>
        </a:lnSpc>
        <a:spcBef>
          <a:spcPts val="600"/>
        </a:spcBef>
        <a:buFont typeface="+mj-lt"/>
        <a:buAutoNum type="alphaLcParenR"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7200" kern="1200" baseline="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0" userDrawn="1">
          <p15:clr>
            <a:srgbClr val="F26B43"/>
          </p15:clr>
        </p15:guide>
        <p15:guide id="2" pos="7339" userDrawn="1">
          <p15:clr>
            <a:srgbClr val="F26B43"/>
          </p15:clr>
        </p15:guide>
        <p15:guide id="3" orient="horz" pos="340" userDrawn="1">
          <p15:clr>
            <a:srgbClr val="F26B43"/>
          </p15:clr>
        </p15:guide>
        <p15:guide id="4" orient="horz" pos="3979" userDrawn="1">
          <p15:clr>
            <a:srgbClr val="F26B43"/>
          </p15:clr>
        </p15:guide>
        <p15:guide id="5" pos="923" userDrawn="1">
          <p15:clr>
            <a:srgbClr val="F26B43"/>
          </p15:clr>
        </p15:guide>
        <p15:guide id="6" pos="6756" userDrawn="1">
          <p15:clr>
            <a:srgbClr val="F26B43"/>
          </p15:clr>
        </p15:guide>
        <p15:guide id="7" pos="1506" userDrawn="1">
          <p15:clr>
            <a:srgbClr val="F26B43"/>
          </p15:clr>
        </p15:guide>
        <p15:guide id="8" pos="2090" userDrawn="1">
          <p15:clr>
            <a:srgbClr val="F26B43"/>
          </p15:clr>
        </p15:guide>
        <p15:guide id="9" pos="2673" userDrawn="1">
          <p15:clr>
            <a:srgbClr val="F26B43"/>
          </p15:clr>
        </p15:guide>
        <p15:guide id="10" pos="3256" userDrawn="1">
          <p15:clr>
            <a:srgbClr val="F26B43"/>
          </p15:clr>
        </p15:guide>
        <p15:guide id="11" pos="3840" userDrawn="1">
          <p15:clr>
            <a:srgbClr val="F26B43"/>
          </p15:clr>
        </p15:guide>
        <p15:guide id="12" pos="4423" userDrawn="1">
          <p15:clr>
            <a:srgbClr val="F26B43"/>
          </p15:clr>
        </p15:guide>
        <p15:guide id="13" pos="5006" userDrawn="1">
          <p15:clr>
            <a:srgbClr val="F26B43"/>
          </p15:clr>
        </p15:guide>
        <p15:guide id="14" pos="5589" userDrawn="1">
          <p15:clr>
            <a:srgbClr val="F26B43"/>
          </p15:clr>
        </p15:guide>
        <p15:guide id="15" pos="617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vm.dk/folkeskolen/folkeskolens-proever/faglig-forberedelse/oeveproever-og-eksempelproeve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4"/>
          <p:cNvSpPr txBox="1">
            <a:spLocks noGrp="1"/>
          </p:cNvSpPr>
          <p:nvPr>
            <p:ph type="ctrTitle"/>
          </p:nvPr>
        </p:nvSpPr>
        <p:spPr>
          <a:xfrm>
            <a:off x="2429999" y="4101031"/>
            <a:ext cx="9359230" cy="137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da-DK" b="1" dirty="0" smtClean="0">
                <a:latin typeface="Arial"/>
                <a:ea typeface="Arial"/>
                <a:cs typeface="Arial"/>
                <a:sym typeface="Arial"/>
              </a:rPr>
              <a:t>KLAR TIL LÆSEPRØVEN</a:t>
            </a:r>
            <a:r>
              <a:rPr lang="da-DK" b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da-DK" b="1" dirty="0">
                <a:latin typeface="Arial"/>
                <a:ea typeface="Arial"/>
                <a:cs typeface="Arial"/>
                <a:sym typeface="Arial"/>
              </a:rPr>
            </a:b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1" name="Google Shape;191;p24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28894" b="28894"/>
          <a:stretch/>
        </p:blipFill>
        <p:spPr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192" name="Google Shape;192;p24"/>
          <p:cNvSpPr txBox="1">
            <a:spLocks noGrp="1"/>
          </p:cNvSpPr>
          <p:nvPr>
            <p:ph type="body" idx="1"/>
          </p:nvPr>
        </p:nvSpPr>
        <p:spPr>
          <a:xfrm>
            <a:off x="2421999" y="5033094"/>
            <a:ext cx="489012" cy="72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"/>
              <a:buNone/>
            </a:pPr>
            <a:endParaRPr dirty="0"/>
          </a:p>
        </p:txBody>
      </p:sp>
      <p:sp>
        <p:nvSpPr>
          <p:cNvPr id="193" name="Google Shape;193;p24"/>
          <p:cNvSpPr txBox="1">
            <a:spLocks noGrp="1"/>
          </p:cNvSpPr>
          <p:nvPr>
            <p:ph type="body" idx="3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"/>
              <a:buNone/>
            </a:pPr>
            <a:endParaRPr/>
          </a:p>
        </p:txBody>
      </p:sp>
      <p:sp>
        <p:nvSpPr>
          <p:cNvPr id="194" name="Google Shape;194;p24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20. januar 2020</a:t>
            </a:r>
            <a:endParaRPr/>
          </a:p>
        </p:txBody>
      </p:sp>
      <p:sp>
        <p:nvSpPr>
          <p:cNvPr id="195" name="Google Shape;195;p2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547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57"/>
          <p:cNvSpPr/>
          <p:nvPr/>
        </p:nvSpPr>
        <p:spPr>
          <a:xfrm>
            <a:off x="334574" y="1230389"/>
            <a:ext cx="11498838" cy="3849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endParaRPr lang="da-DK" sz="1800" dirty="0"/>
          </a:p>
          <a:p>
            <a:r>
              <a:rPr lang="da-DK" sz="2000" b="1" dirty="0">
                <a:latin typeface="Verdana" panose="020B0604030504040204" pitchFamily="34" charset="0"/>
                <a:ea typeface="Verdana" panose="020B0604030504040204" pitchFamily="34" charset="0"/>
              </a:rPr>
              <a:t>Hver tekst i læseprøven har særlige kendetegn, og det er godt at være klar over, at man kan læse dem på forskellige </a:t>
            </a:r>
            <a:r>
              <a:rPr lang="da-DK" sz="20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måder</a:t>
            </a:r>
            <a:r>
              <a:rPr lang="da-DK" sz="2000" b="1" dirty="0">
                <a:latin typeface="Verdana" panose="020B0604030504040204" pitchFamily="34" charset="0"/>
                <a:ea typeface="Verdana" panose="020B0604030504040204" pitchFamily="34" charset="0"/>
              </a:rPr>
              <a:t> og med forskellige </a:t>
            </a:r>
            <a:r>
              <a:rPr lang="da-DK" sz="20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læseformål</a:t>
            </a:r>
            <a:r>
              <a:rPr lang="da-DK" sz="2000" b="1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endParaRPr lang="da-DK" sz="2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a-DK" sz="2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da-DK" sz="2000" b="1" i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</a:t>
            </a:r>
            <a:r>
              <a:rPr lang="da-DK" sz="2000" b="1" i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yere fiktive tekster </a:t>
            </a:r>
            <a:r>
              <a:rPr lang="da-DK" sz="2000" b="1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(fx en novelle eller et uddrag af en roman) </a:t>
            </a:r>
            <a:endParaRPr lang="da-DK" sz="2000" b="1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Clr>
                <a:schemeClr val="accent3">
                  <a:lumMod val="50000"/>
                </a:schemeClr>
              </a:buClr>
            </a:pPr>
            <a:endParaRPr lang="da-DK" sz="2000" b="1" u="sng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Calibri" panose="020F0502020204030204" pitchFamily="34" charset="0"/>
              <a:buChar char="→"/>
            </a:pPr>
            <a:r>
              <a:rPr lang="da-DK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Teksten kræver fx, at du kan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forstå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a-DK" sz="18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og </a:t>
            </a:r>
            <a:r>
              <a:rPr lang="da-DK" sz="18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fortolke</a:t>
            </a:r>
            <a:r>
              <a:rPr lang="da-DK" sz="18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fiktive </a:t>
            </a:r>
            <a:r>
              <a:rPr lang="da-DK" sz="18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tekstverdener fra nyere 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tid</a:t>
            </a:r>
            <a:endParaRPr lang="da-DK" sz="1800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Clr>
                <a:schemeClr val="accent3">
                  <a:lumMod val="50000"/>
                </a:schemeClr>
              </a:buClr>
            </a:pPr>
            <a:endParaRPr lang="da-DK" sz="1800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Calibri" panose="020F0502020204030204" pitchFamily="34" charset="0"/>
              <a:buChar char="→"/>
            </a:pPr>
            <a:r>
              <a:rPr lang="da-DK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Man skal kunne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nærlæse </a:t>
            </a:r>
            <a:r>
              <a:rPr lang="da-DK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og læse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på linjerne</a:t>
            </a:r>
            <a:r>
              <a:rPr lang="da-DK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mellem linjerne </a:t>
            </a:r>
            <a:r>
              <a:rPr lang="da-DK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og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bag linjerne</a:t>
            </a:r>
            <a:r>
              <a:rPr lang="da-DK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Calibri" panose="020F0502020204030204" pitchFamily="34" charset="0"/>
              <a:buChar char="→"/>
            </a:pPr>
            <a:endParaRPr lang="da-DK" sz="1800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Calibri" panose="020F0502020204030204" pitchFamily="34" charset="0"/>
              <a:buChar char="→"/>
            </a:pP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Når man læser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mellem linjerne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finder man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ikke 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svaret direkte i teksten. Her finder man typisk svaret ved at skabe sammenhæng mellem forskellige elementer i teksten.</a:t>
            </a: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Calibri" panose="020F0502020204030204" pitchFamily="34" charset="0"/>
              <a:buChar char="→"/>
            </a:pPr>
            <a:endParaRPr lang="da-DK" sz="1800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Calibri" panose="020F0502020204030204" pitchFamily="34" charset="0"/>
              <a:buChar char="→"/>
            </a:pP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Når man læser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bag linjerne 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skal man bruge det, man allerede ved eller har oplevet i sit eget liv til at forstå teksten. Det kan fx være til at forstå,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hvorfor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en person gør noget bestemt.</a:t>
            </a:r>
            <a:endParaRPr lang="da-DK"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 smtClean="0">
              <a:solidFill>
                <a:srgbClr val="16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 smtClean="0">
              <a:solidFill>
                <a:srgbClr val="16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 dirty="0" smtClean="0">
                <a:solidFill>
                  <a:srgbClr val="161616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0;p25"/>
          <p:cNvSpPr txBox="1">
            <a:spLocks/>
          </p:cNvSpPr>
          <p:nvPr/>
        </p:nvSpPr>
        <p:spPr>
          <a:xfrm>
            <a:off x="1356577" y="598848"/>
            <a:ext cx="9640818" cy="33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None/>
              <a:defRPr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da-DK" sz="3400" b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Hvordan</a:t>
            </a:r>
            <a:r>
              <a:rPr lang="da-DK" sz="3400" b="1" dirty="0" smtClean="0">
                <a:latin typeface="Arial"/>
                <a:ea typeface="Arial"/>
                <a:cs typeface="Arial"/>
                <a:sym typeface="Arial"/>
              </a:rPr>
              <a:t> skal teksterne læses?</a:t>
            </a:r>
            <a:endParaRPr lang="da-DK" sz="3400" b="1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FD6A8508-404F-4537-ADBF-8A25FE817E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75" y="305895"/>
            <a:ext cx="923781" cy="92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87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57"/>
          <p:cNvSpPr/>
          <p:nvPr/>
        </p:nvSpPr>
        <p:spPr>
          <a:xfrm>
            <a:off x="334574" y="1230389"/>
            <a:ext cx="11432883" cy="3849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endParaRPr lang="da-DK" sz="1800" dirty="0"/>
          </a:p>
          <a:p>
            <a:r>
              <a:rPr lang="da-DK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Hver tekst i læseprøven har særlige kendetegn, og det er godt at være klar over, at man kan læse dem på forskellige </a:t>
            </a:r>
            <a:r>
              <a:rPr lang="da-DK" sz="20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måder</a:t>
            </a:r>
            <a:r>
              <a:rPr lang="da-DK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og med forskellige </a:t>
            </a:r>
            <a:r>
              <a:rPr lang="da-DK" sz="20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læseformål</a:t>
            </a:r>
            <a:r>
              <a:rPr lang="da-DK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endParaRPr lang="da-DK" sz="2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a-DK" sz="2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da-DK" sz="2000" b="1" i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Multimodale</a:t>
            </a:r>
            <a:r>
              <a:rPr lang="da-DK" sz="2000" b="1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a-DK" sz="2000" b="1" i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fag- eller brugstekster</a:t>
            </a:r>
            <a:r>
              <a:rPr lang="da-DK" sz="2000" b="1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a-DK" sz="2000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(fx en fagtekst med en særlig grafisk opsætning</a:t>
            </a:r>
            <a:r>
              <a:rPr lang="da-DK" sz="2000" b="1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da-DK" sz="2000" b="1" u="sng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Calibri" panose="020F0502020204030204" pitchFamily="34" charset="0"/>
              <a:buChar char="→"/>
            </a:pPr>
            <a:r>
              <a:rPr lang="da-DK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Teksten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kræver, at man kan finde bestemte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informationer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 teksten. Det kan fx være resultater eller tal fra oversigter og grafer, og det kan være navne på ting eller personer.</a:t>
            </a: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Calibri" panose="020F0502020204030204" pitchFamily="34" charset="0"/>
              <a:buChar char="→"/>
            </a:pPr>
            <a:endParaRPr lang="da-DK" sz="1800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Calibri" panose="020F0502020204030204" pitchFamily="34" charset="0"/>
              <a:buChar char="→"/>
            </a:pP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Man skal </a:t>
            </a:r>
            <a:r>
              <a:rPr lang="da-DK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kunne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oversigtslæse </a:t>
            </a:r>
            <a:r>
              <a:rPr lang="da-DK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og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punktlæse </a:t>
            </a:r>
            <a:r>
              <a:rPr lang="da-DK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og læse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på linjen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for at finde informationer.</a:t>
            </a: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Calibri" panose="020F0502020204030204" pitchFamily="34" charset="0"/>
              <a:buChar char="→"/>
            </a:pPr>
            <a:endParaRPr lang="da-DK" sz="1800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Calibri" panose="020F0502020204030204" pitchFamily="34" charset="0"/>
              <a:buChar char="→"/>
            </a:pP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Når man læser på linjen, finder man svaret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direkte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 teksten.</a:t>
            </a:r>
            <a:endParaRPr lang="da-DK" sz="1800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da-DK" sz="17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da-DK" sz="1700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da-DK" sz="1800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a-DK"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 smtClean="0">
              <a:solidFill>
                <a:srgbClr val="16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 smtClean="0">
              <a:solidFill>
                <a:srgbClr val="16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 dirty="0" smtClean="0">
                <a:solidFill>
                  <a:srgbClr val="161616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0;p25"/>
          <p:cNvSpPr txBox="1">
            <a:spLocks/>
          </p:cNvSpPr>
          <p:nvPr/>
        </p:nvSpPr>
        <p:spPr>
          <a:xfrm>
            <a:off x="1356577" y="598848"/>
            <a:ext cx="9640818" cy="33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None/>
              <a:defRPr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da-DK" sz="3400" b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Hvordan</a:t>
            </a:r>
            <a:r>
              <a:rPr lang="da-DK" sz="3400" b="1" dirty="0" smtClean="0">
                <a:latin typeface="Arial"/>
                <a:ea typeface="Arial"/>
                <a:cs typeface="Arial"/>
                <a:sym typeface="Arial"/>
              </a:rPr>
              <a:t> skal teksterne læses?</a:t>
            </a:r>
            <a:endParaRPr lang="da-DK" sz="3400" b="1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FD6A8508-404F-4537-ADBF-8A25FE817E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75" y="305895"/>
            <a:ext cx="923781" cy="92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68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57"/>
          <p:cNvSpPr/>
          <p:nvPr/>
        </p:nvSpPr>
        <p:spPr>
          <a:xfrm>
            <a:off x="334574" y="1230389"/>
            <a:ext cx="11498838" cy="3849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endParaRPr lang="da-DK" sz="1800" dirty="0"/>
          </a:p>
          <a:p>
            <a:r>
              <a:rPr lang="da-DK" sz="2000" b="1" dirty="0">
                <a:latin typeface="Verdana" panose="020B0604030504040204" pitchFamily="34" charset="0"/>
                <a:ea typeface="Verdana" panose="020B0604030504040204" pitchFamily="34" charset="0"/>
              </a:rPr>
              <a:t>Hver tekst i læseprøven har særlige kendetegn, og det er godt at være klar over, at man kan læse dem på forskellige </a:t>
            </a:r>
            <a:r>
              <a:rPr lang="da-DK" sz="20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måder</a:t>
            </a:r>
            <a:r>
              <a:rPr lang="da-DK" sz="2000" b="1" dirty="0">
                <a:latin typeface="Verdana" panose="020B0604030504040204" pitchFamily="34" charset="0"/>
                <a:ea typeface="Verdana" panose="020B0604030504040204" pitchFamily="34" charset="0"/>
              </a:rPr>
              <a:t> og med forskellige </a:t>
            </a:r>
            <a:r>
              <a:rPr lang="da-DK" sz="20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læseformål</a:t>
            </a:r>
            <a:r>
              <a:rPr lang="da-DK" sz="2000" b="1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endParaRPr lang="da-DK" sz="2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a-DK" sz="2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da-DK" sz="2000" b="1" i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Brugstekster</a:t>
            </a:r>
            <a:r>
              <a:rPr lang="da-DK" sz="2000" b="1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a-DK" sz="2000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(fx: essay, klumme, leder, læserbrev, kronik, debattråd</a:t>
            </a:r>
            <a:r>
              <a:rPr lang="da-DK" sz="2000" b="1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da-DK" sz="2000" b="1" u="sng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Calibri" panose="020F0502020204030204" pitchFamily="34" charset="0"/>
              <a:buChar char="→"/>
            </a:pP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Her </a:t>
            </a:r>
            <a:r>
              <a:rPr lang="da-DK" sz="18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skal man forstå sammenhænge, og man skal forstå andres argumenter 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da-DK" sz="1800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Calibri" panose="020F0502020204030204" pitchFamily="34" charset="0"/>
              <a:buChar char="→"/>
            </a:pP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Man skal kunne </a:t>
            </a:r>
            <a:r>
              <a:rPr lang="da-DK" sz="1800" b="1" dirty="0" err="1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søgelæse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nærlæse </a:t>
            </a:r>
            <a:r>
              <a:rPr lang="da-DK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og læse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på linjerne</a:t>
            </a:r>
            <a:r>
              <a:rPr lang="da-DK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mellem linjerne </a:t>
            </a:r>
            <a:r>
              <a:rPr lang="da-DK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og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bag linjerne</a:t>
            </a:r>
            <a:r>
              <a:rPr lang="da-DK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Calibri" panose="020F0502020204030204" pitchFamily="34" charset="0"/>
              <a:buChar char="→"/>
            </a:pPr>
            <a:endParaRPr lang="da-DK" sz="1800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Calibri" panose="020F0502020204030204" pitchFamily="34" charset="0"/>
              <a:buChar char="→"/>
            </a:pP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Når man læser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mellem linjerne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finder man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ikke 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svaret direkte i teksten. Her finder man typisk svaret ved at skabe sammenhæng mellem forskellige elementer i teksten.</a:t>
            </a: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Calibri" panose="020F0502020204030204" pitchFamily="34" charset="0"/>
              <a:buChar char="→"/>
            </a:pPr>
            <a:endParaRPr lang="da-DK" sz="1800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Calibri" panose="020F0502020204030204" pitchFamily="34" charset="0"/>
              <a:buChar char="→"/>
            </a:pP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Når man læser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bag linjerne 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skal man bruge det, man allerede ved eller har oplevet i sit eget liv til at forstå teksten. Det kan fx være til at forstå,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hvorfor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en person gør noget bestemt.</a:t>
            </a:r>
            <a:endParaRPr lang="da-DK"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 smtClean="0">
              <a:solidFill>
                <a:srgbClr val="16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 smtClean="0">
              <a:solidFill>
                <a:srgbClr val="16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 dirty="0" smtClean="0">
                <a:solidFill>
                  <a:srgbClr val="161616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0;p25"/>
          <p:cNvSpPr txBox="1">
            <a:spLocks/>
          </p:cNvSpPr>
          <p:nvPr/>
        </p:nvSpPr>
        <p:spPr>
          <a:xfrm>
            <a:off x="1356577" y="598848"/>
            <a:ext cx="9640818" cy="33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None/>
              <a:defRPr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da-DK" sz="3400" b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Hvordan</a:t>
            </a:r>
            <a:r>
              <a:rPr lang="da-DK" sz="3400" b="1" dirty="0" smtClean="0">
                <a:latin typeface="Arial"/>
                <a:ea typeface="Arial"/>
                <a:cs typeface="Arial"/>
                <a:sym typeface="Arial"/>
              </a:rPr>
              <a:t> skal teksterne læses?</a:t>
            </a:r>
            <a:endParaRPr lang="da-DK" sz="3400" b="1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FD6A8508-404F-4537-ADBF-8A25FE817E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75" y="305895"/>
            <a:ext cx="923781" cy="92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71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57"/>
          <p:cNvSpPr/>
          <p:nvPr/>
        </p:nvSpPr>
        <p:spPr>
          <a:xfrm>
            <a:off x="334574" y="1230389"/>
            <a:ext cx="11498838" cy="3849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endParaRPr lang="da-DK" sz="1800" dirty="0"/>
          </a:p>
          <a:p>
            <a:r>
              <a:rPr lang="da-DK" sz="2000" b="1" dirty="0">
                <a:latin typeface="Verdana" panose="020B0604030504040204" pitchFamily="34" charset="0"/>
                <a:ea typeface="Verdana" panose="020B0604030504040204" pitchFamily="34" charset="0"/>
              </a:rPr>
              <a:t>Hver tekst i læseprøven har særlige kendetegn, og det er godt at være klar over, at man kan læse dem på forskellige </a:t>
            </a:r>
            <a:r>
              <a:rPr lang="da-DK" sz="20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måder</a:t>
            </a:r>
            <a:r>
              <a:rPr lang="da-DK" sz="2000" b="1" dirty="0">
                <a:latin typeface="Verdana" panose="020B0604030504040204" pitchFamily="34" charset="0"/>
                <a:ea typeface="Verdana" panose="020B0604030504040204" pitchFamily="34" charset="0"/>
              </a:rPr>
              <a:t> og med forskellige </a:t>
            </a:r>
            <a:r>
              <a:rPr lang="da-DK" sz="20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læseformål</a:t>
            </a:r>
            <a:r>
              <a:rPr lang="da-DK" sz="2000" b="1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endParaRPr lang="da-DK" sz="2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a-DK" sz="2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da-DK" sz="2000" b="1" i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Fagtekster </a:t>
            </a:r>
            <a:r>
              <a:rPr lang="da-DK" sz="2000" b="1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(fx en artikel med et fagligt indhold) </a:t>
            </a:r>
            <a:endParaRPr lang="da-DK" sz="2000" b="1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Clr>
                <a:schemeClr val="accent3">
                  <a:lumMod val="50000"/>
                </a:schemeClr>
              </a:buClr>
            </a:pPr>
            <a:endParaRPr lang="da-DK" sz="1800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Calibri" panose="020F0502020204030204" pitchFamily="34" charset="0"/>
              <a:buChar char="→"/>
            </a:pP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Man skal </a:t>
            </a:r>
            <a:r>
              <a:rPr lang="da-DK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kunne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a-DK" sz="1800" b="1" dirty="0" err="1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søgelæse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nærlæse </a:t>
            </a:r>
            <a:r>
              <a:rPr lang="da-DK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og læse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på linjerne</a:t>
            </a:r>
            <a:r>
              <a:rPr lang="da-DK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mellem linjerne </a:t>
            </a:r>
            <a:r>
              <a:rPr lang="da-DK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og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bag linjerne</a:t>
            </a:r>
            <a:r>
              <a:rPr lang="da-DK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Calibri" panose="020F0502020204030204" pitchFamily="34" charset="0"/>
              <a:buChar char="→"/>
            </a:pPr>
            <a:endParaRPr lang="da-DK" sz="1800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Calibri" panose="020F0502020204030204" pitchFamily="34" charset="0"/>
              <a:buChar char="→"/>
            </a:pP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Når man læser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mellem linjerne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finder man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ikke 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svaret direkte i teksten. Her finder man typisk svaret ved at skabe sammenhæng mellem forskellige elementer i teksten.</a:t>
            </a: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Calibri" panose="020F0502020204030204" pitchFamily="34" charset="0"/>
              <a:buChar char="→"/>
            </a:pPr>
            <a:endParaRPr lang="da-DK" sz="1800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Calibri" panose="020F0502020204030204" pitchFamily="34" charset="0"/>
              <a:buChar char="→"/>
            </a:pP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Når man læser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bag linjerne 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skal man bruge det, man allerede ved eller har oplevet i sit eget liv til at forstå teksten. Det kan fx være til at forstå,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hvorfor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en person gør noget bestemt.</a:t>
            </a:r>
            <a:endParaRPr lang="da-DK"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 smtClean="0">
              <a:solidFill>
                <a:srgbClr val="16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 smtClean="0">
              <a:solidFill>
                <a:srgbClr val="16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 dirty="0" smtClean="0">
                <a:solidFill>
                  <a:srgbClr val="161616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0;p25"/>
          <p:cNvSpPr txBox="1">
            <a:spLocks/>
          </p:cNvSpPr>
          <p:nvPr/>
        </p:nvSpPr>
        <p:spPr>
          <a:xfrm>
            <a:off x="1356577" y="598848"/>
            <a:ext cx="9640818" cy="33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None/>
              <a:defRPr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da-DK" sz="3400" b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Hvordan</a:t>
            </a:r>
            <a:r>
              <a:rPr lang="da-DK" sz="3400" b="1" dirty="0" smtClean="0">
                <a:latin typeface="Arial"/>
                <a:ea typeface="Arial"/>
                <a:cs typeface="Arial"/>
                <a:sym typeface="Arial"/>
              </a:rPr>
              <a:t> skal teksterne læses?</a:t>
            </a:r>
            <a:endParaRPr lang="da-DK" sz="3400" b="1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FD6A8508-404F-4537-ADBF-8A25FE817E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75" y="305895"/>
            <a:ext cx="923781" cy="92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0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57"/>
          <p:cNvSpPr/>
          <p:nvPr/>
        </p:nvSpPr>
        <p:spPr>
          <a:xfrm>
            <a:off x="334574" y="1230389"/>
            <a:ext cx="11498838" cy="3849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endParaRPr lang="da-DK" sz="1800" dirty="0"/>
          </a:p>
          <a:p>
            <a:r>
              <a:rPr lang="da-DK" sz="2000" b="1" dirty="0">
                <a:latin typeface="Verdana" panose="020B0604030504040204" pitchFamily="34" charset="0"/>
                <a:ea typeface="Verdana" panose="020B0604030504040204" pitchFamily="34" charset="0"/>
              </a:rPr>
              <a:t>Hver tekst i læseprøven har særlige kendetegn, og det er godt at være klar over, at man kan læse dem på forskellige </a:t>
            </a:r>
            <a:r>
              <a:rPr lang="da-DK" sz="20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måder</a:t>
            </a:r>
            <a:r>
              <a:rPr lang="da-DK" sz="2000" b="1" dirty="0">
                <a:latin typeface="Verdana" panose="020B0604030504040204" pitchFamily="34" charset="0"/>
                <a:ea typeface="Verdana" panose="020B0604030504040204" pitchFamily="34" charset="0"/>
              </a:rPr>
              <a:t> og med forskellige </a:t>
            </a:r>
            <a:r>
              <a:rPr lang="da-DK" sz="20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læseformål</a:t>
            </a:r>
            <a:r>
              <a:rPr lang="da-DK" sz="2000" b="1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endParaRPr lang="da-DK" sz="2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a-DK" sz="2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da-DK" sz="2000" b="1" i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Fortællinger</a:t>
            </a:r>
            <a:r>
              <a:rPr lang="da-DK" sz="2000" b="1" i="1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a-DK" sz="2000" b="1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(fx: eventyr</a:t>
            </a:r>
            <a:r>
              <a:rPr lang="da-DK" sz="2000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myte, sagn)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da-DK" sz="2000" b="1" u="sng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Calibri" panose="020F0502020204030204" pitchFamily="34" charset="0"/>
              <a:buChar char="→"/>
            </a:pP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Her </a:t>
            </a:r>
            <a:r>
              <a:rPr lang="da-DK" sz="18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skal man </a:t>
            </a:r>
            <a:r>
              <a:rPr lang="da-DK" sz="18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forstå</a:t>
            </a:r>
            <a:r>
              <a:rPr lang="da-DK" sz="18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og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fortolke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a-DK" sz="18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fiktive tekstverdener, og </a:t>
            </a:r>
            <a:r>
              <a:rPr lang="da-DK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kan fx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være vigtigt at kunne </a:t>
            </a:r>
            <a:r>
              <a:rPr lang="da-DK" sz="18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sætte sig ind i </a:t>
            </a:r>
            <a:r>
              <a:rPr lang="da-DK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den 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kulturelle kontekst fra tiden.</a:t>
            </a:r>
            <a:endParaRPr lang="da-DK" sz="1800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Clr>
                <a:schemeClr val="accent3">
                  <a:lumMod val="50000"/>
                </a:schemeClr>
              </a:buClr>
            </a:pPr>
            <a:endParaRPr lang="da-DK" sz="1800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Calibri" panose="020F0502020204030204" pitchFamily="34" charset="0"/>
              <a:buChar char="→"/>
            </a:pP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Man skal typisk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nærlæse </a:t>
            </a:r>
            <a:r>
              <a:rPr lang="da-DK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og læse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på linjerne</a:t>
            </a:r>
            <a:r>
              <a:rPr lang="da-DK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mellem linjerne </a:t>
            </a:r>
            <a:r>
              <a:rPr lang="da-DK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og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bag linjerne</a:t>
            </a:r>
            <a:r>
              <a:rPr lang="da-DK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Calibri" panose="020F0502020204030204" pitchFamily="34" charset="0"/>
              <a:buChar char="→"/>
            </a:pPr>
            <a:endParaRPr lang="da-DK" sz="1800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Calibri" panose="020F0502020204030204" pitchFamily="34" charset="0"/>
              <a:buChar char="→"/>
            </a:pP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Når man læser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mellem linjerne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finder man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ikke 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svaret direkte i teksten. Her finder man typisk svaret ved at skabe sammenhæng mellem forskellige elementer i teksten.</a:t>
            </a: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Calibri" panose="020F0502020204030204" pitchFamily="34" charset="0"/>
              <a:buChar char="→"/>
            </a:pPr>
            <a:endParaRPr lang="da-DK" sz="1800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Calibri" panose="020F0502020204030204" pitchFamily="34" charset="0"/>
              <a:buChar char="→"/>
            </a:pP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Når man læser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bag linjerne 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skal man bruge det, man allerede ved eller har oplevet i sit eget liv til at forstå teksten. Det kan fx være til at forstå,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hvorfor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en person gør noget bestemt.</a:t>
            </a:r>
            <a:endParaRPr lang="da-DK"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 smtClean="0">
              <a:solidFill>
                <a:srgbClr val="16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 smtClean="0">
              <a:solidFill>
                <a:srgbClr val="16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 dirty="0" smtClean="0">
                <a:solidFill>
                  <a:srgbClr val="161616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0;p25"/>
          <p:cNvSpPr txBox="1">
            <a:spLocks/>
          </p:cNvSpPr>
          <p:nvPr/>
        </p:nvSpPr>
        <p:spPr>
          <a:xfrm>
            <a:off x="1356577" y="598848"/>
            <a:ext cx="9640818" cy="33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None/>
              <a:defRPr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da-DK" sz="3400" b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Hvordan</a:t>
            </a:r>
            <a:r>
              <a:rPr lang="da-DK" sz="3400" b="1" dirty="0" smtClean="0">
                <a:latin typeface="Arial"/>
                <a:ea typeface="Arial"/>
                <a:cs typeface="Arial"/>
                <a:sym typeface="Arial"/>
              </a:rPr>
              <a:t> skal teksterne læses?</a:t>
            </a:r>
            <a:endParaRPr lang="da-DK" sz="3400" b="1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FD6A8508-404F-4537-ADBF-8A25FE817E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75" y="305895"/>
            <a:ext cx="923781" cy="92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8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8"/>
          <p:cNvSpPr txBox="1">
            <a:spLocks noGrp="1"/>
          </p:cNvSpPr>
          <p:nvPr>
            <p:ph type="ctrTitle"/>
          </p:nvPr>
        </p:nvSpPr>
        <p:spPr>
          <a:xfrm>
            <a:off x="2429999" y="3874789"/>
            <a:ext cx="8934687" cy="137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da-DK" sz="4200" b="1" dirty="0" smtClean="0">
                <a:latin typeface="Arial"/>
                <a:ea typeface="Arial"/>
                <a:cs typeface="Arial"/>
                <a:sym typeface="Arial"/>
              </a:rPr>
              <a:t>Del 3: </a:t>
            </a:r>
            <a:br>
              <a:rPr lang="da-DK" sz="4200" b="1" dirty="0" smtClean="0">
                <a:latin typeface="Arial"/>
                <a:ea typeface="Arial"/>
                <a:cs typeface="Arial"/>
                <a:sym typeface="Arial"/>
              </a:rPr>
            </a:br>
            <a:r>
              <a:rPr lang="da-DK" sz="4200" dirty="0" smtClean="0">
                <a:latin typeface="Arial"/>
                <a:ea typeface="Arial"/>
                <a:cs typeface="Arial"/>
                <a:sym typeface="Arial"/>
              </a:rPr>
              <a:t>Prøvens omfang og sværhedsgrad</a:t>
            </a:r>
            <a:r>
              <a:rPr lang="da-DK" sz="4200" dirty="0"/>
              <a:t/>
            </a:r>
            <a:br>
              <a:rPr lang="da-DK" sz="4200" dirty="0"/>
            </a:br>
            <a:endParaRPr sz="4200" dirty="0"/>
          </a:p>
        </p:txBody>
      </p:sp>
      <p:pic>
        <p:nvPicPr>
          <p:cNvPr id="244" name="Google Shape;244;p28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28894" b="28894"/>
          <a:stretch/>
        </p:blipFill>
        <p:spPr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245" name="Google Shape;245;p2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"/>
              <a:buNone/>
            </a:pPr>
            <a:endParaRPr/>
          </a:p>
        </p:txBody>
      </p:sp>
      <p:sp>
        <p:nvSpPr>
          <p:cNvPr id="246" name="Google Shape;246;p28"/>
          <p:cNvSpPr txBox="1">
            <a:spLocks noGrp="1"/>
          </p:cNvSpPr>
          <p:nvPr>
            <p:ph type="body" idx="3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"/>
              <a:buNone/>
            </a:pPr>
            <a:endParaRPr/>
          </a:p>
        </p:txBody>
      </p:sp>
      <p:sp>
        <p:nvSpPr>
          <p:cNvPr id="247" name="Google Shape;247;p28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20. januar 2020</a:t>
            </a:r>
            <a:endParaRPr/>
          </a:p>
        </p:txBody>
      </p:sp>
      <p:sp>
        <p:nvSpPr>
          <p:cNvPr id="248" name="Google Shape;248;p2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2121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16</a:t>
            </a:fld>
            <a:endParaRPr/>
          </a:p>
        </p:txBody>
      </p:sp>
      <p:grpSp>
        <p:nvGrpSpPr>
          <p:cNvPr id="15" name="Group 4">
            <a:extLst>
              <a:ext uri="{FF2B5EF4-FFF2-40B4-BE49-F238E27FC236}">
                <a16:creationId xmlns:a16="http://schemas.microsoft.com/office/drawing/2014/main" id="{C65406F5-EA23-4BD6-925D-11FB45B3021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43498" y="344030"/>
            <a:ext cx="755959" cy="1012128"/>
            <a:chOff x="426" y="374"/>
            <a:chExt cx="301" cy="403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C95C6543-9E6E-4ACC-8047-6DD2BAC6941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6" y="374"/>
              <a:ext cx="301" cy="378"/>
            </a:xfrm>
            <a:custGeom>
              <a:avLst/>
              <a:gdLst>
                <a:gd name="T0" fmla="*/ 401 w 567"/>
                <a:gd name="T1" fmla="*/ 713 h 713"/>
                <a:gd name="T2" fmla="*/ 401 w 567"/>
                <a:gd name="T3" fmla="*/ 582 h 713"/>
                <a:gd name="T4" fmla="*/ 424 w 567"/>
                <a:gd name="T5" fmla="*/ 487 h 713"/>
                <a:gd name="T6" fmla="*/ 532 w 567"/>
                <a:gd name="T7" fmla="*/ 188 h 713"/>
                <a:gd name="T8" fmla="*/ 273 w 567"/>
                <a:gd name="T9" fmla="*/ 4 h 713"/>
                <a:gd name="T10" fmla="*/ 27 w 567"/>
                <a:gd name="T11" fmla="*/ 205 h 713"/>
                <a:gd name="T12" fmla="*/ 156 w 567"/>
                <a:gd name="T13" fmla="*/ 496 h 713"/>
                <a:gd name="T14" fmla="*/ 188 w 567"/>
                <a:gd name="T15" fmla="*/ 587 h 713"/>
                <a:gd name="T16" fmla="*/ 188 w 567"/>
                <a:gd name="T17" fmla="*/ 713 h 713"/>
                <a:gd name="T18" fmla="*/ 401 w 567"/>
                <a:gd name="T19" fmla="*/ 713 h 713"/>
                <a:gd name="T20" fmla="*/ 211 w 567"/>
                <a:gd name="T21" fmla="*/ 691 h 713"/>
                <a:gd name="T22" fmla="*/ 209 w 567"/>
                <a:gd name="T23" fmla="*/ 689 h 713"/>
                <a:gd name="T24" fmla="*/ 209 w 567"/>
                <a:gd name="T25" fmla="*/ 587 h 713"/>
                <a:gd name="T26" fmla="*/ 172 w 567"/>
                <a:gd name="T27" fmla="*/ 481 h 713"/>
                <a:gd name="T28" fmla="*/ 168 w 567"/>
                <a:gd name="T29" fmla="*/ 478 h 713"/>
                <a:gd name="T30" fmla="*/ 49 w 567"/>
                <a:gd name="T31" fmla="*/ 212 h 713"/>
                <a:gd name="T32" fmla="*/ 274 w 567"/>
                <a:gd name="T33" fmla="*/ 27 h 713"/>
                <a:gd name="T34" fmla="*/ 511 w 567"/>
                <a:gd name="T35" fmla="*/ 197 h 713"/>
                <a:gd name="T36" fmla="*/ 409 w 567"/>
                <a:gd name="T37" fmla="*/ 470 h 713"/>
                <a:gd name="T38" fmla="*/ 405 w 567"/>
                <a:gd name="T39" fmla="*/ 476 h 713"/>
                <a:gd name="T40" fmla="*/ 380 w 567"/>
                <a:gd name="T41" fmla="*/ 582 h 713"/>
                <a:gd name="T42" fmla="*/ 380 w 567"/>
                <a:gd name="T43" fmla="*/ 689 h 713"/>
                <a:gd name="T44" fmla="*/ 378 w 567"/>
                <a:gd name="T45" fmla="*/ 691 h 713"/>
                <a:gd name="T46" fmla="*/ 211 w 567"/>
                <a:gd name="T47" fmla="*/ 691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67" h="713">
                  <a:moveTo>
                    <a:pt x="401" y="713"/>
                  </a:moveTo>
                  <a:cubicBezTo>
                    <a:pt x="401" y="582"/>
                    <a:pt x="401" y="582"/>
                    <a:pt x="401" y="582"/>
                  </a:cubicBezTo>
                  <a:cubicBezTo>
                    <a:pt x="400" y="549"/>
                    <a:pt x="408" y="517"/>
                    <a:pt x="424" y="487"/>
                  </a:cubicBezTo>
                  <a:cubicBezTo>
                    <a:pt x="523" y="423"/>
                    <a:pt x="567" y="301"/>
                    <a:pt x="532" y="188"/>
                  </a:cubicBezTo>
                  <a:cubicBezTo>
                    <a:pt x="496" y="75"/>
                    <a:pt x="391" y="0"/>
                    <a:pt x="273" y="4"/>
                  </a:cubicBezTo>
                  <a:cubicBezTo>
                    <a:pt x="155" y="8"/>
                    <a:pt x="55" y="91"/>
                    <a:pt x="27" y="205"/>
                  </a:cubicBezTo>
                  <a:cubicBezTo>
                    <a:pt x="0" y="320"/>
                    <a:pt x="53" y="439"/>
                    <a:pt x="156" y="496"/>
                  </a:cubicBezTo>
                  <a:cubicBezTo>
                    <a:pt x="175" y="523"/>
                    <a:pt x="186" y="554"/>
                    <a:pt x="188" y="587"/>
                  </a:cubicBezTo>
                  <a:cubicBezTo>
                    <a:pt x="188" y="713"/>
                    <a:pt x="188" y="713"/>
                    <a:pt x="188" y="713"/>
                  </a:cubicBezTo>
                  <a:lnTo>
                    <a:pt x="401" y="713"/>
                  </a:lnTo>
                  <a:close/>
                  <a:moveTo>
                    <a:pt x="211" y="691"/>
                  </a:moveTo>
                  <a:cubicBezTo>
                    <a:pt x="209" y="689"/>
                    <a:pt x="209" y="689"/>
                    <a:pt x="209" y="689"/>
                  </a:cubicBezTo>
                  <a:cubicBezTo>
                    <a:pt x="209" y="587"/>
                    <a:pt x="209" y="587"/>
                    <a:pt x="209" y="587"/>
                  </a:cubicBezTo>
                  <a:cubicBezTo>
                    <a:pt x="207" y="549"/>
                    <a:pt x="194" y="512"/>
                    <a:pt x="172" y="481"/>
                  </a:cubicBezTo>
                  <a:cubicBezTo>
                    <a:pt x="171" y="480"/>
                    <a:pt x="170" y="479"/>
                    <a:pt x="168" y="478"/>
                  </a:cubicBezTo>
                  <a:cubicBezTo>
                    <a:pt x="73" y="427"/>
                    <a:pt x="24" y="318"/>
                    <a:pt x="49" y="212"/>
                  </a:cubicBezTo>
                  <a:cubicBezTo>
                    <a:pt x="73" y="107"/>
                    <a:pt x="166" y="31"/>
                    <a:pt x="274" y="27"/>
                  </a:cubicBezTo>
                  <a:cubicBezTo>
                    <a:pt x="382" y="23"/>
                    <a:pt x="480" y="93"/>
                    <a:pt x="511" y="197"/>
                  </a:cubicBezTo>
                  <a:cubicBezTo>
                    <a:pt x="543" y="301"/>
                    <a:pt x="501" y="413"/>
                    <a:pt x="409" y="470"/>
                  </a:cubicBezTo>
                  <a:cubicBezTo>
                    <a:pt x="407" y="472"/>
                    <a:pt x="406" y="474"/>
                    <a:pt x="405" y="476"/>
                  </a:cubicBezTo>
                  <a:cubicBezTo>
                    <a:pt x="387" y="509"/>
                    <a:pt x="379" y="545"/>
                    <a:pt x="380" y="582"/>
                  </a:cubicBezTo>
                  <a:cubicBezTo>
                    <a:pt x="380" y="689"/>
                    <a:pt x="380" y="689"/>
                    <a:pt x="380" y="689"/>
                  </a:cubicBezTo>
                  <a:cubicBezTo>
                    <a:pt x="378" y="691"/>
                    <a:pt x="378" y="691"/>
                    <a:pt x="378" y="691"/>
                  </a:cubicBezTo>
                  <a:lnTo>
                    <a:pt x="211" y="6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07311A10-B292-47F7-BFFA-620DF98C84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" y="679"/>
              <a:ext cx="108" cy="14"/>
            </a:xfrm>
            <a:custGeom>
              <a:avLst/>
              <a:gdLst>
                <a:gd name="T0" fmla="*/ 191 w 205"/>
                <a:gd name="T1" fmla="*/ 28 h 28"/>
                <a:gd name="T2" fmla="*/ 13 w 205"/>
                <a:gd name="T3" fmla="*/ 28 h 28"/>
                <a:gd name="T4" fmla="*/ 0 w 205"/>
                <a:gd name="T5" fmla="*/ 14 h 28"/>
                <a:gd name="T6" fmla="*/ 13 w 205"/>
                <a:gd name="T7" fmla="*/ 0 h 28"/>
                <a:gd name="T8" fmla="*/ 191 w 205"/>
                <a:gd name="T9" fmla="*/ 0 h 28"/>
                <a:gd name="T10" fmla="*/ 205 w 205"/>
                <a:gd name="T11" fmla="*/ 14 h 28"/>
                <a:gd name="T12" fmla="*/ 191 w 205"/>
                <a:gd name="T1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5" h="28">
                  <a:moveTo>
                    <a:pt x="191" y="28"/>
                  </a:moveTo>
                  <a:cubicBezTo>
                    <a:pt x="13" y="28"/>
                    <a:pt x="13" y="28"/>
                    <a:pt x="13" y="28"/>
                  </a:cubicBez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198" y="0"/>
                    <a:pt x="205" y="6"/>
                    <a:pt x="205" y="14"/>
                  </a:cubicBezTo>
                  <a:cubicBezTo>
                    <a:pt x="205" y="22"/>
                    <a:pt x="198" y="28"/>
                    <a:pt x="191" y="2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A5185CCA-B751-4719-88B9-C68E1309CA7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6" y="495"/>
              <a:ext cx="84" cy="197"/>
            </a:xfrm>
            <a:custGeom>
              <a:avLst/>
              <a:gdLst>
                <a:gd name="T0" fmla="*/ 93 w 159"/>
                <a:gd name="T1" fmla="*/ 369 h 373"/>
                <a:gd name="T2" fmla="*/ 97 w 159"/>
                <a:gd name="T3" fmla="*/ 362 h 373"/>
                <a:gd name="T4" fmla="*/ 97 w 159"/>
                <a:gd name="T5" fmla="*/ 79 h 373"/>
                <a:gd name="T6" fmla="*/ 98 w 159"/>
                <a:gd name="T7" fmla="*/ 78 h 373"/>
                <a:gd name="T8" fmla="*/ 148 w 159"/>
                <a:gd name="T9" fmla="*/ 77 h 373"/>
                <a:gd name="T10" fmla="*/ 159 w 159"/>
                <a:gd name="T11" fmla="*/ 66 h 373"/>
                <a:gd name="T12" fmla="*/ 148 w 159"/>
                <a:gd name="T13" fmla="*/ 55 h 373"/>
                <a:gd name="T14" fmla="*/ 98 w 159"/>
                <a:gd name="T15" fmla="*/ 56 h 373"/>
                <a:gd name="T16" fmla="*/ 97 w 159"/>
                <a:gd name="T17" fmla="*/ 55 h 373"/>
                <a:gd name="T18" fmla="*/ 97 w 159"/>
                <a:gd name="T19" fmla="*/ 24 h 373"/>
                <a:gd name="T20" fmla="*/ 95 w 159"/>
                <a:gd name="T21" fmla="*/ 18 h 373"/>
                <a:gd name="T22" fmla="*/ 65 w 159"/>
                <a:gd name="T23" fmla="*/ 1 h 373"/>
                <a:gd name="T24" fmla="*/ 29 w 159"/>
                <a:gd name="T25" fmla="*/ 16 h 373"/>
                <a:gd name="T26" fmla="*/ 5 w 159"/>
                <a:gd name="T27" fmla="*/ 66 h 373"/>
                <a:gd name="T28" fmla="*/ 30 w 159"/>
                <a:gd name="T29" fmla="*/ 79 h 373"/>
                <a:gd name="T30" fmla="*/ 73 w 159"/>
                <a:gd name="T31" fmla="*/ 78 h 373"/>
                <a:gd name="T32" fmla="*/ 75 w 159"/>
                <a:gd name="T33" fmla="*/ 80 h 373"/>
                <a:gd name="T34" fmla="*/ 75 w 159"/>
                <a:gd name="T35" fmla="*/ 362 h 373"/>
                <a:gd name="T36" fmla="*/ 86 w 159"/>
                <a:gd name="T37" fmla="*/ 373 h 373"/>
                <a:gd name="T38" fmla="*/ 93 w 159"/>
                <a:gd name="T39" fmla="*/ 369 h 373"/>
                <a:gd name="T40" fmla="*/ 27 w 159"/>
                <a:gd name="T41" fmla="*/ 58 h 373"/>
                <a:gd name="T42" fmla="*/ 26 w 159"/>
                <a:gd name="T43" fmla="*/ 55 h 373"/>
                <a:gd name="T44" fmla="*/ 44 w 159"/>
                <a:gd name="T45" fmla="*/ 32 h 373"/>
                <a:gd name="T46" fmla="*/ 63 w 159"/>
                <a:gd name="T47" fmla="*/ 22 h 373"/>
                <a:gd name="T48" fmla="*/ 75 w 159"/>
                <a:gd name="T49" fmla="*/ 29 h 373"/>
                <a:gd name="T50" fmla="*/ 75 w 159"/>
                <a:gd name="T51" fmla="*/ 55 h 373"/>
                <a:gd name="T52" fmla="*/ 73 w 159"/>
                <a:gd name="T53" fmla="*/ 57 h 373"/>
                <a:gd name="T54" fmla="*/ 53 w 159"/>
                <a:gd name="T55" fmla="*/ 57 h 373"/>
                <a:gd name="T56" fmla="*/ 30 w 159"/>
                <a:gd name="T57" fmla="*/ 58 h 373"/>
                <a:gd name="T58" fmla="*/ 27 w 159"/>
                <a:gd name="T59" fmla="*/ 58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9" h="373">
                  <a:moveTo>
                    <a:pt x="93" y="369"/>
                  </a:moveTo>
                  <a:cubicBezTo>
                    <a:pt x="95" y="367"/>
                    <a:pt x="97" y="365"/>
                    <a:pt x="97" y="362"/>
                  </a:cubicBezTo>
                  <a:cubicBezTo>
                    <a:pt x="97" y="79"/>
                    <a:pt x="97" y="79"/>
                    <a:pt x="97" y="79"/>
                  </a:cubicBezTo>
                  <a:cubicBezTo>
                    <a:pt x="98" y="78"/>
                    <a:pt x="98" y="78"/>
                    <a:pt x="98" y="78"/>
                  </a:cubicBezTo>
                  <a:cubicBezTo>
                    <a:pt x="126" y="77"/>
                    <a:pt x="145" y="77"/>
                    <a:pt x="148" y="77"/>
                  </a:cubicBezTo>
                  <a:cubicBezTo>
                    <a:pt x="154" y="77"/>
                    <a:pt x="159" y="72"/>
                    <a:pt x="159" y="66"/>
                  </a:cubicBezTo>
                  <a:cubicBezTo>
                    <a:pt x="159" y="60"/>
                    <a:pt x="154" y="55"/>
                    <a:pt x="148" y="55"/>
                  </a:cubicBezTo>
                  <a:cubicBezTo>
                    <a:pt x="145" y="55"/>
                    <a:pt x="126" y="56"/>
                    <a:pt x="98" y="56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24"/>
                    <a:pt x="97" y="24"/>
                    <a:pt x="97" y="24"/>
                  </a:cubicBezTo>
                  <a:cubicBezTo>
                    <a:pt x="97" y="22"/>
                    <a:pt x="96" y="19"/>
                    <a:pt x="95" y="18"/>
                  </a:cubicBezTo>
                  <a:cubicBezTo>
                    <a:pt x="87" y="8"/>
                    <a:pt x="77" y="2"/>
                    <a:pt x="65" y="1"/>
                  </a:cubicBezTo>
                  <a:cubicBezTo>
                    <a:pt x="51" y="0"/>
                    <a:pt x="38" y="6"/>
                    <a:pt x="29" y="16"/>
                  </a:cubicBezTo>
                  <a:cubicBezTo>
                    <a:pt x="9" y="36"/>
                    <a:pt x="0" y="52"/>
                    <a:pt x="5" y="66"/>
                  </a:cubicBezTo>
                  <a:cubicBezTo>
                    <a:pt x="10" y="75"/>
                    <a:pt x="20" y="81"/>
                    <a:pt x="30" y="79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5" y="80"/>
                    <a:pt x="75" y="80"/>
                    <a:pt x="75" y="80"/>
                  </a:cubicBezTo>
                  <a:cubicBezTo>
                    <a:pt x="75" y="362"/>
                    <a:pt x="75" y="362"/>
                    <a:pt x="75" y="362"/>
                  </a:cubicBezTo>
                  <a:cubicBezTo>
                    <a:pt x="75" y="368"/>
                    <a:pt x="80" y="373"/>
                    <a:pt x="86" y="373"/>
                  </a:cubicBezTo>
                  <a:cubicBezTo>
                    <a:pt x="89" y="373"/>
                    <a:pt x="91" y="372"/>
                    <a:pt x="93" y="369"/>
                  </a:cubicBezTo>
                  <a:close/>
                  <a:moveTo>
                    <a:pt x="27" y="58"/>
                  </a:moveTo>
                  <a:cubicBezTo>
                    <a:pt x="26" y="55"/>
                    <a:pt x="26" y="55"/>
                    <a:pt x="26" y="55"/>
                  </a:cubicBezTo>
                  <a:cubicBezTo>
                    <a:pt x="30" y="46"/>
                    <a:pt x="37" y="38"/>
                    <a:pt x="44" y="32"/>
                  </a:cubicBezTo>
                  <a:cubicBezTo>
                    <a:pt x="49" y="26"/>
                    <a:pt x="55" y="22"/>
                    <a:pt x="63" y="22"/>
                  </a:cubicBezTo>
                  <a:cubicBezTo>
                    <a:pt x="67" y="23"/>
                    <a:pt x="71" y="25"/>
                    <a:pt x="75" y="29"/>
                  </a:cubicBezTo>
                  <a:cubicBezTo>
                    <a:pt x="75" y="55"/>
                    <a:pt x="75" y="55"/>
                    <a:pt x="75" y="55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64" y="57"/>
                    <a:pt x="58" y="57"/>
                    <a:pt x="53" y="57"/>
                  </a:cubicBezTo>
                  <a:cubicBezTo>
                    <a:pt x="45" y="57"/>
                    <a:pt x="37" y="58"/>
                    <a:pt x="30" y="58"/>
                  </a:cubicBezTo>
                  <a:cubicBezTo>
                    <a:pt x="29" y="58"/>
                    <a:pt x="28" y="58"/>
                    <a:pt x="27" y="5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00E670A6-C5D4-4BEB-82F5-A4C7D31449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" y="740"/>
              <a:ext cx="43" cy="37"/>
            </a:xfrm>
            <a:custGeom>
              <a:avLst/>
              <a:gdLst>
                <a:gd name="T0" fmla="*/ 82 w 82"/>
                <a:gd name="T1" fmla="*/ 69 h 69"/>
                <a:gd name="T2" fmla="*/ 82 w 82"/>
                <a:gd name="T3" fmla="*/ 66 h 69"/>
                <a:gd name="T4" fmla="*/ 82 w 82"/>
                <a:gd name="T5" fmla="*/ 11 h 69"/>
                <a:gd name="T6" fmla="*/ 71 w 82"/>
                <a:gd name="T7" fmla="*/ 0 h 69"/>
                <a:gd name="T8" fmla="*/ 61 w 82"/>
                <a:gd name="T9" fmla="*/ 11 h 69"/>
                <a:gd name="T10" fmla="*/ 61 w 82"/>
                <a:gd name="T11" fmla="*/ 46 h 69"/>
                <a:gd name="T12" fmla="*/ 59 w 82"/>
                <a:gd name="T13" fmla="*/ 47 h 69"/>
                <a:gd name="T14" fmla="*/ 23 w 82"/>
                <a:gd name="T15" fmla="*/ 47 h 69"/>
                <a:gd name="T16" fmla="*/ 22 w 82"/>
                <a:gd name="T17" fmla="*/ 46 h 69"/>
                <a:gd name="T18" fmla="*/ 22 w 82"/>
                <a:gd name="T19" fmla="*/ 11 h 69"/>
                <a:gd name="T20" fmla="*/ 11 w 82"/>
                <a:gd name="T21" fmla="*/ 0 h 69"/>
                <a:gd name="T22" fmla="*/ 0 w 82"/>
                <a:gd name="T23" fmla="*/ 11 h 69"/>
                <a:gd name="T24" fmla="*/ 0 w 82"/>
                <a:gd name="T25" fmla="*/ 69 h 69"/>
                <a:gd name="T26" fmla="*/ 82 w 82"/>
                <a:gd name="T27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69">
                  <a:moveTo>
                    <a:pt x="82" y="69"/>
                  </a:moveTo>
                  <a:cubicBezTo>
                    <a:pt x="82" y="69"/>
                    <a:pt x="82" y="68"/>
                    <a:pt x="82" y="66"/>
                  </a:cubicBezTo>
                  <a:cubicBezTo>
                    <a:pt x="82" y="11"/>
                    <a:pt x="82" y="11"/>
                    <a:pt x="82" y="11"/>
                  </a:cubicBezTo>
                  <a:cubicBezTo>
                    <a:pt x="82" y="5"/>
                    <a:pt x="77" y="0"/>
                    <a:pt x="71" y="0"/>
                  </a:cubicBezTo>
                  <a:cubicBezTo>
                    <a:pt x="65" y="0"/>
                    <a:pt x="61" y="5"/>
                    <a:pt x="61" y="11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59" y="47"/>
                    <a:pt x="59" y="47"/>
                    <a:pt x="59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6"/>
                    <a:pt x="22" y="46"/>
                    <a:pt x="22" y="46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69"/>
                    <a:pt x="0" y="69"/>
                    <a:pt x="0" y="69"/>
                  </a:cubicBezTo>
                  <a:lnTo>
                    <a:pt x="82" y="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0" name="Google Shape;200;p25"/>
          <p:cNvSpPr txBox="1">
            <a:spLocks/>
          </p:cNvSpPr>
          <p:nvPr/>
        </p:nvSpPr>
        <p:spPr>
          <a:xfrm>
            <a:off x="1356577" y="598848"/>
            <a:ext cx="9640818" cy="33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None/>
              <a:defRPr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da-DK" sz="3400" b="1" dirty="0" smtClean="0">
                <a:solidFill>
                  <a:schemeClr val="tx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Man har </a:t>
            </a:r>
            <a:r>
              <a:rPr lang="da-DK" sz="3400" b="1" dirty="0" smtClean="0">
                <a:solidFill>
                  <a:schemeClr val="accent3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30 min. </a:t>
            </a:r>
            <a:r>
              <a:rPr lang="da-DK" sz="3400" b="1" dirty="0" smtClean="0">
                <a:solidFill>
                  <a:schemeClr val="tx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til prøven</a:t>
            </a:r>
            <a:endParaRPr lang="da-DK" sz="3400" b="1" dirty="0" smtClean="0">
              <a:solidFill>
                <a:schemeClr val="accent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21" name="Google Shape;521;p57"/>
          <p:cNvSpPr/>
          <p:nvPr/>
        </p:nvSpPr>
        <p:spPr>
          <a:xfrm>
            <a:off x="774230" y="1356158"/>
            <a:ext cx="11025884" cy="3849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endParaRPr lang="da-DK" sz="1800" dirty="0"/>
          </a:p>
          <a:p>
            <a:pPr marL="342900" indent="-342900">
              <a:buFont typeface="Calibri" panose="020F0502020204030204" pitchFamily="34" charset="0"/>
              <a:buChar char="→"/>
            </a:pPr>
            <a:r>
              <a:rPr lang="da-DK" sz="2000" dirty="0"/>
              <a:t>Læseprøven består af </a:t>
            </a:r>
            <a:r>
              <a:rPr lang="da-DK" sz="2000" dirty="0" smtClean="0"/>
              <a:t>forskellige teksttyper med ca</a:t>
            </a:r>
            <a:r>
              <a:rPr lang="da-DK" sz="2000" dirty="0"/>
              <a:t>. </a:t>
            </a:r>
            <a:r>
              <a:rPr lang="da-DK" sz="2000" b="1" dirty="0">
                <a:solidFill>
                  <a:schemeClr val="accent3"/>
                </a:solidFill>
              </a:rPr>
              <a:t>4.000-4.500 </a:t>
            </a:r>
            <a:r>
              <a:rPr lang="da-DK" sz="2000" b="1" dirty="0" smtClean="0">
                <a:solidFill>
                  <a:schemeClr val="accent3"/>
                </a:solidFill>
              </a:rPr>
              <a:t>ord</a:t>
            </a:r>
            <a:r>
              <a:rPr lang="da-DK" sz="2000" dirty="0" smtClean="0"/>
              <a:t> i alt</a:t>
            </a:r>
          </a:p>
          <a:p>
            <a:pPr marL="342900" indent="-342900">
              <a:buFont typeface="Calibri" panose="020F0502020204030204" pitchFamily="34" charset="0"/>
              <a:buChar char="→"/>
            </a:pPr>
            <a:endParaRPr lang="da-DK" sz="2000" dirty="0"/>
          </a:p>
          <a:p>
            <a:pPr marL="342900" indent="-342900">
              <a:buFont typeface="Calibri" panose="020F0502020204030204" pitchFamily="34" charset="0"/>
              <a:buChar char="→"/>
            </a:pPr>
            <a:r>
              <a:rPr lang="da-DK" sz="2000" dirty="0"/>
              <a:t>Teksterne har en </a:t>
            </a:r>
            <a:r>
              <a:rPr lang="da-DK" sz="2000" b="1" dirty="0">
                <a:solidFill>
                  <a:schemeClr val="accent3"/>
                </a:solidFill>
              </a:rPr>
              <a:t>varierende sværhedsgrad</a:t>
            </a:r>
            <a:r>
              <a:rPr lang="da-DK" sz="2000" b="1" dirty="0"/>
              <a:t> </a:t>
            </a:r>
            <a:r>
              <a:rPr lang="da-DK" sz="2000" dirty="0"/>
              <a:t>og </a:t>
            </a:r>
            <a:r>
              <a:rPr lang="da-DK" sz="2000" b="1" dirty="0">
                <a:solidFill>
                  <a:schemeClr val="accent3"/>
                </a:solidFill>
              </a:rPr>
              <a:t>varierende lixtal </a:t>
            </a:r>
            <a:r>
              <a:rPr lang="da-DK" sz="2000" dirty="0"/>
              <a:t>(lixtal fortæller fx noget om, hvor </a:t>
            </a:r>
            <a:r>
              <a:rPr lang="da-DK" sz="2000" dirty="0" smtClean="0"/>
              <a:t>svær teksten er at læse)</a:t>
            </a:r>
            <a:endParaRPr lang="da-DK" sz="2000" dirty="0"/>
          </a:p>
          <a:p>
            <a:pPr marL="342900" indent="-342900">
              <a:buFont typeface="Calibri" panose="020F0502020204030204" pitchFamily="34" charset="0"/>
              <a:buChar char="→"/>
            </a:pPr>
            <a:endParaRPr lang="da-DK" sz="2000" dirty="0"/>
          </a:p>
          <a:p>
            <a:pPr marL="342900" indent="-342900">
              <a:buFont typeface="Calibri" panose="020F0502020204030204" pitchFamily="34" charset="0"/>
              <a:buChar char="→"/>
            </a:pPr>
            <a:r>
              <a:rPr lang="da-DK" sz="2000" dirty="0"/>
              <a:t>Teksterne </a:t>
            </a:r>
            <a:r>
              <a:rPr lang="da-DK" sz="2000" dirty="0" smtClean="0"/>
              <a:t>og tiden til prøven er </a:t>
            </a:r>
            <a:r>
              <a:rPr lang="da-DK" sz="2000" dirty="0"/>
              <a:t>valgt ud fra </a:t>
            </a:r>
            <a:r>
              <a:rPr lang="da-DK" sz="2000" dirty="0" smtClean="0"/>
              <a:t>bl.a. to vigtige </a:t>
            </a:r>
            <a:r>
              <a:rPr lang="da-DK" sz="2000" dirty="0"/>
              <a:t>ting:</a:t>
            </a:r>
          </a:p>
          <a:p>
            <a:pPr marL="342900" indent="-342900">
              <a:buFont typeface="Calibri" panose="020F0502020204030204" pitchFamily="34" charset="0"/>
              <a:buChar char="→"/>
            </a:pPr>
            <a:endParaRPr lang="da-DK" sz="2000" dirty="0"/>
          </a:p>
          <a:p>
            <a:r>
              <a:rPr lang="da-DK" sz="2000" dirty="0"/>
              <a:t>	</a:t>
            </a:r>
            <a:r>
              <a:rPr lang="da-DK" sz="2000" dirty="0" smtClean="0"/>
              <a:t>- At </a:t>
            </a:r>
            <a:r>
              <a:rPr lang="da-DK" sz="2000" dirty="0"/>
              <a:t>elever i 9. klasse i gennemsnit vil kunne læse tekster, der svarer til 	deres </a:t>
            </a:r>
            <a:r>
              <a:rPr lang="da-DK" sz="2000" dirty="0" smtClean="0"/>
              <a:t>aldersgruppe, </a:t>
            </a:r>
            <a:r>
              <a:rPr lang="da-DK" sz="2000" dirty="0"/>
              <a:t>flydende og med god forståelse med omkring </a:t>
            </a:r>
            <a:r>
              <a:rPr lang="da-DK" sz="2000" b="1" dirty="0">
                <a:solidFill>
                  <a:schemeClr val="accent3"/>
                </a:solidFill>
              </a:rPr>
              <a:t>250 ord 	pr. minut.</a:t>
            </a:r>
          </a:p>
          <a:p>
            <a:pPr marL="342900" indent="-342900">
              <a:buFont typeface="Calibri" panose="020F0502020204030204" pitchFamily="34" charset="0"/>
              <a:buChar char="→"/>
            </a:pPr>
            <a:endParaRPr lang="da-DK" sz="2000" dirty="0"/>
          </a:p>
          <a:p>
            <a:r>
              <a:rPr lang="da-DK" sz="2000" dirty="0" smtClean="0"/>
              <a:t>	- At </a:t>
            </a:r>
            <a:r>
              <a:rPr lang="da-DK" sz="2000" dirty="0"/>
              <a:t>elever i 9. klasse i gennemsnit vil kunne læse tekster med nyt fagligt 	indhold med omkring </a:t>
            </a:r>
            <a:r>
              <a:rPr lang="da-DK" sz="2000" b="1" dirty="0">
                <a:solidFill>
                  <a:schemeClr val="accent3"/>
                </a:solidFill>
              </a:rPr>
              <a:t>170 ord pr. minut. </a:t>
            </a:r>
          </a:p>
          <a:p>
            <a:pPr marL="342900" indent="-342900">
              <a:buFont typeface="Calibri" panose="020F0502020204030204" pitchFamily="34" charset="0"/>
              <a:buChar char="→"/>
            </a:pPr>
            <a:endParaRPr lang="da-DK" sz="2000" dirty="0"/>
          </a:p>
          <a:p>
            <a:pPr marL="342900" indent="-342900">
              <a:buFont typeface="Calibri" panose="020F0502020204030204" pitchFamily="34" charset="0"/>
              <a:buChar char="→"/>
            </a:pPr>
            <a:r>
              <a:rPr lang="da-DK" sz="2000" dirty="0"/>
              <a:t>T</a:t>
            </a:r>
            <a:r>
              <a:rPr lang="da-DK" sz="2000" dirty="0" smtClean="0"/>
              <a:t>idsrammen er derfor sat til 30 </a:t>
            </a:r>
            <a:r>
              <a:rPr lang="da-DK" sz="2000" dirty="0"/>
              <a:t>minutter. </a:t>
            </a:r>
            <a:endParaRPr sz="2000" dirty="0"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 smtClean="0">
              <a:solidFill>
                <a:srgbClr val="16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 dirty="0" smtClean="0">
                <a:solidFill>
                  <a:srgbClr val="161616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156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8"/>
          <p:cNvSpPr txBox="1">
            <a:spLocks noGrp="1"/>
          </p:cNvSpPr>
          <p:nvPr>
            <p:ph type="ctrTitle"/>
          </p:nvPr>
        </p:nvSpPr>
        <p:spPr>
          <a:xfrm>
            <a:off x="2429999" y="3874789"/>
            <a:ext cx="8934687" cy="137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da-DK" sz="4200" b="1" dirty="0" smtClean="0">
                <a:latin typeface="Arial"/>
                <a:ea typeface="Arial"/>
                <a:cs typeface="Arial"/>
                <a:sym typeface="Arial"/>
              </a:rPr>
              <a:t>Del 4: </a:t>
            </a:r>
            <a:br>
              <a:rPr lang="da-DK" sz="4200" b="1" dirty="0" smtClean="0">
                <a:latin typeface="Arial"/>
                <a:ea typeface="Arial"/>
                <a:cs typeface="Arial"/>
                <a:sym typeface="Arial"/>
              </a:rPr>
            </a:br>
            <a:r>
              <a:rPr lang="da-DK" sz="4200" dirty="0" smtClean="0">
                <a:latin typeface="Arial"/>
                <a:ea typeface="Arial"/>
                <a:cs typeface="Arial"/>
                <a:sym typeface="Arial"/>
              </a:rPr>
              <a:t>Gode råd til læseprøven</a:t>
            </a:r>
            <a:r>
              <a:rPr lang="da-DK" sz="4200" dirty="0"/>
              <a:t/>
            </a:r>
            <a:br>
              <a:rPr lang="da-DK" sz="4200" dirty="0"/>
            </a:br>
            <a:endParaRPr sz="4200" dirty="0"/>
          </a:p>
        </p:txBody>
      </p:sp>
      <p:pic>
        <p:nvPicPr>
          <p:cNvPr id="244" name="Google Shape;244;p28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28894" b="28894"/>
          <a:stretch/>
        </p:blipFill>
        <p:spPr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245" name="Google Shape;245;p2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"/>
              <a:buNone/>
            </a:pPr>
            <a:endParaRPr/>
          </a:p>
        </p:txBody>
      </p:sp>
      <p:sp>
        <p:nvSpPr>
          <p:cNvPr id="246" name="Google Shape;246;p28"/>
          <p:cNvSpPr txBox="1">
            <a:spLocks noGrp="1"/>
          </p:cNvSpPr>
          <p:nvPr>
            <p:ph type="body" idx="3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"/>
              <a:buNone/>
            </a:pPr>
            <a:endParaRPr/>
          </a:p>
        </p:txBody>
      </p:sp>
      <p:sp>
        <p:nvSpPr>
          <p:cNvPr id="247" name="Google Shape;247;p28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20. januar 2020</a:t>
            </a:r>
            <a:endParaRPr/>
          </a:p>
        </p:txBody>
      </p:sp>
      <p:sp>
        <p:nvSpPr>
          <p:cNvPr id="248" name="Google Shape;248;p2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509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7"/>
          <p:cNvSpPr txBox="1">
            <a:spLocks noGrp="1"/>
          </p:cNvSpPr>
          <p:nvPr>
            <p:ph type="sldNum" idx="12"/>
          </p:nvPr>
        </p:nvSpPr>
        <p:spPr>
          <a:xfrm>
            <a:off x="540000" y="6472972"/>
            <a:ext cx="2772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18</a:t>
            </a:fld>
            <a:endParaRPr/>
          </a:p>
        </p:txBody>
      </p:sp>
      <p:grpSp>
        <p:nvGrpSpPr>
          <p:cNvPr id="10" name="Group 4">
            <a:extLst>
              <a:ext uri="{FF2B5EF4-FFF2-40B4-BE49-F238E27FC236}">
                <a16:creationId xmlns:a16="http://schemas.microsoft.com/office/drawing/2014/main" id="{C65406F5-EA23-4BD6-925D-11FB45B3021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43498" y="344030"/>
            <a:ext cx="755959" cy="1012128"/>
            <a:chOff x="426" y="374"/>
            <a:chExt cx="301" cy="403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95C6543-9E6E-4ACC-8047-6DD2BAC6941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6" y="374"/>
              <a:ext cx="301" cy="378"/>
            </a:xfrm>
            <a:custGeom>
              <a:avLst/>
              <a:gdLst>
                <a:gd name="T0" fmla="*/ 401 w 567"/>
                <a:gd name="T1" fmla="*/ 713 h 713"/>
                <a:gd name="T2" fmla="*/ 401 w 567"/>
                <a:gd name="T3" fmla="*/ 582 h 713"/>
                <a:gd name="T4" fmla="*/ 424 w 567"/>
                <a:gd name="T5" fmla="*/ 487 h 713"/>
                <a:gd name="T6" fmla="*/ 532 w 567"/>
                <a:gd name="T7" fmla="*/ 188 h 713"/>
                <a:gd name="T8" fmla="*/ 273 w 567"/>
                <a:gd name="T9" fmla="*/ 4 h 713"/>
                <a:gd name="T10" fmla="*/ 27 w 567"/>
                <a:gd name="T11" fmla="*/ 205 h 713"/>
                <a:gd name="T12" fmla="*/ 156 w 567"/>
                <a:gd name="T13" fmla="*/ 496 h 713"/>
                <a:gd name="T14" fmla="*/ 188 w 567"/>
                <a:gd name="T15" fmla="*/ 587 h 713"/>
                <a:gd name="T16" fmla="*/ 188 w 567"/>
                <a:gd name="T17" fmla="*/ 713 h 713"/>
                <a:gd name="T18" fmla="*/ 401 w 567"/>
                <a:gd name="T19" fmla="*/ 713 h 713"/>
                <a:gd name="T20" fmla="*/ 211 w 567"/>
                <a:gd name="T21" fmla="*/ 691 h 713"/>
                <a:gd name="T22" fmla="*/ 209 w 567"/>
                <a:gd name="T23" fmla="*/ 689 h 713"/>
                <a:gd name="T24" fmla="*/ 209 w 567"/>
                <a:gd name="T25" fmla="*/ 587 h 713"/>
                <a:gd name="T26" fmla="*/ 172 w 567"/>
                <a:gd name="T27" fmla="*/ 481 h 713"/>
                <a:gd name="T28" fmla="*/ 168 w 567"/>
                <a:gd name="T29" fmla="*/ 478 h 713"/>
                <a:gd name="T30" fmla="*/ 49 w 567"/>
                <a:gd name="T31" fmla="*/ 212 h 713"/>
                <a:gd name="T32" fmla="*/ 274 w 567"/>
                <a:gd name="T33" fmla="*/ 27 h 713"/>
                <a:gd name="T34" fmla="*/ 511 w 567"/>
                <a:gd name="T35" fmla="*/ 197 h 713"/>
                <a:gd name="T36" fmla="*/ 409 w 567"/>
                <a:gd name="T37" fmla="*/ 470 h 713"/>
                <a:gd name="T38" fmla="*/ 405 w 567"/>
                <a:gd name="T39" fmla="*/ 476 h 713"/>
                <a:gd name="T40" fmla="*/ 380 w 567"/>
                <a:gd name="T41" fmla="*/ 582 h 713"/>
                <a:gd name="T42" fmla="*/ 380 w 567"/>
                <a:gd name="T43" fmla="*/ 689 h 713"/>
                <a:gd name="T44" fmla="*/ 378 w 567"/>
                <a:gd name="T45" fmla="*/ 691 h 713"/>
                <a:gd name="T46" fmla="*/ 211 w 567"/>
                <a:gd name="T47" fmla="*/ 691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67" h="713">
                  <a:moveTo>
                    <a:pt x="401" y="713"/>
                  </a:moveTo>
                  <a:cubicBezTo>
                    <a:pt x="401" y="582"/>
                    <a:pt x="401" y="582"/>
                    <a:pt x="401" y="582"/>
                  </a:cubicBezTo>
                  <a:cubicBezTo>
                    <a:pt x="400" y="549"/>
                    <a:pt x="408" y="517"/>
                    <a:pt x="424" y="487"/>
                  </a:cubicBezTo>
                  <a:cubicBezTo>
                    <a:pt x="523" y="423"/>
                    <a:pt x="567" y="301"/>
                    <a:pt x="532" y="188"/>
                  </a:cubicBezTo>
                  <a:cubicBezTo>
                    <a:pt x="496" y="75"/>
                    <a:pt x="391" y="0"/>
                    <a:pt x="273" y="4"/>
                  </a:cubicBezTo>
                  <a:cubicBezTo>
                    <a:pt x="155" y="8"/>
                    <a:pt x="55" y="91"/>
                    <a:pt x="27" y="205"/>
                  </a:cubicBezTo>
                  <a:cubicBezTo>
                    <a:pt x="0" y="320"/>
                    <a:pt x="53" y="439"/>
                    <a:pt x="156" y="496"/>
                  </a:cubicBezTo>
                  <a:cubicBezTo>
                    <a:pt x="175" y="523"/>
                    <a:pt x="186" y="554"/>
                    <a:pt x="188" y="587"/>
                  </a:cubicBezTo>
                  <a:cubicBezTo>
                    <a:pt x="188" y="713"/>
                    <a:pt x="188" y="713"/>
                    <a:pt x="188" y="713"/>
                  </a:cubicBezTo>
                  <a:lnTo>
                    <a:pt x="401" y="713"/>
                  </a:lnTo>
                  <a:close/>
                  <a:moveTo>
                    <a:pt x="211" y="691"/>
                  </a:moveTo>
                  <a:cubicBezTo>
                    <a:pt x="209" y="689"/>
                    <a:pt x="209" y="689"/>
                    <a:pt x="209" y="689"/>
                  </a:cubicBezTo>
                  <a:cubicBezTo>
                    <a:pt x="209" y="587"/>
                    <a:pt x="209" y="587"/>
                    <a:pt x="209" y="587"/>
                  </a:cubicBezTo>
                  <a:cubicBezTo>
                    <a:pt x="207" y="549"/>
                    <a:pt x="194" y="512"/>
                    <a:pt x="172" y="481"/>
                  </a:cubicBezTo>
                  <a:cubicBezTo>
                    <a:pt x="171" y="480"/>
                    <a:pt x="170" y="479"/>
                    <a:pt x="168" y="478"/>
                  </a:cubicBezTo>
                  <a:cubicBezTo>
                    <a:pt x="73" y="427"/>
                    <a:pt x="24" y="318"/>
                    <a:pt x="49" y="212"/>
                  </a:cubicBezTo>
                  <a:cubicBezTo>
                    <a:pt x="73" y="107"/>
                    <a:pt x="166" y="31"/>
                    <a:pt x="274" y="27"/>
                  </a:cubicBezTo>
                  <a:cubicBezTo>
                    <a:pt x="382" y="23"/>
                    <a:pt x="480" y="93"/>
                    <a:pt x="511" y="197"/>
                  </a:cubicBezTo>
                  <a:cubicBezTo>
                    <a:pt x="543" y="301"/>
                    <a:pt x="501" y="413"/>
                    <a:pt x="409" y="470"/>
                  </a:cubicBezTo>
                  <a:cubicBezTo>
                    <a:pt x="407" y="472"/>
                    <a:pt x="406" y="474"/>
                    <a:pt x="405" y="476"/>
                  </a:cubicBezTo>
                  <a:cubicBezTo>
                    <a:pt x="387" y="509"/>
                    <a:pt x="379" y="545"/>
                    <a:pt x="380" y="582"/>
                  </a:cubicBezTo>
                  <a:cubicBezTo>
                    <a:pt x="380" y="689"/>
                    <a:pt x="380" y="689"/>
                    <a:pt x="380" y="689"/>
                  </a:cubicBezTo>
                  <a:cubicBezTo>
                    <a:pt x="378" y="691"/>
                    <a:pt x="378" y="691"/>
                    <a:pt x="378" y="691"/>
                  </a:cubicBezTo>
                  <a:lnTo>
                    <a:pt x="211" y="6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07311A10-B292-47F7-BFFA-620DF98C84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" y="679"/>
              <a:ext cx="108" cy="14"/>
            </a:xfrm>
            <a:custGeom>
              <a:avLst/>
              <a:gdLst>
                <a:gd name="T0" fmla="*/ 191 w 205"/>
                <a:gd name="T1" fmla="*/ 28 h 28"/>
                <a:gd name="T2" fmla="*/ 13 w 205"/>
                <a:gd name="T3" fmla="*/ 28 h 28"/>
                <a:gd name="T4" fmla="*/ 0 w 205"/>
                <a:gd name="T5" fmla="*/ 14 h 28"/>
                <a:gd name="T6" fmla="*/ 13 w 205"/>
                <a:gd name="T7" fmla="*/ 0 h 28"/>
                <a:gd name="T8" fmla="*/ 191 w 205"/>
                <a:gd name="T9" fmla="*/ 0 h 28"/>
                <a:gd name="T10" fmla="*/ 205 w 205"/>
                <a:gd name="T11" fmla="*/ 14 h 28"/>
                <a:gd name="T12" fmla="*/ 191 w 205"/>
                <a:gd name="T1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5" h="28">
                  <a:moveTo>
                    <a:pt x="191" y="28"/>
                  </a:moveTo>
                  <a:cubicBezTo>
                    <a:pt x="13" y="28"/>
                    <a:pt x="13" y="28"/>
                    <a:pt x="13" y="28"/>
                  </a:cubicBez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198" y="0"/>
                    <a:pt x="205" y="6"/>
                    <a:pt x="205" y="14"/>
                  </a:cubicBezTo>
                  <a:cubicBezTo>
                    <a:pt x="205" y="22"/>
                    <a:pt x="198" y="28"/>
                    <a:pt x="191" y="2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A5185CCA-B751-4719-88B9-C68E1309CA7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6" y="495"/>
              <a:ext cx="84" cy="197"/>
            </a:xfrm>
            <a:custGeom>
              <a:avLst/>
              <a:gdLst>
                <a:gd name="T0" fmla="*/ 93 w 159"/>
                <a:gd name="T1" fmla="*/ 369 h 373"/>
                <a:gd name="T2" fmla="*/ 97 w 159"/>
                <a:gd name="T3" fmla="*/ 362 h 373"/>
                <a:gd name="T4" fmla="*/ 97 w 159"/>
                <a:gd name="T5" fmla="*/ 79 h 373"/>
                <a:gd name="T6" fmla="*/ 98 w 159"/>
                <a:gd name="T7" fmla="*/ 78 h 373"/>
                <a:gd name="T8" fmla="*/ 148 w 159"/>
                <a:gd name="T9" fmla="*/ 77 h 373"/>
                <a:gd name="T10" fmla="*/ 159 w 159"/>
                <a:gd name="T11" fmla="*/ 66 h 373"/>
                <a:gd name="T12" fmla="*/ 148 w 159"/>
                <a:gd name="T13" fmla="*/ 55 h 373"/>
                <a:gd name="T14" fmla="*/ 98 w 159"/>
                <a:gd name="T15" fmla="*/ 56 h 373"/>
                <a:gd name="T16" fmla="*/ 97 w 159"/>
                <a:gd name="T17" fmla="*/ 55 h 373"/>
                <a:gd name="T18" fmla="*/ 97 w 159"/>
                <a:gd name="T19" fmla="*/ 24 h 373"/>
                <a:gd name="T20" fmla="*/ 95 w 159"/>
                <a:gd name="T21" fmla="*/ 18 h 373"/>
                <a:gd name="T22" fmla="*/ 65 w 159"/>
                <a:gd name="T23" fmla="*/ 1 h 373"/>
                <a:gd name="T24" fmla="*/ 29 w 159"/>
                <a:gd name="T25" fmla="*/ 16 h 373"/>
                <a:gd name="T26" fmla="*/ 5 w 159"/>
                <a:gd name="T27" fmla="*/ 66 h 373"/>
                <a:gd name="T28" fmla="*/ 30 w 159"/>
                <a:gd name="T29" fmla="*/ 79 h 373"/>
                <a:gd name="T30" fmla="*/ 73 w 159"/>
                <a:gd name="T31" fmla="*/ 78 h 373"/>
                <a:gd name="T32" fmla="*/ 75 w 159"/>
                <a:gd name="T33" fmla="*/ 80 h 373"/>
                <a:gd name="T34" fmla="*/ 75 w 159"/>
                <a:gd name="T35" fmla="*/ 362 h 373"/>
                <a:gd name="T36" fmla="*/ 86 w 159"/>
                <a:gd name="T37" fmla="*/ 373 h 373"/>
                <a:gd name="T38" fmla="*/ 93 w 159"/>
                <a:gd name="T39" fmla="*/ 369 h 373"/>
                <a:gd name="T40" fmla="*/ 27 w 159"/>
                <a:gd name="T41" fmla="*/ 58 h 373"/>
                <a:gd name="T42" fmla="*/ 26 w 159"/>
                <a:gd name="T43" fmla="*/ 55 h 373"/>
                <a:gd name="T44" fmla="*/ 44 w 159"/>
                <a:gd name="T45" fmla="*/ 32 h 373"/>
                <a:gd name="T46" fmla="*/ 63 w 159"/>
                <a:gd name="T47" fmla="*/ 22 h 373"/>
                <a:gd name="T48" fmla="*/ 75 w 159"/>
                <a:gd name="T49" fmla="*/ 29 h 373"/>
                <a:gd name="T50" fmla="*/ 75 w 159"/>
                <a:gd name="T51" fmla="*/ 55 h 373"/>
                <a:gd name="T52" fmla="*/ 73 w 159"/>
                <a:gd name="T53" fmla="*/ 57 h 373"/>
                <a:gd name="T54" fmla="*/ 53 w 159"/>
                <a:gd name="T55" fmla="*/ 57 h 373"/>
                <a:gd name="T56" fmla="*/ 30 w 159"/>
                <a:gd name="T57" fmla="*/ 58 h 373"/>
                <a:gd name="T58" fmla="*/ 27 w 159"/>
                <a:gd name="T59" fmla="*/ 58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9" h="373">
                  <a:moveTo>
                    <a:pt x="93" y="369"/>
                  </a:moveTo>
                  <a:cubicBezTo>
                    <a:pt x="95" y="367"/>
                    <a:pt x="97" y="365"/>
                    <a:pt x="97" y="362"/>
                  </a:cubicBezTo>
                  <a:cubicBezTo>
                    <a:pt x="97" y="79"/>
                    <a:pt x="97" y="79"/>
                    <a:pt x="97" y="79"/>
                  </a:cubicBezTo>
                  <a:cubicBezTo>
                    <a:pt x="98" y="78"/>
                    <a:pt x="98" y="78"/>
                    <a:pt x="98" y="78"/>
                  </a:cubicBezTo>
                  <a:cubicBezTo>
                    <a:pt x="126" y="77"/>
                    <a:pt x="145" y="77"/>
                    <a:pt x="148" y="77"/>
                  </a:cubicBezTo>
                  <a:cubicBezTo>
                    <a:pt x="154" y="77"/>
                    <a:pt x="159" y="72"/>
                    <a:pt x="159" y="66"/>
                  </a:cubicBezTo>
                  <a:cubicBezTo>
                    <a:pt x="159" y="60"/>
                    <a:pt x="154" y="55"/>
                    <a:pt x="148" y="55"/>
                  </a:cubicBezTo>
                  <a:cubicBezTo>
                    <a:pt x="145" y="55"/>
                    <a:pt x="126" y="56"/>
                    <a:pt x="98" y="56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24"/>
                    <a:pt x="97" y="24"/>
                    <a:pt x="97" y="24"/>
                  </a:cubicBezTo>
                  <a:cubicBezTo>
                    <a:pt x="97" y="22"/>
                    <a:pt x="96" y="19"/>
                    <a:pt x="95" y="18"/>
                  </a:cubicBezTo>
                  <a:cubicBezTo>
                    <a:pt x="87" y="8"/>
                    <a:pt x="77" y="2"/>
                    <a:pt x="65" y="1"/>
                  </a:cubicBezTo>
                  <a:cubicBezTo>
                    <a:pt x="51" y="0"/>
                    <a:pt x="38" y="6"/>
                    <a:pt x="29" y="16"/>
                  </a:cubicBezTo>
                  <a:cubicBezTo>
                    <a:pt x="9" y="36"/>
                    <a:pt x="0" y="52"/>
                    <a:pt x="5" y="66"/>
                  </a:cubicBezTo>
                  <a:cubicBezTo>
                    <a:pt x="10" y="75"/>
                    <a:pt x="20" y="81"/>
                    <a:pt x="30" y="79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5" y="80"/>
                    <a:pt x="75" y="80"/>
                    <a:pt x="75" y="80"/>
                  </a:cubicBezTo>
                  <a:cubicBezTo>
                    <a:pt x="75" y="362"/>
                    <a:pt x="75" y="362"/>
                    <a:pt x="75" y="362"/>
                  </a:cubicBezTo>
                  <a:cubicBezTo>
                    <a:pt x="75" y="368"/>
                    <a:pt x="80" y="373"/>
                    <a:pt x="86" y="373"/>
                  </a:cubicBezTo>
                  <a:cubicBezTo>
                    <a:pt x="89" y="373"/>
                    <a:pt x="91" y="372"/>
                    <a:pt x="93" y="369"/>
                  </a:cubicBezTo>
                  <a:close/>
                  <a:moveTo>
                    <a:pt x="27" y="58"/>
                  </a:moveTo>
                  <a:cubicBezTo>
                    <a:pt x="26" y="55"/>
                    <a:pt x="26" y="55"/>
                    <a:pt x="26" y="55"/>
                  </a:cubicBezTo>
                  <a:cubicBezTo>
                    <a:pt x="30" y="46"/>
                    <a:pt x="37" y="38"/>
                    <a:pt x="44" y="32"/>
                  </a:cubicBezTo>
                  <a:cubicBezTo>
                    <a:pt x="49" y="26"/>
                    <a:pt x="55" y="22"/>
                    <a:pt x="63" y="22"/>
                  </a:cubicBezTo>
                  <a:cubicBezTo>
                    <a:pt x="67" y="23"/>
                    <a:pt x="71" y="25"/>
                    <a:pt x="75" y="29"/>
                  </a:cubicBezTo>
                  <a:cubicBezTo>
                    <a:pt x="75" y="55"/>
                    <a:pt x="75" y="55"/>
                    <a:pt x="75" y="55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64" y="57"/>
                    <a:pt x="58" y="57"/>
                    <a:pt x="53" y="57"/>
                  </a:cubicBezTo>
                  <a:cubicBezTo>
                    <a:pt x="45" y="57"/>
                    <a:pt x="37" y="58"/>
                    <a:pt x="30" y="58"/>
                  </a:cubicBezTo>
                  <a:cubicBezTo>
                    <a:pt x="29" y="58"/>
                    <a:pt x="28" y="58"/>
                    <a:pt x="27" y="5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00E670A6-C5D4-4BEB-82F5-A4C7D31449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" y="740"/>
              <a:ext cx="43" cy="37"/>
            </a:xfrm>
            <a:custGeom>
              <a:avLst/>
              <a:gdLst>
                <a:gd name="T0" fmla="*/ 82 w 82"/>
                <a:gd name="T1" fmla="*/ 69 h 69"/>
                <a:gd name="T2" fmla="*/ 82 w 82"/>
                <a:gd name="T3" fmla="*/ 66 h 69"/>
                <a:gd name="T4" fmla="*/ 82 w 82"/>
                <a:gd name="T5" fmla="*/ 11 h 69"/>
                <a:gd name="T6" fmla="*/ 71 w 82"/>
                <a:gd name="T7" fmla="*/ 0 h 69"/>
                <a:gd name="T8" fmla="*/ 61 w 82"/>
                <a:gd name="T9" fmla="*/ 11 h 69"/>
                <a:gd name="T10" fmla="*/ 61 w 82"/>
                <a:gd name="T11" fmla="*/ 46 h 69"/>
                <a:gd name="T12" fmla="*/ 59 w 82"/>
                <a:gd name="T13" fmla="*/ 47 h 69"/>
                <a:gd name="T14" fmla="*/ 23 w 82"/>
                <a:gd name="T15" fmla="*/ 47 h 69"/>
                <a:gd name="T16" fmla="*/ 22 w 82"/>
                <a:gd name="T17" fmla="*/ 46 h 69"/>
                <a:gd name="T18" fmla="*/ 22 w 82"/>
                <a:gd name="T19" fmla="*/ 11 h 69"/>
                <a:gd name="T20" fmla="*/ 11 w 82"/>
                <a:gd name="T21" fmla="*/ 0 h 69"/>
                <a:gd name="T22" fmla="*/ 0 w 82"/>
                <a:gd name="T23" fmla="*/ 11 h 69"/>
                <a:gd name="T24" fmla="*/ 0 w 82"/>
                <a:gd name="T25" fmla="*/ 69 h 69"/>
                <a:gd name="T26" fmla="*/ 82 w 82"/>
                <a:gd name="T27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69">
                  <a:moveTo>
                    <a:pt x="82" y="69"/>
                  </a:moveTo>
                  <a:cubicBezTo>
                    <a:pt x="82" y="69"/>
                    <a:pt x="82" y="68"/>
                    <a:pt x="82" y="66"/>
                  </a:cubicBezTo>
                  <a:cubicBezTo>
                    <a:pt x="82" y="11"/>
                    <a:pt x="82" y="11"/>
                    <a:pt x="82" y="11"/>
                  </a:cubicBezTo>
                  <a:cubicBezTo>
                    <a:pt x="82" y="5"/>
                    <a:pt x="77" y="0"/>
                    <a:pt x="71" y="0"/>
                  </a:cubicBezTo>
                  <a:cubicBezTo>
                    <a:pt x="65" y="0"/>
                    <a:pt x="61" y="5"/>
                    <a:pt x="61" y="11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59" y="47"/>
                    <a:pt x="59" y="47"/>
                    <a:pt x="59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6"/>
                    <a:pt x="22" y="46"/>
                    <a:pt x="22" y="46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69"/>
                    <a:pt x="0" y="69"/>
                    <a:pt x="0" y="69"/>
                  </a:cubicBezTo>
                  <a:lnTo>
                    <a:pt x="82" y="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2" name="Google Shape;200;p25"/>
          <p:cNvSpPr txBox="1">
            <a:spLocks/>
          </p:cNvSpPr>
          <p:nvPr/>
        </p:nvSpPr>
        <p:spPr>
          <a:xfrm>
            <a:off x="1356577" y="598848"/>
            <a:ext cx="9640818" cy="33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None/>
              <a:defRPr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da-DK" sz="3400" b="1" dirty="0" smtClean="0">
                <a:solidFill>
                  <a:schemeClr val="tx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Er du klar til læseprøven?</a:t>
            </a:r>
            <a:endParaRPr lang="da-DK" sz="3400" b="1" i="1" dirty="0" smtClean="0">
              <a:solidFill>
                <a:schemeClr val="accent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23" name="Google Shape;521;p57"/>
          <p:cNvSpPr/>
          <p:nvPr/>
        </p:nvSpPr>
        <p:spPr>
          <a:xfrm>
            <a:off x="365270" y="1799028"/>
            <a:ext cx="11644341" cy="5165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r>
              <a:rPr lang="da-DK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Hold din læsning i gang</a:t>
            </a:r>
            <a:r>
              <a:rPr lang="da-DK" dirty="0"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.</a:t>
            </a:r>
            <a:r>
              <a:rPr lang="da-DK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 </a:t>
            </a:r>
            <a:r>
              <a:rPr lang="da-DK" dirty="0"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Læs dagligt. Du kan fx arbejde med at læse med et skiftende tempo og med forskellige læsemåder. </a:t>
            </a:r>
          </a:p>
          <a:p>
            <a:endParaRPr lang="da-DK" dirty="0"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r>
              <a:rPr lang="da-DK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Overvej</a:t>
            </a:r>
            <a:r>
              <a:rPr lang="da-DK" dirty="0"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, hvornår du læser på linjen, mellem linjerne og bag linjerne.</a:t>
            </a:r>
          </a:p>
          <a:p>
            <a:endParaRPr lang="da-DK" dirty="0"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r>
              <a:rPr lang="da-DK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Lav spørgsmål til tekster</a:t>
            </a:r>
            <a:r>
              <a:rPr lang="da-DK" dirty="0"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,</a:t>
            </a:r>
            <a:r>
              <a:rPr lang="da-DK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 </a:t>
            </a:r>
            <a:r>
              <a:rPr lang="da-DK" dirty="0"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du læser. Overvej, hvordan svaret på et spørgsmål kan findes. Fx ved at læse på linjen, mellem linjerne eller bag linjerne.</a:t>
            </a:r>
          </a:p>
          <a:p>
            <a:endParaRPr lang="da-DK" dirty="0"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endParaRPr lang="da-DK" dirty="0" smtClean="0"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endParaRPr lang="da-DK" dirty="0"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endParaRPr lang="da-DK" b="1" dirty="0" smtClean="0">
              <a:solidFill>
                <a:schemeClr val="accent3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r>
              <a:rPr lang="da-DK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Begynd </a:t>
            </a:r>
            <a:r>
              <a:rPr lang="da-DK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med den tekst</a:t>
            </a:r>
            <a:r>
              <a:rPr lang="da-DK" dirty="0"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, du helst vil læse og arbejde </a:t>
            </a: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med. </a:t>
            </a:r>
            <a:r>
              <a:rPr lang="da-DK" dirty="0"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Du skal ikke nødvendigvis begynde med den første </a:t>
            </a: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tekst i teksthæftet.</a:t>
            </a:r>
            <a:endParaRPr lang="da-DK" dirty="0"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endParaRPr lang="da-DK" dirty="0"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r>
              <a:rPr lang="da-DK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Læs alle spørgsmålene </a:t>
            </a:r>
            <a:r>
              <a:rPr lang="da-DK" dirty="0"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til hver tekst, inden du læser den. </a:t>
            </a:r>
          </a:p>
          <a:p>
            <a:endParaRPr lang="da-DK" dirty="0"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endParaRPr lang="da-DK" dirty="0"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endParaRPr lang="da-DK" dirty="0" smtClean="0"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endParaRPr lang="da-DK" b="1" dirty="0" smtClean="0">
              <a:solidFill>
                <a:schemeClr val="accent3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endParaRPr lang="da-DK" b="1" dirty="0"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endParaRPr sz="1800" b="1" i="1" dirty="0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Rektangel 23"/>
          <p:cNvSpPr/>
          <p:nvPr/>
        </p:nvSpPr>
        <p:spPr>
          <a:xfrm>
            <a:off x="2755361" y="1289876"/>
            <a:ext cx="5592711" cy="37205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 smtClean="0"/>
          </a:p>
        </p:txBody>
      </p:sp>
      <p:sp>
        <p:nvSpPr>
          <p:cNvPr id="2" name="Rektangel 1"/>
          <p:cNvSpPr/>
          <p:nvPr/>
        </p:nvSpPr>
        <p:spPr>
          <a:xfrm>
            <a:off x="2757476" y="1292599"/>
            <a:ext cx="5700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 </a:t>
            </a:r>
            <a:r>
              <a:rPr lang="da-DK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GODE RÅD TIL DIN LÆSNING OP TIL PRØVEN</a:t>
            </a: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 </a:t>
            </a:r>
            <a:endParaRPr lang="da-DK" dirty="0"/>
          </a:p>
        </p:txBody>
      </p:sp>
      <p:sp>
        <p:nvSpPr>
          <p:cNvPr id="15" name="Rektangel 14"/>
          <p:cNvSpPr/>
          <p:nvPr/>
        </p:nvSpPr>
        <p:spPr>
          <a:xfrm>
            <a:off x="3691533" y="4137255"/>
            <a:ext cx="3645439" cy="37205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 smtClean="0"/>
          </a:p>
        </p:txBody>
      </p:sp>
      <p:sp>
        <p:nvSpPr>
          <p:cNvPr id="16" name="Rektangel 15"/>
          <p:cNvSpPr/>
          <p:nvPr/>
        </p:nvSpPr>
        <p:spPr>
          <a:xfrm>
            <a:off x="3606559" y="4151553"/>
            <a:ext cx="3902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 </a:t>
            </a:r>
            <a:r>
              <a:rPr lang="da-DK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GODE RÅD TIL SELVE PRØVEN</a:t>
            </a: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3085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0" name="Google Shape;590;p67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7802" b="7802"/>
          <a:stretch/>
        </p:blipFill>
        <p:spPr>
          <a:prstGeom prst="rect">
            <a:avLst/>
          </a:prstGeom>
          <a:noFill/>
          <a:ln>
            <a:noFill/>
          </a:ln>
        </p:spPr>
      </p:pic>
      <p:sp>
        <p:nvSpPr>
          <p:cNvPr id="593" name="Google Shape;593;p6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"/>
              <a:buNone/>
            </a:pPr>
            <a:endParaRPr dirty="0"/>
          </a:p>
        </p:txBody>
      </p:sp>
      <p:sp>
        <p:nvSpPr>
          <p:cNvPr id="592" name="Google Shape;592;p67"/>
          <p:cNvSpPr txBox="1">
            <a:spLocks noGrp="1"/>
          </p:cNvSpPr>
          <p:nvPr>
            <p:ph type="sldNum" idx="4294967295"/>
          </p:nvPr>
        </p:nvSpPr>
        <p:spPr>
          <a:xfrm>
            <a:off x="0" y="6911975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6" name="Google Shape;596;p67"/>
          <p:cNvSpPr/>
          <p:nvPr/>
        </p:nvSpPr>
        <p:spPr>
          <a:xfrm>
            <a:off x="877619" y="1321451"/>
            <a:ext cx="3727038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4800" b="1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Spørgsmål?</a:t>
            </a:r>
            <a:endParaRPr sz="4800" dirty="0">
              <a:solidFill>
                <a:schemeClr val="tx1"/>
              </a:solidFill>
              <a:sym typeface="Arial"/>
            </a:endParaRPr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id="{49690C66-A8CD-4D99-9425-482390F80A8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57870" y="5183149"/>
            <a:ext cx="1690795" cy="1196760"/>
            <a:chOff x="377" y="435"/>
            <a:chExt cx="397" cy="281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A826984E-A739-4821-B85E-BAD2DB9FEB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7" y="435"/>
              <a:ext cx="397" cy="281"/>
            </a:xfrm>
            <a:custGeom>
              <a:avLst/>
              <a:gdLst>
                <a:gd name="T0" fmla="*/ 103 w 704"/>
                <a:gd name="T1" fmla="*/ 32 h 496"/>
                <a:gd name="T2" fmla="*/ 32 w 704"/>
                <a:gd name="T3" fmla="*/ 103 h 496"/>
                <a:gd name="T4" fmla="*/ 32 w 704"/>
                <a:gd name="T5" fmla="*/ 393 h 496"/>
                <a:gd name="T6" fmla="*/ 103 w 704"/>
                <a:gd name="T7" fmla="*/ 464 h 496"/>
                <a:gd name="T8" fmla="*/ 601 w 704"/>
                <a:gd name="T9" fmla="*/ 464 h 496"/>
                <a:gd name="T10" fmla="*/ 672 w 704"/>
                <a:gd name="T11" fmla="*/ 393 h 496"/>
                <a:gd name="T12" fmla="*/ 672 w 704"/>
                <a:gd name="T13" fmla="*/ 103 h 496"/>
                <a:gd name="T14" fmla="*/ 601 w 704"/>
                <a:gd name="T15" fmla="*/ 32 h 496"/>
                <a:gd name="T16" fmla="*/ 103 w 704"/>
                <a:gd name="T17" fmla="*/ 32 h 496"/>
                <a:gd name="T18" fmla="*/ 103 w 704"/>
                <a:gd name="T19" fmla="*/ 0 h 496"/>
                <a:gd name="T20" fmla="*/ 601 w 704"/>
                <a:gd name="T21" fmla="*/ 0 h 496"/>
                <a:gd name="T22" fmla="*/ 704 w 704"/>
                <a:gd name="T23" fmla="*/ 103 h 496"/>
                <a:gd name="T24" fmla="*/ 704 w 704"/>
                <a:gd name="T25" fmla="*/ 393 h 496"/>
                <a:gd name="T26" fmla="*/ 601 w 704"/>
                <a:gd name="T27" fmla="*/ 496 h 496"/>
                <a:gd name="T28" fmla="*/ 103 w 704"/>
                <a:gd name="T29" fmla="*/ 496 h 496"/>
                <a:gd name="T30" fmla="*/ 0 w 704"/>
                <a:gd name="T31" fmla="*/ 393 h 496"/>
                <a:gd name="T32" fmla="*/ 0 w 704"/>
                <a:gd name="T33" fmla="*/ 103 h 496"/>
                <a:gd name="T34" fmla="*/ 103 w 704"/>
                <a:gd name="T35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04" h="496">
                  <a:moveTo>
                    <a:pt x="103" y="32"/>
                  </a:moveTo>
                  <a:cubicBezTo>
                    <a:pt x="64" y="32"/>
                    <a:pt x="32" y="64"/>
                    <a:pt x="32" y="103"/>
                  </a:cubicBezTo>
                  <a:cubicBezTo>
                    <a:pt x="32" y="393"/>
                    <a:pt x="32" y="393"/>
                    <a:pt x="32" y="393"/>
                  </a:cubicBezTo>
                  <a:cubicBezTo>
                    <a:pt x="32" y="432"/>
                    <a:pt x="64" y="464"/>
                    <a:pt x="103" y="464"/>
                  </a:cubicBezTo>
                  <a:cubicBezTo>
                    <a:pt x="601" y="464"/>
                    <a:pt x="601" y="464"/>
                    <a:pt x="601" y="464"/>
                  </a:cubicBezTo>
                  <a:cubicBezTo>
                    <a:pt x="640" y="464"/>
                    <a:pt x="672" y="432"/>
                    <a:pt x="672" y="393"/>
                  </a:cubicBezTo>
                  <a:cubicBezTo>
                    <a:pt x="672" y="103"/>
                    <a:pt x="672" y="103"/>
                    <a:pt x="672" y="103"/>
                  </a:cubicBezTo>
                  <a:cubicBezTo>
                    <a:pt x="672" y="64"/>
                    <a:pt x="640" y="32"/>
                    <a:pt x="601" y="32"/>
                  </a:cubicBezTo>
                  <a:lnTo>
                    <a:pt x="103" y="32"/>
                  </a:lnTo>
                  <a:close/>
                  <a:moveTo>
                    <a:pt x="103" y="0"/>
                  </a:moveTo>
                  <a:cubicBezTo>
                    <a:pt x="601" y="0"/>
                    <a:pt x="601" y="0"/>
                    <a:pt x="601" y="0"/>
                  </a:cubicBezTo>
                  <a:cubicBezTo>
                    <a:pt x="658" y="0"/>
                    <a:pt x="704" y="46"/>
                    <a:pt x="704" y="103"/>
                  </a:cubicBezTo>
                  <a:cubicBezTo>
                    <a:pt x="704" y="393"/>
                    <a:pt x="704" y="393"/>
                    <a:pt x="704" y="393"/>
                  </a:cubicBezTo>
                  <a:cubicBezTo>
                    <a:pt x="704" y="450"/>
                    <a:pt x="658" y="496"/>
                    <a:pt x="601" y="496"/>
                  </a:cubicBezTo>
                  <a:cubicBezTo>
                    <a:pt x="103" y="496"/>
                    <a:pt x="103" y="496"/>
                    <a:pt x="103" y="496"/>
                  </a:cubicBezTo>
                  <a:cubicBezTo>
                    <a:pt x="46" y="496"/>
                    <a:pt x="0" y="450"/>
                    <a:pt x="0" y="39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46"/>
                    <a:pt x="46" y="0"/>
                    <a:pt x="1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951C6DD-AC71-40DA-B969-6CA89301C5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" y="471"/>
              <a:ext cx="309" cy="146"/>
            </a:xfrm>
            <a:custGeom>
              <a:avLst/>
              <a:gdLst>
                <a:gd name="T0" fmla="*/ 519 w 548"/>
                <a:gd name="T1" fmla="*/ 6 h 259"/>
                <a:gd name="T2" fmla="*/ 542 w 548"/>
                <a:gd name="T3" fmla="*/ 7 h 259"/>
                <a:gd name="T4" fmla="*/ 541 w 548"/>
                <a:gd name="T5" fmla="*/ 30 h 259"/>
                <a:gd name="T6" fmla="*/ 285 w 548"/>
                <a:gd name="T7" fmla="*/ 254 h 259"/>
                <a:gd name="T8" fmla="*/ 263 w 548"/>
                <a:gd name="T9" fmla="*/ 254 h 259"/>
                <a:gd name="T10" fmla="*/ 7 w 548"/>
                <a:gd name="T11" fmla="*/ 30 h 259"/>
                <a:gd name="T12" fmla="*/ 6 w 548"/>
                <a:gd name="T13" fmla="*/ 7 h 259"/>
                <a:gd name="T14" fmla="*/ 29 w 548"/>
                <a:gd name="T15" fmla="*/ 6 h 259"/>
                <a:gd name="T16" fmla="*/ 274 w 548"/>
                <a:gd name="T17" fmla="*/ 221 h 259"/>
                <a:gd name="T18" fmla="*/ 519 w 548"/>
                <a:gd name="T19" fmla="*/ 6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8" h="259">
                  <a:moveTo>
                    <a:pt x="519" y="6"/>
                  </a:moveTo>
                  <a:cubicBezTo>
                    <a:pt x="526" y="0"/>
                    <a:pt x="536" y="1"/>
                    <a:pt x="542" y="7"/>
                  </a:cubicBezTo>
                  <a:cubicBezTo>
                    <a:pt x="548" y="14"/>
                    <a:pt x="547" y="24"/>
                    <a:pt x="541" y="30"/>
                  </a:cubicBezTo>
                  <a:cubicBezTo>
                    <a:pt x="285" y="254"/>
                    <a:pt x="285" y="254"/>
                    <a:pt x="285" y="254"/>
                  </a:cubicBezTo>
                  <a:cubicBezTo>
                    <a:pt x="279" y="259"/>
                    <a:pt x="269" y="259"/>
                    <a:pt x="263" y="254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1" y="24"/>
                    <a:pt x="0" y="14"/>
                    <a:pt x="6" y="7"/>
                  </a:cubicBezTo>
                  <a:cubicBezTo>
                    <a:pt x="12" y="1"/>
                    <a:pt x="22" y="0"/>
                    <a:pt x="29" y="6"/>
                  </a:cubicBezTo>
                  <a:cubicBezTo>
                    <a:pt x="274" y="221"/>
                    <a:pt x="274" y="221"/>
                    <a:pt x="274" y="221"/>
                  </a:cubicBezTo>
                  <a:lnTo>
                    <a:pt x="519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pic>
        <p:nvPicPr>
          <p:cNvPr id="3" name="Billed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8" b="5961"/>
          <a:stretch/>
        </p:blipFill>
        <p:spPr>
          <a:xfrm>
            <a:off x="4855027" y="5183149"/>
            <a:ext cx="6663097" cy="1196760"/>
          </a:xfrm>
          <a:prstGeom prst="rect">
            <a:avLst/>
          </a:prstGeom>
          <a:ln w="28575">
            <a:solidFill>
              <a:schemeClr val="accent3"/>
            </a:solidFill>
          </a:ln>
        </p:spPr>
      </p:pic>
    </p:spTree>
    <p:extLst>
      <p:ext uri="{BB962C8B-B14F-4D97-AF65-F5344CB8AC3E}">
        <p14:creationId xmlns:p14="http://schemas.microsoft.com/office/powerpoint/2010/main" val="119160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5"/>
          <p:cNvSpPr txBox="1">
            <a:spLocks noGrp="1"/>
          </p:cNvSpPr>
          <p:nvPr>
            <p:ph type="ctrTitle"/>
          </p:nvPr>
        </p:nvSpPr>
        <p:spPr>
          <a:xfrm>
            <a:off x="511850" y="623375"/>
            <a:ext cx="8566162" cy="16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da-DK" sz="4000" b="1" dirty="0" smtClean="0">
                <a:latin typeface="Arial"/>
                <a:ea typeface="Arial"/>
                <a:cs typeface="Arial"/>
                <a:sym typeface="Arial"/>
              </a:rPr>
              <a:t>Til læreren – oversigt over indhold</a:t>
            </a:r>
            <a:endParaRPr sz="40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25"/>
          <p:cNvSpPr/>
          <p:nvPr/>
        </p:nvSpPr>
        <p:spPr>
          <a:xfrm>
            <a:off x="511850" y="1695618"/>
            <a:ext cx="9895341" cy="31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2800"/>
            </a:pPr>
            <a:r>
              <a:rPr lang="da-DK" dirty="0">
                <a:solidFill>
                  <a:schemeClr val="dk1"/>
                </a:solidFill>
                <a:ea typeface="Verdana"/>
                <a:cs typeface="Verdana"/>
                <a:sym typeface="Verdana"/>
              </a:rPr>
              <a:t>Dette materiale er tænkt som en hjælp til forberedelsen til prøven i </a:t>
            </a:r>
            <a:r>
              <a:rPr lang="da-DK" dirty="0" smtClean="0">
                <a:solidFill>
                  <a:schemeClr val="dk1"/>
                </a:solidFill>
                <a:ea typeface="Verdana"/>
                <a:cs typeface="Verdana"/>
                <a:sym typeface="Verdana"/>
              </a:rPr>
              <a:t>læsning </a:t>
            </a:r>
            <a:r>
              <a:rPr lang="da-DK" dirty="0">
                <a:solidFill>
                  <a:schemeClr val="dk1"/>
                </a:solidFill>
                <a:ea typeface="Verdana"/>
                <a:cs typeface="Verdana"/>
                <a:sym typeface="Verdana"/>
              </a:rPr>
              <a:t>i dansk. </a:t>
            </a:r>
            <a:br>
              <a:rPr lang="da-DK" dirty="0">
                <a:solidFill>
                  <a:schemeClr val="dk1"/>
                </a:solidFill>
                <a:ea typeface="Verdana"/>
                <a:cs typeface="Verdana"/>
                <a:sym typeface="Verdana"/>
              </a:rPr>
            </a:br>
            <a:endParaRPr lang="da-DK" dirty="0">
              <a:ea typeface="Verdana"/>
              <a:cs typeface="Verdana"/>
              <a:sym typeface="Verdana"/>
            </a:endParaRPr>
          </a:p>
          <a:p>
            <a:pPr lvl="0">
              <a:buClr>
                <a:schemeClr val="dk1"/>
              </a:buClr>
              <a:buSzPts val="2800"/>
            </a:pPr>
            <a:r>
              <a:rPr lang="da-DK" dirty="0">
                <a:ea typeface="Verdana"/>
                <a:cs typeface="Verdana"/>
                <a:sym typeface="Verdana"/>
              </a:rPr>
              <a:t>Materialet indeholder følgende:</a:t>
            </a:r>
          </a:p>
          <a:p>
            <a:pPr lvl="1">
              <a:buClr>
                <a:schemeClr val="dk1"/>
              </a:buClr>
              <a:buSzPts val="2800"/>
            </a:pPr>
            <a:endParaRPr lang="da-DK" sz="2000" dirty="0">
              <a:solidFill>
                <a:schemeClr val="dk1"/>
              </a:solidFill>
              <a:ea typeface="Verdana"/>
              <a:cs typeface="Verdana"/>
              <a:sym typeface="Verdana"/>
            </a:endParaRPr>
          </a:p>
          <a:p>
            <a:pPr marL="342900" lvl="1" indent="-342900">
              <a:buClr>
                <a:schemeClr val="dk1"/>
              </a:buClr>
              <a:buSzPts val="2800"/>
              <a:buFont typeface="Calibri" panose="020F0502020204030204" pitchFamily="34" charset="0"/>
              <a:buChar char="→"/>
            </a:pPr>
            <a:endParaRPr lang="da-DK" sz="2000" dirty="0">
              <a:solidFill>
                <a:schemeClr val="dk1"/>
              </a:solidFill>
              <a:ea typeface="Verdana"/>
              <a:cs typeface="Verdana"/>
              <a:sym typeface="Verdana"/>
            </a:endParaRPr>
          </a:p>
          <a:p>
            <a:pPr lvl="8">
              <a:buClr>
                <a:schemeClr val="accent3">
                  <a:lumMod val="50000"/>
                </a:schemeClr>
              </a:buClr>
              <a:buSzPts val="2800"/>
            </a:pPr>
            <a:endParaRPr lang="da-DK"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1" indent="-342900">
              <a:buClr>
                <a:schemeClr val="dk1"/>
              </a:buClr>
              <a:buSzPts val="2800"/>
              <a:buFont typeface="Calibri" panose="020F0502020204030204" pitchFamily="34" charset="0"/>
              <a:buChar char="→"/>
            </a:pPr>
            <a:endParaRPr lang="da-DK"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>
              <a:buClr>
                <a:schemeClr val="dk1"/>
              </a:buClr>
              <a:buSzPts val="2800"/>
            </a:pPr>
            <a:endParaRPr lang="da-DK" sz="20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1" indent="-342900">
              <a:buClr>
                <a:schemeClr val="dk1"/>
              </a:buClr>
              <a:buSzPts val="2800"/>
              <a:buFont typeface="Calibri" panose="020F0502020204030204" pitchFamily="34" charset="0"/>
              <a:buChar char="→"/>
            </a:pPr>
            <a:endParaRPr sz="20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" name="Google Shape;192;p24"/>
          <p:cNvSpPr txBox="1">
            <a:spLocks/>
          </p:cNvSpPr>
          <p:nvPr/>
        </p:nvSpPr>
        <p:spPr>
          <a:xfrm>
            <a:off x="533140" y="1255971"/>
            <a:ext cx="9386244" cy="72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00"/>
              <a:buFont typeface="Arial"/>
              <a:buNone/>
              <a:defRPr sz="1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​"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​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AutoNum type="arabicParenR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AutoNum type="alphaLcParenR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indent="0">
              <a:spcBef>
                <a:spcPts val="0"/>
              </a:spcBef>
            </a:pPr>
            <a:endParaRPr lang="da-DK" dirty="0"/>
          </a:p>
        </p:txBody>
      </p:sp>
      <p:sp>
        <p:nvSpPr>
          <p:cNvPr id="2" name="Rektangel 1"/>
          <p:cNvSpPr/>
          <p:nvPr/>
        </p:nvSpPr>
        <p:spPr>
          <a:xfrm>
            <a:off x="1502224" y="3347060"/>
            <a:ext cx="1030877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8" indent="-285750">
              <a:buClr>
                <a:schemeClr val="accent3">
                  <a:lumMod val="50000"/>
                </a:schemeClr>
              </a:buClr>
              <a:buSzPts val="2800"/>
              <a:buFont typeface="Arial" panose="020B0604020202020204" pitchFamily="34" charset="0"/>
              <a:buChar char="•"/>
            </a:pPr>
            <a:r>
              <a:rPr lang="da-DK" dirty="0" smtClean="0">
                <a:latin typeface="Verdana"/>
                <a:ea typeface="Verdana"/>
                <a:cs typeface="Verdana"/>
                <a:sym typeface="Verdana"/>
              </a:rPr>
              <a:t>Generel</a:t>
            </a:r>
            <a:r>
              <a:rPr lang="da-DK" sz="1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da-DK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information om </a:t>
            </a:r>
            <a:r>
              <a:rPr lang="da-DK" sz="1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læseprøven</a:t>
            </a:r>
            <a:endParaRPr lang="da-DK" sz="18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85750" lvl="6" indent="-285750">
              <a:buClr>
                <a:schemeClr val="accent3">
                  <a:lumMod val="50000"/>
                </a:schemeClr>
              </a:buClr>
              <a:buSzPts val="2800"/>
              <a:buFont typeface="Arial" panose="020B0604020202020204" pitchFamily="34" charset="0"/>
              <a:buChar char="•"/>
            </a:pPr>
            <a:endParaRPr lang="da-DK" sz="18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85750" lvl="6" indent="-285750">
              <a:buClr>
                <a:schemeClr val="accent3">
                  <a:lumMod val="50000"/>
                </a:schemeClr>
              </a:buClr>
              <a:buSzPts val="2800"/>
              <a:buFont typeface="Arial" panose="020B0604020202020204" pitchFamily="34" charset="0"/>
              <a:buChar char="•"/>
            </a:pPr>
            <a:r>
              <a:rPr lang="da-DK" dirty="0">
                <a:latin typeface="Verdana"/>
                <a:ea typeface="Verdana"/>
                <a:cs typeface="Verdana"/>
                <a:sym typeface="Verdana"/>
              </a:rPr>
              <a:t>O</a:t>
            </a:r>
            <a:r>
              <a:rPr lang="da-DK" sz="1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pmærksomhedspunkter </a:t>
            </a:r>
            <a:r>
              <a:rPr lang="da-DK" sz="1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til arbejdet med læseprøven</a:t>
            </a:r>
          </a:p>
          <a:p>
            <a:pPr marL="285750" lvl="6" indent="-285750">
              <a:buClr>
                <a:schemeClr val="accent3">
                  <a:lumMod val="50000"/>
                </a:schemeClr>
              </a:buClr>
              <a:buSzPts val="2800"/>
              <a:buFont typeface="Arial" panose="020B0604020202020204" pitchFamily="34" charset="0"/>
              <a:buChar char="•"/>
            </a:pPr>
            <a:endParaRPr lang="da-DK" sz="18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8">
              <a:buClr>
                <a:schemeClr val="accent3">
                  <a:lumMod val="50000"/>
                </a:schemeClr>
              </a:buClr>
              <a:buSzPts val="2800"/>
            </a:pPr>
            <a:endParaRPr lang="da-DK" sz="18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6">
              <a:buClr>
                <a:schemeClr val="accent3">
                  <a:lumMod val="50000"/>
                </a:schemeClr>
              </a:buClr>
              <a:buSzPts val="2800"/>
            </a:pPr>
            <a:endParaRPr lang="da-DK" dirty="0"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923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5"/>
          <p:cNvSpPr txBox="1">
            <a:spLocks noGrp="1"/>
          </p:cNvSpPr>
          <p:nvPr>
            <p:ph type="ctrTitle"/>
          </p:nvPr>
        </p:nvSpPr>
        <p:spPr>
          <a:xfrm>
            <a:off x="511850" y="623375"/>
            <a:ext cx="9118533" cy="16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da-DK" sz="4000" b="1" dirty="0">
                <a:latin typeface="Arial"/>
                <a:ea typeface="Arial"/>
                <a:cs typeface="Arial"/>
                <a:sym typeface="Arial"/>
              </a:rPr>
              <a:t>Til </a:t>
            </a:r>
            <a:r>
              <a:rPr lang="da-DK" sz="4000" b="1" dirty="0" smtClean="0">
                <a:latin typeface="Arial"/>
                <a:ea typeface="Arial"/>
                <a:cs typeface="Arial"/>
                <a:sym typeface="Arial"/>
              </a:rPr>
              <a:t>læreren – materialets opbygning </a:t>
            </a:r>
            <a:endParaRPr sz="40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92;p24"/>
          <p:cNvSpPr txBox="1">
            <a:spLocks/>
          </p:cNvSpPr>
          <p:nvPr/>
        </p:nvSpPr>
        <p:spPr>
          <a:xfrm>
            <a:off x="533140" y="1255971"/>
            <a:ext cx="9386244" cy="72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00"/>
              <a:buFont typeface="Arial"/>
              <a:buNone/>
              <a:defRPr sz="1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​"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​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AutoNum type="arabicParenR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AutoNum type="alphaLcParenR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indent="0">
              <a:spcBef>
                <a:spcPts val="0"/>
              </a:spcBef>
            </a:pPr>
            <a:endParaRPr lang="da-DK" dirty="0"/>
          </a:p>
        </p:txBody>
      </p:sp>
      <p:sp>
        <p:nvSpPr>
          <p:cNvPr id="7" name="Google Shape;203;p25"/>
          <p:cNvSpPr/>
          <p:nvPr/>
        </p:nvSpPr>
        <p:spPr>
          <a:xfrm>
            <a:off x="533140" y="1695617"/>
            <a:ext cx="11060146" cy="495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ts val="2800"/>
            </a:pPr>
            <a:r>
              <a:rPr lang="da-DK" sz="1800" dirty="0" smtClean="0">
                <a:latin typeface="Verdana"/>
                <a:ea typeface="Verdana"/>
                <a:cs typeface="Verdana"/>
                <a:sym typeface="Verdana"/>
              </a:rPr>
              <a:t>Materialet om læseprøven i dansk er </a:t>
            </a:r>
            <a:r>
              <a:rPr lang="da-DK" dirty="0" smtClean="0">
                <a:latin typeface="Verdana"/>
                <a:ea typeface="Verdana"/>
                <a:cs typeface="Verdana"/>
                <a:sym typeface="Verdana"/>
              </a:rPr>
              <a:t>en</a:t>
            </a:r>
            <a:r>
              <a:rPr lang="da-DK" sz="1800" dirty="0" smtClean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da-DK" dirty="0" smtClean="0">
                <a:latin typeface="Verdana"/>
                <a:ea typeface="Verdana"/>
                <a:cs typeface="Verdana"/>
                <a:sym typeface="Verdana"/>
              </a:rPr>
              <a:t>P</a:t>
            </a:r>
            <a:r>
              <a:rPr lang="da-DK" sz="1800" dirty="0" smtClean="0">
                <a:latin typeface="Verdana"/>
                <a:ea typeface="Verdana"/>
                <a:cs typeface="Verdana"/>
                <a:sym typeface="Verdana"/>
              </a:rPr>
              <a:t>owerPoint-præsentation, og det indeholder 4 dele (der henvender sig til eleverne)</a:t>
            </a:r>
            <a:r>
              <a:rPr lang="da-DK" dirty="0" smtClean="0">
                <a:latin typeface="Verdana"/>
                <a:ea typeface="Verdana"/>
                <a:cs typeface="Verdana"/>
                <a:sym typeface="Verdana"/>
              </a:rPr>
              <a:t>.</a:t>
            </a:r>
            <a:r>
              <a:rPr lang="da-DK" sz="1800" dirty="0" smtClean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da-DK" dirty="0" smtClean="0">
                <a:latin typeface="Verdana"/>
                <a:ea typeface="Verdana"/>
                <a:cs typeface="Verdana"/>
                <a:sym typeface="Verdana"/>
              </a:rPr>
              <a:t>Det kan redigeres</a:t>
            </a:r>
            <a:r>
              <a:rPr lang="da-DK" sz="1800" dirty="0" smtClean="0">
                <a:latin typeface="Verdana"/>
                <a:ea typeface="Verdana"/>
                <a:cs typeface="Verdana"/>
                <a:sym typeface="Verdana"/>
              </a:rPr>
              <a:t> og kan tilpasses </a:t>
            </a:r>
            <a:r>
              <a:rPr lang="da-DK" sz="1800" dirty="0">
                <a:latin typeface="Verdana"/>
                <a:ea typeface="Verdana"/>
                <a:cs typeface="Verdana"/>
                <a:sym typeface="Verdana"/>
              </a:rPr>
              <a:t>og differentieres efter </a:t>
            </a:r>
            <a:r>
              <a:rPr lang="da-DK" sz="1800" dirty="0" smtClean="0">
                <a:latin typeface="Verdana"/>
                <a:ea typeface="Verdana"/>
                <a:cs typeface="Verdana"/>
                <a:sym typeface="Verdana"/>
              </a:rPr>
              <a:t>behov og elevgruppe.</a:t>
            </a:r>
            <a:r>
              <a:rPr lang="da-DK" dirty="0" smtClean="0">
                <a:solidFill>
                  <a:schemeClr val="dk1"/>
                </a:solidFill>
                <a:ea typeface="Verdana"/>
                <a:cs typeface="Verdana"/>
                <a:sym typeface="Verdana"/>
              </a:rPr>
              <a:t> </a:t>
            </a:r>
            <a:r>
              <a:rPr lang="da-DK" dirty="0" smtClean="0">
                <a:ea typeface="Verdana"/>
                <a:cs typeface="Verdana"/>
                <a:sym typeface="Verdana"/>
              </a:rPr>
              <a:t> </a:t>
            </a:r>
            <a:endParaRPr lang="da-DK" sz="1800" dirty="0">
              <a:latin typeface="Verdana"/>
              <a:ea typeface="Verdana"/>
              <a:cs typeface="Verdana"/>
              <a:sym typeface="Verdana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endParaRPr lang="da-DK" sz="1800" dirty="0" smtClean="0"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chemeClr val="dk1"/>
              </a:buClr>
              <a:buSzPts val="2800"/>
            </a:pPr>
            <a:r>
              <a:rPr lang="da-DK" dirty="0" smtClean="0">
                <a:ea typeface="Verdana"/>
                <a:cs typeface="Verdana"/>
                <a:sym typeface="Verdana"/>
              </a:rPr>
              <a:t>Materialet </a:t>
            </a:r>
            <a:r>
              <a:rPr lang="da-DK" dirty="0">
                <a:ea typeface="Verdana"/>
                <a:cs typeface="Verdana"/>
                <a:sym typeface="Verdana"/>
              </a:rPr>
              <a:t>består af:</a:t>
            </a:r>
          </a:p>
          <a:p>
            <a:pPr lvl="1">
              <a:buClr>
                <a:schemeClr val="bg2"/>
              </a:buClr>
              <a:buSzPts val="2800"/>
            </a:pPr>
            <a:endParaRPr lang="da-DK" sz="1800" b="1" dirty="0" smtClean="0">
              <a:latin typeface="Verdana"/>
              <a:ea typeface="Verdana"/>
              <a:cs typeface="Verdana"/>
              <a:sym typeface="Verdana"/>
            </a:endParaRPr>
          </a:p>
          <a:p>
            <a:pPr lvl="1">
              <a:buClr>
                <a:schemeClr val="bg2"/>
              </a:buClr>
              <a:buSzPts val="2800"/>
            </a:pPr>
            <a:r>
              <a:rPr lang="da-DK" sz="1800" b="1" dirty="0"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da-DK" sz="1800" b="1" dirty="0" smtClean="0">
                <a:latin typeface="Verdana"/>
                <a:ea typeface="Verdana"/>
                <a:cs typeface="Verdana"/>
                <a:sym typeface="Verdana"/>
              </a:rPr>
              <a:t>Del 1: </a:t>
            </a:r>
            <a:r>
              <a:rPr lang="da-DK" dirty="0" smtClean="0">
                <a:latin typeface="Verdana"/>
                <a:ea typeface="Verdana"/>
                <a:cs typeface="Verdana"/>
                <a:sym typeface="Verdana"/>
              </a:rPr>
              <a:t>Generelt om læseprøven</a:t>
            </a:r>
            <a:endParaRPr lang="da-DK" sz="1800" dirty="0" smtClean="0">
              <a:latin typeface="Verdana"/>
              <a:ea typeface="Verdana"/>
              <a:cs typeface="Verdana"/>
              <a:sym typeface="Verdana"/>
            </a:endParaRPr>
          </a:p>
          <a:p>
            <a:pPr lvl="1">
              <a:buClr>
                <a:schemeClr val="bg2"/>
              </a:buClr>
              <a:buSzPts val="2800"/>
            </a:pPr>
            <a:endParaRPr lang="da-DK" sz="1800" b="1" dirty="0">
              <a:latin typeface="Verdana"/>
              <a:ea typeface="Verdana"/>
              <a:cs typeface="Verdana"/>
              <a:sym typeface="Verdana"/>
            </a:endParaRPr>
          </a:p>
          <a:p>
            <a:pPr lvl="1">
              <a:buClr>
                <a:schemeClr val="bg2"/>
              </a:buClr>
              <a:buSzPts val="2800"/>
            </a:pPr>
            <a:r>
              <a:rPr lang="da-DK" sz="1800" b="1" dirty="0" smtClean="0">
                <a:latin typeface="Verdana"/>
                <a:ea typeface="Verdana"/>
                <a:cs typeface="Verdana"/>
                <a:sym typeface="Verdana"/>
              </a:rPr>
              <a:t>	Del 2: </a:t>
            </a:r>
            <a:r>
              <a:rPr lang="da-DK" sz="1800" dirty="0" smtClean="0">
                <a:latin typeface="Verdana"/>
                <a:ea typeface="Verdana"/>
                <a:cs typeface="Verdana"/>
                <a:sym typeface="Verdana"/>
              </a:rPr>
              <a:t>Læsemåder og </a:t>
            </a:r>
            <a:r>
              <a:rPr lang="da-DK" dirty="0" smtClean="0">
                <a:latin typeface="Verdana"/>
                <a:ea typeface="Verdana"/>
                <a:cs typeface="Verdana"/>
                <a:sym typeface="Verdana"/>
              </a:rPr>
              <a:t>læseformål</a:t>
            </a:r>
            <a:r>
              <a:rPr lang="da-DK" sz="1800" dirty="0" smtClean="0">
                <a:latin typeface="Verdana"/>
                <a:ea typeface="Verdana"/>
                <a:cs typeface="Verdana"/>
                <a:sym typeface="Verdana"/>
              </a:rPr>
              <a:t> </a:t>
            </a:r>
            <a:endParaRPr lang="da-DK" sz="1800" dirty="0">
              <a:latin typeface="Verdana"/>
              <a:ea typeface="Verdana"/>
              <a:cs typeface="Verdana"/>
              <a:sym typeface="Verdana"/>
            </a:endParaRPr>
          </a:p>
          <a:p>
            <a:pPr lvl="1">
              <a:buClr>
                <a:schemeClr val="bg2"/>
              </a:buClr>
              <a:buSzPts val="2800"/>
            </a:pPr>
            <a:endParaRPr lang="da-DK" sz="1800" dirty="0">
              <a:latin typeface="Verdana"/>
              <a:ea typeface="Verdana"/>
              <a:cs typeface="Verdana"/>
              <a:sym typeface="Verdana"/>
            </a:endParaRPr>
          </a:p>
          <a:p>
            <a:pPr lvl="1">
              <a:buClr>
                <a:schemeClr val="bg2"/>
              </a:buClr>
              <a:buSzPts val="2800"/>
            </a:pPr>
            <a:r>
              <a:rPr lang="da-DK" sz="1800" b="1" dirty="0" smtClean="0">
                <a:latin typeface="Verdana"/>
                <a:ea typeface="Verdana"/>
                <a:cs typeface="Verdana"/>
                <a:sym typeface="Verdana"/>
              </a:rPr>
              <a:t>	Del 3: </a:t>
            </a:r>
            <a:r>
              <a:rPr lang="da-DK" sz="1800" dirty="0" smtClean="0">
                <a:latin typeface="Verdana"/>
                <a:ea typeface="Verdana"/>
                <a:cs typeface="Verdana"/>
                <a:sym typeface="Verdana"/>
              </a:rPr>
              <a:t>Prøvens omfang og sværhedsgrad </a:t>
            </a:r>
          </a:p>
          <a:p>
            <a:pPr lvl="1">
              <a:buClr>
                <a:schemeClr val="bg2"/>
              </a:buClr>
              <a:buSzPts val="2800"/>
            </a:pPr>
            <a:endParaRPr lang="da-DK" dirty="0">
              <a:latin typeface="Verdana"/>
              <a:ea typeface="Verdana"/>
              <a:cs typeface="Verdana"/>
              <a:sym typeface="Verdana"/>
            </a:endParaRPr>
          </a:p>
          <a:p>
            <a:pPr lvl="1">
              <a:buClr>
                <a:schemeClr val="bg2"/>
              </a:buClr>
              <a:buSzPts val="2800"/>
            </a:pPr>
            <a:r>
              <a:rPr lang="da-DK" sz="1800" dirty="0" smtClean="0"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da-DK" sz="1800" b="1" dirty="0" smtClean="0">
                <a:latin typeface="Verdana"/>
                <a:ea typeface="Verdana"/>
                <a:cs typeface="Verdana"/>
                <a:sym typeface="Verdana"/>
              </a:rPr>
              <a:t>Del 4:</a:t>
            </a:r>
            <a:r>
              <a:rPr lang="da-DK" sz="1800" dirty="0" smtClean="0">
                <a:latin typeface="Verdana"/>
                <a:ea typeface="Verdana"/>
                <a:cs typeface="Verdana"/>
                <a:sym typeface="Verdana"/>
              </a:rPr>
              <a:t> Gode råd til læseprøven </a:t>
            </a:r>
          </a:p>
          <a:p>
            <a:pPr lvl="1">
              <a:buClr>
                <a:schemeClr val="bg2"/>
              </a:buClr>
              <a:buSzPts val="2800"/>
            </a:pPr>
            <a:endParaRPr lang="da-DK" sz="1800" dirty="0" smtClean="0">
              <a:latin typeface="Verdana"/>
              <a:ea typeface="Verdana"/>
              <a:cs typeface="Verdana"/>
              <a:sym typeface="Verdana"/>
            </a:endParaRPr>
          </a:p>
          <a:p>
            <a:pPr lvl="1">
              <a:buClr>
                <a:schemeClr val="bg2"/>
              </a:buClr>
              <a:buSzPts val="2800"/>
            </a:pPr>
            <a:endParaRPr lang="da-DK" sz="1800" dirty="0">
              <a:latin typeface="Verdana"/>
              <a:ea typeface="Verdana"/>
              <a:cs typeface="Verdana"/>
              <a:sym typeface="Verdana"/>
            </a:endParaRPr>
          </a:p>
          <a:p>
            <a:pPr marL="285750" lvl="1" indent="-285750">
              <a:buClr>
                <a:schemeClr val="bg2"/>
              </a:buClr>
              <a:buSzPts val="2800"/>
              <a:buFont typeface="Arial" panose="020B0604020202020204" pitchFamily="34" charset="0"/>
              <a:buChar char="•"/>
            </a:pPr>
            <a:endParaRPr lang="da-DK" sz="1800" dirty="0" smtClean="0">
              <a:latin typeface="Verdana"/>
              <a:ea typeface="Verdana"/>
              <a:cs typeface="Verdana"/>
              <a:sym typeface="Verdana"/>
            </a:endParaRPr>
          </a:p>
          <a:p>
            <a:pPr lvl="1">
              <a:buClr>
                <a:schemeClr val="dk1"/>
              </a:buClr>
              <a:buSzPts val="2800"/>
            </a:pPr>
            <a:endParaRPr lang="da-DK" sz="2000" dirty="0">
              <a:latin typeface="Verdana"/>
              <a:ea typeface="Verdana"/>
              <a:cs typeface="Verdana"/>
              <a:sym typeface="Verdana"/>
            </a:endParaRPr>
          </a:p>
          <a:p>
            <a:pPr marL="342900" lvl="1" indent="-342900">
              <a:buClr>
                <a:schemeClr val="dk1"/>
              </a:buClr>
              <a:buSzPts val="2800"/>
              <a:buFont typeface="Calibri" panose="020F0502020204030204" pitchFamily="34" charset="0"/>
              <a:buChar char="→"/>
            </a:pPr>
            <a:endParaRPr sz="2000" dirty="0"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83677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5"/>
          <p:cNvSpPr txBox="1">
            <a:spLocks noGrp="1"/>
          </p:cNvSpPr>
          <p:nvPr>
            <p:ph type="ctrTitle"/>
          </p:nvPr>
        </p:nvSpPr>
        <p:spPr>
          <a:xfrm>
            <a:off x="511849" y="623375"/>
            <a:ext cx="10843505" cy="16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da-DK" sz="4000" b="1" dirty="0" err="1" smtClean="0">
                <a:latin typeface="Arial"/>
                <a:ea typeface="Arial"/>
                <a:cs typeface="Arial"/>
                <a:sym typeface="Arial"/>
              </a:rPr>
              <a:t>Øveprøver</a:t>
            </a:r>
            <a:r>
              <a:rPr lang="da-DK" sz="4000" b="1" dirty="0" smtClean="0">
                <a:latin typeface="Arial"/>
                <a:ea typeface="Arial"/>
                <a:cs typeface="Arial"/>
                <a:sym typeface="Arial"/>
              </a:rPr>
              <a:t> og eksempelprøver</a:t>
            </a:r>
            <a:endParaRPr sz="40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25"/>
          <p:cNvSpPr/>
          <p:nvPr/>
        </p:nvSpPr>
        <p:spPr>
          <a:xfrm>
            <a:off x="511850" y="1695618"/>
            <a:ext cx="11347070" cy="31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1">
              <a:buClr>
                <a:schemeClr val="bg2"/>
              </a:buClr>
              <a:buSzPts val="2800"/>
            </a:pPr>
            <a:endParaRPr lang="da-DK" sz="1800" dirty="0" smtClean="0">
              <a:solidFill>
                <a:schemeClr val="bg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>
              <a:buClr>
                <a:schemeClr val="bg2"/>
              </a:buClr>
              <a:buSzPts val="2800"/>
            </a:pPr>
            <a:endParaRPr lang="da-DK" sz="1800" dirty="0" smtClean="0">
              <a:solidFill>
                <a:schemeClr val="bg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>
              <a:buClr>
                <a:schemeClr val="bg2"/>
              </a:buClr>
              <a:buSzPts val="2800"/>
            </a:pPr>
            <a:endParaRPr lang="da-DK" sz="1800" dirty="0">
              <a:solidFill>
                <a:schemeClr val="bg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>
              <a:buClr>
                <a:schemeClr val="bg2"/>
              </a:buClr>
              <a:buSzPts val="2800"/>
            </a:pPr>
            <a:endParaRPr lang="da-DK" sz="1800" dirty="0" smtClean="0">
              <a:solidFill>
                <a:schemeClr val="bg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1" indent="-342900">
              <a:buClr>
                <a:schemeClr val="bg2"/>
              </a:buClr>
              <a:buSzPts val="2800"/>
              <a:buFont typeface="Arial" panose="020B0604020202020204" pitchFamily="34" charset="0"/>
              <a:buChar char="•"/>
            </a:pPr>
            <a:endParaRPr lang="da-DK" sz="1800" dirty="0" smtClean="0">
              <a:solidFill>
                <a:schemeClr val="bg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85750" lvl="1" indent="-285750">
              <a:buClr>
                <a:schemeClr val="bg2"/>
              </a:buClr>
              <a:buSzPts val="2800"/>
              <a:buFont typeface="Arial" panose="020B0604020202020204" pitchFamily="34" charset="0"/>
              <a:buChar char="•"/>
            </a:pPr>
            <a:endParaRPr lang="da-DK" sz="1800" dirty="0" smtClean="0">
              <a:solidFill>
                <a:schemeClr val="bg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>
              <a:buClr>
                <a:schemeClr val="dk1"/>
              </a:buClr>
              <a:buSzPts val="2800"/>
            </a:pPr>
            <a:endParaRPr lang="da-DK" sz="20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1" indent="-342900">
              <a:buClr>
                <a:schemeClr val="dk1"/>
              </a:buClr>
              <a:buSzPts val="2800"/>
              <a:buFont typeface="Calibri" panose="020F0502020204030204" pitchFamily="34" charset="0"/>
              <a:buChar char="→"/>
            </a:pPr>
            <a:endParaRPr sz="20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" name="Google Shape;192;p24"/>
          <p:cNvSpPr txBox="1">
            <a:spLocks/>
          </p:cNvSpPr>
          <p:nvPr/>
        </p:nvSpPr>
        <p:spPr>
          <a:xfrm>
            <a:off x="533140" y="1255971"/>
            <a:ext cx="9386244" cy="72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00"/>
              <a:buFont typeface="Arial"/>
              <a:buNone/>
              <a:defRPr sz="1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​"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​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AutoNum type="arabicParenR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AutoNum type="alphaLcParenR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indent="0">
              <a:spcBef>
                <a:spcPts val="0"/>
              </a:spcBef>
            </a:pPr>
            <a:endParaRPr lang="da-DK" dirty="0"/>
          </a:p>
        </p:txBody>
      </p:sp>
      <p:sp>
        <p:nvSpPr>
          <p:cNvPr id="9" name="Google Shape;203;p25"/>
          <p:cNvSpPr/>
          <p:nvPr/>
        </p:nvSpPr>
        <p:spPr>
          <a:xfrm>
            <a:off x="424764" y="1673650"/>
            <a:ext cx="11347070" cy="31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2800"/>
            </a:pPr>
            <a:r>
              <a:rPr lang="da-DK" dirty="0"/>
              <a:t>Styrelsen for Undervisning og Kvalitet og Styrelsen for It og Læring gør det muligt for skolerne at afvikle tidligere stillede prøver på </a:t>
            </a:r>
            <a:r>
              <a:rPr lang="da-DK" dirty="0" smtClean="0"/>
              <a:t>testogprøver.dk.</a:t>
            </a:r>
          </a:p>
          <a:p>
            <a:pPr lvl="0">
              <a:buClr>
                <a:schemeClr val="dk1"/>
              </a:buClr>
              <a:buSzPts val="2800"/>
            </a:pPr>
            <a:endParaRPr lang="da-DK" dirty="0" smtClean="0"/>
          </a:p>
          <a:p>
            <a:pPr fontAlgn="base"/>
            <a:r>
              <a:rPr lang="da-DK" dirty="0" err="1"/>
              <a:t>Øveprøver</a:t>
            </a:r>
            <a:r>
              <a:rPr lang="da-DK" dirty="0"/>
              <a:t> er en mulighed for skolerne til at vise eleverne, hvordan prøverne bliver afviklet i testogprøver.dk, og skolerne vil eventuelt kunne anvende </a:t>
            </a:r>
            <a:r>
              <a:rPr lang="da-DK" dirty="0" err="1"/>
              <a:t>øveprøverne</a:t>
            </a:r>
            <a:r>
              <a:rPr lang="da-DK" dirty="0"/>
              <a:t> som terminsprøver</a:t>
            </a:r>
            <a:r>
              <a:rPr lang="da-DK" dirty="0" smtClean="0"/>
              <a:t>.</a:t>
            </a:r>
          </a:p>
          <a:p>
            <a:pPr fontAlgn="base"/>
            <a:endParaRPr lang="da-DK" dirty="0"/>
          </a:p>
          <a:p>
            <a:pPr fontAlgn="base"/>
            <a:r>
              <a:rPr lang="da-DK" dirty="0"/>
              <a:t>Uanset hvordan skolerne anvender </a:t>
            </a:r>
            <a:r>
              <a:rPr lang="da-DK" dirty="0" err="1"/>
              <a:t>øveprøverne</a:t>
            </a:r>
            <a:r>
              <a:rPr lang="da-DK" dirty="0"/>
              <a:t>, skal det understreges, at de alene er et tilbud, og at anvendelsen er skolernes egen beslutning</a:t>
            </a:r>
            <a:r>
              <a:rPr lang="da-DK" dirty="0" smtClean="0"/>
              <a:t>.</a:t>
            </a:r>
          </a:p>
          <a:p>
            <a:pPr fontAlgn="base"/>
            <a:endParaRPr lang="da-DK" dirty="0"/>
          </a:p>
          <a:p>
            <a:pPr fontAlgn="base"/>
            <a:r>
              <a:rPr lang="da-DK" dirty="0"/>
              <a:t>Der er således ikke etableret centrale backup-procedurer eller lignende i forbindelse med </a:t>
            </a:r>
            <a:r>
              <a:rPr lang="da-DK" dirty="0" err="1"/>
              <a:t>øveprøverne</a:t>
            </a:r>
            <a:r>
              <a:rPr lang="da-DK" dirty="0"/>
              <a:t>. Skulle det ske, at det ikke er muligt at tilgå testogprøver.dk under afviklingen af </a:t>
            </a:r>
            <a:r>
              <a:rPr lang="da-DK" dirty="0" err="1"/>
              <a:t>øveprøverne</a:t>
            </a:r>
            <a:r>
              <a:rPr lang="da-DK" dirty="0"/>
              <a:t>, vil det således være skolerne selv, der skal have en backup-plan klar</a:t>
            </a:r>
            <a:r>
              <a:rPr lang="da-DK" dirty="0" smtClean="0"/>
              <a:t>.</a:t>
            </a:r>
          </a:p>
          <a:p>
            <a:pPr fontAlgn="base"/>
            <a:endParaRPr lang="da-DK" dirty="0"/>
          </a:p>
          <a:p>
            <a:pPr fontAlgn="base"/>
            <a:r>
              <a:rPr lang="da-DK" dirty="0"/>
              <a:t>Det er muligt at afvikle 9. klasseprøverne for 8. klasse</a:t>
            </a:r>
            <a:r>
              <a:rPr lang="da-DK" dirty="0" smtClean="0"/>
              <a:t>.</a:t>
            </a:r>
          </a:p>
          <a:p>
            <a:pPr lvl="0">
              <a:buClr>
                <a:schemeClr val="dk1"/>
              </a:buClr>
              <a:buSzPts val="2800"/>
            </a:pPr>
            <a:endParaRPr lang="da-DK" dirty="0" smtClean="0"/>
          </a:p>
          <a:p>
            <a:pPr lvl="0">
              <a:buClr>
                <a:schemeClr val="dk1"/>
              </a:buClr>
              <a:buSzPts val="2800"/>
            </a:pPr>
            <a:r>
              <a:rPr lang="da-DK" dirty="0" smtClean="0"/>
              <a:t>Info </a:t>
            </a:r>
            <a:r>
              <a:rPr lang="da-DK" dirty="0"/>
              <a:t>om </a:t>
            </a:r>
            <a:r>
              <a:rPr lang="da-DK" dirty="0" err="1"/>
              <a:t>øveprøver</a:t>
            </a:r>
            <a:r>
              <a:rPr lang="da-DK" dirty="0"/>
              <a:t> kan findes </a:t>
            </a:r>
            <a:r>
              <a:rPr lang="da-DK" dirty="0" err="1" smtClean="0"/>
              <a:t>her:</a:t>
            </a:r>
            <a:r>
              <a:rPr lang="da-DK" dirty="0" err="1" smtClean="0">
                <a:ea typeface="Verdana"/>
                <a:cs typeface="Verdana"/>
                <a:sym typeface="Verdana"/>
                <a:hlinkClick r:id="rId3"/>
              </a:rPr>
              <a:t>https</a:t>
            </a:r>
            <a:r>
              <a:rPr lang="da-DK" dirty="0">
                <a:ea typeface="Verdana"/>
                <a:cs typeface="Verdana"/>
                <a:sym typeface="Verdana"/>
                <a:hlinkClick r:id="rId3"/>
              </a:rPr>
              <a:t>://www.uvm.dk/folkeskolen/folkeskolens-proever/faglig-forberedelse/oeveproever-og-eksempelproever</a:t>
            </a:r>
            <a:endParaRPr lang="da-DK" dirty="0">
              <a:ea typeface="Verdana"/>
              <a:cs typeface="Verdana"/>
              <a:sym typeface="Verdana"/>
            </a:endParaRPr>
          </a:p>
          <a:p>
            <a:pPr fontAlgn="base"/>
            <a:endParaRPr lang="da-DK" dirty="0"/>
          </a:p>
          <a:p>
            <a:pPr lvl="0">
              <a:buClr>
                <a:schemeClr val="dk1"/>
              </a:buClr>
              <a:buSzPts val="2800"/>
            </a:pPr>
            <a:endParaRPr sz="20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6704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8"/>
          <p:cNvSpPr txBox="1">
            <a:spLocks noGrp="1"/>
          </p:cNvSpPr>
          <p:nvPr>
            <p:ph type="ctrTitle"/>
          </p:nvPr>
        </p:nvSpPr>
        <p:spPr>
          <a:xfrm>
            <a:off x="2429999" y="3874789"/>
            <a:ext cx="9881407" cy="137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da-DK" sz="4000" b="1" dirty="0" smtClean="0">
                <a:latin typeface="Arial"/>
                <a:ea typeface="Arial"/>
                <a:cs typeface="Arial"/>
                <a:sym typeface="Arial"/>
              </a:rPr>
              <a:t>Del 1: </a:t>
            </a:r>
            <a:br>
              <a:rPr lang="da-DK" sz="4000" b="1" dirty="0" smtClean="0">
                <a:latin typeface="Arial"/>
                <a:ea typeface="Arial"/>
                <a:cs typeface="Arial"/>
                <a:sym typeface="Arial"/>
              </a:rPr>
            </a:br>
            <a:r>
              <a:rPr lang="da-DK" sz="4000" dirty="0" smtClean="0">
                <a:latin typeface="Arial"/>
                <a:ea typeface="Arial"/>
                <a:cs typeface="Arial"/>
                <a:sym typeface="Arial"/>
              </a:rPr>
              <a:t>Generelt om læseprøven</a:t>
            </a:r>
            <a:r>
              <a:rPr lang="da-DK" sz="4200" dirty="0"/>
              <a:t/>
            </a:r>
            <a:br>
              <a:rPr lang="da-DK" sz="4200" dirty="0"/>
            </a:br>
            <a:endParaRPr sz="4200" dirty="0"/>
          </a:p>
        </p:txBody>
      </p:sp>
      <p:pic>
        <p:nvPicPr>
          <p:cNvPr id="244" name="Google Shape;244;p28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28894" b="28894"/>
          <a:stretch/>
        </p:blipFill>
        <p:spPr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245" name="Google Shape;245;p2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"/>
              <a:buNone/>
            </a:pPr>
            <a:endParaRPr/>
          </a:p>
        </p:txBody>
      </p:sp>
      <p:sp>
        <p:nvSpPr>
          <p:cNvPr id="246" name="Google Shape;246;p28"/>
          <p:cNvSpPr txBox="1">
            <a:spLocks noGrp="1"/>
          </p:cNvSpPr>
          <p:nvPr>
            <p:ph type="body" idx="3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"/>
              <a:buNone/>
            </a:pPr>
            <a:endParaRPr/>
          </a:p>
        </p:txBody>
      </p:sp>
      <p:sp>
        <p:nvSpPr>
          <p:cNvPr id="247" name="Google Shape;247;p28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20. januar 2020</a:t>
            </a:r>
            <a:endParaRPr/>
          </a:p>
        </p:txBody>
      </p:sp>
      <p:sp>
        <p:nvSpPr>
          <p:cNvPr id="248" name="Google Shape;248;p2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6572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5"/>
          <p:cNvSpPr txBox="1">
            <a:spLocks noGrp="1"/>
          </p:cNvSpPr>
          <p:nvPr>
            <p:ph type="ctrTitle"/>
          </p:nvPr>
        </p:nvSpPr>
        <p:spPr>
          <a:xfrm>
            <a:off x="511850" y="623375"/>
            <a:ext cx="9118533" cy="16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da-DK" sz="4000" b="1" dirty="0" smtClean="0">
                <a:latin typeface="Arial"/>
                <a:ea typeface="Arial"/>
                <a:cs typeface="Arial"/>
                <a:sym typeface="Arial"/>
              </a:rPr>
              <a:t>Forløbet for prøven i læsning </a:t>
            </a:r>
            <a:endParaRPr sz="40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92;p24"/>
          <p:cNvSpPr txBox="1">
            <a:spLocks/>
          </p:cNvSpPr>
          <p:nvPr/>
        </p:nvSpPr>
        <p:spPr>
          <a:xfrm>
            <a:off x="533140" y="1255971"/>
            <a:ext cx="9386244" cy="72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00"/>
              <a:buFont typeface="Arial"/>
              <a:buNone/>
              <a:defRPr sz="1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​"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​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AutoNum type="arabicParenR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AutoNum type="alphaLcParenR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indent="0">
              <a:spcBef>
                <a:spcPts val="0"/>
              </a:spcBef>
            </a:pPr>
            <a:endParaRPr lang="da-DK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375" y="1815873"/>
            <a:ext cx="9696450" cy="370522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9286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57"/>
          <p:cNvSpPr/>
          <p:nvPr/>
        </p:nvSpPr>
        <p:spPr>
          <a:xfrm>
            <a:off x="796465" y="1392516"/>
            <a:ext cx="10916564" cy="3849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endParaRPr lang="da-DK" sz="1800" dirty="0"/>
          </a:p>
          <a:p>
            <a:r>
              <a:rPr lang="da-DK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Læseprøven består af forskellige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typer af tekster </a:t>
            </a:r>
            <a:r>
              <a:rPr lang="da-DK" sz="1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og forskellige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genrer</a:t>
            </a:r>
            <a:r>
              <a:rPr lang="da-DK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br>
              <a:rPr lang="da-DK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a-DK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Læseprøven er en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digitalt selvrettende </a:t>
            </a:r>
            <a:r>
              <a:rPr lang="da-DK" sz="1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prøve</a:t>
            </a:r>
            <a:r>
              <a:rPr lang="da-DK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og</a:t>
            </a:r>
            <a:r>
              <a:rPr lang="da-DK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kan fx indeholde: </a:t>
            </a:r>
          </a:p>
          <a:p>
            <a:endParaRPr lang="da-DK" sz="18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da-DK" i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nyere fiktive tekster </a:t>
            </a:r>
            <a:r>
              <a:rPr lang="da-DK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(fx en novelle eller et uddrag af en roman)</a:t>
            </a:r>
            <a:endParaRPr lang="da-DK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Clr>
                <a:schemeClr val="accent3">
                  <a:lumMod val="50000"/>
                </a:schemeClr>
              </a:buClr>
            </a:pPr>
            <a:endParaRPr lang="da-DK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da-DK" i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multimodal</a:t>
            </a:r>
            <a:r>
              <a:rPr lang="da-DK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a-DK" i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fag- eller </a:t>
            </a:r>
            <a:r>
              <a:rPr lang="da-DK" i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brugstekster</a:t>
            </a:r>
            <a:r>
              <a:rPr lang="da-DK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a-DK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(fx en fagtekst med en særlig grafisk opsætning)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da-DK" sz="1800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da-DK" i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brugs</a:t>
            </a:r>
            <a:r>
              <a:rPr lang="da-DK" sz="1800" i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tekster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(fx: essay, klumme, leder, læserbrev, kronik, debattråd) 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da-DK" sz="1800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da-DK" sz="1800" i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fagtekster 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(fx </a:t>
            </a:r>
            <a:r>
              <a:rPr lang="da-DK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 </a:t>
            </a:r>
            <a:r>
              <a:rPr lang="da-DK" sz="18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artikel</a:t>
            </a:r>
            <a:r>
              <a:rPr lang="da-DK" sz="18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  <a:endParaRPr lang="da-DK" sz="1800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da-DK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da-DK" i="1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fortællinger</a:t>
            </a:r>
            <a:r>
              <a:rPr lang="da-DK" i="1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a-DK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(fx: eventyr</a:t>
            </a:r>
            <a:r>
              <a:rPr lang="da-DK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myte, sagn) 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da-DK" sz="1800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da-DK" sz="1800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a-DK"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 smtClean="0">
              <a:solidFill>
                <a:srgbClr val="16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 smtClean="0">
              <a:solidFill>
                <a:srgbClr val="16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 dirty="0" smtClean="0">
                <a:solidFill>
                  <a:srgbClr val="161616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0;p25"/>
          <p:cNvSpPr txBox="1">
            <a:spLocks/>
          </p:cNvSpPr>
          <p:nvPr/>
        </p:nvSpPr>
        <p:spPr>
          <a:xfrm>
            <a:off x="1356577" y="598848"/>
            <a:ext cx="9640818" cy="33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None/>
              <a:defRPr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da-DK" sz="3400" b="1" dirty="0" smtClean="0">
                <a:latin typeface="Arial"/>
                <a:ea typeface="Arial"/>
                <a:cs typeface="Arial"/>
                <a:sym typeface="Arial"/>
              </a:rPr>
              <a:t>Hvilke</a:t>
            </a:r>
            <a:r>
              <a:rPr lang="da-DK" sz="3400" b="1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tekster </a:t>
            </a:r>
            <a:r>
              <a:rPr lang="da-DK" sz="3400" b="1" dirty="0" smtClean="0">
                <a:latin typeface="Arial"/>
                <a:ea typeface="Arial"/>
                <a:cs typeface="Arial"/>
                <a:sym typeface="Arial"/>
              </a:rPr>
              <a:t>kan læseprøven bestå af?</a:t>
            </a:r>
            <a:endParaRPr lang="da-DK" sz="3400" b="1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FD6A8508-404F-4537-ADBF-8A25FE817E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75" y="305895"/>
            <a:ext cx="923781" cy="92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12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37876" y="1754206"/>
            <a:ext cx="1105766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Alle opgaver i </a:t>
            </a:r>
            <a:r>
              <a:rPr lang="da-DK" sz="1800" b="1" dirty="0">
                <a:latin typeface="Verdana" panose="020B0604030504040204" pitchFamily="34" charset="0"/>
                <a:ea typeface="Verdana" panose="020B0604030504040204" pitchFamily="34" charset="0"/>
              </a:rPr>
              <a:t>den digitalt selvrettende </a:t>
            </a:r>
            <a:r>
              <a:rPr lang="da-DK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læseprøve er </a:t>
            </a:r>
            <a:br>
              <a:rPr lang="da-DK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multiple choice-opgaver</a:t>
            </a:r>
            <a:r>
              <a:rPr lang="da-DK" sz="1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hvor der er ét rigtigt svar til hvert spørgsmål. </a:t>
            </a:r>
            <a:endParaRPr lang="da-DK" sz="18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a-DK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Tx/>
              <a:buChar char="-"/>
            </a:pPr>
            <a:r>
              <a:rPr lang="da-DK" sz="1800" dirty="0">
                <a:latin typeface="Verdana" panose="020B0604030504040204" pitchFamily="34" charset="0"/>
                <a:ea typeface="Verdana" panose="020B0604030504040204" pitchFamily="34" charset="0"/>
              </a:rPr>
              <a:t>M</a:t>
            </a:r>
            <a:r>
              <a:rPr lang="da-DK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an får udleveret et </a:t>
            </a:r>
            <a:r>
              <a:rPr lang="da-DK" sz="18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trykt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teksthæfte</a:t>
            </a:r>
            <a:r>
              <a:rPr lang="da-DK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da-DK" sz="1800" dirty="0">
                <a:latin typeface="Verdana" panose="020B0604030504040204" pitchFamily="34" charset="0"/>
                <a:ea typeface="Verdana" panose="020B0604030504040204" pitchFamily="34" charset="0"/>
              </a:rPr>
              <a:t>hvor </a:t>
            </a:r>
            <a:r>
              <a:rPr lang="da-DK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teksterne </a:t>
            </a:r>
            <a:r>
              <a:rPr lang="da-DK" sz="1800" dirty="0">
                <a:latin typeface="Verdana" panose="020B0604030504040204" pitchFamily="34" charset="0"/>
                <a:ea typeface="Verdana" panose="020B0604030504040204" pitchFamily="34" charset="0"/>
              </a:rPr>
              <a:t>til </a:t>
            </a:r>
            <a:r>
              <a:rPr lang="da-DK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opgaverne er trykt </a:t>
            </a:r>
          </a:p>
          <a:p>
            <a:endParaRPr lang="da-DK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Tx/>
              <a:buChar char="-"/>
            </a:pPr>
            <a:r>
              <a:rPr lang="da-DK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Man får et </a:t>
            </a:r>
            <a:r>
              <a:rPr lang="da-DK" sz="18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digitalt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opgavehæfte </a:t>
            </a:r>
            <a:r>
              <a:rPr lang="da-DK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på computeren. Her findes opgaver til teksterne og evt. </a:t>
            </a: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en hel tekst med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parentesopgaver </a:t>
            </a:r>
            <a:r>
              <a:rPr lang="da-DK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da-DK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cloze</a:t>
            </a:r>
            <a:r>
              <a:rPr lang="da-DK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test)</a:t>
            </a:r>
          </a:p>
          <a:p>
            <a:pPr marL="342900" indent="-342900">
              <a:buFontTx/>
              <a:buChar char="-"/>
            </a:pPr>
            <a:endParaRPr lang="da-DK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Tx/>
              <a:buChar char="-"/>
            </a:pP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Opgaverne er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multiple </a:t>
            </a:r>
            <a:r>
              <a:rPr lang="da-DK" sz="18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choice-opgaver</a:t>
            </a:r>
            <a:r>
              <a:rPr lang="da-DK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  <a:r>
              <a:rPr lang="da-DK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a-DK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Her skal man finde </a:t>
            </a:r>
            <a:r>
              <a:rPr lang="da-DK" sz="18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ét rigtigt svar </a:t>
            </a:r>
            <a:r>
              <a:rPr lang="da-DK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ud </a:t>
            </a:r>
            <a:r>
              <a:rPr lang="da-DK" dirty="0" smtClean="0">
                <a:latin typeface="Verdana" panose="020B0604030504040204" pitchFamily="34" charset="0"/>
                <a:ea typeface="Verdana" panose="020B0604030504040204" pitchFamily="34" charset="0"/>
              </a:rPr>
              <a:t>af flere svarmuligheder</a:t>
            </a:r>
            <a:endParaRPr lang="da-DK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FD6A8508-404F-4537-ADBF-8A25FE817E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75" y="305895"/>
            <a:ext cx="923781" cy="924494"/>
          </a:xfrm>
          <a:prstGeom prst="rect">
            <a:avLst/>
          </a:prstGeom>
        </p:spPr>
      </p:pic>
      <p:sp>
        <p:nvSpPr>
          <p:cNvPr id="12" name="Google Shape;200;p25"/>
          <p:cNvSpPr txBox="1">
            <a:spLocks/>
          </p:cNvSpPr>
          <p:nvPr/>
        </p:nvSpPr>
        <p:spPr>
          <a:xfrm>
            <a:off x="1356577" y="598848"/>
            <a:ext cx="9640818" cy="33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None/>
              <a:defRPr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da-DK" sz="3400" b="1" dirty="0" smtClean="0">
                <a:latin typeface="Arial"/>
                <a:ea typeface="Arial"/>
                <a:cs typeface="Arial"/>
                <a:sym typeface="Arial"/>
              </a:rPr>
              <a:t>Hvilke</a:t>
            </a:r>
            <a:r>
              <a:rPr lang="da-DK" sz="3400" b="1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opgavetyper </a:t>
            </a:r>
            <a:r>
              <a:rPr lang="da-DK" sz="3400" b="1" dirty="0" smtClean="0">
                <a:latin typeface="Arial"/>
                <a:ea typeface="Arial"/>
                <a:cs typeface="Arial"/>
                <a:sym typeface="Arial"/>
              </a:rPr>
              <a:t>findes i læseprøven?</a:t>
            </a:r>
            <a:endParaRPr lang="da-DK" sz="34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9033003" y="5202467"/>
            <a:ext cx="2834450" cy="1569660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da-DK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1.2   Artiklen er skrevet af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da-DK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Line Østergaard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da-DK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Morten Olsen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da-DK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Maiken Hvidtfeldt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da-DK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Nina Bang</a:t>
            </a:r>
          </a:p>
        </p:txBody>
      </p:sp>
      <p:sp>
        <p:nvSpPr>
          <p:cNvPr id="5" name="Rektangel 4"/>
          <p:cNvSpPr/>
          <p:nvPr/>
        </p:nvSpPr>
        <p:spPr>
          <a:xfrm>
            <a:off x="2988858" y="5751769"/>
            <a:ext cx="49231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Eksempel på multiple choice-opgave</a:t>
            </a:r>
            <a:endParaRPr lang="da-DK" sz="1800" dirty="0">
              <a:solidFill>
                <a:schemeClr val="tx1"/>
              </a:solidFill>
            </a:endParaRPr>
          </a:p>
        </p:txBody>
      </p:sp>
      <p:sp>
        <p:nvSpPr>
          <p:cNvPr id="6" name="Højrepil 5"/>
          <p:cNvSpPr/>
          <p:nvPr/>
        </p:nvSpPr>
        <p:spPr>
          <a:xfrm>
            <a:off x="8035962" y="5798372"/>
            <a:ext cx="613186" cy="322729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9038240" y="6126300"/>
            <a:ext cx="2771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3863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8"/>
          <p:cNvSpPr txBox="1">
            <a:spLocks noGrp="1"/>
          </p:cNvSpPr>
          <p:nvPr>
            <p:ph type="ctrTitle"/>
          </p:nvPr>
        </p:nvSpPr>
        <p:spPr>
          <a:xfrm>
            <a:off x="2429999" y="3874789"/>
            <a:ext cx="8934687" cy="137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da-DK" sz="4200" b="1" dirty="0" smtClean="0">
                <a:latin typeface="Arial"/>
                <a:ea typeface="Arial"/>
                <a:cs typeface="Arial"/>
                <a:sym typeface="Arial"/>
              </a:rPr>
              <a:t>Del 2: </a:t>
            </a:r>
            <a:br>
              <a:rPr lang="da-DK" sz="4200" b="1" dirty="0" smtClean="0">
                <a:latin typeface="Arial"/>
                <a:ea typeface="Arial"/>
                <a:cs typeface="Arial"/>
                <a:sym typeface="Arial"/>
              </a:rPr>
            </a:br>
            <a:r>
              <a:rPr lang="da-DK" sz="4200" dirty="0" smtClean="0">
                <a:latin typeface="Arial"/>
                <a:ea typeface="Arial"/>
                <a:cs typeface="Arial"/>
                <a:sym typeface="Arial"/>
              </a:rPr>
              <a:t>Læsemåder og læseformål</a:t>
            </a:r>
            <a:r>
              <a:rPr lang="da-DK" sz="4200" dirty="0"/>
              <a:t/>
            </a:r>
            <a:br>
              <a:rPr lang="da-DK" sz="4200" dirty="0"/>
            </a:br>
            <a:endParaRPr sz="4200" dirty="0"/>
          </a:p>
        </p:txBody>
      </p:sp>
      <p:pic>
        <p:nvPicPr>
          <p:cNvPr id="244" name="Google Shape;244;p28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28894" b="28894"/>
          <a:stretch/>
        </p:blipFill>
        <p:spPr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245" name="Google Shape;245;p2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"/>
              <a:buNone/>
            </a:pPr>
            <a:endParaRPr/>
          </a:p>
        </p:txBody>
      </p:sp>
      <p:sp>
        <p:nvSpPr>
          <p:cNvPr id="246" name="Google Shape;246;p28"/>
          <p:cNvSpPr txBox="1">
            <a:spLocks noGrp="1"/>
          </p:cNvSpPr>
          <p:nvPr>
            <p:ph type="body" idx="3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"/>
              <a:buNone/>
            </a:pPr>
            <a:endParaRPr/>
          </a:p>
        </p:txBody>
      </p:sp>
      <p:sp>
        <p:nvSpPr>
          <p:cNvPr id="247" name="Google Shape;247;p28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20. januar 2020</a:t>
            </a:r>
            <a:endParaRPr/>
          </a:p>
        </p:txBody>
      </p:sp>
      <p:sp>
        <p:nvSpPr>
          <p:cNvPr id="248" name="Google Shape;248;p2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3623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heme/theme1.xml><?xml version="1.0" encoding="utf-8"?>
<a:theme xmlns:a="http://schemas.openxmlformats.org/drawingml/2006/main" name="UVM">
  <a:themeElements>
    <a:clrScheme name="Undervisningsministeriet">
      <a:dk1>
        <a:srgbClr val="161616"/>
      </a:dk1>
      <a:lt1>
        <a:srgbClr val="FFFFFF"/>
      </a:lt1>
      <a:dk2>
        <a:srgbClr val="404042"/>
      </a:dk2>
      <a:lt2>
        <a:srgbClr val="E5F1F4"/>
      </a:lt2>
      <a:accent1>
        <a:srgbClr val="007A98"/>
      </a:accent1>
      <a:accent2>
        <a:srgbClr val="99CAD6"/>
      </a:accent2>
      <a:accent3>
        <a:srgbClr val="33786D"/>
      </a:accent3>
      <a:accent4>
        <a:srgbClr val="C31F59"/>
      </a:accent4>
      <a:accent5>
        <a:srgbClr val="69226A"/>
      </a:accent5>
      <a:accent6>
        <a:srgbClr val="EA8145"/>
      </a:accent6>
      <a:hlink>
        <a:srgbClr val="007A98"/>
      </a:hlink>
      <a:folHlink>
        <a:srgbClr val="99CAD6"/>
      </a:folHlink>
    </a:clrScheme>
    <a:fontScheme name="UVM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UVM 100%">
      <a:srgbClr val="007A98"/>
    </a:custClr>
    <a:custClr name="STIL 100%">
      <a:srgbClr val="33786D"/>
    </a:custClr>
    <a:custClr name="STUK 100%">
      <a:srgbClr val="736E6A"/>
    </a:custClr>
    <a:custClr name="DARK BLUE 100%">
      <a:srgbClr val="343953"/>
    </a:custClr>
    <a:custClr name="PINK 100%">
      <a:srgbClr val="C31F59"/>
    </a:custClr>
    <a:custClr name="PURPLE 100%">
      <a:srgbClr val="69226A"/>
    </a:custClr>
    <a:custClr name="ORANGE 100%">
      <a:srgbClr val="EA8145"/>
    </a:custClr>
    <a:custClr name="YELLOW 100%">
      <a:srgbClr val="EABD2E"/>
    </a:custClr>
    <a:custClr name="BLUE 100%">
      <a:srgbClr val="332D8C"/>
    </a:custClr>
    <a:custClr name="SAND">
      <a:srgbClr val="F9F5E3"/>
    </a:custClr>
    <a:custClr name="UVM 80%">
      <a:srgbClr val="4595AE"/>
    </a:custClr>
    <a:custClr name="STIL 80%">
      <a:srgbClr val="5C938A"/>
    </a:custClr>
    <a:custClr name="STUK 80%">
      <a:srgbClr val="8F8B87"/>
    </a:custClr>
    <a:custClr name="DARK BLUE 80%">
      <a:srgbClr val="5D6175"/>
    </a:custClr>
    <a:custClr name="PINK 80%">
      <a:srgbClr val="CF4C7A"/>
    </a:custClr>
    <a:custClr name="PURPLE 80%">
      <a:srgbClr val="874E88"/>
    </a:custClr>
    <a:custClr name="ORANGE 80%">
      <a:srgbClr val="EE9A6A"/>
    </a:custClr>
    <a:custClr name="YELLOW 80%">
      <a:srgbClr val="EECA58"/>
    </a:custClr>
    <a:custClr name="BLUE 80%">
      <a:srgbClr val="5C57A3"/>
    </a:custClr>
    <a:custClr name="WHITE">
      <a:srgbClr val="FFFFFF"/>
    </a:custClr>
    <a:custClr name="UVM 40%">
      <a:srgbClr val="99CAD6"/>
    </a:custClr>
    <a:custClr name="STIL 40%">
      <a:srgbClr val="ADC9C5"/>
    </a:custClr>
    <a:custClr name="STUK 40%">
      <a:srgbClr val="C7C5C3"/>
    </a:custClr>
    <a:custClr name="DARK BLUE 40%">
      <a:srgbClr val="AEB0BA"/>
    </a:custClr>
    <a:custClr name="PINK 40%">
      <a:srgbClr val="E7A5BD"/>
    </a:custClr>
    <a:custClr name="PURPLE 40%">
      <a:srgbClr val="C3A7C3"/>
    </a:custClr>
    <a:custClr name="ORANGE 40%">
      <a:srgbClr val="F7CDB5"/>
    </a:custClr>
    <a:custClr name="YELLOW 40%">
      <a:srgbClr val="F7E5AB"/>
    </a:custClr>
    <a:custClr name="BLUE 40%">
      <a:srgbClr val="ADABD1"/>
    </a:custClr>
    <a:custClr name="WHITE">
      <a:srgbClr val="FFFFFF"/>
    </a:custClr>
    <a:custClr name="UVM 20%">
      <a:srgbClr val="CCE4EA"/>
    </a:custClr>
    <a:custClr name="STIL 20%">
      <a:srgbClr val="D6E4E2"/>
    </a:custClr>
    <a:custClr name="STUK 20%">
      <a:srgbClr val="E3E2E1"/>
    </a:custClr>
    <a:custClr name="DARK BLUE 20%">
      <a:srgbClr val="D6D7DD"/>
    </a:custClr>
    <a:custClr name="PINK 20%">
      <a:srgbClr val="F3D2DE"/>
    </a:custClr>
    <a:custClr name="PURPLE 20%">
      <a:srgbClr val="E1D3E1"/>
    </a:custClr>
    <a:custClr name="ORANGE 20%">
      <a:srgbClr val="FBE6DA"/>
    </a:custClr>
    <a:custClr name="YELLOW 20%">
      <a:srgbClr val="FBF2D5"/>
    </a:custClr>
    <a:custClr name="BLUE 20%">
      <a:srgbClr val="D6D5E8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Blank.potx" id="{7B5B84D5-A520-4060-84DC-056D7B13DB11}" vid="{D567C7F5-CE46-4E14-8AB4-EFFA31538308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UVM 100%">
      <a:srgbClr val="007A98"/>
    </a:custClr>
    <a:custClr name="STIL 100%">
      <a:srgbClr val="33786D"/>
    </a:custClr>
    <a:custClr name="STUK 100%">
      <a:srgbClr val="736E6A"/>
    </a:custClr>
    <a:custClr name="DARK BLUE 100%">
      <a:srgbClr val="343953"/>
    </a:custClr>
    <a:custClr name="PINK 100%">
      <a:srgbClr val="C31F59"/>
    </a:custClr>
    <a:custClr name="PURPLE 100%">
      <a:srgbClr val="69226A"/>
    </a:custClr>
    <a:custClr name="ORANGE 100%">
      <a:srgbClr val="EA8145"/>
    </a:custClr>
    <a:custClr name="YELLOW 100%">
      <a:srgbClr val="EABD2E"/>
    </a:custClr>
    <a:custClr name="BLUE 100%">
      <a:srgbClr val="332D8C"/>
    </a:custClr>
    <a:custClr name="SAND">
      <a:srgbClr val="F9F5E3"/>
    </a:custClr>
    <a:custClr name="UVM 80%">
      <a:srgbClr val="4595AE"/>
    </a:custClr>
    <a:custClr name="STIL 80%">
      <a:srgbClr val="5C938A"/>
    </a:custClr>
    <a:custClr name="STUK 80%">
      <a:srgbClr val="8F8B87"/>
    </a:custClr>
    <a:custClr name="DARK BLUE 80%">
      <a:srgbClr val="5D6175"/>
    </a:custClr>
    <a:custClr name="PINK 80%">
      <a:srgbClr val="CF4C7A"/>
    </a:custClr>
    <a:custClr name="PURPLE 80%">
      <a:srgbClr val="874E88"/>
    </a:custClr>
    <a:custClr name="ORANGE 80%">
      <a:srgbClr val="EE9A6A"/>
    </a:custClr>
    <a:custClr name="YELLOW 80%">
      <a:srgbClr val="EECA58"/>
    </a:custClr>
    <a:custClr name="BLUE 80%">
      <a:srgbClr val="5C57A3"/>
    </a:custClr>
    <a:custClr name="WHITE">
      <a:srgbClr val="FFFFFF"/>
    </a:custClr>
    <a:custClr name="UVM 40%">
      <a:srgbClr val="99CAD6"/>
    </a:custClr>
    <a:custClr name="STIL 40%">
      <a:srgbClr val="ADC9C5"/>
    </a:custClr>
    <a:custClr name="STUK 40%">
      <a:srgbClr val="C7C5C3"/>
    </a:custClr>
    <a:custClr name="DARK BLUE 40%">
      <a:srgbClr val="AEB0BA"/>
    </a:custClr>
    <a:custClr name="PINK 40%">
      <a:srgbClr val="E7A5BD"/>
    </a:custClr>
    <a:custClr name="PURPLE 40%">
      <a:srgbClr val="C3A7C3"/>
    </a:custClr>
    <a:custClr name="ORANGE 40%">
      <a:srgbClr val="F7CDB5"/>
    </a:custClr>
    <a:custClr name="YELLOW 40%">
      <a:srgbClr val="F7E5AB"/>
    </a:custClr>
    <a:custClr name="BLUE 40%">
      <a:srgbClr val="ADABD1"/>
    </a:custClr>
    <a:custClr name="WHITE">
      <a:srgbClr val="FFFFFF"/>
    </a:custClr>
    <a:custClr name="UVM 20%">
      <a:srgbClr val="CCE4EA"/>
    </a:custClr>
    <a:custClr name="STIL 20%">
      <a:srgbClr val="D6E4E2"/>
    </a:custClr>
    <a:custClr name="STUK 20%">
      <a:srgbClr val="E3E2E1"/>
    </a:custClr>
    <a:custClr name="DARK BLUE 20%">
      <a:srgbClr val="D6D7DD"/>
    </a:custClr>
    <a:custClr name="PINK 20%">
      <a:srgbClr val="F3D2DE"/>
    </a:custClr>
    <a:custClr name="PURPLE 20%">
      <a:srgbClr val="E1D3E1"/>
    </a:custClr>
    <a:custClr name="ORANGE 20%">
      <a:srgbClr val="FBE6DA"/>
    </a:custClr>
    <a:custClr name="YELLOW 20%">
      <a:srgbClr val="FBF2D5"/>
    </a:custClr>
    <a:custClr name="BLUE 20%">
      <a:srgbClr val="D6D5E8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UVM 100%">
      <a:srgbClr val="007A98"/>
    </a:custClr>
    <a:custClr name="STIL 100%">
      <a:srgbClr val="33786D"/>
    </a:custClr>
    <a:custClr name="STUK 100%">
      <a:srgbClr val="736E6A"/>
    </a:custClr>
    <a:custClr name="DARK BLUE 100%">
      <a:srgbClr val="343953"/>
    </a:custClr>
    <a:custClr name="PINK 100%">
      <a:srgbClr val="C31F59"/>
    </a:custClr>
    <a:custClr name="PURPLE 100%">
      <a:srgbClr val="69226A"/>
    </a:custClr>
    <a:custClr name="ORANGE 100%">
      <a:srgbClr val="EA8145"/>
    </a:custClr>
    <a:custClr name="YELLOW 100%">
      <a:srgbClr val="EABD2E"/>
    </a:custClr>
    <a:custClr name="BLUE 100%">
      <a:srgbClr val="332D8C"/>
    </a:custClr>
    <a:custClr name="SAND">
      <a:srgbClr val="F9F5E3"/>
    </a:custClr>
    <a:custClr name="UVM 80%">
      <a:srgbClr val="4595AE"/>
    </a:custClr>
    <a:custClr name="STIL 80%">
      <a:srgbClr val="5C938A"/>
    </a:custClr>
    <a:custClr name="STUK 80%">
      <a:srgbClr val="8F8B87"/>
    </a:custClr>
    <a:custClr name="DARK BLUE 80%">
      <a:srgbClr val="5D6175"/>
    </a:custClr>
    <a:custClr name="PINK 80%">
      <a:srgbClr val="CF4C7A"/>
    </a:custClr>
    <a:custClr name="PURPLE 80%">
      <a:srgbClr val="874E88"/>
    </a:custClr>
    <a:custClr name="ORANGE 80%">
      <a:srgbClr val="EE9A6A"/>
    </a:custClr>
    <a:custClr name="YELLOW 80%">
      <a:srgbClr val="EECA58"/>
    </a:custClr>
    <a:custClr name="BLUE 80%">
      <a:srgbClr val="5C57A3"/>
    </a:custClr>
    <a:custClr name="WHITE">
      <a:srgbClr val="FFFFFF"/>
    </a:custClr>
    <a:custClr name="UVM 40%">
      <a:srgbClr val="99CAD6"/>
    </a:custClr>
    <a:custClr name="STIL 40%">
      <a:srgbClr val="ADC9C5"/>
    </a:custClr>
    <a:custClr name="STUK 40%">
      <a:srgbClr val="C7C5C3"/>
    </a:custClr>
    <a:custClr name="DARK BLUE 40%">
      <a:srgbClr val="AEB0BA"/>
    </a:custClr>
    <a:custClr name="PINK 40%">
      <a:srgbClr val="E7A5BD"/>
    </a:custClr>
    <a:custClr name="PURPLE 40%">
      <a:srgbClr val="C3A7C3"/>
    </a:custClr>
    <a:custClr name="ORANGE 40%">
      <a:srgbClr val="F7CDB5"/>
    </a:custClr>
    <a:custClr name="YELLOW 40%">
      <a:srgbClr val="F7E5AB"/>
    </a:custClr>
    <a:custClr name="BLUE 40%">
      <a:srgbClr val="ADABD1"/>
    </a:custClr>
    <a:custClr name="WHITE">
      <a:srgbClr val="FFFFFF"/>
    </a:custClr>
    <a:custClr name="UVM 20%">
      <a:srgbClr val="CCE4EA"/>
    </a:custClr>
    <a:custClr name="STIL 20%">
      <a:srgbClr val="D6E4E2"/>
    </a:custClr>
    <a:custClr name="STUK 20%">
      <a:srgbClr val="E3E2E1"/>
    </a:custClr>
    <a:custClr name="DARK BLUE 20%">
      <a:srgbClr val="D6D7DD"/>
    </a:custClr>
    <a:custClr name="PINK 20%">
      <a:srgbClr val="F3D2DE"/>
    </a:custClr>
    <a:custClr name="PURPLE 20%">
      <a:srgbClr val="E1D3E1"/>
    </a:custClr>
    <a:custClr name="ORANGE 20%">
      <a:srgbClr val="FBE6DA"/>
    </a:custClr>
    <a:custClr name="YELLOW 20%">
      <a:srgbClr val="FBF2D5"/>
    </a:custClr>
    <a:custClr name="BLUE 20%">
      <a:srgbClr val="D6D5E8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1572</Words>
  <Application>Microsoft Office PowerPoint</Application>
  <PresentationFormat>Widescreen</PresentationFormat>
  <Paragraphs>223</Paragraphs>
  <Slides>19</Slides>
  <Notes>19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19</vt:i4>
      </vt:variant>
    </vt:vector>
  </HeadingPairs>
  <TitlesOfParts>
    <vt:vector size="26" baseType="lpstr">
      <vt:lpstr>Arial</vt:lpstr>
      <vt:lpstr>Calibri</vt:lpstr>
      <vt:lpstr>Georgia</vt:lpstr>
      <vt:lpstr>Source Sans Pro</vt:lpstr>
      <vt:lpstr>Verdana</vt:lpstr>
      <vt:lpstr>Wingdings</vt:lpstr>
      <vt:lpstr>UVM</vt:lpstr>
      <vt:lpstr>KLAR TIL LÆSEPRØVEN </vt:lpstr>
      <vt:lpstr>Til læreren – oversigt over indhold</vt:lpstr>
      <vt:lpstr>Til læreren – materialets opbygning </vt:lpstr>
      <vt:lpstr>Øveprøver og eksempelprøver</vt:lpstr>
      <vt:lpstr>Del 1:  Generelt om læseprøven </vt:lpstr>
      <vt:lpstr>Forløbet for prøven i læsning </vt:lpstr>
      <vt:lpstr>PowerPoint-præsentation</vt:lpstr>
      <vt:lpstr>PowerPoint-præsentation</vt:lpstr>
      <vt:lpstr>Del 2:  Læsemåder og læseformål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Del 3:  Prøvens omfang og sværhedsgrad </vt:lpstr>
      <vt:lpstr>PowerPoint-præsentation</vt:lpstr>
      <vt:lpstr>Del 4:  Gode råd til læseprøven 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2019-04-11T11:14:19Z</dcterms:created>
  <dcterms:modified xsi:type="dcterms:W3CDTF">2024-06-27T11:52:00Z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DocumentInfoFinished">
    <vt:lpwstr>True</vt:lpwstr>
  </property>
  <property fmtid="{D5CDD505-2E9C-101B-9397-08002B2CF9AE}" pid="4" name="CustomerId">
    <vt:lpwstr>uvm</vt:lpwstr>
  </property>
  <property fmtid="{D5CDD505-2E9C-101B-9397-08002B2CF9AE}" pid="5" name="TemplateId">
    <vt:lpwstr>637030260397972210</vt:lpwstr>
  </property>
  <property fmtid="{D5CDD505-2E9C-101B-9397-08002B2CF9AE}" pid="6" name="UserProfileId">
    <vt:lpwstr>637057704298673906</vt:lpwstr>
  </property>
</Properties>
</file>