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59" r:id="rId5"/>
    <p:sldId id="261" r:id="rId6"/>
    <p:sldId id="271" r:id="rId7"/>
    <p:sldId id="267" r:id="rId8"/>
    <p:sldId id="272" r:id="rId9"/>
    <p:sldId id="273" r:id="rId10"/>
    <p:sldId id="268" r:id="rId11"/>
    <p:sldId id="269" r:id="rId12"/>
    <p:sldId id="270" r:id="rId13"/>
    <p:sldId id="257" r:id="rId14"/>
    <p:sldId id="266" r:id="rId15"/>
    <p:sldId id="262"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e Welcher-Ulholm" initials="EWU" lastIdx="5" clrIdx="0">
    <p:extLst>
      <p:ext uri="{19B8F6BF-5375-455C-9EA6-DF929625EA0E}">
        <p15:presenceInfo xmlns:p15="http://schemas.microsoft.com/office/powerpoint/2012/main" userId="S::EWU@ramboll.com::07159ab7-eea8-4b58-952d-b0783018ba7a" providerId="AD"/>
      </p:ext>
    </p:extLst>
  </p:cmAuthor>
  <p:cmAuthor id="2" name="Jens Christensen" initials="JC" lastIdx="1" clrIdx="1">
    <p:extLst>
      <p:ext uri="{19B8F6BF-5375-455C-9EA6-DF929625EA0E}">
        <p15:presenceInfo xmlns:p15="http://schemas.microsoft.com/office/powerpoint/2012/main" userId="S-1-5-21-2100284113-1573851820-878952375-231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E4"/>
    <a:srgbClr val="33786D"/>
    <a:srgbClr val="65978B"/>
    <a:srgbClr val="69256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2D5D2D-5444-49CC-9B01-DAD5C5431E37}" v="1" dt="2022-12-05T08:22:14.369"/>
    <p1510:client id="{818D171A-7FC3-4053-9DA9-87F959354A2D}" v="1" dt="2023-09-14T14:31:31.05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38878" autoAdjust="0"/>
  </p:normalViewPr>
  <p:slideViewPr>
    <p:cSldViewPr snapToGrid="0" showGuides="1">
      <p:cViewPr varScale="1">
        <p:scale>
          <a:sx n="105" d="100"/>
          <a:sy n="105" d="100"/>
        </p:scale>
        <p:origin x="132" y="6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5400" y="6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12-15T14:05:45.617" idx="1">
    <p:pos x="10" y="10"/>
    <p:text>@Trine; Giver dette mening, og vil I tilføje tekster etc?</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42B987-EC31-4746-B4E6-062CD7AA3A1A}" type="datetime1">
              <a:rPr lang="en-GB" smtClean="0"/>
              <a:t>14/12/2023</a:t>
            </a:fld>
            <a:endParaRPr lang="en-GB" dirty="0"/>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‹nr.›</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5BBF7-0B0C-48D4-ABAA-EF360EF241C5}" type="datetime1">
              <a:rPr lang="en-GB" smtClean="0"/>
              <a:t>14/12/2023</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1D025B-ACD2-45C1-B156-1DDB470CE319}" type="slidenum">
              <a:rPr lang="en-GB" smtClean="0"/>
              <a:t>1</a:t>
            </a:fld>
            <a:endParaRPr lang="en-GB"/>
          </a:p>
        </p:txBody>
      </p:sp>
      <p:sp>
        <p:nvSpPr>
          <p:cNvPr id="5" name="Date Placeholder 4"/>
          <p:cNvSpPr>
            <a:spLocks noGrp="1"/>
          </p:cNvSpPr>
          <p:nvPr>
            <p:ph type="dt" idx="1"/>
          </p:nvPr>
        </p:nvSpPr>
        <p:spPr/>
        <p:txBody>
          <a:bodyPr/>
          <a:lstStyle/>
          <a:p>
            <a:fld id="{D325BBF7-0B0C-48D4-ABAA-EF360EF241C5}" type="datetime1">
              <a:rPr lang="en-GB" smtClean="0"/>
              <a:t>14/12/2023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497340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1D025B-ACD2-45C1-B156-1DDB470CE319}" type="slidenum">
              <a:rPr lang="en-GB" smtClean="0"/>
              <a:t>10</a:t>
            </a:fld>
            <a:endParaRPr lang="en-GB"/>
          </a:p>
        </p:txBody>
      </p:sp>
      <p:sp>
        <p:nvSpPr>
          <p:cNvPr id="5" name="Date Placeholder 4"/>
          <p:cNvSpPr>
            <a:spLocks noGrp="1"/>
          </p:cNvSpPr>
          <p:nvPr>
            <p:ph type="dt" idx="1"/>
          </p:nvPr>
        </p:nvSpPr>
        <p:spPr/>
        <p:txBody>
          <a:bodyPr/>
          <a:lstStyle/>
          <a:p>
            <a:fld id="{D325BBF7-0B0C-48D4-ABAA-EF360EF241C5}" type="datetime1">
              <a:rPr lang="en-GB" smtClean="0"/>
              <a:t>14/12/2023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18492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1D025B-ACD2-45C1-B156-1DDB470CE319}" type="slidenum">
              <a:rPr lang="en-GB" smtClean="0"/>
              <a:t>11</a:t>
            </a:fld>
            <a:endParaRPr lang="en-GB"/>
          </a:p>
        </p:txBody>
      </p:sp>
      <p:sp>
        <p:nvSpPr>
          <p:cNvPr id="5" name="Date Placeholder 4"/>
          <p:cNvSpPr>
            <a:spLocks noGrp="1"/>
          </p:cNvSpPr>
          <p:nvPr>
            <p:ph type="dt" idx="1"/>
          </p:nvPr>
        </p:nvSpPr>
        <p:spPr/>
        <p:txBody>
          <a:bodyPr/>
          <a:lstStyle/>
          <a:p>
            <a:fld id="{D325BBF7-0B0C-48D4-ABAA-EF360EF241C5}" type="datetime1">
              <a:rPr lang="en-GB" smtClean="0"/>
              <a:t>14/12/2023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482421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1D025B-ACD2-45C1-B156-1DDB470CE319}" type="slidenum">
              <a:rPr lang="en-GB" smtClean="0"/>
              <a:t>12</a:t>
            </a:fld>
            <a:endParaRPr lang="en-GB"/>
          </a:p>
        </p:txBody>
      </p:sp>
      <p:sp>
        <p:nvSpPr>
          <p:cNvPr id="5" name="Date Placeholder 4"/>
          <p:cNvSpPr>
            <a:spLocks noGrp="1"/>
          </p:cNvSpPr>
          <p:nvPr>
            <p:ph type="dt" idx="1"/>
          </p:nvPr>
        </p:nvSpPr>
        <p:spPr/>
        <p:txBody>
          <a:bodyPr/>
          <a:lstStyle/>
          <a:p>
            <a:fld id="{D325BBF7-0B0C-48D4-ABAA-EF360EF241C5}" type="datetime1">
              <a:rPr lang="en-GB" smtClean="0"/>
              <a:t>14/12/2023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2133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1D025B-ACD2-45C1-B156-1DDB470CE319}" type="slidenum">
              <a:rPr lang="en-GB" smtClean="0"/>
              <a:t>13</a:t>
            </a:fld>
            <a:endParaRPr lang="en-GB"/>
          </a:p>
        </p:txBody>
      </p:sp>
      <p:sp>
        <p:nvSpPr>
          <p:cNvPr id="5" name="Date Placeholder 4"/>
          <p:cNvSpPr>
            <a:spLocks noGrp="1"/>
          </p:cNvSpPr>
          <p:nvPr>
            <p:ph type="dt" idx="1"/>
          </p:nvPr>
        </p:nvSpPr>
        <p:spPr/>
        <p:txBody>
          <a:bodyPr/>
          <a:lstStyle/>
          <a:p>
            <a:fld id="{D325BBF7-0B0C-48D4-ABAA-EF360EF241C5}" type="datetime1">
              <a:rPr lang="en-GB" smtClean="0"/>
              <a:t>15/12/2023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72268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1D025B-ACD2-45C1-B156-1DDB470CE319}" type="slidenum">
              <a:rPr lang="en-GB" smtClean="0"/>
              <a:t>2</a:t>
            </a:fld>
            <a:endParaRPr lang="en-GB"/>
          </a:p>
        </p:txBody>
      </p:sp>
      <p:sp>
        <p:nvSpPr>
          <p:cNvPr id="5" name="Date Placeholder 4"/>
          <p:cNvSpPr>
            <a:spLocks noGrp="1"/>
          </p:cNvSpPr>
          <p:nvPr>
            <p:ph type="dt" idx="1"/>
          </p:nvPr>
        </p:nvSpPr>
        <p:spPr/>
        <p:txBody>
          <a:bodyPr/>
          <a:lstStyle/>
          <a:p>
            <a:fld id="{D325BBF7-0B0C-48D4-ABAA-EF360EF241C5}" type="datetime1">
              <a:rPr lang="en-GB" smtClean="0"/>
              <a:t>14/12/2023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7237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kern="1200" dirty="0" smtClean="0">
                <a:solidFill>
                  <a:schemeClr val="tx1"/>
                </a:solidFill>
                <a:effectLst/>
                <a:latin typeface="+mn-lt"/>
                <a:ea typeface="+mn-ea"/>
                <a:cs typeface="+mn-cs"/>
              </a:rPr>
              <a:t>Til læreren</a:t>
            </a:r>
          </a:p>
          <a:p>
            <a:r>
              <a:rPr lang="da-DK" sz="1200" b="0" kern="1200" dirty="0" smtClean="0">
                <a:solidFill>
                  <a:schemeClr val="tx1"/>
                </a:solidFill>
                <a:effectLst/>
                <a:latin typeface="+mn-lt"/>
                <a:ea typeface="+mn-ea"/>
                <a:cs typeface="+mn-cs"/>
              </a:rPr>
              <a:t>Nedenfor</a:t>
            </a:r>
            <a:r>
              <a:rPr lang="da-DK" sz="1200" b="0" kern="1200" baseline="0" dirty="0" smtClean="0">
                <a:solidFill>
                  <a:schemeClr val="tx1"/>
                </a:solidFill>
                <a:effectLst/>
                <a:latin typeface="+mn-lt"/>
                <a:ea typeface="+mn-ea"/>
                <a:cs typeface="+mn-cs"/>
              </a:rPr>
              <a:t> er en række spørgsmål (og bud på svar), som du kan tilpasse og tage udgangspunkt i dialogen med eleverne. </a:t>
            </a:r>
            <a:endParaRPr lang="da-DK" sz="1200" b="0" kern="1200" dirty="0" smtClean="0">
              <a:solidFill>
                <a:schemeClr val="tx1"/>
              </a:solidFill>
              <a:effectLst/>
              <a:latin typeface="+mn-lt"/>
              <a:ea typeface="+mn-ea"/>
              <a:cs typeface="+mn-cs"/>
            </a:endParaRP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Hvem</a:t>
            </a:r>
            <a:r>
              <a:rPr lang="da-DK" sz="1200" kern="1200" dirty="0" smtClean="0">
                <a:solidFill>
                  <a:schemeClr val="tx1"/>
                </a:solidFill>
                <a:effectLst/>
                <a:latin typeface="+mn-lt"/>
                <a:ea typeface="+mn-ea"/>
                <a:cs typeface="+mn-cs"/>
              </a:rPr>
              <a:t> henvender jobannoncen sig til?</a:t>
            </a:r>
          </a:p>
          <a:p>
            <a:r>
              <a:rPr lang="da-DK" sz="1200" kern="1200" dirty="0" smtClean="0">
                <a:solidFill>
                  <a:schemeClr val="tx1"/>
                </a:solidFill>
                <a:effectLst/>
                <a:latin typeface="+mn-lt"/>
                <a:ea typeface="+mn-ea"/>
                <a:cs typeface="+mn-cs"/>
              </a:rPr>
              <a:t>Hvor kan du se det i teksten?</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Hvem er ”du” i teksten?</a:t>
            </a:r>
          </a:p>
          <a:p>
            <a:r>
              <a:rPr lang="da-DK" sz="1200" b="1" kern="120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Annoncen indledes med underrubrikken </a:t>
            </a:r>
            <a:r>
              <a:rPr lang="da-DK" sz="1200" i="1" kern="1200" dirty="0" smtClean="0">
                <a:solidFill>
                  <a:schemeClr val="tx1"/>
                </a:solidFill>
                <a:effectLst/>
                <a:latin typeface="+mn-lt"/>
                <a:ea typeface="+mn-ea"/>
                <a:cs typeface="+mn-cs"/>
              </a:rPr>
              <a:t>Drømmer du om at skræmme livet af Tivolis gæster? </a:t>
            </a:r>
            <a:r>
              <a:rPr lang="da-DK" sz="1200" kern="1200" dirty="0" smtClean="0">
                <a:solidFill>
                  <a:schemeClr val="tx1"/>
                </a:solidFill>
                <a:effectLst/>
                <a:latin typeface="+mn-lt"/>
                <a:ea typeface="+mn-ea"/>
                <a:cs typeface="+mn-cs"/>
              </a:rPr>
              <a:t>Annoncørerne vil gerne have fat personer, der er gode til at optræde truende og skræmme andre.</a:t>
            </a:r>
          </a:p>
          <a:p>
            <a:r>
              <a:rPr lang="da-DK" sz="1200" kern="1200" dirty="0" smtClean="0">
                <a:solidFill>
                  <a:schemeClr val="tx1"/>
                </a:solidFill>
                <a:effectLst/>
                <a:latin typeface="+mn-lt"/>
                <a:ea typeface="+mn-ea"/>
                <a:cs typeface="+mn-cs"/>
              </a:rPr>
              <a:t>Er du den fødte skræmmer, og har du erfaring med det?</a:t>
            </a:r>
          </a:p>
          <a:p>
            <a:r>
              <a:rPr lang="da-DK" sz="1200" kern="1200" dirty="0" smtClean="0">
                <a:solidFill>
                  <a:schemeClr val="tx1"/>
                </a:solidFill>
                <a:effectLst/>
                <a:latin typeface="+mn-lt"/>
                <a:ea typeface="+mn-ea"/>
                <a:cs typeface="+mn-cs"/>
              </a:rPr>
              <a:t>Annoncørerne vil ikke bare have nogle der er gode til at skræmme, de vil også gerne have nogle, der har erfaring med det.</a:t>
            </a:r>
          </a:p>
          <a:p>
            <a:r>
              <a:rPr lang="da-DK" sz="1200" kern="1200" dirty="0" smtClean="0">
                <a:solidFill>
                  <a:schemeClr val="tx1"/>
                </a:solidFill>
                <a:effectLst/>
                <a:latin typeface="+mn-lt"/>
                <a:ea typeface="+mn-ea"/>
                <a:cs typeface="+mn-cs"/>
              </a:rPr>
              <a:t>”</a:t>
            </a:r>
            <a:r>
              <a:rPr lang="da-DK" sz="1200" kern="1200" dirty="0" err="1" smtClean="0">
                <a:solidFill>
                  <a:schemeClr val="tx1"/>
                </a:solidFill>
                <a:effectLst/>
                <a:latin typeface="+mn-lt"/>
                <a:ea typeface="+mn-ea"/>
                <a:cs typeface="+mn-cs"/>
              </a:rPr>
              <a:t>Du’et</a:t>
            </a:r>
            <a:r>
              <a:rPr lang="da-DK" sz="1200" kern="1200" dirty="0" smtClean="0">
                <a:solidFill>
                  <a:schemeClr val="tx1"/>
                </a:solidFill>
                <a:effectLst/>
                <a:latin typeface="+mn-lt"/>
                <a:ea typeface="+mn-ea"/>
                <a:cs typeface="+mn-cs"/>
              </a:rPr>
              <a:t>” er …</a:t>
            </a:r>
          </a:p>
          <a:p>
            <a:r>
              <a:rPr lang="da-DK" sz="1200" b="1" kern="1200" dirty="0" smtClean="0">
                <a:solidFill>
                  <a:schemeClr val="tx1"/>
                </a:solidFill>
                <a:effectLst/>
                <a:latin typeface="+mn-lt"/>
                <a:ea typeface="+mn-ea"/>
                <a:cs typeface="+mn-cs"/>
              </a:rPr>
              <a:t>Hvem er afsender</a:t>
            </a:r>
            <a:r>
              <a:rPr lang="da-DK" sz="1200" kern="1200" dirty="0" smtClean="0">
                <a:solidFill>
                  <a:schemeClr val="tx1"/>
                </a:solidFill>
                <a:effectLst/>
                <a:latin typeface="+mn-lt"/>
                <a:ea typeface="+mn-ea"/>
                <a:cs typeface="+mn-cs"/>
              </a:rPr>
              <a:t> af annoncen?</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Tivoli og forlystelsen ”</a:t>
            </a:r>
            <a:r>
              <a:rPr lang="da-DK" sz="1200" kern="1200" dirty="0" err="1" smtClean="0">
                <a:solidFill>
                  <a:schemeClr val="tx1"/>
                </a:solidFill>
                <a:effectLst/>
                <a:latin typeface="+mn-lt"/>
                <a:ea typeface="+mn-ea"/>
                <a:cs typeface="+mn-cs"/>
              </a:rPr>
              <a:t>Scary</a:t>
            </a:r>
            <a:r>
              <a:rPr lang="da-DK" sz="1200" kern="1200" dirty="0" smtClean="0">
                <a:solidFill>
                  <a:schemeClr val="tx1"/>
                </a:solidFill>
                <a:effectLst/>
                <a:latin typeface="+mn-lt"/>
                <a:ea typeface="+mn-ea"/>
                <a:cs typeface="+mn-cs"/>
              </a:rPr>
              <a:t> House” Villa </a:t>
            </a:r>
            <a:r>
              <a:rPr lang="da-DK" sz="1200" kern="1200" dirty="0" err="1" smtClean="0">
                <a:solidFill>
                  <a:schemeClr val="tx1"/>
                </a:solidFill>
                <a:effectLst/>
                <a:latin typeface="+mn-lt"/>
                <a:ea typeface="+mn-ea"/>
                <a:cs typeface="+mn-cs"/>
              </a:rPr>
              <a:t>Venndetta</a:t>
            </a:r>
            <a:r>
              <a:rPr lang="da-DK" sz="1200" kern="1200" dirty="0" smtClean="0">
                <a:solidFill>
                  <a:schemeClr val="tx1"/>
                </a:solidFill>
                <a:effectLst/>
                <a:latin typeface="+mn-lt"/>
                <a:ea typeface="+mn-ea"/>
                <a:cs typeface="+mn-cs"/>
              </a:rPr>
              <a:t> er afsender. </a:t>
            </a:r>
          </a:p>
          <a:p>
            <a:r>
              <a:rPr lang="da-DK" sz="1200" kern="1200" dirty="0" smtClean="0">
                <a:solidFill>
                  <a:schemeClr val="tx1"/>
                </a:solidFill>
                <a:effectLst/>
                <a:latin typeface="+mn-lt"/>
                <a:ea typeface="+mn-ea"/>
                <a:cs typeface="+mn-cs"/>
              </a:rPr>
              <a:t>Man kan kontakte projektkoordinator Janni Kristensen for yderligere oplysninger.</a:t>
            </a:r>
          </a:p>
          <a:p>
            <a:r>
              <a:rPr lang="da-DK" sz="1200" b="1" kern="1200" dirty="0" smtClean="0">
                <a:solidFill>
                  <a:schemeClr val="tx1"/>
                </a:solidFill>
                <a:effectLst/>
                <a:latin typeface="+mn-lt"/>
                <a:ea typeface="+mn-ea"/>
                <a:cs typeface="+mn-cs"/>
              </a:rPr>
              <a:t>Hvad</a:t>
            </a:r>
            <a:r>
              <a:rPr lang="da-DK" sz="1200" kern="1200" dirty="0" smtClean="0">
                <a:solidFill>
                  <a:schemeClr val="tx1"/>
                </a:solidFill>
                <a:effectLst/>
                <a:latin typeface="+mn-lt"/>
                <a:ea typeface="+mn-ea"/>
                <a:cs typeface="+mn-cs"/>
              </a:rPr>
              <a:t> går jobbet eller jobbene ud på ifølge annoncen?</a:t>
            </a:r>
          </a:p>
          <a:p>
            <a:r>
              <a:rPr lang="da-DK" sz="1200" kern="1200" dirty="0" smtClean="0">
                <a:solidFill>
                  <a:schemeClr val="tx1"/>
                </a:solidFill>
                <a:effectLst/>
                <a:latin typeface="+mn-lt"/>
                <a:ea typeface="+mn-ea"/>
                <a:cs typeface="+mn-cs"/>
              </a:rPr>
              <a:t>Jobbet går ud på at være performer i Villa Vendetta. Der er tre forskellige karakterer Miss Vendetta, piccolo, piccoline, Mr. Vendetta med forskellige karakteristika.</a:t>
            </a:r>
          </a:p>
          <a:p>
            <a:r>
              <a:rPr lang="da-DK" sz="1200" b="1" kern="1200" dirty="0" smtClean="0">
                <a:solidFill>
                  <a:schemeClr val="tx1"/>
                </a:solidFill>
                <a:effectLst/>
                <a:latin typeface="+mn-lt"/>
                <a:ea typeface="+mn-ea"/>
                <a:cs typeface="+mn-cs"/>
              </a:rPr>
              <a:t>Hvad</a:t>
            </a:r>
            <a:r>
              <a:rPr lang="da-DK" sz="1200" kern="1200" dirty="0" smtClean="0">
                <a:solidFill>
                  <a:schemeClr val="tx1"/>
                </a:solidFill>
                <a:effectLst/>
                <a:latin typeface="+mn-lt"/>
                <a:ea typeface="+mn-ea"/>
                <a:cs typeface="+mn-cs"/>
              </a:rPr>
              <a:t> er der brug for, at jobansøger kan? Og hvor kan du se det?</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For at komme i betragtning skal du … sende dit cv, samt en film på max 1 minut</a:t>
            </a:r>
          </a:p>
          <a:p>
            <a:r>
              <a:rPr lang="da-DK" sz="1200" kern="1200" dirty="0" smtClean="0">
                <a:solidFill>
                  <a:schemeClr val="tx1"/>
                </a:solidFill>
                <a:effectLst/>
                <a:latin typeface="+mn-lt"/>
                <a:ea typeface="+mn-ea"/>
                <a:cs typeface="+mn-cs"/>
              </a:rPr>
              <a:t>Vise du kan skræmme på en nonverbal måde og slutte med et smil eller grin stadig i rollen som en af personerne i Villa Vendetta …</a:t>
            </a:r>
          </a:p>
          <a:p>
            <a:r>
              <a:rPr lang="da-DK" sz="1200" kern="1200" dirty="0" smtClean="0">
                <a:solidFill>
                  <a:schemeClr val="tx1"/>
                </a:solidFill>
                <a:effectLst/>
                <a:latin typeface="+mn-lt"/>
                <a:ea typeface="+mn-ea"/>
                <a:cs typeface="+mn-cs"/>
              </a:rPr>
              <a:t>CV’et skal indeholde navn, alder, højde, erfaring med at skræmme</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Hvad lægger de ifølge annoncen vægt</a:t>
            </a:r>
            <a:r>
              <a:rPr lang="da-DK" sz="1200" kern="1200" dirty="0" smtClean="0">
                <a:solidFill>
                  <a:schemeClr val="tx1"/>
                </a:solidFill>
                <a:effectLst/>
                <a:latin typeface="+mn-lt"/>
                <a:ea typeface="+mn-ea"/>
                <a:cs typeface="+mn-cs"/>
              </a:rPr>
              <a:t> på?</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I annoncen skriver de, at de lægger vægt på evner og engagement …</a:t>
            </a:r>
          </a:p>
          <a:p>
            <a:r>
              <a:rPr lang="da-DK" sz="1200" kern="1200" dirty="0" smtClean="0">
                <a:solidFill>
                  <a:schemeClr val="tx1"/>
                </a:solidFill>
                <a:effectLst/>
                <a:latin typeface="+mn-lt"/>
                <a:ea typeface="+mn-ea"/>
                <a:cs typeface="+mn-cs"/>
              </a:rPr>
              <a:t>Det kan du vise ved …</a:t>
            </a:r>
          </a:p>
          <a:p>
            <a:r>
              <a:rPr lang="da-DK" sz="1200" b="1" kern="1200" dirty="0" smtClean="0">
                <a:solidFill>
                  <a:schemeClr val="tx1"/>
                </a:solidFill>
                <a:effectLst/>
                <a:latin typeface="+mn-lt"/>
                <a:ea typeface="+mn-ea"/>
                <a:cs typeface="+mn-cs"/>
              </a:rPr>
              <a:t>Hvordan kan du som jobansøger</a:t>
            </a:r>
            <a:r>
              <a:rPr lang="da-DK" sz="1200" kern="1200" dirty="0" smtClean="0">
                <a:solidFill>
                  <a:schemeClr val="tx1"/>
                </a:solidFill>
                <a:effectLst/>
                <a:latin typeface="+mn-lt"/>
                <a:ea typeface="+mn-ea"/>
                <a:cs typeface="+mn-cs"/>
              </a:rPr>
              <a:t> vise, at du er god til jobbet?</a:t>
            </a:r>
          </a:p>
          <a:p>
            <a:r>
              <a:rPr lang="da-DK" sz="1200" kern="1200" dirty="0" smtClean="0">
                <a:solidFill>
                  <a:schemeClr val="tx1"/>
                </a:solidFill>
                <a:effectLst/>
                <a:latin typeface="+mn-lt"/>
                <a:ea typeface="+mn-ea"/>
                <a:cs typeface="+mn-cs"/>
              </a:rPr>
              <a:t>Jeg kan gennem konkrete eksempler på cv’et og videoen vise min erfaring, mit engagement og mine evner ved …</a:t>
            </a:r>
          </a:p>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3</a:t>
            </a:fld>
            <a:endParaRPr lang="en-GB"/>
          </a:p>
        </p:txBody>
      </p:sp>
      <p:sp>
        <p:nvSpPr>
          <p:cNvPr id="5" name="Date Placeholder 4"/>
          <p:cNvSpPr>
            <a:spLocks noGrp="1"/>
          </p:cNvSpPr>
          <p:nvPr>
            <p:ph type="dt" idx="1"/>
          </p:nvPr>
        </p:nvSpPr>
        <p:spPr/>
        <p:txBody>
          <a:bodyPr/>
          <a:lstStyle/>
          <a:p>
            <a:fld id="{D325BBF7-0B0C-48D4-ABAA-EF360EF241C5}" type="datetime1">
              <a:rPr lang="en-GB" smtClean="0"/>
              <a:t>15/12/2023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54004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kern="1200" dirty="0" smtClean="0">
                <a:solidFill>
                  <a:schemeClr val="tx1"/>
                </a:solidFill>
                <a:effectLst/>
                <a:latin typeface="+mn-lt"/>
                <a:ea typeface="+mn-ea"/>
                <a:cs typeface="+mn-cs"/>
              </a:rPr>
              <a:t>Til læreren</a:t>
            </a:r>
          </a:p>
          <a:p>
            <a:r>
              <a:rPr lang="da-DK" sz="1200" b="0" kern="1200" dirty="0" smtClean="0">
                <a:solidFill>
                  <a:schemeClr val="tx1"/>
                </a:solidFill>
                <a:effectLst/>
                <a:latin typeface="+mn-lt"/>
                <a:ea typeface="+mn-ea"/>
                <a:cs typeface="+mn-cs"/>
              </a:rPr>
              <a:t>Nedenfor</a:t>
            </a:r>
            <a:r>
              <a:rPr lang="da-DK" sz="1200" b="0" kern="1200" baseline="0" dirty="0" smtClean="0">
                <a:solidFill>
                  <a:schemeClr val="tx1"/>
                </a:solidFill>
                <a:effectLst/>
                <a:latin typeface="+mn-lt"/>
                <a:ea typeface="+mn-ea"/>
                <a:cs typeface="+mn-cs"/>
              </a:rPr>
              <a:t> er en række spørgsmål (og bud på svar), som du kan tilpasse og tage udgangspunkt i dialogen med eleverne. </a:t>
            </a:r>
            <a:endParaRPr lang="da-DK" sz="1200" b="0" kern="1200" dirty="0" smtClean="0">
              <a:solidFill>
                <a:schemeClr val="tx1"/>
              </a:solidFill>
              <a:effectLst/>
              <a:latin typeface="+mn-lt"/>
              <a:ea typeface="+mn-ea"/>
              <a:cs typeface="+mn-cs"/>
            </a:endParaRP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Hvem</a:t>
            </a:r>
            <a:r>
              <a:rPr lang="da-DK" sz="1200" kern="1200" dirty="0" smtClean="0">
                <a:solidFill>
                  <a:schemeClr val="tx1"/>
                </a:solidFill>
                <a:effectLst/>
                <a:latin typeface="+mn-lt"/>
                <a:ea typeface="+mn-ea"/>
                <a:cs typeface="+mn-cs"/>
              </a:rPr>
              <a:t> henvender jobannoncen sig til?</a:t>
            </a:r>
          </a:p>
          <a:p>
            <a:r>
              <a:rPr lang="da-DK" sz="1200" kern="1200" dirty="0" smtClean="0">
                <a:solidFill>
                  <a:schemeClr val="tx1"/>
                </a:solidFill>
                <a:effectLst/>
                <a:latin typeface="+mn-lt"/>
                <a:ea typeface="+mn-ea"/>
                <a:cs typeface="+mn-cs"/>
              </a:rPr>
              <a:t>Hvor kan du se det i teksten?</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Hvem er ”du” i teksten?</a:t>
            </a:r>
          </a:p>
          <a:p>
            <a:r>
              <a:rPr lang="da-DK" sz="1200" b="1" kern="120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Annoncen indledes med underrubrikken </a:t>
            </a:r>
            <a:r>
              <a:rPr lang="da-DK" sz="1200" i="1" kern="1200" dirty="0" smtClean="0">
                <a:solidFill>
                  <a:schemeClr val="tx1"/>
                </a:solidFill>
                <a:effectLst/>
                <a:latin typeface="+mn-lt"/>
                <a:ea typeface="+mn-ea"/>
                <a:cs typeface="+mn-cs"/>
              </a:rPr>
              <a:t>Drømmer du om at skræmme livet af Tivolis gæster? </a:t>
            </a:r>
            <a:r>
              <a:rPr lang="da-DK" sz="1200" kern="1200" dirty="0" smtClean="0">
                <a:solidFill>
                  <a:schemeClr val="tx1"/>
                </a:solidFill>
                <a:effectLst/>
                <a:latin typeface="+mn-lt"/>
                <a:ea typeface="+mn-ea"/>
                <a:cs typeface="+mn-cs"/>
              </a:rPr>
              <a:t>Annoncørerne vil gerne have fat personer, der er gode til at optræde truende og skræmme andre.</a:t>
            </a:r>
          </a:p>
          <a:p>
            <a:r>
              <a:rPr lang="da-DK" sz="1200" kern="1200" dirty="0" smtClean="0">
                <a:solidFill>
                  <a:schemeClr val="tx1"/>
                </a:solidFill>
                <a:effectLst/>
                <a:latin typeface="+mn-lt"/>
                <a:ea typeface="+mn-ea"/>
                <a:cs typeface="+mn-cs"/>
              </a:rPr>
              <a:t>Er du den fødte skræmmer, og har du erfaring med det?</a:t>
            </a:r>
          </a:p>
          <a:p>
            <a:r>
              <a:rPr lang="da-DK" sz="1200" kern="1200" dirty="0" smtClean="0">
                <a:solidFill>
                  <a:schemeClr val="tx1"/>
                </a:solidFill>
                <a:effectLst/>
                <a:latin typeface="+mn-lt"/>
                <a:ea typeface="+mn-ea"/>
                <a:cs typeface="+mn-cs"/>
              </a:rPr>
              <a:t>Annoncørerne vil ikke bare have nogle der er gode til at skræmme, de vil også gerne have nogle, der har erfaring med det.</a:t>
            </a:r>
          </a:p>
          <a:p>
            <a:r>
              <a:rPr lang="da-DK" sz="1200" kern="1200" dirty="0" smtClean="0">
                <a:solidFill>
                  <a:schemeClr val="tx1"/>
                </a:solidFill>
                <a:effectLst/>
                <a:latin typeface="+mn-lt"/>
                <a:ea typeface="+mn-ea"/>
                <a:cs typeface="+mn-cs"/>
              </a:rPr>
              <a:t>”</a:t>
            </a:r>
            <a:r>
              <a:rPr lang="da-DK" sz="1200" kern="1200" dirty="0" err="1" smtClean="0">
                <a:solidFill>
                  <a:schemeClr val="tx1"/>
                </a:solidFill>
                <a:effectLst/>
                <a:latin typeface="+mn-lt"/>
                <a:ea typeface="+mn-ea"/>
                <a:cs typeface="+mn-cs"/>
              </a:rPr>
              <a:t>Du’et</a:t>
            </a:r>
            <a:r>
              <a:rPr lang="da-DK" sz="1200" kern="1200" dirty="0" smtClean="0">
                <a:solidFill>
                  <a:schemeClr val="tx1"/>
                </a:solidFill>
                <a:effectLst/>
                <a:latin typeface="+mn-lt"/>
                <a:ea typeface="+mn-ea"/>
                <a:cs typeface="+mn-cs"/>
              </a:rPr>
              <a:t>” er …</a:t>
            </a:r>
          </a:p>
          <a:p>
            <a:r>
              <a:rPr lang="da-DK" sz="1200" b="1" kern="1200" dirty="0" smtClean="0">
                <a:solidFill>
                  <a:schemeClr val="tx1"/>
                </a:solidFill>
                <a:effectLst/>
                <a:latin typeface="+mn-lt"/>
                <a:ea typeface="+mn-ea"/>
                <a:cs typeface="+mn-cs"/>
              </a:rPr>
              <a:t>Hvem er afsender</a:t>
            </a:r>
            <a:r>
              <a:rPr lang="da-DK" sz="1200" kern="1200" dirty="0" smtClean="0">
                <a:solidFill>
                  <a:schemeClr val="tx1"/>
                </a:solidFill>
                <a:effectLst/>
                <a:latin typeface="+mn-lt"/>
                <a:ea typeface="+mn-ea"/>
                <a:cs typeface="+mn-cs"/>
              </a:rPr>
              <a:t> af annoncen?</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Tivoli og forlystelsen ”</a:t>
            </a:r>
            <a:r>
              <a:rPr lang="da-DK" sz="1200" kern="1200" dirty="0" err="1" smtClean="0">
                <a:solidFill>
                  <a:schemeClr val="tx1"/>
                </a:solidFill>
                <a:effectLst/>
                <a:latin typeface="+mn-lt"/>
                <a:ea typeface="+mn-ea"/>
                <a:cs typeface="+mn-cs"/>
              </a:rPr>
              <a:t>Scary</a:t>
            </a:r>
            <a:r>
              <a:rPr lang="da-DK" sz="1200" kern="1200" dirty="0" smtClean="0">
                <a:solidFill>
                  <a:schemeClr val="tx1"/>
                </a:solidFill>
                <a:effectLst/>
                <a:latin typeface="+mn-lt"/>
                <a:ea typeface="+mn-ea"/>
                <a:cs typeface="+mn-cs"/>
              </a:rPr>
              <a:t> House” Villa </a:t>
            </a:r>
            <a:r>
              <a:rPr lang="da-DK" sz="1200" kern="1200" dirty="0" err="1" smtClean="0">
                <a:solidFill>
                  <a:schemeClr val="tx1"/>
                </a:solidFill>
                <a:effectLst/>
                <a:latin typeface="+mn-lt"/>
                <a:ea typeface="+mn-ea"/>
                <a:cs typeface="+mn-cs"/>
              </a:rPr>
              <a:t>Venndetta</a:t>
            </a:r>
            <a:r>
              <a:rPr lang="da-DK" sz="1200" kern="1200" dirty="0" smtClean="0">
                <a:solidFill>
                  <a:schemeClr val="tx1"/>
                </a:solidFill>
                <a:effectLst/>
                <a:latin typeface="+mn-lt"/>
                <a:ea typeface="+mn-ea"/>
                <a:cs typeface="+mn-cs"/>
              </a:rPr>
              <a:t> er afsender. </a:t>
            </a:r>
          </a:p>
          <a:p>
            <a:r>
              <a:rPr lang="da-DK" sz="1200" kern="1200" dirty="0" smtClean="0">
                <a:solidFill>
                  <a:schemeClr val="tx1"/>
                </a:solidFill>
                <a:effectLst/>
                <a:latin typeface="+mn-lt"/>
                <a:ea typeface="+mn-ea"/>
                <a:cs typeface="+mn-cs"/>
              </a:rPr>
              <a:t>Man kan kontakte projektkoordinator Janni Kristensen for yderligere oplysninger.</a:t>
            </a:r>
          </a:p>
          <a:p>
            <a:r>
              <a:rPr lang="da-DK" sz="1200" b="1" kern="1200" dirty="0" smtClean="0">
                <a:solidFill>
                  <a:schemeClr val="tx1"/>
                </a:solidFill>
                <a:effectLst/>
                <a:latin typeface="+mn-lt"/>
                <a:ea typeface="+mn-ea"/>
                <a:cs typeface="+mn-cs"/>
              </a:rPr>
              <a:t>Hvad</a:t>
            </a:r>
            <a:r>
              <a:rPr lang="da-DK" sz="1200" kern="1200" dirty="0" smtClean="0">
                <a:solidFill>
                  <a:schemeClr val="tx1"/>
                </a:solidFill>
                <a:effectLst/>
                <a:latin typeface="+mn-lt"/>
                <a:ea typeface="+mn-ea"/>
                <a:cs typeface="+mn-cs"/>
              </a:rPr>
              <a:t> går jobbet eller jobbene ud på ifølge annoncen?</a:t>
            </a:r>
          </a:p>
          <a:p>
            <a:r>
              <a:rPr lang="da-DK" sz="1200" kern="1200" dirty="0" smtClean="0">
                <a:solidFill>
                  <a:schemeClr val="tx1"/>
                </a:solidFill>
                <a:effectLst/>
                <a:latin typeface="+mn-lt"/>
                <a:ea typeface="+mn-ea"/>
                <a:cs typeface="+mn-cs"/>
              </a:rPr>
              <a:t>Jobbet går ud på at være performer i Villa Vendetta. Der er tre forskellige karakterer Miss Vendetta, piccolo, piccoline, Mr. Vendetta med forskellige karakteristika.</a:t>
            </a:r>
          </a:p>
          <a:p>
            <a:r>
              <a:rPr lang="da-DK" sz="1200" b="1" kern="1200" dirty="0" smtClean="0">
                <a:solidFill>
                  <a:schemeClr val="tx1"/>
                </a:solidFill>
                <a:effectLst/>
                <a:latin typeface="+mn-lt"/>
                <a:ea typeface="+mn-ea"/>
                <a:cs typeface="+mn-cs"/>
              </a:rPr>
              <a:t>Hvad</a:t>
            </a:r>
            <a:r>
              <a:rPr lang="da-DK" sz="1200" kern="1200" dirty="0" smtClean="0">
                <a:solidFill>
                  <a:schemeClr val="tx1"/>
                </a:solidFill>
                <a:effectLst/>
                <a:latin typeface="+mn-lt"/>
                <a:ea typeface="+mn-ea"/>
                <a:cs typeface="+mn-cs"/>
              </a:rPr>
              <a:t> er der brug for, at jobansøger kan? Og hvor kan du se det?</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For at komme i betragtning skal du … sende dit cv, samt en film på max 1 minut</a:t>
            </a:r>
          </a:p>
          <a:p>
            <a:r>
              <a:rPr lang="da-DK" sz="1200" kern="1200" dirty="0" smtClean="0">
                <a:solidFill>
                  <a:schemeClr val="tx1"/>
                </a:solidFill>
                <a:effectLst/>
                <a:latin typeface="+mn-lt"/>
                <a:ea typeface="+mn-ea"/>
                <a:cs typeface="+mn-cs"/>
              </a:rPr>
              <a:t>Vise du kan skræmme på en nonverbal måde og slutte med et smil eller grin stadig i rollen som en af personerne i Villa Vendetta …</a:t>
            </a:r>
          </a:p>
          <a:p>
            <a:r>
              <a:rPr lang="da-DK" sz="1200" kern="1200" dirty="0" smtClean="0">
                <a:solidFill>
                  <a:schemeClr val="tx1"/>
                </a:solidFill>
                <a:effectLst/>
                <a:latin typeface="+mn-lt"/>
                <a:ea typeface="+mn-ea"/>
                <a:cs typeface="+mn-cs"/>
              </a:rPr>
              <a:t>CV’et skal indeholde navn, alder, højde, erfaring med at skræmme</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Hvad lægger de ifølge annoncen vægt</a:t>
            </a:r>
            <a:r>
              <a:rPr lang="da-DK" sz="1200" kern="1200" dirty="0" smtClean="0">
                <a:solidFill>
                  <a:schemeClr val="tx1"/>
                </a:solidFill>
                <a:effectLst/>
                <a:latin typeface="+mn-lt"/>
                <a:ea typeface="+mn-ea"/>
                <a:cs typeface="+mn-cs"/>
              </a:rPr>
              <a:t> på?</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I annoncen skriver de, at de lægger vægt på evner og engagement …</a:t>
            </a:r>
          </a:p>
          <a:p>
            <a:r>
              <a:rPr lang="da-DK" sz="1200" kern="1200" dirty="0" smtClean="0">
                <a:solidFill>
                  <a:schemeClr val="tx1"/>
                </a:solidFill>
                <a:effectLst/>
                <a:latin typeface="+mn-lt"/>
                <a:ea typeface="+mn-ea"/>
                <a:cs typeface="+mn-cs"/>
              </a:rPr>
              <a:t>Det kan du vise ved …</a:t>
            </a:r>
          </a:p>
          <a:p>
            <a:r>
              <a:rPr lang="da-DK" sz="1200" b="1" kern="1200" dirty="0" smtClean="0">
                <a:solidFill>
                  <a:schemeClr val="tx1"/>
                </a:solidFill>
                <a:effectLst/>
                <a:latin typeface="+mn-lt"/>
                <a:ea typeface="+mn-ea"/>
                <a:cs typeface="+mn-cs"/>
              </a:rPr>
              <a:t>Hvordan kan du som jobansøger</a:t>
            </a:r>
            <a:r>
              <a:rPr lang="da-DK" sz="1200" kern="1200" dirty="0" smtClean="0">
                <a:solidFill>
                  <a:schemeClr val="tx1"/>
                </a:solidFill>
                <a:effectLst/>
                <a:latin typeface="+mn-lt"/>
                <a:ea typeface="+mn-ea"/>
                <a:cs typeface="+mn-cs"/>
              </a:rPr>
              <a:t> vise, at du er god til jobbet?</a:t>
            </a:r>
          </a:p>
          <a:p>
            <a:r>
              <a:rPr lang="da-DK" sz="1200" kern="1200" dirty="0" smtClean="0">
                <a:solidFill>
                  <a:schemeClr val="tx1"/>
                </a:solidFill>
                <a:effectLst/>
                <a:latin typeface="+mn-lt"/>
                <a:ea typeface="+mn-ea"/>
                <a:cs typeface="+mn-cs"/>
              </a:rPr>
              <a:t>Jeg kan gennem konkrete eksempler på cv’et og videoen vise min erfaring, mit engagement og mine evner ved …</a:t>
            </a:r>
          </a:p>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4</a:t>
            </a:fld>
            <a:endParaRPr lang="en-GB"/>
          </a:p>
        </p:txBody>
      </p:sp>
      <p:sp>
        <p:nvSpPr>
          <p:cNvPr id="5" name="Date Placeholder 4"/>
          <p:cNvSpPr>
            <a:spLocks noGrp="1"/>
          </p:cNvSpPr>
          <p:nvPr>
            <p:ph type="dt" idx="1"/>
          </p:nvPr>
        </p:nvSpPr>
        <p:spPr/>
        <p:txBody>
          <a:bodyPr/>
          <a:lstStyle/>
          <a:p>
            <a:fld id="{D325BBF7-0B0C-48D4-ABAA-EF360EF241C5}" type="datetime1">
              <a:rPr lang="en-GB" smtClean="0"/>
              <a:t>15/12/2023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28998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kern="1200" dirty="0" smtClean="0">
                <a:solidFill>
                  <a:schemeClr val="tx1"/>
                </a:solidFill>
                <a:effectLst/>
                <a:latin typeface="+mn-lt"/>
                <a:ea typeface="+mn-ea"/>
                <a:cs typeface="+mn-cs"/>
              </a:rPr>
              <a:t>Til læreren</a:t>
            </a:r>
          </a:p>
          <a:p>
            <a:r>
              <a:rPr lang="da-DK" sz="1200" b="0" kern="1200" dirty="0" smtClean="0">
                <a:solidFill>
                  <a:schemeClr val="tx1"/>
                </a:solidFill>
                <a:effectLst/>
                <a:latin typeface="+mn-lt"/>
                <a:ea typeface="+mn-ea"/>
                <a:cs typeface="+mn-cs"/>
              </a:rPr>
              <a:t>Nedenfor</a:t>
            </a:r>
            <a:r>
              <a:rPr lang="da-DK" sz="1200" b="0" kern="1200" baseline="0" dirty="0" smtClean="0">
                <a:solidFill>
                  <a:schemeClr val="tx1"/>
                </a:solidFill>
                <a:effectLst/>
                <a:latin typeface="+mn-lt"/>
                <a:ea typeface="+mn-ea"/>
                <a:cs typeface="+mn-cs"/>
              </a:rPr>
              <a:t> er en række spørgsmål (og bud på svar), som du kan tilpasse og tage udgangspunkt i dialogen med eleverne. </a:t>
            </a:r>
            <a:endParaRPr lang="da-DK" sz="1200" b="0" kern="1200" dirty="0" smtClean="0">
              <a:solidFill>
                <a:schemeClr val="tx1"/>
              </a:solidFill>
              <a:effectLst/>
              <a:latin typeface="+mn-lt"/>
              <a:ea typeface="+mn-ea"/>
              <a:cs typeface="+mn-cs"/>
            </a:endParaRP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Hvem</a:t>
            </a:r>
            <a:r>
              <a:rPr lang="da-DK" sz="1200" kern="1200" dirty="0" smtClean="0">
                <a:solidFill>
                  <a:schemeClr val="tx1"/>
                </a:solidFill>
                <a:effectLst/>
                <a:latin typeface="+mn-lt"/>
                <a:ea typeface="+mn-ea"/>
                <a:cs typeface="+mn-cs"/>
              </a:rPr>
              <a:t> henvender jobannoncen sig til?</a:t>
            </a:r>
          </a:p>
          <a:p>
            <a:r>
              <a:rPr lang="da-DK" sz="1200" kern="1200" dirty="0" smtClean="0">
                <a:solidFill>
                  <a:schemeClr val="tx1"/>
                </a:solidFill>
                <a:effectLst/>
                <a:latin typeface="+mn-lt"/>
                <a:ea typeface="+mn-ea"/>
                <a:cs typeface="+mn-cs"/>
              </a:rPr>
              <a:t>Hvor kan du se det i teksten?</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Hvem er ”du” i teksten?</a:t>
            </a:r>
          </a:p>
          <a:p>
            <a:r>
              <a:rPr lang="da-DK" sz="1200" b="1" kern="120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Annoncen indledes med underrubrikken </a:t>
            </a:r>
            <a:r>
              <a:rPr lang="da-DK" sz="1200" i="1" kern="1200" dirty="0" smtClean="0">
                <a:solidFill>
                  <a:schemeClr val="tx1"/>
                </a:solidFill>
                <a:effectLst/>
                <a:latin typeface="+mn-lt"/>
                <a:ea typeface="+mn-ea"/>
                <a:cs typeface="+mn-cs"/>
              </a:rPr>
              <a:t>Drømmer du om at skræmme livet af Tivolis gæster? </a:t>
            </a:r>
            <a:r>
              <a:rPr lang="da-DK" sz="1200" kern="1200" dirty="0" smtClean="0">
                <a:solidFill>
                  <a:schemeClr val="tx1"/>
                </a:solidFill>
                <a:effectLst/>
                <a:latin typeface="+mn-lt"/>
                <a:ea typeface="+mn-ea"/>
                <a:cs typeface="+mn-cs"/>
              </a:rPr>
              <a:t>Annoncørerne vil gerne have fat personer, der er gode til at optræde truende og skræmme andre.</a:t>
            </a:r>
          </a:p>
          <a:p>
            <a:r>
              <a:rPr lang="da-DK" sz="1200" kern="1200" dirty="0" smtClean="0">
                <a:solidFill>
                  <a:schemeClr val="tx1"/>
                </a:solidFill>
                <a:effectLst/>
                <a:latin typeface="+mn-lt"/>
                <a:ea typeface="+mn-ea"/>
                <a:cs typeface="+mn-cs"/>
              </a:rPr>
              <a:t>Er du den fødte skræmmer, og har du erfaring med det?</a:t>
            </a:r>
          </a:p>
          <a:p>
            <a:r>
              <a:rPr lang="da-DK" sz="1200" kern="1200" dirty="0" smtClean="0">
                <a:solidFill>
                  <a:schemeClr val="tx1"/>
                </a:solidFill>
                <a:effectLst/>
                <a:latin typeface="+mn-lt"/>
                <a:ea typeface="+mn-ea"/>
                <a:cs typeface="+mn-cs"/>
              </a:rPr>
              <a:t>Annoncørerne vil ikke bare have nogle der er gode til at skræmme, de vil også gerne have nogle, der har erfaring med det.</a:t>
            </a:r>
          </a:p>
          <a:p>
            <a:r>
              <a:rPr lang="da-DK" sz="1200" kern="1200" dirty="0" smtClean="0">
                <a:solidFill>
                  <a:schemeClr val="tx1"/>
                </a:solidFill>
                <a:effectLst/>
                <a:latin typeface="+mn-lt"/>
                <a:ea typeface="+mn-ea"/>
                <a:cs typeface="+mn-cs"/>
              </a:rPr>
              <a:t>”</a:t>
            </a:r>
            <a:r>
              <a:rPr lang="da-DK" sz="1200" kern="1200" dirty="0" err="1" smtClean="0">
                <a:solidFill>
                  <a:schemeClr val="tx1"/>
                </a:solidFill>
                <a:effectLst/>
                <a:latin typeface="+mn-lt"/>
                <a:ea typeface="+mn-ea"/>
                <a:cs typeface="+mn-cs"/>
              </a:rPr>
              <a:t>Du’et</a:t>
            </a:r>
            <a:r>
              <a:rPr lang="da-DK" sz="1200" kern="1200" dirty="0" smtClean="0">
                <a:solidFill>
                  <a:schemeClr val="tx1"/>
                </a:solidFill>
                <a:effectLst/>
                <a:latin typeface="+mn-lt"/>
                <a:ea typeface="+mn-ea"/>
                <a:cs typeface="+mn-cs"/>
              </a:rPr>
              <a:t>” er …</a:t>
            </a:r>
          </a:p>
          <a:p>
            <a:r>
              <a:rPr lang="da-DK" sz="1200" b="1" kern="1200" dirty="0" smtClean="0">
                <a:solidFill>
                  <a:schemeClr val="tx1"/>
                </a:solidFill>
                <a:effectLst/>
                <a:latin typeface="+mn-lt"/>
                <a:ea typeface="+mn-ea"/>
                <a:cs typeface="+mn-cs"/>
              </a:rPr>
              <a:t>Hvem er afsender</a:t>
            </a:r>
            <a:r>
              <a:rPr lang="da-DK" sz="1200" kern="1200" dirty="0" smtClean="0">
                <a:solidFill>
                  <a:schemeClr val="tx1"/>
                </a:solidFill>
                <a:effectLst/>
                <a:latin typeface="+mn-lt"/>
                <a:ea typeface="+mn-ea"/>
                <a:cs typeface="+mn-cs"/>
              </a:rPr>
              <a:t> af annoncen?</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Tivoli og forlystelsen ”</a:t>
            </a:r>
            <a:r>
              <a:rPr lang="da-DK" sz="1200" kern="1200" dirty="0" err="1" smtClean="0">
                <a:solidFill>
                  <a:schemeClr val="tx1"/>
                </a:solidFill>
                <a:effectLst/>
                <a:latin typeface="+mn-lt"/>
                <a:ea typeface="+mn-ea"/>
                <a:cs typeface="+mn-cs"/>
              </a:rPr>
              <a:t>Scary</a:t>
            </a:r>
            <a:r>
              <a:rPr lang="da-DK" sz="1200" kern="1200" dirty="0" smtClean="0">
                <a:solidFill>
                  <a:schemeClr val="tx1"/>
                </a:solidFill>
                <a:effectLst/>
                <a:latin typeface="+mn-lt"/>
                <a:ea typeface="+mn-ea"/>
                <a:cs typeface="+mn-cs"/>
              </a:rPr>
              <a:t> House” Villa </a:t>
            </a:r>
            <a:r>
              <a:rPr lang="da-DK" sz="1200" kern="1200" dirty="0" err="1" smtClean="0">
                <a:solidFill>
                  <a:schemeClr val="tx1"/>
                </a:solidFill>
                <a:effectLst/>
                <a:latin typeface="+mn-lt"/>
                <a:ea typeface="+mn-ea"/>
                <a:cs typeface="+mn-cs"/>
              </a:rPr>
              <a:t>Venndetta</a:t>
            </a:r>
            <a:r>
              <a:rPr lang="da-DK" sz="1200" kern="1200" dirty="0" smtClean="0">
                <a:solidFill>
                  <a:schemeClr val="tx1"/>
                </a:solidFill>
                <a:effectLst/>
                <a:latin typeface="+mn-lt"/>
                <a:ea typeface="+mn-ea"/>
                <a:cs typeface="+mn-cs"/>
              </a:rPr>
              <a:t> er afsender. </a:t>
            </a:r>
          </a:p>
          <a:p>
            <a:r>
              <a:rPr lang="da-DK" sz="1200" kern="1200" dirty="0" smtClean="0">
                <a:solidFill>
                  <a:schemeClr val="tx1"/>
                </a:solidFill>
                <a:effectLst/>
                <a:latin typeface="+mn-lt"/>
                <a:ea typeface="+mn-ea"/>
                <a:cs typeface="+mn-cs"/>
              </a:rPr>
              <a:t>Man kan kontakte projektkoordinator Janni Kristensen for yderligere oplysninger.</a:t>
            </a:r>
          </a:p>
          <a:p>
            <a:r>
              <a:rPr lang="da-DK" sz="1200" b="1" kern="1200" dirty="0" smtClean="0">
                <a:solidFill>
                  <a:schemeClr val="tx1"/>
                </a:solidFill>
                <a:effectLst/>
                <a:latin typeface="+mn-lt"/>
                <a:ea typeface="+mn-ea"/>
                <a:cs typeface="+mn-cs"/>
              </a:rPr>
              <a:t>Hvad</a:t>
            </a:r>
            <a:r>
              <a:rPr lang="da-DK" sz="1200" kern="1200" dirty="0" smtClean="0">
                <a:solidFill>
                  <a:schemeClr val="tx1"/>
                </a:solidFill>
                <a:effectLst/>
                <a:latin typeface="+mn-lt"/>
                <a:ea typeface="+mn-ea"/>
                <a:cs typeface="+mn-cs"/>
              </a:rPr>
              <a:t> går jobbet eller jobbene ud på ifølge annoncen?</a:t>
            </a:r>
          </a:p>
          <a:p>
            <a:r>
              <a:rPr lang="da-DK" sz="1200" kern="1200" dirty="0" smtClean="0">
                <a:solidFill>
                  <a:schemeClr val="tx1"/>
                </a:solidFill>
                <a:effectLst/>
                <a:latin typeface="+mn-lt"/>
                <a:ea typeface="+mn-ea"/>
                <a:cs typeface="+mn-cs"/>
              </a:rPr>
              <a:t>Jobbet går ud på at være performer i Villa Vendetta. Der er tre forskellige karakterer Miss Vendetta, piccolo, piccoline, Mr. Vendetta med forskellige karakteristika.</a:t>
            </a:r>
          </a:p>
          <a:p>
            <a:r>
              <a:rPr lang="da-DK" sz="1200" b="1" kern="1200" dirty="0" smtClean="0">
                <a:solidFill>
                  <a:schemeClr val="tx1"/>
                </a:solidFill>
                <a:effectLst/>
                <a:latin typeface="+mn-lt"/>
                <a:ea typeface="+mn-ea"/>
                <a:cs typeface="+mn-cs"/>
              </a:rPr>
              <a:t>Hvad</a:t>
            </a:r>
            <a:r>
              <a:rPr lang="da-DK" sz="1200" kern="1200" dirty="0" smtClean="0">
                <a:solidFill>
                  <a:schemeClr val="tx1"/>
                </a:solidFill>
                <a:effectLst/>
                <a:latin typeface="+mn-lt"/>
                <a:ea typeface="+mn-ea"/>
                <a:cs typeface="+mn-cs"/>
              </a:rPr>
              <a:t> er der brug for, at jobansøger kan? Og hvor kan du se det?</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For at komme i betragtning skal du … sende dit cv, samt en film på max 1 minut</a:t>
            </a:r>
          </a:p>
          <a:p>
            <a:r>
              <a:rPr lang="da-DK" sz="1200" kern="1200" dirty="0" smtClean="0">
                <a:solidFill>
                  <a:schemeClr val="tx1"/>
                </a:solidFill>
                <a:effectLst/>
                <a:latin typeface="+mn-lt"/>
                <a:ea typeface="+mn-ea"/>
                <a:cs typeface="+mn-cs"/>
              </a:rPr>
              <a:t>Vise du kan skræmme på en nonverbal måde og slutte med et smil eller grin stadig i rollen som en af personerne i Villa Vendetta …</a:t>
            </a:r>
          </a:p>
          <a:p>
            <a:r>
              <a:rPr lang="da-DK" sz="1200" kern="1200" dirty="0" smtClean="0">
                <a:solidFill>
                  <a:schemeClr val="tx1"/>
                </a:solidFill>
                <a:effectLst/>
                <a:latin typeface="+mn-lt"/>
                <a:ea typeface="+mn-ea"/>
                <a:cs typeface="+mn-cs"/>
              </a:rPr>
              <a:t>CV’et skal indeholde navn, alder, højde, erfaring med at skræmme</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Hvad lægger de ifølge annoncen vægt</a:t>
            </a:r>
            <a:r>
              <a:rPr lang="da-DK" sz="1200" kern="1200" dirty="0" smtClean="0">
                <a:solidFill>
                  <a:schemeClr val="tx1"/>
                </a:solidFill>
                <a:effectLst/>
                <a:latin typeface="+mn-lt"/>
                <a:ea typeface="+mn-ea"/>
                <a:cs typeface="+mn-cs"/>
              </a:rPr>
              <a:t> på?</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I annoncen skriver de, at de lægger vægt på evner og engagement …</a:t>
            </a:r>
          </a:p>
          <a:p>
            <a:r>
              <a:rPr lang="da-DK" sz="1200" kern="1200" dirty="0" smtClean="0">
                <a:solidFill>
                  <a:schemeClr val="tx1"/>
                </a:solidFill>
                <a:effectLst/>
                <a:latin typeface="+mn-lt"/>
                <a:ea typeface="+mn-ea"/>
                <a:cs typeface="+mn-cs"/>
              </a:rPr>
              <a:t>Det kan du vise ved …</a:t>
            </a:r>
          </a:p>
          <a:p>
            <a:r>
              <a:rPr lang="da-DK" sz="1200" b="1" kern="1200" dirty="0" smtClean="0">
                <a:solidFill>
                  <a:schemeClr val="tx1"/>
                </a:solidFill>
                <a:effectLst/>
                <a:latin typeface="+mn-lt"/>
                <a:ea typeface="+mn-ea"/>
                <a:cs typeface="+mn-cs"/>
              </a:rPr>
              <a:t>Hvordan kan du som jobansøger</a:t>
            </a:r>
            <a:r>
              <a:rPr lang="da-DK" sz="1200" kern="1200" dirty="0" smtClean="0">
                <a:solidFill>
                  <a:schemeClr val="tx1"/>
                </a:solidFill>
                <a:effectLst/>
                <a:latin typeface="+mn-lt"/>
                <a:ea typeface="+mn-ea"/>
                <a:cs typeface="+mn-cs"/>
              </a:rPr>
              <a:t> vise, at du er god til jobbet?</a:t>
            </a:r>
          </a:p>
          <a:p>
            <a:r>
              <a:rPr lang="da-DK" sz="1200" kern="1200" dirty="0" smtClean="0">
                <a:solidFill>
                  <a:schemeClr val="tx1"/>
                </a:solidFill>
                <a:effectLst/>
                <a:latin typeface="+mn-lt"/>
                <a:ea typeface="+mn-ea"/>
                <a:cs typeface="+mn-cs"/>
              </a:rPr>
              <a:t>Jeg kan gennem konkrete eksempler på cv’et og videoen vise min erfaring, mit engagement og mine evner ved …</a:t>
            </a:r>
          </a:p>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5</a:t>
            </a:fld>
            <a:endParaRPr lang="en-GB"/>
          </a:p>
        </p:txBody>
      </p:sp>
      <p:sp>
        <p:nvSpPr>
          <p:cNvPr id="5" name="Date Placeholder 4"/>
          <p:cNvSpPr>
            <a:spLocks noGrp="1"/>
          </p:cNvSpPr>
          <p:nvPr>
            <p:ph type="dt" idx="1"/>
          </p:nvPr>
        </p:nvSpPr>
        <p:spPr/>
        <p:txBody>
          <a:bodyPr/>
          <a:lstStyle/>
          <a:p>
            <a:fld id="{D325BBF7-0B0C-48D4-ABAA-EF360EF241C5}" type="datetime1">
              <a:rPr lang="en-GB" smtClean="0"/>
              <a:t>15/12/2023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28632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kern="1200" dirty="0" smtClean="0">
                <a:solidFill>
                  <a:schemeClr val="tx1"/>
                </a:solidFill>
                <a:effectLst/>
                <a:latin typeface="+mn-lt"/>
                <a:ea typeface="+mn-ea"/>
                <a:cs typeface="+mn-cs"/>
              </a:rPr>
              <a:t>Til læreren</a:t>
            </a:r>
          </a:p>
          <a:p>
            <a:r>
              <a:rPr lang="da-DK" sz="1200" b="0" kern="1200" dirty="0" smtClean="0">
                <a:solidFill>
                  <a:schemeClr val="tx1"/>
                </a:solidFill>
                <a:effectLst/>
                <a:latin typeface="+mn-lt"/>
                <a:ea typeface="+mn-ea"/>
                <a:cs typeface="+mn-cs"/>
              </a:rPr>
              <a:t>Nedenfor</a:t>
            </a:r>
            <a:r>
              <a:rPr lang="da-DK" sz="1200" b="0" kern="1200" baseline="0" dirty="0" smtClean="0">
                <a:solidFill>
                  <a:schemeClr val="tx1"/>
                </a:solidFill>
                <a:effectLst/>
                <a:latin typeface="+mn-lt"/>
                <a:ea typeface="+mn-ea"/>
                <a:cs typeface="+mn-cs"/>
              </a:rPr>
              <a:t> er en række spørgsmål (og bud på svar), som du kan tilpasse og tage udgangspunkt i dialogen med eleverne. </a:t>
            </a:r>
            <a:endParaRPr lang="da-DK" sz="1200" b="0" kern="1200" dirty="0" smtClean="0">
              <a:solidFill>
                <a:schemeClr val="tx1"/>
              </a:solidFill>
              <a:effectLst/>
              <a:latin typeface="+mn-lt"/>
              <a:ea typeface="+mn-ea"/>
              <a:cs typeface="+mn-cs"/>
            </a:endParaRP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Hvem</a:t>
            </a:r>
            <a:r>
              <a:rPr lang="da-DK" sz="1200" kern="1200" dirty="0" smtClean="0">
                <a:solidFill>
                  <a:schemeClr val="tx1"/>
                </a:solidFill>
                <a:effectLst/>
                <a:latin typeface="+mn-lt"/>
                <a:ea typeface="+mn-ea"/>
                <a:cs typeface="+mn-cs"/>
              </a:rPr>
              <a:t> henvender jobannoncen sig til?</a:t>
            </a:r>
          </a:p>
          <a:p>
            <a:r>
              <a:rPr lang="da-DK" sz="1200" kern="1200" dirty="0" smtClean="0">
                <a:solidFill>
                  <a:schemeClr val="tx1"/>
                </a:solidFill>
                <a:effectLst/>
                <a:latin typeface="+mn-lt"/>
                <a:ea typeface="+mn-ea"/>
                <a:cs typeface="+mn-cs"/>
              </a:rPr>
              <a:t>Hvor kan du se det i teksten?</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Hvem er ”du” i teksten?</a:t>
            </a:r>
          </a:p>
          <a:p>
            <a:r>
              <a:rPr lang="da-DK" sz="1200" b="1" kern="120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Annoncen indledes med underrubrikken </a:t>
            </a:r>
            <a:r>
              <a:rPr lang="da-DK" sz="1200" i="1" kern="1200" dirty="0" smtClean="0">
                <a:solidFill>
                  <a:schemeClr val="tx1"/>
                </a:solidFill>
                <a:effectLst/>
                <a:latin typeface="+mn-lt"/>
                <a:ea typeface="+mn-ea"/>
                <a:cs typeface="+mn-cs"/>
              </a:rPr>
              <a:t>Drømmer du om at skræmme livet af Tivolis gæster? </a:t>
            </a:r>
            <a:r>
              <a:rPr lang="da-DK" sz="1200" kern="1200" dirty="0" smtClean="0">
                <a:solidFill>
                  <a:schemeClr val="tx1"/>
                </a:solidFill>
                <a:effectLst/>
                <a:latin typeface="+mn-lt"/>
                <a:ea typeface="+mn-ea"/>
                <a:cs typeface="+mn-cs"/>
              </a:rPr>
              <a:t>Annoncørerne vil gerne have fat personer, der er gode til at optræde truende og skræmme andre.</a:t>
            </a:r>
          </a:p>
          <a:p>
            <a:r>
              <a:rPr lang="da-DK" sz="1200" kern="1200" dirty="0" smtClean="0">
                <a:solidFill>
                  <a:schemeClr val="tx1"/>
                </a:solidFill>
                <a:effectLst/>
                <a:latin typeface="+mn-lt"/>
                <a:ea typeface="+mn-ea"/>
                <a:cs typeface="+mn-cs"/>
              </a:rPr>
              <a:t>Er du den fødte skræmmer, og har du erfaring med det?</a:t>
            </a:r>
          </a:p>
          <a:p>
            <a:r>
              <a:rPr lang="da-DK" sz="1200" kern="1200" dirty="0" smtClean="0">
                <a:solidFill>
                  <a:schemeClr val="tx1"/>
                </a:solidFill>
                <a:effectLst/>
                <a:latin typeface="+mn-lt"/>
                <a:ea typeface="+mn-ea"/>
                <a:cs typeface="+mn-cs"/>
              </a:rPr>
              <a:t>Annoncørerne vil ikke bare have nogle der er gode til at skræmme, de vil også gerne have nogle, der har erfaring med det.</a:t>
            </a:r>
          </a:p>
          <a:p>
            <a:r>
              <a:rPr lang="da-DK" sz="1200" kern="1200" dirty="0" smtClean="0">
                <a:solidFill>
                  <a:schemeClr val="tx1"/>
                </a:solidFill>
                <a:effectLst/>
                <a:latin typeface="+mn-lt"/>
                <a:ea typeface="+mn-ea"/>
                <a:cs typeface="+mn-cs"/>
              </a:rPr>
              <a:t>”</a:t>
            </a:r>
            <a:r>
              <a:rPr lang="da-DK" sz="1200" kern="1200" dirty="0" err="1" smtClean="0">
                <a:solidFill>
                  <a:schemeClr val="tx1"/>
                </a:solidFill>
                <a:effectLst/>
                <a:latin typeface="+mn-lt"/>
                <a:ea typeface="+mn-ea"/>
                <a:cs typeface="+mn-cs"/>
              </a:rPr>
              <a:t>Du’et</a:t>
            </a:r>
            <a:r>
              <a:rPr lang="da-DK" sz="1200" kern="1200" dirty="0" smtClean="0">
                <a:solidFill>
                  <a:schemeClr val="tx1"/>
                </a:solidFill>
                <a:effectLst/>
                <a:latin typeface="+mn-lt"/>
                <a:ea typeface="+mn-ea"/>
                <a:cs typeface="+mn-cs"/>
              </a:rPr>
              <a:t>” er …</a:t>
            </a:r>
          </a:p>
          <a:p>
            <a:r>
              <a:rPr lang="da-DK" sz="1200" b="1" kern="1200" dirty="0" smtClean="0">
                <a:solidFill>
                  <a:schemeClr val="tx1"/>
                </a:solidFill>
                <a:effectLst/>
                <a:latin typeface="+mn-lt"/>
                <a:ea typeface="+mn-ea"/>
                <a:cs typeface="+mn-cs"/>
              </a:rPr>
              <a:t>Hvem er afsender</a:t>
            </a:r>
            <a:r>
              <a:rPr lang="da-DK" sz="1200" kern="1200" dirty="0" smtClean="0">
                <a:solidFill>
                  <a:schemeClr val="tx1"/>
                </a:solidFill>
                <a:effectLst/>
                <a:latin typeface="+mn-lt"/>
                <a:ea typeface="+mn-ea"/>
                <a:cs typeface="+mn-cs"/>
              </a:rPr>
              <a:t> af annoncen?</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Tivoli og forlystelsen ”</a:t>
            </a:r>
            <a:r>
              <a:rPr lang="da-DK" sz="1200" kern="1200" dirty="0" err="1" smtClean="0">
                <a:solidFill>
                  <a:schemeClr val="tx1"/>
                </a:solidFill>
                <a:effectLst/>
                <a:latin typeface="+mn-lt"/>
                <a:ea typeface="+mn-ea"/>
                <a:cs typeface="+mn-cs"/>
              </a:rPr>
              <a:t>Scary</a:t>
            </a:r>
            <a:r>
              <a:rPr lang="da-DK" sz="1200" kern="1200" dirty="0" smtClean="0">
                <a:solidFill>
                  <a:schemeClr val="tx1"/>
                </a:solidFill>
                <a:effectLst/>
                <a:latin typeface="+mn-lt"/>
                <a:ea typeface="+mn-ea"/>
                <a:cs typeface="+mn-cs"/>
              </a:rPr>
              <a:t> House” Villa </a:t>
            </a:r>
            <a:r>
              <a:rPr lang="da-DK" sz="1200" kern="1200" dirty="0" err="1" smtClean="0">
                <a:solidFill>
                  <a:schemeClr val="tx1"/>
                </a:solidFill>
                <a:effectLst/>
                <a:latin typeface="+mn-lt"/>
                <a:ea typeface="+mn-ea"/>
                <a:cs typeface="+mn-cs"/>
              </a:rPr>
              <a:t>Venndetta</a:t>
            </a:r>
            <a:r>
              <a:rPr lang="da-DK" sz="1200" kern="1200" dirty="0" smtClean="0">
                <a:solidFill>
                  <a:schemeClr val="tx1"/>
                </a:solidFill>
                <a:effectLst/>
                <a:latin typeface="+mn-lt"/>
                <a:ea typeface="+mn-ea"/>
                <a:cs typeface="+mn-cs"/>
              </a:rPr>
              <a:t> er afsender. </a:t>
            </a:r>
          </a:p>
          <a:p>
            <a:r>
              <a:rPr lang="da-DK" sz="1200" kern="1200" dirty="0" smtClean="0">
                <a:solidFill>
                  <a:schemeClr val="tx1"/>
                </a:solidFill>
                <a:effectLst/>
                <a:latin typeface="+mn-lt"/>
                <a:ea typeface="+mn-ea"/>
                <a:cs typeface="+mn-cs"/>
              </a:rPr>
              <a:t>Man kan kontakte projektkoordinator Janni Kristensen for yderligere oplysninger.</a:t>
            </a:r>
          </a:p>
          <a:p>
            <a:r>
              <a:rPr lang="da-DK" sz="1200" b="1" kern="1200" dirty="0" smtClean="0">
                <a:solidFill>
                  <a:schemeClr val="tx1"/>
                </a:solidFill>
                <a:effectLst/>
                <a:latin typeface="+mn-lt"/>
                <a:ea typeface="+mn-ea"/>
                <a:cs typeface="+mn-cs"/>
              </a:rPr>
              <a:t>Hvad</a:t>
            </a:r>
            <a:r>
              <a:rPr lang="da-DK" sz="1200" kern="1200" dirty="0" smtClean="0">
                <a:solidFill>
                  <a:schemeClr val="tx1"/>
                </a:solidFill>
                <a:effectLst/>
                <a:latin typeface="+mn-lt"/>
                <a:ea typeface="+mn-ea"/>
                <a:cs typeface="+mn-cs"/>
              </a:rPr>
              <a:t> går jobbet eller jobbene ud på ifølge annoncen?</a:t>
            </a:r>
          </a:p>
          <a:p>
            <a:r>
              <a:rPr lang="da-DK" sz="1200" kern="1200" dirty="0" smtClean="0">
                <a:solidFill>
                  <a:schemeClr val="tx1"/>
                </a:solidFill>
                <a:effectLst/>
                <a:latin typeface="+mn-lt"/>
                <a:ea typeface="+mn-ea"/>
                <a:cs typeface="+mn-cs"/>
              </a:rPr>
              <a:t>Jobbet går ud på at være performer i Villa Vendetta. Der er tre forskellige karakterer Miss Vendetta, piccolo, piccoline, Mr. Vendetta med forskellige karakteristika.</a:t>
            </a:r>
          </a:p>
          <a:p>
            <a:r>
              <a:rPr lang="da-DK" sz="1200" b="1" kern="1200" dirty="0" smtClean="0">
                <a:solidFill>
                  <a:schemeClr val="tx1"/>
                </a:solidFill>
                <a:effectLst/>
                <a:latin typeface="+mn-lt"/>
                <a:ea typeface="+mn-ea"/>
                <a:cs typeface="+mn-cs"/>
              </a:rPr>
              <a:t>Hvad</a:t>
            </a:r>
            <a:r>
              <a:rPr lang="da-DK" sz="1200" kern="1200" dirty="0" smtClean="0">
                <a:solidFill>
                  <a:schemeClr val="tx1"/>
                </a:solidFill>
                <a:effectLst/>
                <a:latin typeface="+mn-lt"/>
                <a:ea typeface="+mn-ea"/>
                <a:cs typeface="+mn-cs"/>
              </a:rPr>
              <a:t> er der brug for, at jobansøger kan? Og hvor kan du se det?</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For at komme i betragtning skal du … sende dit cv, samt en film på max 1 minut</a:t>
            </a:r>
          </a:p>
          <a:p>
            <a:r>
              <a:rPr lang="da-DK" sz="1200" kern="1200" dirty="0" smtClean="0">
                <a:solidFill>
                  <a:schemeClr val="tx1"/>
                </a:solidFill>
                <a:effectLst/>
                <a:latin typeface="+mn-lt"/>
                <a:ea typeface="+mn-ea"/>
                <a:cs typeface="+mn-cs"/>
              </a:rPr>
              <a:t>Vise du kan skræmme på en nonverbal måde og slutte med et smil eller grin stadig i rollen som en af personerne i Villa Vendetta …</a:t>
            </a:r>
          </a:p>
          <a:p>
            <a:r>
              <a:rPr lang="da-DK" sz="1200" kern="1200" dirty="0" smtClean="0">
                <a:solidFill>
                  <a:schemeClr val="tx1"/>
                </a:solidFill>
                <a:effectLst/>
                <a:latin typeface="+mn-lt"/>
                <a:ea typeface="+mn-ea"/>
                <a:cs typeface="+mn-cs"/>
              </a:rPr>
              <a:t>CV’et skal indeholde navn, alder, højde, erfaring med at skræmme</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Hvad lægger de ifølge annoncen vægt</a:t>
            </a:r>
            <a:r>
              <a:rPr lang="da-DK" sz="1200" kern="1200" dirty="0" smtClean="0">
                <a:solidFill>
                  <a:schemeClr val="tx1"/>
                </a:solidFill>
                <a:effectLst/>
                <a:latin typeface="+mn-lt"/>
                <a:ea typeface="+mn-ea"/>
                <a:cs typeface="+mn-cs"/>
              </a:rPr>
              <a:t> på?</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I annoncen skriver de, at de lægger vægt på evner og engagement …</a:t>
            </a:r>
          </a:p>
          <a:p>
            <a:r>
              <a:rPr lang="da-DK" sz="1200" kern="1200" dirty="0" smtClean="0">
                <a:solidFill>
                  <a:schemeClr val="tx1"/>
                </a:solidFill>
                <a:effectLst/>
                <a:latin typeface="+mn-lt"/>
                <a:ea typeface="+mn-ea"/>
                <a:cs typeface="+mn-cs"/>
              </a:rPr>
              <a:t>Det kan du vise ved …</a:t>
            </a:r>
          </a:p>
          <a:p>
            <a:r>
              <a:rPr lang="da-DK" sz="1200" b="1" kern="1200" dirty="0" smtClean="0">
                <a:solidFill>
                  <a:schemeClr val="tx1"/>
                </a:solidFill>
                <a:effectLst/>
                <a:latin typeface="+mn-lt"/>
                <a:ea typeface="+mn-ea"/>
                <a:cs typeface="+mn-cs"/>
              </a:rPr>
              <a:t>Hvordan kan du som jobansøger</a:t>
            </a:r>
            <a:r>
              <a:rPr lang="da-DK" sz="1200" kern="1200" dirty="0" smtClean="0">
                <a:solidFill>
                  <a:schemeClr val="tx1"/>
                </a:solidFill>
                <a:effectLst/>
                <a:latin typeface="+mn-lt"/>
                <a:ea typeface="+mn-ea"/>
                <a:cs typeface="+mn-cs"/>
              </a:rPr>
              <a:t> vise, at du er god til jobbet?</a:t>
            </a:r>
          </a:p>
          <a:p>
            <a:r>
              <a:rPr lang="da-DK" sz="1200" kern="1200" dirty="0" smtClean="0">
                <a:solidFill>
                  <a:schemeClr val="tx1"/>
                </a:solidFill>
                <a:effectLst/>
                <a:latin typeface="+mn-lt"/>
                <a:ea typeface="+mn-ea"/>
                <a:cs typeface="+mn-cs"/>
              </a:rPr>
              <a:t>Jeg kan gennem konkrete eksempler på cv’et og videoen vise min erfaring, mit engagement og mine evner ved …</a:t>
            </a:r>
          </a:p>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6</a:t>
            </a:fld>
            <a:endParaRPr lang="en-GB"/>
          </a:p>
        </p:txBody>
      </p:sp>
      <p:sp>
        <p:nvSpPr>
          <p:cNvPr id="5" name="Date Placeholder 4"/>
          <p:cNvSpPr>
            <a:spLocks noGrp="1"/>
          </p:cNvSpPr>
          <p:nvPr>
            <p:ph type="dt" idx="1"/>
          </p:nvPr>
        </p:nvSpPr>
        <p:spPr/>
        <p:txBody>
          <a:bodyPr/>
          <a:lstStyle/>
          <a:p>
            <a:fld id="{D325BBF7-0B0C-48D4-ABAA-EF360EF241C5}" type="datetime1">
              <a:rPr lang="en-GB" smtClean="0"/>
              <a:t>15/12/2023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847479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kern="1200" dirty="0" smtClean="0">
                <a:solidFill>
                  <a:schemeClr val="tx1"/>
                </a:solidFill>
                <a:effectLst/>
                <a:latin typeface="+mn-lt"/>
                <a:ea typeface="+mn-ea"/>
                <a:cs typeface="+mn-cs"/>
              </a:rPr>
              <a:t>Du kan bruge disse spørgsmål i dialogen med eleverne. </a:t>
            </a: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Model til undersøgelse af stillingsopslag</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Undersøg opbygningen, og de forskellige</a:t>
            </a:r>
            <a:r>
              <a:rPr lang="da-DK" sz="1200" kern="1200" dirty="0" smtClean="0">
                <a:solidFill>
                  <a:schemeClr val="tx1"/>
                </a:solidFill>
                <a:effectLst/>
                <a:latin typeface="+mn-lt"/>
                <a:ea typeface="+mn-ea"/>
                <a:cs typeface="+mn-cs"/>
              </a:rPr>
              <a:t> elementer i annoncen.</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Hvem</a:t>
            </a:r>
            <a:r>
              <a:rPr lang="da-DK" sz="1200" kern="1200" dirty="0" smtClean="0">
                <a:solidFill>
                  <a:schemeClr val="tx1"/>
                </a:solidFill>
                <a:effectLst/>
                <a:latin typeface="+mn-lt"/>
                <a:ea typeface="+mn-ea"/>
                <a:cs typeface="+mn-cs"/>
              </a:rPr>
              <a:t> henvender jobannoncen sig til?</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Hvor kan du se det i teksten?</a:t>
            </a:r>
          </a:p>
          <a:p>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Hvem er afsender</a:t>
            </a:r>
            <a:r>
              <a:rPr lang="da-DK" sz="1200" kern="1200" dirty="0" smtClean="0">
                <a:solidFill>
                  <a:schemeClr val="tx1"/>
                </a:solidFill>
                <a:effectLst/>
                <a:latin typeface="+mn-lt"/>
                <a:ea typeface="+mn-ea"/>
                <a:cs typeface="+mn-cs"/>
              </a:rPr>
              <a:t> af annoncen?</a:t>
            </a:r>
          </a:p>
          <a:p>
            <a:r>
              <a:rPr lang="da-DK" sz="1200" kern="1200" dirty="0" smtClean="0">
                <a:solidFill>
                  <a:schemeClr val="tx1"/>
                </a:solidFill>
                <a:effectLst/>
                <a:latin typeface="+mn-lt"/>
                <a:ea typeface="+mn-ea"/>
                <a:cs typeface="+mn-cs"/>
              </a:rPr>
              <a:t> </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Hvad</a:t>
            </a:r>
            <a:r>
              <a:rPr lang="da-DK" sz="1200" kern="1200" dirty="0" smtClean="0">
                <a:solidFill>
                  <a:schemeClr val="tx1"/>
                </a:solidFill>
                <a:effectLst/>
                <a:latin typeface="+mn-lt"/>
                <a:ea typeface="+mn-ea"/>
                <a:cs typeface="+mn-cs"/>
              </a:rPr>
              <a:t> går jobbet eller jobbet ud på ifølge annoncen?</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p>
          <a:p>
            <a:r>
              <a:rPr lang="da-DK" sz="1200" b="1" kern="1200" dirty="0" smtClean="0">
                <a:solidFill>
                  <a:schemeClr val="tx1"/>
                </a:solidFill>
                <a:effectLst/>
                <a:latin typeface="+mn-lt"/>
                <a:ea typeface="+mn-ea"/>
                <a:cs typeface="+mn-cs"/>
              </a:rPr>
              <a:t>Hvad</a:t>
            </a:r>
            <a:r>
              <a:rPr lang="da-DK" sz="1200" kern="1200" dirty="0" smtClean="0">
                <a:solidFill>
                  <a:schemeClr val="tx1"/>
                </a:solidFill>
                <a:effectLst/>
                <a:latin typeface="+mn-lt"/>
                <a:ea typeface="+mn-ea"/>
                <a:cs typeface="+mn-cs"/>
              </a:rPr>
              <a:t> er der brug for, at jobansøger kan?</a:t>
            </a:r>
          </a:p>
          <a:p>
            <a:r>
              <a:rPr lang="da-DK" sz="1200" kern="1200" dirty="0" smtClean="0">
                <a:solidFill>
                  <a:schemeClr val="tx1"/>
                </a:solidFill>
                <a:effectLst/>
                <a:latin typeface="+mn-lt"/>
                <a:ea typeface="+mn-ea"/>
                <a:cs typeface="+mn-cs"/>
              </a:rPr>
              <a:t>Hvilken uddannelse, erfaringer og kvalifikationer kræves der?</a:t>
            </a:r>
          </a:p>
          <a:p>
            <a:r>
              <a:rPr lang="da-DK" sz="1200" kern="1200" dirty="0" smtClean="0">
                <a:solidFill>
                  <a:schemeClr val="tx1"/>
                </a:solidFill>
                <a:effectLst/>
                <a:latin typeface="+mn-lt"/>
                <a:ea typeface="+mn-ea"/>
                <a:cs typeface="+mn-cs"/>
              </a:rPr>
              <a:t> </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7</a:t>
            </a:fld>
            <a:endParaRPr lang="en-GB"/>
          </a:p>
        </p:txBody>
      </p:sp>
      <p:sp>
        <p:nvSpPr>
          <p:cNvPr id="5" name="Date Placeholder 4"/>
          <p:cNvSpPr>
            <a:spLocks noGrp="1"/>
          </p:cNvSpPr>
          <p:nvPr>
            <p:ph type="dt" idx="1"/>
          </p:nvPr>
        </p:nvSpPr>
        <p:spPr/>
        <p:txBody>
          <a:bodyPr/>
          <a:lstStyle/>
          <a:p>
            <a:fld id="{D325BBF7-0B0C-48D4-ABAA-EF360EF241C5}" type="datetime1">
              <a:rPr lang="en-GB" smtClean="0"/>
              <a:t>15/12/2023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17612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0" kern="1200" dirty="0" smtClean="0">
                <a:solidFill>
                  <a:schemeClr val="tx1"/>
                </a:solidFill>
                <a:effectLst/>
                <a:latin typeface="+mn-lt"/>
                <a:ea typeface="+mn-ea"/>
                <a:cs typeface="+mn-cs"/>
              </a:rPr>
              <a:t>Til læreren</a:t>
            </a:r>
          </a:p>
          <a:p>
            <a:r>
              <a:rPr lang="da-DK" sz="1200" b="0" kern="1200" dirty="0" smtClean="0">
                <a:solidFill>
                  <a:schemeClr val="tx1"/>
                </a:solidFill>
                <a:effectLst/>
                <a:latin typeface="+mn-lt"/>
                <a:ea typeface="+mn-ea"/>
                <a:cs typeface="+mn-cs"/>
              </a:rPr>
              <a:t>Nedenfor</a:t>
            </a:r>
            <a:r>
              <a:rPr lang="da-DK" sz="1200" b="0" kern="1200" baseline="0" dirty="0" smtClean="0">
                <a:solidFill>
                  <a:schemeClr val="tx1"/>
                </a:solidFill>
                <a:effectLst/>
                <a:latin typeface="+mn-lt"/>
                <a:ea typeface="+mn-ea"/>
                <a:cs typeface="+mn-cs"/>
              </a:rPr>
              <a:t> er en række spørgsmål (og bud på svar), som du kan tilpasse og tage udgangspunkt i dialogen med eleverne. </a:t>
            </a:r>
            <a:endParaRPr lang="da-DK" sz="1200" b="0" kern="1200" dirty="0" smtClean="0">
              <a:solidFill>
                <a:schemeClr val="tx1"/>
              </a:solidFill>
              <a:effectLst/>
              <a:latin typeface="+mn-lt"/>
              <a:ea typeface="+mn-ea"/>
              <a:cs typeface="+mn-cs"/>
            </a:endParaRPr>
          </a:p>
          <a:p>
            <a:endParaRPr lang="da-DK" sz="1200" b="1"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Hvem</a:t>
            </a:r>
            <a:r>
              <a:rPr lang="da-DK" sz="1200" kern="1200" dirty="0" smtClean="0">
                <a:solidFill>
                  <a:schemeClr val="tx1"/>
                </a:solidFill>
                <a:effectLst/>
                <a:latin typeface="+mn-lt"/>
                <a:ea typeface="+mn-ea"/>
                <a:cs typeface="+mn-cs"/>
              </a:rPr>
              <a:t> henvender jobannoncen sig til?</a:t>
            </a:r>
          </a:p>
          <a:p>
            <a:r>
              <a:rPr lang="da-DK" sz="1200" kern="1200" dirty="0" smtClean="0">
                <a:solidFill>
                  <a:schemeClr val="tx1"/>
                </a:solidFill>
                <a:effectLst/>
                <a:latin typeface="+mn-lt"/>
                <a:ea typeface="+mn-ea"/>
                <a:cs typeface="+mn-cs"/>
              </a:rPr>
              <a:t>Hvor kan du se det i teksten?</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Hvem er ”du” i teksten?</a:t>
            </a:r>
          </a:p>
          <a:p>
            <a:r>
              <a:rPr lang="da-DK" sz="1200" b="1" kern="120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Annoncen indledes med underrubrikken </a:t>
            </a:r>
            <a:r>
              <a:rPr lang="da-DK" sz="1200" i="1" kern="1200" dirty="0" smtClean="0">
                <a:solidFill>
                  <a:schemeClr val="tx1"/>
                </a:solidFill>
                <a:effectLst/>
                <a:latin typeface="+mn-lt"/>
                <a:ea typeface="+mn-ea"/>
                <a:cs typeface="+mn-cs"/>
              </a:rPr>
              <a:t>Drømmer du om at skræmme livet af Tivolis gæster? </a:t>
            </a:r>
            <a:r>
              <a:rPr lang="da-DK" sz="1200" kern="1200" dirty="0" smtClean="0">
                <a:solidFill>
                  <a:schemeClr val="tx1"/>
                </a:solidFill>
                <a:effectLst/>
                <a:latin typeface="+mn-lt"/>
                <a:ea typeface="+mn-ea"/>
                <a:cs typeface="+mn-cs"/>
              </a:rPr>
              <a:t>Annoncørerne vil gerne have fat personer, der er gode til at optræde truende og skræmme andre.</a:t>
            </a:r>
          </a:p>
          <a:p>
            <a:r>
              <a:rPr lang="da-DK" sz="1200" kern="1200" dirty="0" smtClean="0">
                <a:solidFill>
                  <a:schemeClr val="tx1"/>
                </a:solidFill>
                <a:effectLst/>
                <a:latin typeface="+mn-lt"/>
                <a:ea typeface="+mn-ea"/>
                <a:cs typeface="+mn-cs"/>
              </a:rPr>
              <a:t>Er du den fødte skræmmer, og har du erfaring med det?</a:t>
            </a:r>
          </a:p>
          <a:p>
            <a:r>
              <a:rPr lang="da-DK" sz="1200" kern="1200" dirty="0" smtClean="0">
                <a:solidFill>
                  <a:schemeClr val="tx1"/>
                </a:solidFill>
                <a:effectLst/>
                <a:latin typeface="+mn-lt"/>
                <a:ea typeface="+mn-ea"/>
                <a:cs typeface="+mn-cs"/>
              </a:rPr>
              <a:t>Annoncørerne vil ikke bare have nogle der er gode til at skræmme, de vil også gerne have nogle, der har erfaring med det.</a:t>
            </a:r>
          </a:p>
          <a:p>
            <a:r>
              <a:rPr lang="da-DK" sz="1200" kern="1200" dirty="0" smtClean="0">
                <a:solidFill>
                  <a:schemeClr val="tx1"/>
                </a:solidFill>
                <a:effectLst/>
                <a:latin typeface="+mn-lt"/>
                <a:ea typeface="+mn-ea"/>
                <a:cs typeface="+mn-cs"/>
              </a:rPr>
              <a:t>”</a:t>
            </a:r>
            <a:r>
              <a:rPr lang="da-DK" sz="1200" kern="1200" dirty="0" err="1" smtClean="0">
                <a:solidFill>
                  <a:schemeClr val="tx1"/>
                </a:solidFill>
                <a:effectLst/>
                <a:latin typeface="+mn-lt"/>
                <a:ea typeface="+mn-ea"/>
                <a:cs typeface="+mn-cs"/>
              </a:rPr>
              <a:t>Du’et</a:t>
            </a:r>
            <a:r>
              <a:rPr lang="da-DK" sz="1200" kern="1200" dirty="0" smtClean="0">
                <a:solidFill>
                  <a:schemeClr val="tx1"/>
                </a:solidFill>
                <a:effectLst/>
                <a:latin typeface="+mn-lt"/>
                <a:ea typeface="+mn-ea"/>
                <a:cs typeface="+mn-cs"/>
              </a:rPr>
              <a:t>” er …</a:t>
            </a:r>
          </a:p>
          <a:p>
            <a:r>
              <a:rPr lang="da-DK" sz="1200" b="1" kern="1200" dirty="0" smtClean="0">
                <a:solidFill>
                  <a:schemeClr val="tx1"/>
                </a:solidFill>
                <a:effectLst/>
                <a:latin typeface="+mn-lt"/>
                <a:ea typeface="+mn-ea"/>
                <a:cs typeface="+mn-cs"/>
              </a:rPr>
              <a:t>Hvem er afsender</a:t>
            </a:r>
            <a:r>
              <a:rPr lang="da-DK" sz="1200" kern="1200" dirty="0" smtClean="0">
                <a:solidFill>
                  <a:schemeClr val="tx1"/>
                </a:solidFill>
                <a:effectLst/>
                <a:latin typeface="+mn-lt"/>
                <a:ea typeface="+mn-ea"/>
                <a:cs typeface="+mn-cs"/>
              </a:rPr>
              <a:t> af annoncen?</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Tivoli og forlystelsen ”</a:t>
            </a:r>
            <a:r>
              <a:rPr lang="da-DK" sz="1200" kern="1200" dirty="0" err="1" smtClean="0">
                <a:solidFill>
                  <a:schemeClr val="tx1"/>
                </a:solidFill>
                <a:effectLst/>
                <a:latin typeface="+mn-lt"/>
                <a:ea typeface="+mn-ea"/>
                <a:cs typeface="+mn-cs"/>
              </a:rPr>
              <a:t>Scary</a:t>
            </a:r>
            <a:r>
              <a:rPr lang="da-DK" sz="1200" kern="1200" dirty="0" smtClean="0">
                <a:solidFill>
                  <a:schemeClr val="tx1"/>
                </a:solidFill>
                <a:effectLst/>
                <a:latin typeface="+mn-lt"/>
                <a:ea typeface="+mn-ea"/>
                <a:cs typeface="+mn-cs"/>
              </a:rPr>
              <a:t> House” Villa </a:t>
            </a:r>
            <a:r>
              <a:rPr lang="da-DK" sz="1200" kern="1200" dirty="0" err="1" smtClean="0">
                <a:solidFill>
                  <a:schemeClr val="tx1"/>
                </a:solidFill>
                <a:effectLst/>
                <a:latin typeface="+mn-lt"/>
                <a:ea typeface="+mn-ea"/>
                <a:cs typeface="+mn-cs"/>
              </a:rPr>
              <a:t>Venndetta</a:t>
            </a:r>
            <a:r>
              <a:rPr lang="da-DK" sz="1200" kern="1200" dirty="0" smtClean="0">
                <a:solidFill>
                  <a:schemeClr val="tx1"/>
                </a:solidFill>
                <a:effectLst/>
                <a:latin typeface="+mn-lt"/>
                <a:ea typeface="+mn-ea"/>
                <a:cs typeface="+mn-cs"/>
              </a:rPr>
              <a:t> er afsender. </a:t>
            </a:r>
          </a:p>
          <a:p>
            <a:r>
              <a:rPr lang="da-DK" sz="1200" kern="1200" dirty="0" smtClean="0">
                <a:solidFill>
                  <a:schemeClr val="tx1"/>
                </a:solidFill>
                <a:effectLst/>
                <a:latin typeface="+mn-lt"/>
                <a:ea typeface="+mn-ea"/>
                <a:cs typeface="+mn-cs"/>
              </a:rPr>
              <a:t>Man kan kontakte projektkoordinator Janni Kristensen for yderligere oplysninger.</a:t>
            </a:r>
          </a:p>
          <a:p>
            <a:r>
              <a:rPr lang="da-DK" sz="1200" b="1" kern="1200" dirty="0" smtClean="0">
                <a:solidFill>
                  <a:schemeClr val="tx1"/>
                </a:solidFill>
                <a:effectLst/>
                <a:latin typeface="+mn-lt"/>
                <a:ea typeface="+mn-ea"/>
                <a:cs typeface="+mn-cs"/>
              </a:rPr>
              <a:t>Hvad</a:t>
            </a:r>
            <a:r>
              <a:rPr lang="da-DK" sz="1200" kern="1200" dirty="0" smtClean="0">
                <a:solidFill>
                  <a:schemeClr val="tx1"/>
                </a:solidFill>
                <a:effectLst/>
                <a:latin typeface="+mn-lt"/>
                <a:ea typeface="+mn-ea"/>
                <a:cs typeface="+mn-cs"/>
              </a:rPr>
              <a:t> går jobbet eller jobbene ud på ifølge annoncen?</a:t>
            </a:r>
          </a:p>
          <a:p>
            <a:r>
              <a:rPr lang="da-DK" sz="1200" kern="1200" dirty="0" smtClean="0">
                <a:solidFill>
                  <a:schemeClr val="tx1"/>
                </a:solidFill>
                <a:effectLst/>
                <a:latin typeface="+mn-lt"/>
                <a:ea typeface="+mn-ea"/>
                <a:cs typeface="+mn-cs"/>
              </a:rPr>
              <a:t>Jobbet går ud på at være performer i Villa Vendetta. Der er tre forskellige karakterer Miss Vendetta, piccolo, piccoline, Mr. Vendetta med forskellige karakteristika.</a:t>
            </a:r>
          </a:p>
          <a:p>
            <a:r>
              <a:rPr lang="da-DK" sz="1200" b="1" kern="1200" dirty="0" smtClean="0">
                <a:solidFill>
                  <a:schemeClr val="tx1"/>
                </a:solidFill>
                <a:effectLst/>
                <a:latin typeface="+mn-lt"/>
                <a:ea typeface="+mn-ea"/>
                <a:cs typeface="+mn-cs"/>
              </a:rPr>
              <a:t>Hvad</a:t>
            </a:r>
            <a:r>
              <a:rPr lang="da-DK" sz="1200" kern="1200" dirty="0" smtClean="0">
                <a:solidFill>
                  <a:schemeClr val="tx1"/>
                </a:solidFill>
                <a:effectLst/>
                <a:latin typeface="+mn-lt"/>
                <a:ea typeface="+mn-ea"/>
                <a:cs typeface="+mn-cs"/>
              </a:rPr>
              <a:t> er der brug for, at jobansøger kan? Og hvor kan du se det?</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For at komme i betragtning skal du … sende dit cv, samt en film på max 1 minut</a:t>
            </a:r>
          </a:p>
          <a:p>
            <a:r>
              <a:rPr lang="da-DK" sz="1200" kern="1200" dirty="0" smtClean="0">
                <a:solidFill>
                  <a:schemeClr val="tx1"/>
                </a:solidFill>
                <a:effectLst/>
                <a:latin typeface="+mn-lt"/>
                <a:ea typeface="+mn-ea"/>
                <a:cs typeface="+mn-cs"/>
              </a:rPr>
              <a:t>Vise du kan skræmme på en nonverbal måde og slutte med et smil eller grin stadig i rollen som en af personerne i Villa Vendetta …</a:t>
            </a:r>
          </a:p>
          <a:p>
            <a:r>
              <a:rPr lang="da-DK" sz="1200" kern="1200" dirty="0" smtClean="0">
                <a:solidFill>
                  <a:schemeClr val="tx1"/>
                </a:solidFill>
                <a:effectLst/>
                <a:latin typeface="+mn-lt"/>
                <a:ea typeface="+mn-ea"/>
                <a:cs typeface="+mn-cs"/>
              </a:rPr>
              <a:t>CV’et skal indeholde navn, alder, højde, erfaring med at skræmme</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Hvad lægger de ifølge annoncen vægt</a:t>
            </a:r>
            <a:r>
              <a:rPr lang="da-DK" sz="1200" kern="1200" dirty="0" smtClean="0">
                <a:solidFill>
                  <a:schemeClr val="tx1"/>
                </a:solidFill>
                <a:effectLst/>
                <a:latin typeface="+mn-lt"/>
                <a:ea typeface="+mn-ea"/>
                <a:cs typeface="+mn-cs"/>
              </a:rPr>
              <a:t> på?</a:t>
            </a:r>
          </a:p>
          <a:p>
            <a:r>
              <a:rPr lang="da-DK" sz="1200" b="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I annoncen skriver de, at de lægger vægt på evner og engagement …</a:t>
            </a:r>
          </a:p>
          <a:p>
            <a:r>
              <a:rPr lang="da-DK" sz="1200" kern="1200" dirty="0" smtClean="0">
                <a:solidFill>
                  <a:schemeClr val="tx1"/>
                </a:solidFill>
                <a:effectLst/>
                <a:latin typeface="+mn-lt"/>
                <a:ea typeface="+mn-ea"/>
                <a:cs typeface="+mn-cs"/>
              </a:rPr>
              <a:t>Det kan du vise ved …</a:t>
            </a:r>
          </a:p>
          <a:p>
            <a:r>
              <a:rPr lang="da-DK" sz="1200" b="1" kern="1200" dirty="0" smtClean="0">
                <a:solidFill>
                  <a:schemeClr val="tx1"/>
                </a:solidFill>
                <a:effectLst/>
                <a:latin typeface="+mn-lt"/>
                <a:ea typeface="+mn-ea"/>
                <a:cs typeface="+mn-cs"/>
              </a:rPr>
              <a:t>Hvordan kan du som jobansøger</a:t>
            </a:r>
            <a:r>
              <a:rPr lang="da-DK" sz="1200" kern="1200" dirty="0" smtClean="0">
                <a:solidFill>
                  <a:schemeClr val="tx1"/>
                </a:solidFill>
                <a:effectLst/>
                <a:latin typeface="+mn-lt"/>
                <a:ea typeface="+mn-ea"/>
                <a:cs typeface="+mn-cs"/>
              </a:rPr>
              <a:t> vise, at du er god til jobbet?</a:t>
            </a:r>
          </a:p>
          <a:p>
            <a:r>
              <a:rPr lang="da-DK" sz="1200" kern="1200" dirty="0" smtClean="0">
                <a:solidFill>
                  <a:schemeClr val="tx1"/>
                </a:solidFill>
                <a:effectLst/>
                <a:latin typeface="+mn-lt"/>
                <a:ea typeface="+mn-ea"/>
                <a:cs typeface="+mn-cs"/>
              </a:rPr>
              <a:t>Jeg kan gennem konkrete eksempler på cv’et og videoen vise min erfaring, mit engagement og mine evner ved …</a:t>
            </a:r>
          </a:p>
          <a:p>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8</a:t>
            </a:fld>
            <a:endParaRPr lang="en-GB"/>
          </a:p>
        </p:txBody>
      </p:sp>
      <p:sp>
        <p:nvSpPr>
          <p:cNvPr id="5" name="Date Placeholder 4"/>
          <p:cNvSpPr>
            <a:spLocks noGrp="1"/>
          </p:cNvSpPr>
          <p:nvPr>
            <p:ph type="dt" idx="1"/>
          </p:nvPr>
        </p:nvSpPr>
        <p:spPr/>
        <p:txBody>
          <a:bodyPr/>
          <a:lstStyle/>
          <a:p>
            <a:fld id="{D325BBF7-0B0C-48D4-ABAA-EF360EF241C5}" type="datetime1">
              <a:rPr lang="en-GB" smtClean="0"/>
              <a:t>15/12/2023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58609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Husk</a:t>
            </a:r>
            <a:r>
              <a:rPr lang="en-GB" baseline="0" dirty="0" smtClean="0"/>
              <a:t>, at der </a:t>
            </a:r>
            <a:r>
              <a:rPr lang="en-GB" baseline="0" dirty="0" err="1" smtClean="0"/>
              <a:t>på</a:t>
            </a:r>
            <a:r>
              <a:rPr lang="en-GB" baseline="0" dirty="0" smtClean="0"/>
              <a:t> </a:t>
            </a:r>
            <a:r>
              <a:rPr lang="en-GB" baseline="0" dirty="0" err="1" smtClean="0"/>
              <a:t>emu.k</a:t>
            </a:r>
            <a:r>
              <a:rPr lang="en-GB" baseline="0" dirty="0" smtClean="0"/>
              <a:t> </a:t>
            </a:r>
            <a:r>
              <a:rPr lang="en-GB" baseline="0" dirty="0" err="1" smtClean="0"/>
              <a:t>er</a:t>
            </a:r>
            <a:r>
              <a:rPr lang="en-GB" baseline="0" dirty="0" smtClean="0"/>
              <a:t> </a:t>
            </a:r>
            <a:r>
              <a:rPr lang="en-GB" baseline="0" dirty="0" err="1" smtClean="0"/>
              <a:t>en</a:t>
            </a:r>
            <a:r>
              <a:rPr lang="en-GB" baseline="0" dirty="0" smtClean="0"/>
              <a:t> </a:t>
            </a:r>
            <a:r>
              <a:rPr lang="en-GB" baseline="0" dirty="0" err="1" smtClean="0"/>
              <a:t>række</a:t>
            </a:r>
            <a:r>
              <a:rPr lang="en-GB" baseline="0" dirty="0" smtClean="0"/>
              <a:t> </a:t>
            </a:r>
            <a:r>
              <a:rPr lang="en-GB" baseline="0" dirty="0" err="1" smtClean="0"/>
              <a:t>læsemodeller</a:t>
            </a:r>
            <a:r>
              <a:rPr lang="en-GB" baseline="0" dirty="0" smtClean="0"/>
              <a:t> </a:t>
            </a:r>
            <a:r>
              <a:rPr lang="en-GB" baseline="0" dirty="0" err="1" smtClean="0"/>
              <a:t>og</a:t>
            </a:r>
            <a:r>
              <a:rPr lang="en-GB" baseline="0" dirty="0" smtClean="0"/>
              <a:t> </a:t>
            </a:r>
            <a:r>
              <a:rPr lang="en-GB" baseline="0" dirty="0" err="1" smtClean="0"/>
              <a:t>andre</a:t>
            </a:r>
            <a:r>
              <a:rPr lang="en-GB" baseline="0" dirty="0" smtClean="0"/>
              <a:t> </a:t>
            </a:r>
            <a:r>
              <a:rPr lang="en-GB" baseline="0" dirty="0" err="1" smtClean="0"/>
              <a:t>ressourcer</a:t>
            </a:r>
            <a:r>
              <a:rPr lang="en-GB" baseline="0" dirty="0" smtClean="0"/>
              <a:t>, der </a:t>
            </a:r>
            <a:r>
              <a:rPr lang="en-GB" baseline="0" dirty="0" err="1" smtClean="0"/>
              <a:t>kan</a:t>
            </a:r>
            <a:r>
              <a:rPr lang="en-GB" baseline="0" dirty="0" smtClean="0"/>
              <a:t> </a:t>
            </a:r>
            <a:r>
              <a:rPr lang="en-GB" baseline="0" dirty="0" err="1" smtClean="0"/>
              <a:t>tilspasses</a:t>
            </a:r>
            <a:r>
              <a:rPr lang="en-GB" baseline="0" dirty="0" smtClean="0"/>
              <a:t> </a:t>
            </a:r>
            <a:r>
              <a:rPr lang="en-GB" baseline="0" dirty="0" err="1" smtClean="0"/>
              <a:t>og</a:t>
            </a:r>
            <a:r>
              <a:rPr lang="en-GB" baseline="0" dirty="0" smtClean="0"/>
              <a:t> </a:t>
            </a:r>
            <a:r>
              <a:rPr lang="en-GB" baseline="0" dirty="0" err="1" smtClean="0"/>
              <a:t>bruges</a:t>
            </a:r>
            <a:r>
              <a:rPr lang="en-GB" baseline="0" dirty="0" smtClean="0"/>
              <a:t> I </a:t>
            </a:r>
            <a:r>
              <a:rPr lang="en-GB" baseline="0" dirty="0" err="1" smtClean="0"/>
              <a:t>elevopgaven</a:t>
            </a:r>
            <a:r>
              <a:rPr lang="en-GB" baseline="0" dirty="0" smtClean="0"/>
              <a:t>. </a:t>
            </a:r>
            <a:endParaRPr lang="en-GB" dirty="0"/>
          </a:p>
        </p:txBody>
      </p:sp>
      <p:sp>
        <p:nvSpPr>
          <p:cNvPr id="4" name="Slide Number Placeholder 3"/>
          <p:cNvSpPr>
            <a:spLocks noGrp="1"/>
          </p:cNvSpPr>
          <p:nvPr>
            <p:ph type="sldNum" sz="quarter" idx="5"/>
          </p:nvPr>
        </p:nvSpPr>
        <p:spPr/>
        <p:txBody>
          <a:bodyPr/>
          <a:lstStyle/>
          <a:p>
            <a:fld id="{1B1D025B-ACD2-45C1-B156-1DDB470CE319}" type="slidenum">
              <a:rPr lang="en-GB" smtClean="0"/>
              <a:t>9</a:t>
            </a:fld>
            <a:endParaRPr lang="en-GB"/>
          </a:p>
        </p:txBody>
      </p:sp>
      <p:sp>
        <p:nvSpPr>
          <p:cNvPr id="5" name="Date Placeholder 4"/>
          <p:cNvSpPr>
            <a:spLocks noGrp="1"/>
          </p:cNvSpPr>
          <p:nvPr>
            <p:ph type="dt" idx="1"/>
          </p:nvPr>
        </p:nvSpPr>
        <p:spPr/>
        <p:txBody>
          <a:bodyPr/>
          <a:lstStyle/>
          <a:p>
            <a:fld id="{D325BBF7-0B0C-48D4-ABAA-EF360EF241C5}" type="datetime1">
              <a:rPr lang="en-GB" smtClean="0"/>
              <a:t>15/12/2023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283505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1903C8B-6A03-40C4-AD50-AACDEC5FDA0C}" type="datetime1">
              <a:rPr lang="en-GB" smtClean="0"/>
              <a:t>14/12/2023</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dirty="0"/>
              <a:t>Mark placeholder to insert image </a:t>
            </a:r>
            <a:r>
              <a:rPr lang="en-GB" dirty="0"/>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dirty="0"/>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DE8F052-B495-40BE-9682-094846479C8E}" type="datetime1">
              <a:rPr lang="en-GB" smtClean="0"/>
              <a:t>14/12/2023</a:t>
            </a:fld>
            <a:endParaRPr lang="en-GB" dirty="0"/>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180183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B4C9864-BFD0-4574-B370-8DFD1BF6363B}" type="datetime1">
              <a:rPr lang="en-GB" smtClean="0"/>
              <a:t>14/12/2023</a:t>
            </a:fld>
            <a:endParaRPr lang="en-GB"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dirty="0"/>
              <a:t>Click to add title</a:t>
            </a:r>
            <a:endParaRPr lang="en-GB" dirty="0"/>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9941A0D-1A7D-4418-872D-0A573109AE3D}" type="datetime1">
              <a:rPr lang="en-GB" smtClean="0"/>
              <a:t>14/12/2023</a:t>
            </a:fld>
            <a:endParaRPr lang="en-GB"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dirty="0"/>
              <a:t>Click to add title</a:t>
            </a:r>
            <a:endParaRPr lang="en-GB" dirty="0"/>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CE630481-804D-4542-835F-93D05E69FE5F}" type="datetime1">
              <a:rPr lang="en-GB" smtClean="0"/>
              <a:t>14/12/2023</a:t>
            </a:fld>
            <a:endParaRPr lang="en-GB"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dirty="0"/>
              <a:t>Click to add title</a:t>
            </a:r>
            <a:endParaRPr lang="en-GB" dirty="0"/>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7BF43399-B145-4BBC-AF2A-C9EC8B4305A6}" type="datetime1">
              <a:rPr lang="en-GB" smtClean="0"/>
              <a:t>14/12/2023</a:t>
            </a:fld>
            <a:endParaRPr lang="en-GB" dirty="0"/>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dirty="0"/>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‹nr.›</a:t>
            </a:fld>
            <a:endParaRPr lang="en-GB" dirty="0"/>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dirty="0"/>
              <a:t>Click to add title</a:t>
            </a:r>
            <a:endParaRPr lang="en-GB" dirty="0"/>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D74F0F3-9842-478D-99B7-277D0E19CEC9}" type="datetime1">
              <a:rPr lang="en-GB" smtClean="0"/>
              <a:t>14/12/2023</a:t>
            </a:fld>
            <a:endParaRPr lang="en-GB" dirty="0"/>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dirty="0"/>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‹nr.›</a:t>
            </a:fld>
            <a:endParaRPr lang="en-GB" dirty="0"/>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dirty="0"/>
              <a:t>Click to add title</a:t>
            </a:r>
            <a:endParaRPr lang="en-GB" dirty="0"/>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33B4BAF-2B92-4850-839C-D15349852EB5}" type="datetime1">
              <a:rPr lang="en-GB" smtClean="0"/>
              <a:t>14/12/2023</a:t>
            </a:fld>
            <a:endParaRPr lang="en-GB" dirty="0"/>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dirty="0"/>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‹nr.›</a:t>
            </a:fld>
            <a:endParaRPr lang="en-GB" dirty="0"/>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dirty="0"/>
              <a:t>Click to add title</a:t>
            </a:r>
            <a:endParaRPr lang="en-GB" dirty="0"/>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dirty="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dirty="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dirty="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dirty="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7B5352C5-81EC-4100-8EF4-0409291AC406}" type="datetime1">
              <a:rPr lang="en-GB" smtClean="0"/>
              <a:t>14/12/2023</a:t>
            </a:fld>
            <a:endParaRPr lang="en-GB" dirty="0"/>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dirty="0"/>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‹nr.›</a:t>
            </a:fld>
            <a:endParaRPr lang="en-GB" dirty="0"/>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dirty="0"/>
              <a:t>Click to add title</a:t>
            </a:r>
            <a:endParaRPr lang="en-GB" dirty="0"/>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8A4F6F59-6CB3-4166-9CD8-0F5BCD967261}" type="datetime1">
              <a:rPr lang="en-GB" smtClean="0"/>
              <a:t>14/12/2023</a:t>
            </a:fld>
            <a:endParaRPr lang="en-GB"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‹nr.›</a:t>
            </a:fld>
            <a:endParaRPr lang="en-GB" dirty="0"/>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dirty="0"/>
              <a:t>Click to add title</a:t>
            </a:r>
            <a:endParaRPr lang="en-GB" dirty="0"/>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4297496" y="654050"/>
            <a:ext cx="7524000" cy="938213"/>
          </a:xfrm>
        </p:spPr>
        <p:txBody>
          <a:bodyPr/>
          <a:lstStyle/>
          <a:p>
            <a:r>
              <a:rPr lang="en-GB" noProof="0" dirty="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6ACCEA19-5171-4127-A28C-C6D875C2D7D4}" type="datetime1">
              <a:rPr lang="en-GB" smtClean="0"/>
              <a:t>14/12/2023</a:t>
            </a:fld>
            <a:endParaRPr lang="en-GB" dirty="0"/>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dirty="0"/>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B42BF88-9EAB-4FF1-8C7D-3D1A57D94546}" type="datetime1">
              <a:rPr lang="en-GB" smtClean="0"/>
              <a:t>14/12/2023</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dirty="0"/>
              <a:t>Mark placeholder to insert image </a:t>
            </a:r>
            <a:r>
              <a:rPr lang="en-GB" dirty="0"/>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dirty="0"/>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dirty="0"/>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9AA3F283-0871-412B-8A65-5C27135FA311}" type="datetime1">
              <a:rPr lang="en-GB" smtClean="0"/>
              <a:t>14/12/2023</a:t>
            </a:fld>
            <a:endParaRPr lang="en-GB" dirty="0"/>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dirty="0"/>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‹nr.›</a:t>
            </a:fld>
            <a:endParaRPr lang="en-GB" dirty="0"/>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dirty="0"/>
              <a:t>Click to add title</a:t>
            </a:r>
            <a:endParaRPr lang="en-GB" dirty="0"/>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4302000" y="654050"/>
            <a:ext cx="7524000" cy="938213"/>
          </a:xfrm>
        </p:spPr>
        <p:txBody>
          <a:bodyPr/>
          <a:lstStyle/>
          <a:p>
            <a:r>
              <a:rPr lang="en-GB" noProof="0" dirty="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67BCEC0-92C2-4FF9-A782-344903368E13}" type="datetime1">
              <a:rPr lang="en-GB" smtClean="0"/>
              <a:t>14/12/2023</a:t>
            </a:fld>
            <a:endParaRPr lang="en-GB" dirty="0"/>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dirty="0"/>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‹nr.›</a:t>
            </a:fld>
            <a:endParaRPr lang="en-GB" dirty="0"/>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59999" y="654050"/>
            <a:ext cx="7524000" cy="938213"/>
          </a:xfrm>
        </p:spPr>
        <p:txBody>
          <a:bodyPr/>
          <a:lstStyle/>
          <a:p>
            <a:r>
              <a:rPr lang="en-GB" noProof="0" dirty="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314D1594-E68D-46B5-98E0-BADEBF2D8E2F}" type="datetime1">
              <a:rPr lang="en-GB" smtClean="0"/>
              <a:t>14/12/2023</a:t>
            </a:fld>
            <a:endParaRPr lang="en-GB"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4297496" y="654050"/>
            <a:ext cx="7524000" cy="938213"/>
          </a:xfrm>
        </p:spPr>
        <p:txBody>
          <a:bodyPr/>
          <a:lstStyle/>
          <a:p>
            <a:r>
              <a:rPr lang="en-GB" noProof="0" dirty="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265A58E6-12DB-4BF0-8165-AE5E60E9367A}" type="datetime1">
              <a:rPr lang="en-GB" smtClean="0"/>
              <a:t>14/12/2023</a:t>
            </a:fld>
            <a:endParaRPr lang="en-GB" dirty="0"/>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dirty="0"/>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59999" y="654050"/>
            <a:ext cx="7524000" cy="938213"/>
          </a:xfrm>
        </p:spPr>
        <p:txBody>
          <a:bodyPr/>
          <a:lstStyle/>
          <a:p>
            <a:r>
              <a:rPr lang="en-GB" noProof="0" dirty="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904988D6-6DD0-4C39-8AE1-A7E25B5D1BF4}" type="datetime1">
              <a:rPr lang="en-GB" smtClean="0"/>
              <a:t>14/12/2023</a:t>
            </a:fld>
            <a:endParaRPr lang="en-GB"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59999" y="654050"/>
            <a:ext cx="8514000" cy="938213"/>
          </a:xfrm>
        </p:spPr>
        <p:txBody>
          <a:bodyPr/>
          <a:lstStyle/>
          <a:p>
            <a:r>
              <a:rPr lang="en-GB" noProof="0" dirty="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C7F6929-E9B5-46A3-B5E9-6150C85426CE}" type="datetime1">
              <a:rPr lang="en-GB" smtClean="0"/>
              <a:t>14/12/2023</a:t>
            </a:fld>
            <a:endParaRPr lang="en-GB"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‹nr.›</a:t>
            </a:fld>
            <a:endParaRPr lang="en-GB" dirty="0"/>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59999" y="654050"/>
            <a:ext cx="7524000" cy="938213"/>
          </a:xfrm>
        </p:spPr>
        <p:txBody>
          <a:bodyPr/>
          <a:lstStyle/>
          <a:p>
            <a:r>
              <a:rPr lang="en-GB" noProof="0" dirty="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59FA29BE-106E-4609-97DE-EDE0B0C087F7}" type="datetime1">
              <a:rPr lang="en-GB" smtClean="0"/>
              <a:t>14/12/2023</a:t>
            </a:fld>
            <a:endParaRPr lang="en-GB"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‹nr.›</a:t>
            </a:fld>
            <a:endParaRPr lang="en-GB" dirty="0"/>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59999" y="654050"/>
            <a:ext cx="8514000" cy="938213"/>
          </a:xfrm>
        </p:spPr>
        <p:txBody>
          <a:bodyPr/>
          <a:lstStyle/>
          <a:p>
            <a:r>
              <a:rPr lang="en-GB" noProof="0" dirty="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EFAF684-C611-4113-B7D5-C3E527F22C4F}" type="datetime1">
              <a:rPr lang="en-GB" smtClean="0"/>
              <a:t>14/12/2023</a:t>
            </a:fld>
            <a:endParaRPr lang="en-GB" dirty="0"/>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dirty="0"/>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‹nr.›</a:t>
            </a:fld>
            <a:endParaRPr lang="en-GB" dirty="0"/>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C4B04AE4-03BB-4174-AD21-7567A4C959F4}" type="datetime1">
              <a:rPr lang="en-GB" smtClean="0"/>
              <a:t>14/12/2023</a:t>
            </a:fld>
            <a:endParaRPr lang="en-GB" dirty="0"/>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dirty="0"/>
          </a:p>
        </p:txBody>
      </p:sp>
      <p:sp>
        <p:nvSpPr>
          <p:cNvPr id="2" name="Title 1"/>
          <p:cNvSpPr>
            <a:spLocks noGrp="1"/>
          </p:cNvSpPr>
          <p:nvPr>
            <p:ph type="title" hasCustomPrompt="1"/>
          </p:nvPr>
        </p:nvSpPr>
        <p:spPr>
          <a:xfrm>
            <a:off x="359999" y="654050"/>
            <a:ext cx="7524000" cy="938213"/>
          </a:xfrm>
        </p:spPr>
        <p:txBody>
          <a:bodyPr/>
          <a:lstStyle/>
          <a:p>
            <a:r>
              <a:rPr lang="en-GB" noProof="0" dirty="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dirty="0"/>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dirty="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3A46E679-721E-4A44-A034-B3833441D488}" type="datetime1">
              <a:rPr lang="en-GB" smtClean="0"/>
              <a:t>14/12/2023</a:t>
            </a:fld>
            <a:endParaRPr lang="en-GB" dirty="0"/>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dirty="0"/>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D06D66A-00D9-479B-9856-27577BF36107}" type="datetime1">
              <a:rPr lang="en-GB" smtClean="0"/>
              <a:t>14/12/2023</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dirty="0"/>
              <a:t>Mark placeholder to insert image </a:t>
            </a:r>
            <a:r>
              <a:rPr lang="en-GB" dirty="0"/>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dirty="0"/>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dirty="0"/>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F6C1ADEE-7B52-423A-9878-0398FEFAF71F}" type="datetime1">
              <a:rPr lang="en-GB" smtClean="0"/>
              <a:t>14/12/2023</a:t>
            </a:fld>
            <a:endParaRPr lang="en-GB" dirty="0"/>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dirty="0"/>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dirty="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dirty="0"/>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dirty="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3FD627AC-F023-4E38-BBE2-8CC6A4B15F9B}" type="datetime1">
              <a:rPr lang="en-GB" smtClean="0"/>
              <a:t>14/12/2023</a:t>
            </a:fld>
            <a:endParaRPr lang="en-GB" dirty="0"/>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dirty="0"/>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791AE312-9C38-4B88-A1BD-03872F0FCB4A}" type="datetime1">
              <a:rPr lang="en-GB" smtClean="0"/>
              <a:t>14/12/2023</a:t>
            </a:fld>
            <a:endParaRPr lang="en-GB" dirty="0"/>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dirty="0"/>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dirty="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dirty="0"/>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dirty="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B28D1D58-AB37-4343-ADE9-EEBE954DF792}" type="datetime1">
              <a:rPr lang="en-GB" smtClean="0"/>
              <a:t>14/12/2023</a:t>
            </a:fld>
            <a:endParaRPr lang="en-GB" dirty="0"/>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dirty="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06093368-26E3-4532-8FD8-7B783022E688}" type="datetime1">
              <a:rPr lang="en-GB" smtClean="0"/>
              <a:t>14/12/2023</a:t>
            </a:fld>
            <a:endParaRPr lang="en-GB" dirty="0"/>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dirty="0"/>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dirty="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851E3A26-CACC-472F-999E-6CEDC51DAFFB}" type="datetime1">
              <a:rPr lang="en-GB" smtClean="0"/>
              <a:t>14/12/2023</a:t>
            </a:fld>
            <a:endParaRPr lang="en-GB" dirty="0"/>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dirty="0"/>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dirty="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923212C7-A548-4370-9C24-272889F12011}" type="datetime1">
              <a:rPr lang="en-GB" smtClean="0"/>
              <a:t>14/12/2023</a:t>
            </a:fld>
            <a:endParaRPr lang="en-GB" dirty="0"/>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dirty="0"/>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dirty="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3393CB94-5BA6-4B5C-8025-21D6F4E52D5E}" type="datetime1">
              <a:rPr lang="en-GB" smtClean="0"/>
              <a:t>14/12/2023</a:t>
            </a:fld>
            <a:endParaRPr lang="en-GB" dirty="0"/>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dirty="0"/>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dirty="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29D73515-F0A6-4B30-A688-5D4CF44B9186}" type="datetime1">
              <a:rPr lang="en-GB" smtClean="0"/>
              <a:t>14/12/2023</a:t>
            </a:fld>
            <a:endParaRPr lang="en-GB" dirty="0"/>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dirty="0"/>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dirty="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B6F065B1-CCC8-4072-99B6-C71232109F4F}" type="datetime1">
              <a:rPr lang="en-GB" smtClean="0"/>
              <a:t>14/12/2023</a:t>
            </a:fld>
            <a:endParaRPr lang="en-GB" dirty="0"/>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dirty="0"/>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D3E1E10-4E6B-4C9C-B68B-DC96BC56ABFC}" type="datetime1">
              <a:rPr lang="en-GB" smtClean="0"/>
              <a:t>14/12/2023</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dirty="0"/>
              <a:t>Mark placeholder to insert image </a:t>
            </a:r>
            <a:r>
              <a:rPr lang="en-GB" dirty="0"/>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dirty="0"/>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dirty="0"/>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dirty="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4C0216E3-463B-4CB8-BE43-497F498BEEEE}" type="datetime1">
              <a:rPr lang="en-GB" smtClean="0"/>
              <a:t>14/12/2023</a:t>
            </a:fld>
            <a:endParaRPr lang="en-GB" dirty="0"/>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dirty="0"/>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dirty="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endParaRPr lang="en-GB" dirty="0"/>
          </a:p>
          <a:p>
            <a:pPr lvl="1"/>
            <a:r>
              <a:rPr lang="en-GB" dirty="0"/>
              <a:t>Second level</a:t>
            </a:r>
          </a:p>
          <a:p>
            <a:pPr lvl="2"/>
            <a:r>
              <a:rPr lang="en-GB" dirty="0"/>
              <a:t>Third level</a:t>
            </a:r>
          </a:p>
          <a:p>
            <a:pPr lvl="3"/>
            <a:r>
              <a:rPr lang="en-GB" dirty="0"/>
              <a:t>Fourth level</a:t>
            </a:r>
          </a:p>
          <a:p>
            <a:pPr lvl="4"/>
            <a:r>
              <a:rPr lang="en-GB" dirty="0"/>
              <a:t>Fifth level</a:t>
            </a:r>
          </a:p>
          <a:p>
            <a:pPr lvl="5"/>
            <a:r>
              <a:rPr lang="en-GB" noProof="0" dirty="0"/>
              <a:t>6</a:t>
            </a:r>
          </a:p>
          <a:p>
            <a:pPr lvl="6"/>
            <a:r>
              <a:rPr lang="en-GB" noProof="0" dirty="0"/>
              <a:t>7</a:t>
            </a:r>
          </a:p>
          <a:p>
            <a:pPr lvl="7"/>
            <a:r>
              <a:rPr lang="en-GB" noProof="0" dirty="0"/>
              <a:t>8</a:t>
            </a:r>
          </a:p>
          <a:p>
            <a:pPr lvl="8"/>
            <a:r>
              <a:rPr lang="en-GB" noProof="0" dirty="0"/>
              <a:t>9</a:t>
            </a:r>
            <a:endParaRPr lang="en-GB" dirty="0"/>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49EE3078-35F5-4450-8DDB-1711F663AF0B}" type="datetime1">
              <a:rPr lang="en-GB" smtClean="0"/>
              <a:t>14/12/2023</a:t>
            </a:fld>
            <a:endParaRPr lang="en-GB" dirty="0"/>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dirty="0"/>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7CEE0B2-D606-4C87-BD16-18AC95AF549F}" type="datetime1">
              <a:rPr lang="en-GB" smtClean="0"/>
              <a:t>14/12/2023</a:t>
            </a:fld>
            <a:endParaRPr lang="en-GB" dirty="0"/>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dirty="0"/>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dirty="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dirty="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dirty="0"/>
              <a:t>Click to add </a:t>
            </a:r>
            <a:r>
              <a:rPr lang="en-GB" dirty="0"/>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dirty="0"/>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075B1503-1805-4DC5-AF6E-FDE48DB177B4}" type="datetime1">
              <a:rPr lang="en-GB" smtClean="0"/>
              <a:t>14/12/2023</a:t>
            </a:fld>
            <a:endParaRPr lang="en-GB" dirty="0"/>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dirty="0"/>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‹nr.›</a:t>
            </a:fld>
            <a:endParaRPr lang="en-GB" dirty="0"/>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bg2"/>
                </a:solidFill>
              </a:rPr>
              <a:t>Ramboll</a:t>
            </a:r>
          </a:p>
        </p:txBody>
      </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Breaker (B)">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dirty="0"/>
              <a:t>Click to add </a:t>
            </a:r>
            <a:r>
              <a:rPr lang="en-GB" dirty="0"/>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dirty="0"/>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F24941B2-5F7F-4165-B2DE-D010B7A4A5F5}" type="datetime1">
              <a:rPr lang="en-GB" smtClean="0"/>
              <a:t>14/12/2023</a:t>
            </a:fld>
            <a:endParaRPr lang="en-GB" dirty="0"/>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‹nr.›</a:t>
            </a:fld>
            <a:endParaRPr lang="en-GB" dirty="0"/>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tx1"/>
                </a:solidFill>
              </a:rPr>
              <a:t>Ramboll</a:t>
            </a:r>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dirty="0"/>
              <a:t>Click to add </a:t>
            </a:r>
            <a:r>
              <a:rPr lang="en-GB" dirty="0"/>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dirty="0"/>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E373EE1C-D19B-4EA0-9A15-DED1DEE449B9}" type="datetime1">
              <a:rPr lang="en-GB" smtClean="0"/>
              <a:t>14/12/2023</a:t>
            </a:fld>
            <a:endParaRPr lang="en-GB" dirty="0"/>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dirty="0"/>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‹nr.›</a:t>
            </a:fld>
            <a:endParaRPr lang="en-GB" dirty="0"/>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1466C188-1D45-4F08-8DB4-23F6002C2B91}" type="datetime1">
              <a:rPr lang="en-GB" smtClean="0"/>
              <a:t>14/12/2023</a:t>
            </a:fld>
            <a:endParaRPr lang="en-GB" dirty="0"/>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dirty="0"/>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dirty="0"/>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dirty="0"/>
              <a:t>Click to add </a:t>
            </a:r>
            <a:r>
              <a:rPr lang="en-GB" dirty="0"/>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dirty="0"/>
              <a:t>Click to add subtitle</a:t>
            </a:r>
          </a:p>
        </p:txBody>
      </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7494C8F4-6B6A-48C1-B023-792B6BA54AED}" type="datetime1">
              <a:rPr lang="en-GB" smtClean="0"/>
              <a:t>14/12/2023</a:t>
            </a:fld>
            <a:endParaRPr lang="en-GB" dirty="0"/>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199078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8C247F8E-8C20-40E4-A53C-3DA358D8C9A7}" type="datetime1">
              <a:rPr lang="en-GB" smtClean="0"/>
              <a:t>14/12/2023</a:t>
            </a:fld>
            <a:endParaRPr lang="en-GB" dirty="0"/>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19548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E8C12B2-0AE5-428E-985F-E18D4DA17AC7}" type="datetime1">
              <a:rPr lang="en-GB" smtClean="0"/>
              <a:t>14/12/2023</a:t>
            </a:fld>
            <a:endParaRPr lang="en-GB"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dirty="0"/>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dirty="0"/>
              <a:t>Click to add </a:t>
            </a:r>
            <a:r>
              <a:rPr lang="en-GB" dirty="0"/>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dirty="0"/>
              <a:t>Click to add Name Last name</a:t>
            </a:r>
            <a:br>
              <a:rPr lang="en-GB" dirty="0"/>
            </a:br>
            <a:r>
              <a:rPr lang="en-GB" dirty="0"/>
              <a:t>Job title, Department</a:t>
            </a:r>
            <a:br>
              <a:rPr lang="en-GB" dirty="0"/>
            </a:br>
            <a:r>
              <a:rPr lang="en-GB" dirty="0"/>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5259D24-E6A6-4D69-90CB-83073E8387B2}" type="datetime1">
              <a:rPr lang="en-GB" smtClean="0"/>
              <a:t>14/12/2023</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dirty="0"/>
              <a:t>Mark placeholder to insert image </a:t>
            </a:r>
            <a:r>
              <a:rPr lang="en-GB" dirty="0"/>
              <a:t>using the Insert tab – Pictures or from Templafy</a:t>
            </a:r>
          </a:p>
          <a:p>
            <a:endParaRPr lang="en-GB" dirty="0"/>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dirty="0"/>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dirty="0"/>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dirty="0"/>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dirty="0"/>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GB" smtClean="0"/>
              <a:t>14/12/2023</a:t>
            </a:fld>
            <a:endParaRPr lang="en-GB"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dirty="0"/>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dirty="0"/>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dirty="0"/>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dirty="0"/>
              <a:t>Click to add </a:t>
            </a:r>
            <a:r>
              <a:rPr lang="en-GB" dirty="0"/>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dirty="0"/>
              <a:t>Click to add Name Last name</a:t>
            </a:r>
            <a:br>
              <a:rPr lang="en-GB" dirty="0"/>
            </a:br>
            <a:r>
              <a:rPr lang="en-GB" dirty="0"/>
              <a:t>Job title, Department</a:t>
            </a:r>
            <a:br>
              <a:rPr lang="en-GB" dirty="0"/>
            </a:br>
            <a:r>
              <a:rPr lang="en-GB" dirty="0"/>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GB" smtClean="0"/>
              <a:t>14/12/2023</a:t>
            </a:fld>
            <a:endParaRPr lang="en-GB"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dirty="0"/>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dirty="0"/>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dirty="0"/>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dirty="0"/>
              <a:t>Click to add </a:t>
            </a:r>
            <a:r>
              <a:rPr lang="en-GB" dirty="0"/>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dirty="0"/>
              <a:t>Click to add Name Last name</a:t>
            </a:r>
            <a:br>
              <a:rPr lang="en-GB" dirty="0"/>
            </a:br>
            <a:r>
              <a:rPr lang="en-GB" dirty="0"/>
              <a:t>Job title, Department</a:t>
            </a:r>
            <a:br>
              <a:rPr lang="en-GB" dirty="0"/>
            </a:br>
            <a:r>
              <a:rPr lang="en-GB" dirty="0"/>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6F26645-C2A2-4B76-9EB3-5D9CA57B224A}" type="datetime1">
              <a:rPr lang="en-GB" smtClean="0"/>
              <a:t>14/12/2023</a:t>
            </a:fld>
            <a:endParaRPr lang="en-GB"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dirty="0"/>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25BA43C-8502-4266-A056-72866794E701}" type="datetime1">
              <a:rPr lang="en-GB" smtClean="0"/>
              <a:t>14/12/2023</a:t>
            </a:fld>
            <a:endParaRPr lang="en-GB" dirty="0"/>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dirty="0"/>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dirty="0"/>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solidFill>
                  <a:srgbClr val="333333"/>
                </a:solidFill>
                <a:latin typeface="+mn-lt"/>
                <a:cs typeface="Verdana" panose="020B0604030504040204" pitchFamily="34" charset="0"/>
              </a:rPr>
              <a:t>PICTURES</a:t>
            </a:r>
            <a:r>
              <a:rPr lang="en-GB" sz="900" dirty="0">
                <a:solidFill>
                  <a:srgbClr val="333333"/>
                </a:solidFill>
                <a:latin typeface="+mn-lt"/>
                <a:cs typeface="Verdana" panose="020B0604030504040204" pitchFamily="34" charset="0"/>
              </a:rPr>
              <a:t/>
            </a:r>
            <a:br>
              <a:rPr lang="en-GB" sz="900" dirty="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dirty="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dirty="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A5B220B3-5DAB-45AB-9B6A-9B7C36B5A57F}" type="datetime1">
              <a:rPr lang="en-GB" smtClean="0"/>
              <a:t>14/12/2023</a:t>
            </a:fld>
            <a:endParaRPr lang="en-GB"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r>
              <a:rPr lang="en-GB" altLang="da-DK" sz="900" b="0" noProof="1">
                <a:solidFill>
                  <a:srgbClr val="333333"/>
                </a:solidFill>
                <a:latin typeface="+mn-lt"/>
                <a:cs typeface="Verdana" panose="020B0604030504040204" pitchFamily="34" charset="0"/>
              </a:rPr>
              <a:t/>
            </a:r>
            <a:br>
              <a:rPr lang="en-GB" altLang="da-DK" sz="900" b="0" noProof="1">
                <a:solidFill>
                  <a:srgbClr val="333333"/>
                </a:solidFill>
                <a:latin typeface="+mn-lt"/>
                <a:cs typeface="Verdana" panose="020B0604030504040204" pitchFamily="34" charset="0"/>
              </a:rPr>
            </a:br>
            <a:r>
              <a:rPr lang="en-GB" altLang="da-DK" sz="900" b="0" noProof="1">
                <a:solidFill>
                  <a:srgbClr val="333333"/>
                </a:solidFill>
                <a:latin typeface="+mn-lt"/>
                <a:cs typeface="Verdana" panose="020B0604030504040204" pitchFamily="34" charset="0"/>
              </a:rPr>
              <a:t/>
            </a: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
            </a:r>
            <a:br>
              <a:rPr lang="en-GB" altLang="da-DK" sz="900" b="0" noProof="1">
                <a:solidFill>
                  <a:srgbClr val="333333"/>
                </a:solidFill>
                <a:latin typeface="+mn-lt"/>
                <a:cs typeface="Verdana" panose="020B0604030504040204" pitchFamily="34" charset="0"/>
              </a:rPr>
            </a:br>
            <a:r>
              <a:rPr lang="en-GB" sz="1600" dirty="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r>
              <a:rPr lang="en-GB" altLang="da-DK" sz="900" b="0" noProof="1">
                <a:solidFill>
                  <a:srgbClr val="333333"/>
                </a:solidFill>
                <a:latin typeface="+mn-lt"/>
                <a:cs typeface="Verdana" panose="020B0604030504040204" pitchFamily="34" charset="0"/>
              </a:rPr>
              <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dirty="0">
                <a:solidFill>
                  <a:srgbClr val="333333"/>
                </a:solidFill>
                <a:latin typeface="+mn-lt"/>
                <a:ea typeface="Verdana" panose="020B0604030504040204" pitchFamily="34" charset="0"/>
              </a:rPr>
              <a:t>Click on the arrow next to </a:t>
            </a:r>
            <a:r>
              <a:rPr lang="en-GB" sz="900" b="1" dirty="0">
                <a:solidFill>
                  <a:srgbClr val="333333"/>
                </a:solidFill>
                <a:latin typeface="+mn-lt"/>
                <a:ea typeface="Verdana" panose="020B0604030504040204" pitchFamily="34" charset="0"/>
              </a:rPr>
              <a:t>Layout </a:t>
            </a:r>
            <a:r>
              <a:rPr lang="en-GB" sz="900" dirty="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dirty="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dirty="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t;Do not use layouts after this &g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dirty="0">
                <a:solidFill>
                  <a:schemeClr val="tx1"/>
                </a:solidFill>
              </a:rPr>
              <a:t>If you see any </a:t>
            </a:r>
            <a:r>
              <a:rPr lang="en-GB" sz="4000" b="1" i="1" noProof="0" dirty="0">
                <a:solidFill>
                  <a:schemeClr val="tx1"/>
                </a:solidFill>
              </a:rPr>
              <a:t>layouts after this </a:t>
            </a:r>
            <a:r>
              <a:rPr lang="en-GB" sz="4000" b="0" i="0" noProof="0" dirty="0">
                <a:solidFill>
                  <a:schemeClr val="tx1"/>
                </a:solidFill>
              </a:rPr>
              <a:t>one</a:t>
            </a:r>
            <a:r>
              <a:rPr lang="en-GB" sz="4000" b="1" i="1" noProof="0" dirty="0">
                <a:solidFill>
                  <a:schemeClr val="tx1"/>
                </a:solidFill>
              </a:rPr>
              <a:t>,</a:t>
            </a:r>
            <a:r>
              <a:rPr lang="en-GB" sz="4000" b="0" i="0" noProof="0" dirty="0">
                <a:solidFill>
                  <a:schemeClr val="tx1"/>
                </a:solidFill>
              </a:rPr>
              <a:t/>
            </a:r>
            <a:br>
              <a:rPr lang="en-GB" sz="4000" b="0" i="0" noProof="0" dirty="0">
                <a:solidFill>
                  <a:schemeClr val="tx1"/>
                </a:solidFill>
              </a:rPr>
            </a:br>
            <a:r>
              <a:rPr lang="en-GB" sz="4000" b="0" noProof="0" dirty="0">
                <a:solidFill>
                  <a:schemeClr val="tx1"/>
                </a:solidFill>
              </a:rPr>
              <a:t>do not use them. These layouts </a:t>
            </a:r>
            <a:r>
              <a:rPr lang="en-GB" sz="4000" b="1" i="1" u="none" noProof="0" dirty="0">
                <a:solidFill>
                  <a:schemeClr val="tx1"/>
                </a:solidFill>
              </a:rPr>
              <a:t>are not </a:t>
            </a:r>
            <a:r>
              <a:rPr lang="en-GB" sz="4000" b="0" noProof="0" dirty="0">
                <a:solidFill>
                  <a:schemeClr val="tx1"/>
                </a:solidFill>
              </a:rPr>
              <a:t>part of our corporate template.</a:t>
            </a:r>
            <a:endParaRPr lang="en-GB" sz="2400" b="0" noProof="0" dirty="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dirty="0">
                <a:solidFill>
                  <a:schemeClr val="tx1"/>
                </a:solidFill>
              </a:rPr>
              <a:t>Do not use </a:t>
            </a:r>
            <a:endParaRPr lang="en-GB" sz="2000" b="1" i="1" dirty="0">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dirty="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dirty="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06357EC7-0D53-4A60-9E41-D75A47B48389}" type="datetime1">
              <a:rPr lang="en-GB" smtClean="0"/>
              <a:t>14/12/2023</a:t>
            </a:fld>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BED15FA-6EE8-4B82-A537-F53ACAF84CA4}" type="datetime1">
              <a:rPr lang="en-GB" smtClean="0"/>
              <a:t>14/12/2023</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dirty="0"/>
              <a:t>Mark placeholder to insert image </a:t>
            </a:r>
            <a:r>
              <a:rPr lang="en-GB" dirty="0"/>
              <a:t>using the Insert tab – Pictures or from Templafy</a:t>
            </a:r>
          </a:p>
          <a:p>
            <a:endParaRPr lang="en-GB" dirty="0"/>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dirty="0"/>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dirty="0"/>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dirty="0"/>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dirty="0"/>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C6B010D-12BA-4529-B692-206652452F2C}" type="datetime1">
              <a:rPr lang="en-GB" smtClean="0"/>
              <a:t>14/12/2023</a:t>
            </a:fld>
            <a:endParaRPr lang="en-GB"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dirty="0"/>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dirty="0"/>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dirty="0"/>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dirty="0"/>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dirty="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527E5059-8FC8-469D-AF5C-AED221334502}" type="datetime1">
              <a:rPr lang="en-GB" smtClean="0"/>
              <a:t>14/12/2023</a:t>
            </a:fld>
            <a:endParaRPr lang="en-GB" dirty="0"/>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dirty="0"/>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dirty="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B0A79E5A-EC3D-4F9C-8449-9968B8A873CD}" type="datetime1">
              <a:rPr lang="en-GB" smtClean="0"/>
              <a:t>14/12/2023</a:t>
            </a:fld>
            <a:endParaRPr lang="en-GB" dirty="0"/>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‹nr.›</a:t>
            </a:fld>
            <a:endParaRPr lang="en-GB" dirty="0"/>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dirty="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5E4"/>
        </a:solidFill>
        <a:effectLst/>
      </p:bgPr>
    </p:bg>
    <p:spTree>
      <p:nvGrpSpPr>
        <p:cNvPr id="1" name=""/>
        <p:cNvGrpSpPr/>
        <p:nvPr/>
      </p:nvGrpSpPr>
      <p:grpSpPr>
        <a:xfrm>
          <a:off x="0" y="0"/>
          <a:ext cx="0" cy="0"/>
          <a:chOff x="0" y="0"/>
          <a:chExt cx="0" cy="0"/>
        </a:xfrm>
      </p:grpSpPr>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dirty="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dirty="0"/>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dirty="0"/>
              <a:t>Level 1 (Enter+TAB for next text level, SHIFT+TAB to go back in levels)</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D7C7A626-396F-47CE-9599-33B16A849820}" type="datetime1">
              <a:rPr lang="en-GB" smtClean="0"/>
              <a:t>14/12/2023</a:t>
            </a:fld>
            <a:endParaRPr lang="en-GB"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openxmlformats.org/officeDocument/2006/relationships/image" Target="../media/image17.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1.sv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25.png"/><Relationship Id="rId18" Type="http://schemas.openxmlformats.org/officeDocument/2006/relationships/image" Target="../media/image39.svg"/><Relationship Id="rId26" Type="http://schemas.openxmlformats.org/officeDocument/2006/relationships/image" Target="../media/image47.svg"/><Relationship Id="rId3" Type="http://schemas.openxmlformats.org/officeDocument/2006/relationships/image" Target="../media/image20.png"/><Relationship Id="rId21" Type="http://schemas.openxmlformats.org/officeDocument/2006/relationships/image" Target="../media/image29.png"/><Relationship Id="rId7" Type="http://schemas.openxmlformats.org/officeDocument/2006/relationships/image" Target="../media/image22.png"/><Relationship Id="rId12" Type="http://schemas.openxmlformats.org/officeDocument/2006/relationships/image" Target="../media/image33.svg"/><Relationship Id="rId17" Type="http://schemas.openxmlformats.org/officeDocument/2006/relationships/image" Target="../media/image27.png"/><Relationship Id="rId25" Type="http://schemas.openxmlformats.org/officeDocument/2006/relationships/image" Target="../media/image31.png"/><Relationship Id="rId2" Type="http://schemas.openxmlformats.org/officeDocument/2006/relationships/notesSlide" Target="../notesSlides/notesSlide13.xml"/><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10.xml"/><Relationship Id="rId6" Type="http://schemas.openxmlformats.org/officeDocument/2006/relationships/image" Target="../media/image27.svg"/><Relationship Id="rId11" Type="http://schemas.openxmlformats.org/officeDocument/2006/relationships/image" Target="../media/image24.png"/><Relationship Id="rId24" Type="http://schemas.openxmlformats.org/officeDocument/2006/relationships/image" Target="../media/image45.svg"/><Relationship Id="rId5" Type="http://schemas.openxmlformats.org/officeDocument/2006/relationships/image" Target="../media/image21.png"/><Relationship Id="rId15" Type="http://schemas.openxmlformats.org/officeDocument/2006/relationships/image" Target="../media/image26.png"/><Relationship Id="rId23" Type="http://schemas.openxmlformats.org/officeDocument/2006/relationships/image" Target="../media/image30.png"/><Relationship Id="rId10" Type="http://schemas.openxmlformats.org/officeDocument/2006/relationships/image" Target="../media/image31.svg"/><Relationship Id="rId19" Type="http://schemas.openxmlformats.org/officeDocument/2006/relationships/image" Target="../media/image28.png"/><Relationship Id="rId4" Type="http://schemas.openxmlformats.org/officeDocument/2006/relationships/image" Target="../media/image25.svg"/><Relationship Id="rId9" Type="http://schemas.openxmlformats.org/officeDocument/2006/relationships/image" Target="../media/image23.png"/><Relationship Id="rId14" Type="http://schemas.openxmlformats.org/officeDocument/2006/relationships/image" Target="../media/image35.svg"/><Relationship Id="rId22" Type="http://schemas.openxmlformats.org/officeDocument/2006/relationships/image" Target="../media/image4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507359-E6B0-4F23-AD0A-0D95B06A9AE4}"/>
              </a:ext>
            </a:extLst>
          </p:cNvPr>
          <p:cNvSpPr>
            <a:spLocks noGrp="1"/>
          </p:cNvSpPr>
          <p:nvPr>
            <p:ph type="sldNum" sz="quarter" idx="12"/>
          </p:nvPr>
        </p:nvSpPr>
        <p:spPr/>
        <p:txBody>
          <a:bodyPr/>
          <a:lstStyle/>
          <a:p>
            <a:fld id="{23AA811B-2EBD-4900-905E-5BE206449611}" type="slidenum">
              <a:rPr lang="en-GB" smtClean="0"/>
              <a:pPr/>
              <a:t>1</a:t>
            </a:fld>
            <a:endParaRPr lang="en-GB" dirty="0"/>
          </a:p>
        </p:txBody>
      </p:sp>
      <p:sp>
        <p:nvSpPr>
          <p:cNvPr id="9" name="Title 2">
            <a:extLst>
              <a:ext uri="{FF2B5EF4-FFF2-40B4-BE49-F238E27FC236}">
                <a16:creationId xmlns:a16="http://schemas.microsoft.com/office/drawing/2014/main" id="{6953CC8B-3E82-4D08-85E1-D3BA77F23707}"/>
              </a:ext>
            </a:extLst>
          </p:cNvPr>
          <p:cNvSpPr txBox="1">
            <a:spLocks/>
          </p:cNvSpPr>
          <p:nvPr/>
        </p:nvSpPr>
        <p:spPr>
          <a:xfrm>
            <a:off x="360000" y="1313058"/>
            <a:ext cx="10485800" cy="804214"/>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a:lstStyle>
          <a:p>
            <a:r>
              <a:rPr lang="en-GB" sz="9600" dirty="0" err="1" smtClean="0">
                <a:solidFill>
                  <a:srgbClr val="33786D"/>
                </a:solidFill>
                <a:latin typeface="Source Sans Pro Black" panose="020B0803030403020204" pitchFamily="34" charset="0"/>
                <a:ea typeface="Source Sans Pro Black" panose="020B0803030403020204" pitchFamily="34" charset="0"/>
              </a:rPr>
              <a:t>Læreroplæg</a:t>
            </a:r>
            <a:r>
              <a:rPr lang="en-GB" sz="9600" dirty="0">
                <a:solidFill>
                  <a:srgbClr val="33786D"/>
                </a:solidFill>
                <a:latin typeface="Source Sans Pro Black" panose="020B0803030403020204" pitchFamily="34" charset="0"/>
                <a:ea typeface="Source Sans Pro Black" panose="020B0803030403020204" pitchFamily="34" charset="0"/>
              </a:rPr>
              <a:t/>
            </a:r>
            <a:br>
              <a:rPr lang="en-GB" sz="9600" dirty="0">
                <a:solidFill>
                  <a:srgbClr val="33786D"/>
                </a:solidFill>
                <a:latin typeface="Source Sans Pro Black" panose="020B0803030403020204" pitchFamily="34" charset="0"/>
                <a:ea typeface="Source Sans Pro Black" panose="020B0803030403020204" pitchFamily="34" charset="0"/>
              </a:rPr>
            </a:br>
            <a:r>
              <a:rPr lang="da-DK" sz="2000" dirty="0" smtClean="0">
                <a:solidFill>
                  <a:srgbClr val="33786D"/>
                </a:solidFill>
                <a:effectLst/>
                <a:latin typeface="Source Sans Pro Black" panose="020B0803030403020204" pitchFamily="34" charset="0"/>
                <a:ea typeface="Source Sans Pro Black" panose="020B0803030403020204" pitchFamily="34" charset="0"/>
              </a:rPr>
              <a:t>Stillingsoplaget som brugstekst</a:t>
            </a:r>
            <a:endParaRPr lang="en-GB" sz="2000" dirty="0">
              <a:solidFill>
                <a:srgbClr val="33786D"/>
              </a:solidFill>
              <a:latin typeface="Source Sans Pro Black" panose="020B0803030403020204" pitchFamily="34" charset="0"/>
              <a:ea typeface="Source Sans Pro Black" panose="020B0803030403020204" pitchFamily="34" charset="0"/>
            </a:endParaRPr>
          </a:p>
        </p:txBody>
      </p:sp>
      <p:sp>
        <p:nvSpPr>
          <p:cNvPr id="10" name="TextBox 9">
            <a:extLst>
              <a:ext uri="{FF2B5EF4-FFF2-40B4-BE49-F238E27FC236}">
                <a16:creationId xmlns:a16="http://schemas.microsoft.com/office/drawing/2014/main" id="{8B16AD2F-4F5E-4CA1-AEAF-07ED07F34F6C}"/>
              </a:ext>
            </a:extLst>
          </p:cNvPr>
          <p:cNvSpPr txBox="1"/>
          <p:nvPr/>
        </p:nvSpPr>
        <p:spPr>
          <a:xfrm>
            <a:off x="360000" y="820615"/>
            <a:ext cx="711733" cy="492443"/>
          </a:xfrm>
          <a:prstGeom prst="rect">
            <a:avLst/>
          </a:prstGeom>
          <a:noFill/>
        </p:spPr>
        <p:txBody>
          <a:bodyPr wrap="none" lIns="0" tIns="0" rIns="0" bIns="0" rtlCol="0">
            <a:spAutoFit/>
          </a:bodyPr>
          <a:lstStyle/>
          <a:p>
            <a:r>
              <a:rPr lang="da-DK" sz="3200" dirty="0" smtClean="0">
                <a:solidFill>
                  <a:srgbClr val="33786D"/>
                </a:solidFill>
                <a:latin typeface="Source Sans Pro Light" panose="020B0403030403020204" pitchFamily="34" charset="0"/>
                <a:ea typeface="Source Sans Pro Light" panose="020B0403030403020204" pitchFamily="34" charset="0"/>
              </a:rPr>
              <a:t>Bilag </a:t>
            </a:r>
            <a:endParaRPr lang="da-DK" sz="3200" dirty="0">
              <a:solidFill>
                <a:srgbClr val="33786D"/>
              </a:solidFill>
              <a:latin typeface="Source Sans Pro Light" panose="020B0403030403020204" pitchFamily="34" charset="0"/>
              <a:ea typeface="Source Sans Pro Light" panose="020B0403030403020204" pitchFamily="34" charset="0"/>
            </a:endParaRPr>
          </a:p>
        </p:txBody>
      </p:sp>
      <p:pic>
        <p:nvPicPr>
          <p:cNvPr id="4" name="Graphic 3">
            <a:extLst>
              <a:ext uri="{FF2B5EF4-FFF2-40B4-BE49-F238E27FC236}">
                <a16:creationId xmlns:a16="http://schemas.microsoft.com/office/drawing/2014/main" id="{C71692A2-FE27-4783-B3EE-2FDC278EEE1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039497" y="3984487"/>
            <a:ext cx="2480503" cy="2439648"/>
          </a:xfrm>
          <a:prstGeom prst="rect">
            <a:avLst/>
          </a:prstGeom>
        </p:spPr>
      </p:pic>
    </p:spTree>
    <p:extLst>
      <p:ext uri="{BB962C8B-B14F-4D97-AF65-F5344CB8AC3E}">
        <p14:creationId xmlns:p14="http://schemas.microsoft.com/office/powerpoint/2010/main" val="2204541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10</a:t>
            </a:fld>
            <a:endParaRPr lang="en-GB"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en-GB" sz="4000" dirty="0">
                <a:solidFill>
                  <a:srgbClr val="33786D"/>
                </a:solidFill>
                <a:latin typeface="Source Sans Pro" panose="020B0503030403020204" pitchFamily="34" charset="0"/>
                <a:ea typeface="Source Sans Pro" panose="020B0503030403020204" pitchFamily="34" charset="0"/>
              </a:rPr>
              <a:t>Logo</a:t>
            </a:r>
          </a:p>
        </p:txBody>
      </p:sp>
      <p:sp>
        <p:nvSpPr>
          <p:cNvPr id="11" name="TextBox 10">
            <a:extLst>
              <a:ext uri="{FF2B5EF4-FFF2-40B4-BE49-F238E27FC236}">
                <a16:creationId xmlns:a16="http://schemas.microsoft.com/office/drawing/2014/main" id="{F6597FA0-2DF7-4C9C-93C3-71AA07EA9718}"/>
              </a:ext>
            </a:extLst>
          </p:cNvPr>
          <p:cNvSpPr txBox="1"/>
          <p:nvPr/>
        </p:nvSpPr>
        <p:spPr>
          <a:xfrm>
            <a:off x="6379883" y="2990771"/>
            <a:ext cx="5453317" cy="1951112"/>
          </a:xfrm>
          <a:prstGeom prst="rect">
            <a:avLst/>
          </a:prstGeom>
          <a:noFill/>
        </p:spPr>
        <p:txBody>
          <a:bodyPr wrap="square" lIns="0" tIns="0" rIns="0" bIns="0" rtlCol="0">
            <a:spAutoFit/>
          </a:bodyPr>
          <a:lstStyle/>
          <a:p>
            <a:pPr>
              <a:lnSpc>
                <a:spcPct val="150000"/>
              </a:lnSpc>
            </a:pPr>
            <a:r>
              <a:rPr lang="da-DK" sz="1200" dirty="0">
                <a:latin typeface="Source Sans Pro Light" panose="020B0403030403020204" pitchFamily="34" charset="0"/>
                <a:ea typeface="Source Sans Pro Light" panose="020B0403030403020204" pitchFamily="34" charset="0"/>
              </a:rPr>
              <a:t>Logoet skal forestille to </a:t>
            </a:r>
            <a:r>
              <a:rPr lang="da-DK" sz="1200" dirty="0" err="1">
                <a:latin typeface="Source Sans Pro Light" panose="020B0403030403020204" pitchFamily="34" charset="0"/>
                <a:ea typeface="Source Sans Pro Light" panose="020B0403030403020204" pitchFamily="34" charset="0"/>
              </a:rPr>
              <a:t>polaroider</a:t>
            </a:r>
            <a:r>
              <a:rPr lang="da-DK" sz="1200" dirty="0">
                <a:latin typeface="Source Sans Pro Light" panose="020B0403030403020204" pitchFamily="34" charset="0"/>
                <a:ea typeface="Source Sans Pro Light" panose="020B0403030403020204" pitchFamily="34" charset="0"/>
              </a:rPr>
              <a:t> med et udklip af eksisterende uddannelsesmuligheder. De to billeder i logoet illustrerer forskellige uddannelsesvalg. Det forreste billede giver associationer til erhvervsuddannelser, hvorimod det bagerste billede favner bredere og kan ligne en gymnasial såvel som en erhvervsuddannelse. De to billeder skal også illustrere forskellighed og give indtryk af, at der findes mange flere ”uddannelsesbilleder”.  </a:t>
            </a:r>
          </a:p>
          <a:p>
            <a:pPr>
              <a:lnSpc>
                <a:spcPct val="150000"/>
              </a:lnSpc>
            </a:pPr>
            <a:endParaRPr lang="da-DK" sz="1400" dirty="0">
              <a:latin typeface="Source Sans Pro Light" panose="020B0403030403020204" pitchFamily="34" charset="0"/>
              <a:ea typeface="Source Sans Pro Light" panose="020B0403030403020204" pitchFamily="34" charset="0"/>
            </a:endParaRPr>
          </a:p>
        </p:txBody>
      </p:sp>
      <p:pic>
        <p:nvPicPr>
          <p:cNvPr id="6" name="Graphic 5">
            <a:extLst>
              <a:ext uri="{FF2B5EF4-FFF2-40B4-BE49-F238E27FC236}">
                <a16:creationId xmlns:a16="http://schemas.microsoft.com/office/drawing/2014/main" id="{22DA651B-2A5A-424C-A63E-F49AD75F143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07931" y="1528086"/>
            <a:ext cx="4543635" cy="4468800"/>
          </a:xfrm>
          <a:prstGeom prst="rect">
            <a:avLst/>
          </a:prstGeom>
        </p:spPr>
      </p:pic>
      <p:pic>
        <p:nvPicPr>
          <p:cNvPr id="2" name="Graphic 5">
            <a:extLst>
              <a:ext uri="{FF2B5EF4-FFF2-40B4-BE49-F238E27FC236}">
                <a16:creationId xmlns:a16="http://schemas.microsoft.com/office/drawing/2014/main" id="{BA94835D-9376-5D8F-D56B-B44C4A0873F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049998" y="1670153"/>
            <a:ext cx="4543635" cy="4468800"/>
          </a:xfrm>
          <a:prstGeom prst="rect">
            <a:avLst/>
          </a:prstGeom>
        </p:spPr>
      </p:pic>
    </p:spTree>
    <p:extLst>
      <p:ext uri="{BB962C8B-B14F-4D97-AF65-F5344CB8AC3E}">
        <p14:creationId xmlns:p14="http://schemas.microsoft.com/office/powerpoint/2010/main" val="3797582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5899C0-079E-481B-81D2-206D099A4AE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62640" y="397750"/>
            <a:ext cx="4383307" cy="613265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38FABFDD-F066-4423-A200-46F7E274D677}"/>
              </a:ext>
            </a:extLst>
          </p:cNvPr>
          <p:cNvSpPr>
            <a:spLocks noGrp="1"/>
          </p:cNvSpPr>
          <p:nvPr>
            <p:ph type="sldNum" sz="quarter" idx="12"/>
          </p:nvPr>
        </p:nvSpPr>
        <p:spPr/>
        <p:txBody>
          <a:bodyPr/>
          <a:lstStyle/>
          <a:p>
            <a:fld id="{23AA811B-2EBD-4900-905E-5BE206449611}" type="slidenum">
              <a:rPr lang="en-GB" smtClean="0"/>
              <a:pPr/>
              <a:t>11</a:t>
            </a:fld>
            <a:endParaRPr lang="en-GB" dirty="0"/>
          </a:p>
        </p:txBody>
      </p:sp>
      <p:sp>
        <p:nvSpPr>
          <p:cNvPr id="5" name="Title 4">
            <a:extLst>
              <a:ext uri="{FF2B5EF4-FFF2-40B4-BE49-F238E27FC236}">
                <a16:creationId xmlns:a16="http://schemas.microsoft.com/office/drawing/2014/main" id="{85FF81D1-D4C8-4775-B586-FF598F4C2E93}"/>
              </a:ext>
            </a:extLst>
          </p:cNvPr>
          <p:cNvSpPr>
            <a:spLocks noGrp="1"/>
          </p:cNvSpPr>
          <p:nvPr>
            <p:ph type="title"/>
          </p:nvPr>
        </p:nvSpPr>
        <p:spPr>
          <a:xfrm>
            <a:off x="358800" y="684562"/>
            <a:ext cx="10483200" cy="936000"/>
          </a:xfrm>
        </p:spPr>
        <p:txBody>
          <a:bodyPr/>
          <a:lstStyle/>
          <a:p>
            <a:r>
              <a:rPr lang="en-GB" sz="4000" dirty="0">
                <a:solidFill>
                  <a:srgbClr val="33786D"/>
                </a:solidFill>
                <a:latin typeface="Source Sans Pro" panose="020B0503030403020204" pitchFamily="34" charset="0"/>
                <a:ea typeface="Source Sans Pro" panose="020B0503030403020204" pitchFamily="34" charset="0"/>
              </a:rPr>
              <a:t>Logo</a:t>
            </a:r>
            <a:br>
              <a:rPr lang="en-GB" sz="4000" dirty="0">
                <a:solidFill>
                  <a:srgbClr val="33786D"/>
                </a:solidFill>
                <a:latin typeface="Source Sans Pro" panose="020B0503030403020204" pitchFamily="34" charset="0"/>
                <a:ea typeface="Source Sans Pro" panose="020B0503030403020204" pitchFamily="34" charset="0"/>
              </a:rPr>
            </a:br>
            <a:r>
              <a:rPr lang="en-GB" sz="2400" dirty="0" err="1">
                <a:solidFill>
                  <a:srgbClr val="33786D"/>
                </a:solidFill>
                <a:latin typeface="Source Sans Pro" panose="020B0503030403020204" pitchFamily="34" charset="0"/>
                <a:ea typeface="Source Sans Pro" panose="020B0503030403020204" pitchFamily="34" charset="0"/>
              </a:rPr>
              <a:t>Eksempler</a:t>
            </a:r>
            <a:r>
              <a:rPr lang="en-GB" sz="2400" dirty="0">
                <a:solidFill>
                  <a:srgbClr val="33786D"/>
                </a:solidFill>
                <a:latin typeface="Source Sans Pro" panose="020B0503030403020204" pitchFamily="34" charset="0"/>
                <a:ea typeface="Source Sans Pro" panose="020B0503030403020204" pitchFamily="34" charset="0"/>
              </a:rPr>
              <a:t> </a:t>
            </a:r>
            <a:r>
              <a:rPr lang="en-GB" sz="2400" dirty="0" err="1">
                <a:solidFill>
                  <a:srgbClr val="33786D"/>
                </a:solidFill>
                <a:latin typeface="Source Sans Pro" panose="020B0503030403020204" pitchFamily="34" charset="0"/>
                <a:ea typeface="Source Sans Pro" panose="020B0503030403020204" pitchFamily="34" charset="0"/>
              </a:rPr>
              <a:t>på</a:t>
            </a:r>
            <a:r>
              <a:rPr lang="en-GB" sz="2400" dirty="0">
                <a:solidFill>
                  <a:srgbClr val="33786D"/>
                </a:solidFill>
                <a:latin typeface="Source Sans Pro" panose="020B0503030403020204" pitchFamily="34" charset="0"/>
                <a:ea typeface="Source Sans Pro" panose="020B0503030403020204" pitchFamily="34" charset="0"/>
              </a:rPr>
              <a:t> logo </a:t>
            </a:r>
            <a:r>
              <a:rPr lang="en-GB" sz="2400" dirty="0" err="1">
                <a:solidFill>
                  <a:srgbClr val="33786D"/>
                </a:solidFill>
                <a:latin typeface="Source Sans Pro" panose="020B0503030403020204" pitchFamily="34" charset="0"/>
                <a:ea typeface="Source Sans Pro" panose="020B0503030403020204" pitchFamily="34" charset="0"/>
              </a:rPr>
              <a:t>i</a:t>
            </a:r>
            <a:r>
              <a:rPr lang="en-GB" sz="2400" dirty="0">
                <a:solidFill>
                  <a:srgbClr val="33786D"/>
                </a:solidFill>
                <a:latin typeface="Source Sans Pro" panose="020B0503030403020204" pitchFamily="34" charset="0"/>
                <a:ea typeface="Source Sans Pro" panose="020B0503030403020204" pitchFamily="34" charset="0"/>
              </a:rPr>
              <a:t> </a:t>
            </a:r>
            <a:r>
              <a:rPr lang="en-GB" sz="2400" dirty="0" err="1">
                <a:solidFill>
                  <a:srgbClr val="33786D"/>
                </a:solidFill>
                <a:latin typeface="Source Sans Pro" panose="020B0503030403020204" pitchFamily="34" charset="0"/>
                <a:ea typeface="Source Sans Pro" panose="020B0503030403020204" pitchFamily="34" charset="0"/>
              </a:rPr>
              <a:t>brug</a:t>
            </a:r>
            <a:endParaRPr lang="en-GB" sz="2400" dirty="0">
              <a:solidFill>
                <a:srgbClr val="33786D"/>
              </a:solidFill>
              <a:latin typeface="Source Sans Pro" panose="020B0503030403020204" pitchFamily="34" charset="0"/>
              <a:ea typeface="Source Sans Pro" panose="020B0503030403020204" pitchFamily="34" charset="0"/>
            </a:endParaRPr>
          </a:p>
        </p:txBody>
      </p:sp>
      <p:pic>
        <p:nvPicPr>
          <p:cNvPr id="12" name="Picture 11">
            <a:extLst>
              <a:ext uri="{FF2B5EF4-FFF2-40B4-BE49-F238E27FC236}">
                <a16:creationId xmlns:a16="http://schemas.microsoft.com/office/drawing/2014/main" id="{85564788-F8F9-4E61-8B2D-138DD7B5F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2936" y="1091584"/>
            <a:ext cx="3280264" cy="4674832"/>
          </a:xfrm>
          <a:prstGeom prst="rect">
            <a:avLst/>
          </a:prstGeom>
          <a:effectLst>
            <a:outerShdw blurRad="50800" dist="38100" dir="2700000" algn="tl" rotWithShape="0">
              <a:prstClr val="black">
                <a:alpha val="40000"/>
              </a:prstClr>
            </a:outerShdw>
          </a:effectLst>
        </p:spPr>
      </p:pic>
      <p:pic>
        <p:nvPicPr>
          <p:cNvPr id="10" name="Graphic 9">
            <a:extLst>
              <a:ext uri="{FF2B5EF4-FFF2-40B4-BE49-F238E27FC236}">
                <a16:creationId xmlns:a16="http://schemas.microsoft.com/office/drawing/2014/main" id="{D194BCE1-482D-4565-85C6-26C2634662A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03329" y="3185307"/>
            <a:ext cx="5326516" cy="2866245"/>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C7BBD232-0DF5-4C2F-B087-8BC68FDA009F}"/>
              </a:ext>
            </a:extLst>
          </p:cNvPr>
          <p:cNvSpPr/>
          <p:nvPr/>
        </p:nvSpPr>
        <p:spPr>
          <a:xfrm>
            <a:off x="7265501" y="5702205"/>
            <a:ext cx="826804" cy="698695"/>
          </a:xfrm>
          <a:prstGeom prst="rect">
            <a:avLst/>
          </a:prstGeom>
          <a:solidFill>
            <a:srgbClr val="FAF5E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p>
        </p:txBody>
      </p:sp>
      <p:pic>
        <p:nvPicPr>
          <p:cNvPr id="11" name="Graphic 10">
            <a:extLst>
              <a:ext uri="{FF2B5EF4-FFF2-40B4-BE49-F238E27FC236}">
                <a16:creationId xmlns:a16="http://schemas.microsoft.com/office/drawing/2014/main" id="{ED2E5D7E-0655-4263-97EB-09A0EBC2D25F}"/>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888977" y="5251237"/>
            <a:ext cx="631341" cy="620945"/>
          </a:xfrm>
          <a:prstGeom prst="rect">
            <a:avLst/>
          </a:prstGeom>
        </p:spPr>
      </p:pic>
      <p:pic>
        <p:nvPicPr>
          <p:cNvPr id="13" name="Graphic 12">
            <a:extLst>
              <a:ext uri="{FF2B5EF4-FFF2-40B4-BE49-F238E27FC236}">
                <a16:creationId xmlns:a16="http://schemas.microsoft.com/office/drawing/2014/main" id="{58A0B86F-9A5E-492B-9813-B31C4231EA38}"/>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1346719" y="5361351"/>
            <a:ext cx="346561" cy="340854"/>
          </a:xfrm>
          <a:prstGeom prst="rect">
            <a:avLst/>
          </a:prstGeom>
        </p:spPr>
      </p:pic>
      <p:pic>
        <p:nvPicPr>
          <p:cNvPr id="14" name="Graphic 13">
            <a:extLst>
              <a:ext uri="{FF2B5EF4-FFF2-40B4-BE49-F238E27FC236}">
                <a16:creationId xmlns:a16="http://schemas.microsoft.com/office/drawing/2014/main" id="{1B3CAAAD-3327-443A-AAE2-1CD2832E3693}"/>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265502" y="5561710"/>
            <a:ext cx="777080" cy="764284"/>
          </a:xfrm>
          <a:prstGeom prst="rect">
            <a:avLst/>
          </a:prstGeom>
        </p:spPr>
      </p:pic>
    </p:spTree>
    <p:extLst>
      <p:ext uri="{BB962C8B-B14F-4D97-AF65-F5344CB8AC3E}">
        <p14:creationId xmlns:p14="http://schemas.microsoft.com/office/powerpoint/2010/main" val="1576300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12</a:t>
            </a:fld>
            <a:endParaRPr lang="en-GB"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en-GB" sz="4000" dirty="0" err="1">
                <a:solidFill>
                  <a:srgbClr val="33786D"/>
                </a:solidFill>
                <a:latin typeface="Source Sans Pro" panose="020B0503030403020204" pitchFamily="34" charset="0"/>
                <a:ea typeface="Source Sans Pro" panose="020B0503030403020204" pitchFamily="34" charset="0"/>
              </a:rPr>
              <a:t>Typografi</a:t>
            </a:r>
            <a:endParaRPr lang="en-GB" sz="4000" dirty="0">
              <a:solidFill>
                <a:srgbClr val="33786D"/>
              </a:solidFill>
              <a:latin typeface="Source Sans Pro" panose="020B0503030403020204" pitchFamily="34" charset="0"/>
              <a:ea typeface="Source Sans Pro" panose="020B0503030403020204" pitchFamily="34" charset="0"/>
            </a:endParaRPr>
          </a:p>
        </p:txBody>
      </p:sp>
      <p:pic>
        <p:nvPicPr>
          <p:cNvPr id="6" name="Picture 5">
            <a:extLst>
              <a:ext uri="{FF2B5EF4-FFF2-40B4-BE49-F238E27FC236}">
                <a16:creationId xmlns:a16="http://schemas.microsoft.com/office/drawing/2014/main" id="{D22F63F8-DF20-46EF-91D2-7E7AF1184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08" y="1773160"/>
            <a:ext cx="10450383" cy="4601217"/>
          </a:xfrm>
          <a:prstGeom prst="rect">
            <a:avLst/>
          </a:prstGeom>
        </p:spPr>
      </p:pic>
      <p:sp>
        <p:nvSpPr>
          <p:cNvPr id="7" name="TextBox 6">
            <a:extLst>
              <a:ext uri="{FF2B5EF4-FFF2-40B4-BE49-F238E27FC236}">
                <a16:creationId xmlns:a16="http://schemas.microsoft.com/office/drawing/2014/main" id="{88651986-9E09-4EDB-967F-2B1764E2482E}"/>
              </a:ext>
            </a:extLst>
          </p:cNvPr>
          <p:cNvSpPr txBox="1"/>
          <p:nvPr/>
        </p:nvSpPr>
        <p:spPr>
          <a:xfrm>
            <a:off x="360000" y="1392360"/>
            <a:ext cx="7822708" cy="215444"/>
          </a:xfrm>
          <a:prstGeom prst="rect">
            <a:avLst/>
          </a:prstGeom>
          <a:noFill/>
        </p:spPr>
        <p:txBody>
          <a:bodyPr wrap="square" lIns="0" tIns="0" rIns="0" bIns="0" rtlCol="0">
            <a:spAutoFit/>
          </a:bodyPr>
          <a:lstStyle/>
          <a:p>
            <a:r>
              <a:rPr lang="en-GB" sz="1400" dirty="0" err="1">
                <a:latin typeface="Source Sans Pro Light" panose="020B0403030403020204" pitchFamily="34" charset="0"/>
                <a:ea typeface="Source Sans Pro Light" panose="020B0403030403020204" pitchFamily="34" charset="0"/>
              </a:rPr>
              <a:t>Typografien</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tager</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udgangspunkt</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i</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typografien</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fra</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VidenOm</a:t>
            </a:r>
            <a:r>
              <a:rPr lang="en-GB" sz="1400" dirty="0">
                <a:latin typeface="Source Sans Pro Light" panose="020B0403030403020204" pitchFamily="34" charset="0"/>
                <a:ea typeface="Source Sans Pro Light" panose="020B0403030403020204" pitchFamily="34" charset="0"/>
              </a:rPr>
              <a:t>. </a:t>
            </a:r>
          </a:p>
        </p:txBody>
      </p:sp>
    </p:spTree>
    <p:extLst>
      <p:ext uri="{BB962C8B-B14F-4D97-AF65-F5344CB8AC3E}">
        <p14:creationId xmlns:p14="http://schemas.microsoft.com/office/powerpoint/2010/main" val="423482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1FFBCD-EDCF-4C64-8496-C0AD5AE3602D}"/>
              </a:ext>
            </a:extLst>
          </p:cNvPr>
          <p:cNvSpPr>
            <a:spLocks noGrp="1"/>
          </p:cNvSpPr>
          <p:nvPr>
            <p:ph type="sldNum" sz="quarter" idx="12"/>
          </p:nvPr>
        </p:nvSpPr>
        <p:spPr/>
        <p:txBody>
          <a:bodyPr/>
          <a:lstStyle/>
          <a:p>
            <a:fld id="{23AA811B-2EBD-4900-905E-5BE206449611}" type="slidenum">
              <a:rPr lang="en-GB" smtClean="0"/>
              <a:pPr/>
              <a:t>13</a:t>
            </a:fld>
            <a:endParaRPr lang="en-GB" dirty="0"/>
          </a:p>
        </p:txBody>
      </p:sp>
      <p:sp>
        <p:nvSpPr>
          <p:cNvPr id="5" name="Title 4">
            <a:extLst>
              <a:ext uri="{FF2B5EF4-FFF2-40B4-BE49-F238E27FC236}">
                <a16:creationId xmlns:a16="http://schemas.microsoft.com/office/drawing/2014/main" id="{38B92235-8C23-453A-8814-36F0DB591A7C}"/>
              </a:ext>
            </a:extLst>
          </p:cNvPr>
          <p:cNvSpPr>
            <a:spLocks noGrp="1"/>
          </p:cNvSpPr>
          <p:nvPr>
            <p:ph type="title"/>
          </p:nvPr>
        </p:nvSpPr>
        <p:spPr>
          <a:xfrm>
            <a:off x="360000" y="655200"/>
            <a:ext cx="10483200" cy="936000"/>
          </a:xfrm>
        </p:spPr>
        <p:txBody>
          <a:bodyPr/>
          <a:lstStyle/>
          <a:p>
            <a:r>
              <a:rPr lang="en-GB" sz="4000" dirty="0" err="1">
                <a:solidFill>
                  <a:srgbClr val="33786D"/>
                </a:solidFill>
                <a:latin typeface="Source Sans Pro" panose="020B0503030403020204" pitchFamily="34" charset="0"/>
                <a:ea typeface="Source Sans Pro" panose="020B0503030403020204" pitchFamily="34" charset="0"/>
              </a:rPr>
              <a:t>Ikoner</a:t>
            </a:r>
            <a:endParaRPr lang="en-GB" sz="4000" dirty="0">
              <a:solidFill>
                <a:srgbClr val="33786D"/>
              </a:solidFill>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FD2C7A35-9437-4712-AD3B-330FCCF4FC90}"/>
              </a:ext>
            </a:extLst>
          </p:cNvPr>
          <p:cNvSpPr txBox="1"/>
          <p:nvPr/>
        </p:nvSpPr>
        <p:spPr>
          <a:xfrm>
            <a:off x="360000" y="1392360"/>
            <a:ext cx="7822708" cy="646331"/>
          </a:xfrm>
          <a:prstGeom prst="rect">
            <a:avLst/>
          </a:prstGeom>
          <a:noFill/>
        </p:spPr>
        <p:txBody>
          <a:bodyPr wrap="square" lIns="0" tIns="0" rIns="0" bIns="0" rtlCol="0">
            <a:spAutoFit/>
          </a:bodyPr>
          <a:lstStyle/>
          <a:p>
            <a:r>
              <a:rPr lang="en-GB" sz="1400" dirty="0">
                <a:latin typeface="Source Sans Pro Light" panose="020B0403030403020204" pitchFamily="34" charset="0"/>
                <a:ea typeface="Source Sans Pro Light" panose="020B0403030403020204" pitchFamily="34" charset="0"/>
              </a:rPr>
              <a:t>Der </a:t>
            </a:r>
            <a:r>
              <a:rPr lang="en-GB" sz="1400" dirty="0" err="1">
                <a:latin typeface="Source Sans Pro Light" panose="020B0403030403020204" pitchFamily="34" charset="0"/>
                <a:ea typeface="Source Sans Pro Light" panose="020B0403030403020204" pitchFamily="34" charset="0"/>
              </a:rPr>
              <a:t>udvikles</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en</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ikonbank</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hvor</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ikoner</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fra</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logoet</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bruges</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enkeltvis</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samt</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udvikles</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ikoner</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til</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spørgsmål</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osv</a:t>
            </a:r>
            <a:r>
              <a:rPr lang="en-GB" sz="1400" dirty="0">
                <a:latin typeface="Source Sans Pro Light" panose="020B0403030403020204" pitchFamily="34" charset="0"/>
                <a:ea typeface="Source Sans Pro Light" panose="020B0403030403020204" pitchFamily="34" charset="0"/>
              </a:rPr>
              <a:t>. Det er </a:t>
            </a:r>
            <a:r>
              <a:rPr lang="en-GB" sz="1400" dirty="0" err="1">
                <a:latin typeface="Source Sans Pro Light" panose="020B0403030403020204" pitchFamily="34" charset="0"/>
                <a:ea typeface="Source Sans Pro Light" panose="020B0403030403020204" pitchFamily="34" charset="0"/>
              </a:rPr>
              <a:t>vores</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erfaring</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fra</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andre</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Viden</a:t>
            </a:r>
            <a:r>
              <a:rPr lang="en-GB" sz="1400" dirty="0">
                <a:latin typeface="Source Sans Pro Light" panose="020B0403030403020204" pitchFamily="34" charset="0"/>
                <a:ea typeface="Source Sans Pro Light" panose="020B0403030403020204" pitchFamily="34" charset="0"/>
              </a:rPr>
              <a:t> om og </a:t>
            </a:r>
            <a:r>
              <a:rPr lang="en-GB" sz="1400" dirty="0" err="1">
                <a:latin typeface="Source Sans Pro Light" panose="020B0403030403020204" pitchFamily="34" charset="0"/>
                <a:ea typeface="Source Sans Pro Light" panose="020B0403030403020204" pitchFamily="34" charset="0"/>
              </a:rPr>
              <a:t>inspirationsmaterilaer</a:t>
            </a:r>
            <a:r>
              <a:rPr lang="en-GB" sz="1400" dirty="0">
                <a:latin typeface="Source Sans Pro Light" panose="020B0403030403020204" pitchFamily="34" charset="0"/>
                <a:ea typeface="Source Sans Pro Light" panose="020B0403030403020204" pitchFamily="34" charset="0"/>
              </a:rPr>
              <a:t>, at det </a:t>
            </a:r>
            <a:r>
              <a:rPr lang="en-GB" sz="1400" dirty="0" err="1">
                <a:latin typeface="Source Sans Pro Light" panose="020B0403030403020204" pitchFamily="34" charset="0"/>
                <a:ea typeface="Source Sans Pro Light" panose="020B0403030403020204" pitchFamily="34" charset="0"/>
              </a:rPr>
              <a:t>kan</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være</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fornuftigt</a:t>
            </a:r>
            <a:r>
              <a:rPr lang="en-GB" sz="1400" dirty="0">
                <a:latin typeface="Source Sans Pro Light" panose="020B0403030403020204" pitchFamily="34" charset="0"/>
                <a:ea typeface="Source Sans Pro Light" panose="020B0403030403020204" pitchFamily="34" charset="0"/>
              </a:rPr>
              <a:t> at have </a:t>
            </a:r>
            <a:r>
              <a:rPr lang="en-GB" sz="1400" dirty="0" err="1">
                <a:latin typeface="Source Sans Pro Light" panose="020B0403030403020204" pitchFamily="34" charset="0"/>
                <a:ea typeface="Source Sans Pro Light" panose="020B0403030403020204" pitchFamily="34" charset="0"/>
              </a:rPr>
              <a:t>flere</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grafiske</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muligheder</a:t>
            </a:r>
            <a:endParaRPr lang="en-GB" sz="1400" dirty="0">
              <a:latin typeface="Source Sans Pro Light" panose="020B0403030403020204" pitchFamily="34" charset="0"/>
              <a:ea typeface="Source Sans Pro Light" panose="020B0403030403020204" pitchFamily="34" charset="0"/>
            </a:endParaRPr>
          </a:p>
        </p:txBody>
      </p:sp>
      <p:sp>
        <p:nvSpPr>
          <p:cNvPr id="7" name="Oval 6">
            <a:extLst>
              <a:ext uri="{FF2B5EF4-FFF2-40B4-BE49-F238E27FC236}">
                <a16:creationId xmlns:a16="http://schemas.microsoft.com/office/drawing/2014/main" id="{B065AA81-4DA7-4788-AF15-28FE9FE17230}"/>
              </a:ext>
            </a:extLst>
          </p:cNvPr>
          <p:cNvSpPr/>
          <p:nvPr/>
        </p:nvSpPr>
        <p:spPr>
          <a:xfrm>
            <a:off x="2874493" y="3374565"/>
            <a:ext cx="832104" cy="832104"/>
          </a:xfrm>
          <a:prstGeom prst="ellipse">
            <a:avLst/>
          </a:prstGeom>
          <a:solidFill>
            <a:srgbClr val="33786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solidFill>
                <a:srgbClr val="33786D"/>
              </a:solidFill>
            </a:endParaRPr>
          </a:p>
        </p:txBody>
      </p:sp>
      <p:sp>
        <p:nvSpPr>
          <p:cNvPr id="9" name="Oval 8">
            <a:extLst>
              <a:ext uri="{FF2B5EF4-FFF2-40B4-BE49-F238E27FC236}">
                <a16:creationId xmlns:a16="http://schemas.microsoft.com/office/drawing/2014/main" id="{67CBF860-5B50-458E-830E-B8A66A0C3F77}"/>
              </a:ext>
            </a:extLst>
          </p:cNvPr>
          <p:cNvSpPr/>
          <p:nvPr/>
        </p:nvSpPr>
        <p:spPr>
          <a:xfrm>
            <a:off x="4097444" y="3374565"/>
            <a:ext cx="832104" cy="832104"/>
          </a:xfrm>
          <a:prstGeom prst="ellipse">
            <a:avLst/>
          </a:prstGeom>
          <a:solidFill>
            <a:srgbClr val="33786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solidFill>
                <a:srgbClr val="33786D"/>
              </a:solidFill>
            </a:endParaRPr>
          </a:p>
        </p:txBody>
      </p:sp>
      <p:sp>
        <p:nvSpPr>
          <p:cNvPr id="10" name="Oval 9">
            <a:extLst>
              <a:ext uri="{FF2B5EF4-FFF2-40B4-BE49-F238E27FC236}">
                <a16:creationId xmlns:a16="http://schemas.microsoft.com/office/drawing/2014/main" id="{732BCC91-91FB-4A0D-9846-F9836D14E6B1}"/>
              </a:ext>
            </a:extLst>
          </p:cNvPr>
          <p:cNvSpPr/>
          <p:nvPr/>
        </p:nvSpPr>
        <p:spPr>
          <a:xfrm>
            <a:off x="5272989" y="3373181"/>
            <a:ext cx="832104" cy="832104"/>
          </a:xfrm>
          <a:prstGeom prst="ellipse">
            <a:avLst/>
          </a:prstGeom>
          <a:solidFill>
            <a:srgbClr val="33786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solidFill>
                <a:srgbClr val="33786D"/>
              </a:solidFill>
            </a:endParaRPr>
          </a:p>
        </p:txBody>
      </p:sp>
      <p:sp>
        <p:nvSpPr>
          <p:cNvPr id="11" name="Oval 10">
            <a:extLst>
              <a:ext uri="{FF2B5EF4-FFF2-40B4-BE49-F238E27FC236}">
                <a16:creationId xmlns:a16="http://schemas.microsoft.com/office/drawing/2014/main" id="{67BFEE6C-2160-44A8-A10A-A68B77D9A385}"/>
              </a:ext>
            </a:extLst>
          </p:cNvPr>
          <p:cNvSpPr/>
          <p:nvPr/>
        </p:nvSpPr>
        <p:spPr>
          <a:xfrm>
            <a:off x="6418052" y="3373181"/>
            <a:ext cx="832104" cy="832104"/>
          </a:xfrm>
          <a:prstGeom prst="ellipse">
            <a:avLst/>
          </a:prstGeom>
          <a:solidFill>
            <a:srgbClr val="33786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solidFill>
                <a:srgbClr val="33786D"/>
              </a:solidFill>
            </a:endParaRPr>
          </a:p>
        </p:txBody>
      </p:sp>
      <p:sp>
        <p:nvSpPr>
          <p:cNvPr id="12" name="Oval 11">
            <a:extLst>
              <a:ext uri="{FF2B5EF4-FFF2-40B4-BE49-F238E27FC236}">
                <a16:creationId xmlns:a16="http://schemas.microsoft.com/office/drawing/2014/main" id="{C7ECF562-6855-48BB-BF2D-52969D2F3B48}"/>
              </a:ext>
            </a:extLst>
          </p:cNvPr>
          <p:cNvSpPr/>
          <p:nvPr/>
        </p:nvSpPr>
        <p:spPr>
          <a:xfrm>
            <a:off x="1645875" y="3348586"/>
            <a:ext cx="832104" cy="832104"/>
          </a:xfrm>
          <a:prstGeom prst="ellipse">
            <a:avLst/>
          </a:prstGeom>
          <a:solidFill>
            <a:srgbClr val="33786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solidFill>
                <a:srgbClr val="33786D"/>
              </a:solidFill>
            </a:endParaRPr>
          </a:p>
        </p:txBody>
      </p:sp>
      <p:sp>
        <p:nvSpPr>
          <p:cNvPr id="13" name="Oval 12">
            <a:extLst>
              <a:ext uri="{FF2B5EF4-FFF2-40B4-BE49-F238E27FC236}">
                <a16:creationId xmlns:a16="http://schemas.microsoft.com/office/drawing/2014/main" id="{8BBC8BEB-A269-4577-85BA-491587AF95C2}"/>
              </a:ext>
            </a:extLst>
          </p:cNvPr>
          <p:cNvSpPr/>
          <p:nvPr/>
        </p:nvSpPr>
        <p:spPr>
          <a:xfrm>
            <a:off x="7609991" y="3348586"/>
            <a:ext cx="832104" cy="832104"/>
          </a:xfrm>
          <a:prstGeom prst="ellipse">
            <a:avLst/>
          </a:prstGeom>
          <a:solidFill>
            <a:srgbClr val="33786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solidFill>
                <a:srgbClr val="33786D"/>
              </a:solidFill>
            </a:endParaRPr>
          </a:p>
        </p:txBody>
      </p:sp>
      <p:sp>
        <p:nvSpPr>
          <p:cNvPr id="14" name="Oval 13">
            <a:extLst>
              <a:ext uri="{FF2B5EF4-FFF2-40B4-BE49-F238E27FC236}">
                <a16:creationId xmlns:a16="http://schemas.microsoft.com/office/drawing/2014/main" id="{872A776E-F2B3-4108-928E-9D00388F942A}"/>
              </a:ext>
            </a:extLst>
          </p:cNvPr>
          <p:cNvSpPr/>
          <p:nvPr/>
        </p:nvSpPr>
        <p:spPr>
          <a:xfrm>
            <a:off x="8801930" y="3336984"/>
            <a:ext cx="832104" cy="832104"/>
          </a:xfrm>
          <a:prstGeom prst="ellipse">
            <a:avLst/>
          </a:prstGeom>
          <a:solidFill>
            <a:srgbClr val="33786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solidFill>
                <a:srgbClr val="33786D"/>
              </a:solidFill>
            </a:endParaRPr>
          </a:p>
        </p:txBody>
      </p:sp>
      <p:pic>
        <p:nvPicPr>
          <p:cNvPr id="3" name="Graphic 2" descr="Care with solid fill">
            <a:extLst>
              <a:ext uri="{FF2B5EF4-FFF2-40B4-BE49-F238E27FC236}">
                <a16:creationId xmlns:a16="http://schemas.microsoft.com/office/drawing/2014/main" id="{09216E5D-7936-4DAE-9616-3CBE904571B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726289" y="3429000"/>
            <a:ext cx="671276" cy="671276"/>
          </a:xfrm>
          <a:prstGeom prst="rect">
            <a:avLst/>
          </a:prstGeom>
        </p:spPr>
      </p:pic>
      <p:pic>
        <p:nvPicPr>
          <p:cNvPr id="16" name="Graphic 15" descr="Checklist with solid fill">
            <a:extLst>
              <a:ext uri="{FF2B5EF4-FFF2-40B4-BE49-F238E27FC236}">
                <a16:creationId xmlns:a16="http://schemas.microsoft.com/office/drawing/2014/main" id="{D5E998C8-BF72-4592-9594-573B51F8555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042504" y="3536858"/>
            <a:ext cx="496082" cy="507518"/>
          </a:xfrm>
          <a:prstGeom prst="rect">
            <a:avLst/>
          </a:prstGeom>
        </p:spPr>
      </p:pic>
      <p:pic>
        <p:nvPicPr>
          <p:cNvPr id="18" name="Graphic 17" descr="Exclamation mark with solid fill">
            <a:extLst>
              <a:ext uri="{FF2B5EF4-FFF2-40B4-BE49-F238E27FC236}">
                <a16:creationId xmlns:a16="http://schemas.microsoft.com/office/drawing/2014/main" id="{958F2921-B4EE-4A01-8CCA-41AD267E3B4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0800000" flipH="1">
            <a:off x="4209497" y="3478190"/>
            <a:ext cx="622086" cy="622086"/>
          </a:xfrm>
          <a:prstGeom prst="rect">
            <a:avLst/>
          </a:prstGeom>
        </p:spPr>
      </p:pic>
      <p:pic>
        <p:nvPicPr>
          <p:cNvPr id="20" name="Graphic 19" descr="Pen with solid fill">
            <a:extLst>
              <a:ext uri="{FF2B5EF4-FFF2-40B4-BE49-F238E27FC236}">
                <a16:creationId xmlns:a16="http://schemas.microsoft.com/office/drawing/2014/main" id="{AB6D0A17-98AE-4607-8D18-E77E1D5C847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427088" y="3536858"/>
            <a:ext cx="526037" cy="526037"/>
          </a:xfrm>
          <a:prstGeom prst="rect">
            <a:avLst/>
          </a:prstGeom>
        </p:spPr>
      </p:pic>
      <p:pic>
        <p:nvPicPr>
          <p:cNvPr id="22" name="Graphic 21" descr="Chef Hat with solid fill">
            <a:extLst>
              <a:ext uri="{FF2B5EF4-FFF2-40B4-BE49-F238E27FC236}">
                <a16:creationId xmlns:a16="http://schemas.microsoft.com/office/drawing/2014/main" id="{254E6EF1-3872-442F-B4E1-6DD8F88ED5E8}"/>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520438" y="3478190"/>
            <a:ext cx="600075" cy="600075"/>
          </a:xfrm>
          <a:prstGeom prst="rect">
            <a:avLst/>
          </a:prstGeom>
        </p:spPr>
      </p:pic>
      <p:pic>
        <p:nvPicPr>
          <p:cNvPr id="26" name="Graphic 25" descr="Chat outline">
            <a:extLst>
              <a:ext uri="{FF2B5EF4-FFF2-40B4-BE49-F238E27FC236}">
                <a16:creationId xmlns:a16="http://schemas.microsoft.com/office/drawing/2014/main" id="{6449354A-03A4-41E9-A513-53FE624671B1}"/>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7676758" y="3447071"/>
            <a:ext cx="698569" cy="698569"/>
          </a:xfrm>
          <a:prstGeom prst="rect">
            <a:avLst/>
          </a:prstGeom>
        </p:spPr>
      </p:pic>
      <p:sp>
        <p:nvSpPr>
          <p:cNvPr id="27" name="Oval 26">
            <a:extLst>
              <a:ext uri="{FF2B5EF4-FFF2-40B4-BE49-F238E27FC236}">
                <a16:creationId xmlns:a16="http://schemas.microsoft.com/office/drawing/2014/main" id="{F37664AC-AAED-4105-B84E-924B4BFE89EF}"/>
              </a:ext>
            </a:extLst>
          </p:cNvPr>
          <p:cNvSpPr/>
          <p:nvPr/>
        </p:nvSpPr>
        <p:spPr>
          <a:xfrm>
            <a:off x="2210400" y="4600841"/>
            <a:ext cx="832104" cy="832104"/>
          </a:xfrm>
          <a:prstGeom prst="ellipse">
            <a:avLst/>
          </a:prstGeom>
          <a:solidFill>
            <a:srgbClr val="33786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solidFill>
                <a:srgbClr val="33786D"/>
              </a:solidFill>
            </a:endParaRPr>
          </a:p>
        </p:txBody>
      </p:sp>
      <p:sp>
        <p:nvSpPr>
          <p:cNvPr id="28" name="Oval 27">
            <a:extLst>
              <a:ext uri="{FF2B5EF4-FFF2-40B4-BE49-F238E27FC236}">
                <a16:creationId xmlns:a16="http://schemas.microsoft.com/office/drawing/2014/main" id="{420E56DA-9368-449F-94AB-F98B7B2E0FAB}"/>
              </a:ext>
            </a:extLst>
          </p:cNvPr>
          <p:cNvSpPr/>
          <p:nvPr/>
        </p:nvSpPr>
        <p:spPr>
          <a:xfrm>
            <a:off x="3681392" y="4600841"/>
            <a:ext cx="832104" cy="832104"/>
          </a:xfrm>
          <a:prstGeom prst="ellipse">
            <a:avLst/>
          </a:prstGeom>
          <a:solidFill>
            <a:srgbClr val="33786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solidFill>
                <a:srgbClr val="33786D"/>
              </a:solidFill>
            </a:endParaRPr>
          </a:p>
        </p:txBody>
      </p:sp>
      <p:sp>
        <p:nvSpPr>
          <p:cNvPr id="29" name="Oval 28">
            <a:extLst>
              <a:ext uri="{FF2B5EF4-FFF2-40B4-BE49-F238E27FC236}">
                <a16:creationId xmlns:a16="http://schemas.microsoft.com/office/drawing/2014/main" id="{2749A4FA-5FAC-4519-A6E7-B5B2712B514F}"/>
              </a:ext>
            </a:extLst>
          </p:cNvPr>
          <p:cNvSpPr/>
          <p:nvPr/>
        </p:nvSpPr>
        <p:spPr>
          <a:xfrm>
            <a:off x="5258198" y="4600841"/>
            <a:ext cx="832104" cy="832104"/>
          </a:xfrm>
          <a:prstGeom prst="ellipse">
            <a:avLst/>
          </a:prstGeom>
          <a:solidFill>
            <a:srgbClr val="33786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solidFill>
                <a:srgbClr val="33786D"/>
              </a:solidFill>
            </a:endParaRPr>
          </a:p>
        </p:txBody>
      </p:sp>
      <p:sp>
        <p:nvSpPr>
          <p:cNvPr id="30" name="Oval 29">
            <a:extLst>
              <a:ext uri="{FF2B5EF4-FFF2-40B4-BE49-F238E27FC236}">
                <a16:creationId xmlns:a16="http://schemas.microsoft.com/office/drawing/2014/main" id="{4C950B9E-DCF8-438F-9638-487C1B3AF2DD}"/>
              </a:ext>
            </a:extLst>
          </p:cNvPr>
          <p:cNvSpPr/>
          <p:nvPr/>
        </p:nvSpPr>
        <p:spPr>
          <a:xfrm>
            <a:off x="6844654" y="4600841"/>
            <a:ext cx="832104" cy="832104"/>
          </a:xfrm>
          <a:prstGeom prst="ellipse">
            <a:avLst/>
          </a:prstGeom>
          <a:solidFill>
            <a:srgbClr val="33786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solidFill>
                <a:srgbClr val="33786D"/>
              </a:solidFill>
            </a:endParaRPr>
          </a:p>
        </p:txBody>
      </p:sp>
      <p:sp>
        <p:nvSpPr>
          <p:cNvPr id="31" name="Oval 30">
            <a:extLst>
              <a:ext uri="{FF2B5EF4-FFF2-40B4-BE49-F238E27FC236}">
                <a16:creationId xmlns:a16="http://schemas.microsoft.com/office/drawing/2014/main" id="{81D360AF-5766-4484-8E16-61EC77ECBB8A}"/>
              </a:ext>
            </a:extLst>
          </p:cNvPr>
          <p:cNvSpPr/>
          <p:nvPr/>
        </p:nvSpPr>
        <p:spPr>
          <a:xfrm>
            <a:off x="8375327" y="4596561"/>
            <a:ext cx="832104" cy="832104"/>
          </a:xfrm>
          <a:prstGeom prst="ellipse">
            <a:avLst/>
          </a:prstGeom>
          <a:solidFill>
            <a:srgbClr val="33786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dirty="0" err="1">
              <a:solidFill>
                <a:srgbClr val="33786D"/>
              </a:solidFill>
            </a:endParaRPr>
          </a:p>
        </p:txBody>
      </p:sp>
      <p:pic>
        <p:nvPicPr>
          <p:cNvPr id="33" name="Graphic 32" descr="Badge Question Mark outline">
            <a:extLst>
              <a:ext uri="{FF2B5EF4-FFF2-40B4-BE49-F238E27FC236}">
                <a16:creationId xmlns:a16="http://schemas.microsoft.com/office/drawing/2014/main" id="{5541BBBB-4B2A-4FFD-A838-6D238292C34E}"/>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3724610" y="4641135"/>
            <a:ext cx="742955" cy="742955"/>
          </a:xfrm>
          <a:prstGeom prst="rect">
            <a:avLst/>
          </a:prstGeom>
        </p:spPr>
      </p:pic>
      <p:pic>
        <p:nvPicPr>
          <p:cNvPr id="35" name="Graphic 34" descr="Grinning face outline with solid fill">
            <a:extLst>
              <a:ext uri="{FF2B5EF4-FFF2-40B4-BE49-F238E27FC236}">
                <a16:creationId xmlns:a16="http://schemas.microsoft.com/office/drawing/2014/main" id="{E03FD678-3022-4CDB-8D36-20D2271D6D4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8868663" y="3415319"/>
            <a:ext cx="698637" cy="698637"/>
          </a:xfrm>
          <a:prstGeom prst="rect">
            <a:avLst/>
          </a:prstGeom>
        </p:spPr>
      </p:pic>
      <p:pic>
        <p:nvPicPr>
          <p:cNvPr id="37" name="Graphic 36" descr="Comment Like with solid fill">
            <a:extLst>
              <a:ext uri="{FF2B5EF4-FFF2-40B4-BE49-F238E27FC236}">
                <a16:creationId xmlns:a16="http://schemas.microsoft.com/office/drawing/2014/main" id="{C0476AA4-C976-4B39-98C7-AC3227BAF767}"/>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tretch>
            <a:fillRect/>
          </a:stretch>
        </p:blipFill>
        <p:spPr>
          <a:xfrm>
            <a:off x="2267418" y="4692891"/>
            <a:ext cx="691199" cy="691199"/>
          </a:xfrm>
          <a:prstGeom prst="rect">
            <a:avLst/>
          </a:prstGeom>
        </p:spPr>
      </p:pic>
      <p:pic>
        <p:nvPicPr>
          <p:cNvPr id="39" name="Graphic 38" descr="Open book outline">
            <a:extLst>
              <a:ext uri="{FF2B5EF4-FFF2-40B4-BE49-F238E27FC236}">
                <a16:creationId xmlns:a16="http://schemas.microsoft.com/office/drawing/2014/main" id="{E5471E1E-14A3-4C70-A6A1-17703EFDD87B}"/>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tretch>
            <a:fillRect/>
          </a:stretch>
        </p:blipFill>
        <p:spPr>
          <a:xfrm>
            <a:off x="5327529" y="4703981"/>
            <a:ext cx="685800" cy="685800"/>
          </a:xfrm>
          <a:prstGeom prst="rect">
            <a:avLst/>
          </a:prstGeom>
        </p:spPr>
      </p:pic>
      <p:pic>
        <p:nvPicPr>
          <p:cNvPr id="41" name="Graphic 40" descr="Checkmark with solid fill">
            <a:extLst>
              <a:ext uri="{FF2B5EF4-FFF2-40B4-BE49-F238E27FC236}">
                <a16:creationId xmlns:a16="http://schemas.microsoft.com/office/drawing/2014/main" id="{924EB8DC-C37B-4153-9A1D-95378E312F66}"/>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tretch>
            <a:fillRect/>
          </a:stretch>
        </p:blipFill>
        <p:spPr>
          <a:xfrm>
            <a:off x="6950118" y="4712574"/>
            <a:ext cx="600075" cy="600075"/>
          </a:xfrm>
          <a:prstGeom prst="rect">
            <a:avLst/>
          </a:prstGeom>
        </p:spPr>
      </p:pic>
      <p:pic>
        <p:nvPicPr>
          <p:cNvPr id="43" name="Graphic 42" descr="Roller Paint Tool with solid fill">
            <a:extLst>
              <a:ext uri="{FF2B5EF4-FFF2-40B4-BE49-F238E27FC236}">
                <a16:creationId xmlns:a16="http://schemas.microsoft.com/office/drawing/2014/main" id="{C98EE801-41CF-4A10-8319-24AE9EF5D125}"/>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tretch>
            <a:fillRect/>
          </a:stretch>
        </p:blipFill>
        <p:spPr>
          <a:xfrm>
            <a:off x="8542534" y="4763766"/>
            <a:ext cx="497689" cy="497689"/>
          </a:xfrm>
          <a:prstGeom prst="rect">
            <a:avLst/>
          </a:prstGeom>
        </p:spPr>
      </p:pic>
    </p:spTree>
    <p:extLst>
      <p:ext uri="{BB962C8B-B14F-4D97-AF65-F5344CB8AC3E}">
        <p14:creationId xmlns:p14="http://schemas.microsoft.com/office/powerpoint/2010/main" val="48759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2</a:t>
            </a:fld>
            <a:endParaRPr lang="en-GB"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en-GB" sz="4000" dirty="0" err="1" smtClean="0">
                <a:solidFill>
                  <a:srgbClr val="33786D"/>
                </a:solidFill>
                <a:latin typeface="Source Sans Pro" panose="020B0503030403020204" pitchFamily="34" charset="0"/>
                <a:ea typeface="Source Sans Pro" panose="020B0503030403020204" pitchFamily="34" charset="0"/>
              </a:rPr>
              <a:t>Indhold</a:t>
            </a:r>
            <a:endParaRPr lang="en-GB" sz="4000" dirty="0">
              <a:solidFill>
                <a:srgbClr val="33786D"/>
              </a:solidFill>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5AD2F2A9-1CE8-4F59-885E-F3876078CA2C}"/>
              </a:ext>
            </a:extLst>
          </p:cNvPr>
          <p:cNvSpPr txBox="1"/>
          <p:nvPr/>
        </p:nvSpPr>
        <p:spPr>
          <a:xfrm>
            <a:off x="6400800" y="3191926"/>
            <a:ext cx="3856892" cy="1077218"/>
          </a:xfrm>
          <a:prstGeom prst="rect">
            <a:avLst/>
          </a:prstGeom>
          <a:noFill/>
        </p:spPr>
        <p:txBody>
          <a:bodyPr wrap="square" lIns="0" tIns="0" rIns="0" bIns="0" rtlCol="0">
            <a:spAutoFit/>
          </a:bodyPr>
          <a:lstStyle/>
          <a:p>
            <a:r>
              <a:rPr lang="en-GB" sz="1400" dirty="0" err="1">
                <a:latin typeface="Source Sans Pro Light" panose="020B0403030403020204" pitchFamily="34" charset="0"/>
                <a:ea typeface="Source Sans Pro Light" panose="020B0403030403020204" pitchFamily="34" charset="0"/>
              </a:rPr>
              <a:t>Farverne</a:t>
            </a:r>
            <a:r>
              <a:rPr lang="en-GB" sz="1400" dirty="0">
                <a:latin typeface="Source Sans Pro Light" panose="020B0403030403020204" pitchFamily="34" charset="0"/>
                <a:ea typeface="Source Sans Pro Light" panose="020B0403030403020204" pitchFamily="34" charset="0"/>
              </a:rPr>
              <a:t> er </a:t>
            </a:r>
            <a:r>
              <a:rPr lang="en-GB" sz="1400" dirty="0" err="1">
                <a:latin typeface="Source Sans Pro Light" panose="020B0403030403020204" pitchFamily="34" charset="0"/>
                <a:ea typeface="Source Sans Pro Light" panose="020B0403030403020204" pitchFamily="34" charset="0"/>
              </a:rPr>
              <a:t>sammensat</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i</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en</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kombination</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mellem</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farverne</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fra</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Viden</a:t>
            </a:r>
            <a:r>
              <a:rPr lang="en-GB" sz="1400" dirty="0">
                <a:latin typeface="Source Sans Pro Light" panose="020B0403030403020204" pitchFamily="34" charset="0"/>
                <a:ea typeface="Source Sans Pro Light" panose="020B0403030403020204" pitchFamily="34" charset="0"/>
              </a:rPr>
              <a:t> Om og BUVMs </a:t>
            </a:r>
            <a:r>
              <a:rPr lang="en-GB" sz="1400" dirty="0" err="1">
                <a:latin typeface="Source Sans Pro Light" panose="020B0403030403020204" pitchFamily="34" charset="0"/>
                <a:ea typeface="Source Sans Pro Light" panose="020B0403030403020204" pitchFamily="34" charset="0"/>
              </a:rPr>
              <a:t>farvepallette</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Grøn</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bruges</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som</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primære</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farver</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hvorimod</a:t>
            </a:r>
            <a:r>
              <a:rPr lang="en-GB" sz="1400" dirty="0">
                <a:latin typeface="Source Sans Pro Light" panose="020B0403030403020204" pitchFamily="34" charset="0"/>
                <a:ea typeface="Source Sans Pro Light" panose="020B0403030403020204" pitchFamily="34" charset="0"/>
              </a:rPr>
              <a:t> den </a:t>
            </a:r>
            <a:r>
              <a:rPr lang="en-GB" sz="1400" dirty="0" err="1">
                <a:latin typeface="Source Sans Pro Light" panose="020B0403030403020204" pitchFamily="34" charset="0"/>
                <a:ea typeface="Source Sans Pro Light" panose="020B0403030403020204" pitchFamily="34" charset="0"/>
              </a:rPr>
              <a:t>sorte</a:t>
            </a:r>
            <a:r>
              <a:rPr lang="en-GB" sz="1400" dirty="0">
                <a:latin typeface="Source Sans Pro Light" panose="020B0403030403020204" pitchFamily="34" charset="0"/>
                <a:ea typeface="Source Sans Pro Light" panose="020B0403030403020204" pitchFamily="34" charset="0"/>
              </a:rPr>
              <a:t> og </a:t>
            </a:r>
            <a:r>
              <a:rPr lang="en-GB" sz="1400" dirty="0" err="1">
                <a:latin typeface="Source Sans Pro Light" panose="020B0403030403020204" pitchFamily="34" charset="0"/>
                <a:ea typeface="Source Sans Pro Light" panose="020B0403030403020204" pitchFamily="34" charset="0"/>
              </a:rPr>
              <a:t>sandfarvet</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bruges</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som</a:t>
            </a:r>
            <a:r>
              <a:rPr lang="en-GB" sz="1400" dirty="0">
                <a:latin typeface="Source Sans Pro Light" panose="020B0403030403020204" pitchFamily="34" charset="0"/>
                <a:ea typeface="Source Sans Pro Light" panose="020B0403030403020204" pitchFamily="34" charset="0"/>
              </a:rPr>
              <a:t> supplement </a:t>
            </a:r>
            <a:r>
              <a:rPr lang="en-GB" sz="1400" dirty="0" err="1">
                <a:latin typeface="Source Sans Pro Light" panose="020B0403030403020204" pitchFamily="34" charset="0"/>
                <a:ea typeface="Source Sans Pro Light" panose="020B0403030403020204" pitchFamily="34" charset="0"/>
              </a:rPr>
              <a:t>til</a:t>
            </a:r>
            <a:r>
              <a:rPr lang="en-GB" sz="1400" dirty="0">
                <a:latin typeface="Source Sans Pro Light" panose="020B0403030403020204" pitchFamily="34" charset="0"/>
                <a:ea typeface="Source Sans Pro Light" panose="020B0403030403020204" pitchFamily="34" charset="0"/>
              </a:rPr>
              <a:t> de </a:t>
            </a:r>
            <a:r>
              <a:rPr lang="en-GB" sz="1400" dirty="0" err="1">
                <a:latin typeface="Source Sans Pro Light" panose="020B0403030403020204" pitchFamily="34" charset="0"/>
                <a:ea typeface="Source Sans Pro Light" panose="020B0403030403020204" pitchFamily="34" charset="0"/>
              </a:rPr>
              <a:t>primære</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farver</a:t>
            </a:r>
            <a:r>
              <a:rPr lang="en-GB" sz="1400" dirty="0">
                <a:latin typeface="Source Sans Pro Light" panose="020B0403030403020204" pitchFamily="34" charset="0"/>
                <a:ea typeface="Source Sans Pro Light" panose="020B0403030403020204" pitchFamily="34" charset="0"/>
              </a:rPr>
              <a:t>. </a:t>
            </a:r>
          </a:p>
        </p:txBody>
      </p:sp>
      <p:sp>
        <p:nvSpPr>
          <p:cNvPr id="3" name="Tekstfelt 2"/>
          <p:cNvSpPr txBox="1"/>
          <p:nvPr/>
        </p:nvSpPr>
        <p:spPr>
          <a:xfrm>
            <a:off x="1038758" y="1872691"/>
            <a:ext cx="3621024" cy="3385542"/>
          </a:xfrm>
          <a:prstGeom prst="rect">
            <a:avLst/>
          </a:prstGeom>
          <a:noFill/>
        </p:spPr>
        <p:txBody>
          <a:bodyPr wrap="square" lIns="0" tIns="0" rIns="0" bIns="0" rtlCol="0">
            <a:spAutoFit/>
          </a:bodyPr>
          <a:lstStyle/>
          <a:p>
            <a:r>
              <a:rPr lang="da-DK" sz="2000" dirty="0" smtClean="0"/>
              <a:t>Hvad er en brugstekst?</a:t>
            </a:r>
          </a:p>
          <a:p>
            <a:endParaRPr lang="da-DK" sz="2000" dirty="0"/>
          </a:p>
          <a:p>
            <a:r>
              <a:rPr lang="da-DK" sz="2000" dirty="0" smtClean="0"/>
              <a:t>Et eksempel </a:t>
            </a:r>
            <a:r>
              <a:rPr lang="da-DK" sz="2000" dirty="0" err="1" smtClean="0"/>
              <a:t>Scary</a:t>
            </a:r>
            <a:r>
              <a:rPr lang="da-DK" sz="2000" dirty="0" smtClean="0"/>
              <a:t> House</a:t>
            </a:r>
          </a:p>
          <a:p>
            <a:endParaRPr lang="da-DK" sz="2000" dirty="0"/>
          </a:p>
          <a:p>
            <a:r>
              <a:rPr lang="da-DK" sz="2000" dirty="0" smtClean="0"/>
              <a:t>Hvad kendetegner et stillingsopslag</a:t>
            </a:r>
            <a:r>
              <a:rPr lang="da-DK" sz="2000" dirty="0" smtClean="0"/>
              <a:t>?</a:t>
            </a:r>
          </a:p>
          <a:p>
            <a:endParaRPr lang="da-DK" sz="2000" dirty="0"/>
          </a:p>
          <a:p>
            <a:r>
              <a:rPr lang="da-DK" sz="2000" dirty="0" smtClean="0"/>
              <a:t>Eksempler på stillingsopslag</a:t>
            </a:r>
          </a:p>
          <a:p>
            <a:pPr marL="342900" indent="-342900">
              <a:buFont typeface="Arial" panose="020B0604020202020204" pitchFamily="34" charset="0"/>
              <a:buChar char="•"/>
            </a:pPr>
            <a:r>
              <a:rPr lang="da-DK" sz="2000" dirty="0" err="1" smtClean="0"/>
              <a:t>Scary</a:t>
            </a:r>
            <a:r>
              <a:rPr lang="da-DK" sz="2000" dirty="0" smtClean="0"/>
              <a:t> House</a:t>
            </a:r>
          </a:p>
          <a:p>
            <a:pPr marL="342900" indent="-342900">
              <a:buFont typeface="Arial" panose="020B0604020202020204" pitchFamily="34" charset="0"/>
              <a:buChar char="•"/>
            </a:pPr>
            <a:r>
              <a:rPr lang="da-DK" sz="2000" dirty="0" smtClean="0"/>
              <a:t>SKAN vin</a:t>
            </a:r>
          </a:p>
          <a:p>
            <a:pPr marL="342900" indent="-342900">
              <a:buFont typeface="Arial" panose="020B0604020202020204" pitchFamily="34" charset="0"/>
              <a:buChar char="•"/>
            </a:pPr>
            <a:endParaRPr lang="da-DK" sz="2000" dirty="0" smtClean="0"/>
          </a:p>
        </p:txBody>
      </p:sp>
    </p:spTree>
    <p:extLst>
      <p:ext uri="{BB962C8B-B14F-4D97-AF65-F5344CB8AC3E}">
        <p14:creationId xmlns:p14="http://schemas.microsoft.com/office/powerpoint/2010/main" val="413047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3</a:t>
            </a:fld>
            <a:endParaRPr lang="en-GB"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en-GB" sz="4000" dirty="0" err="1" smtClean="0">
                <a:solidFill>
                  <a:srgbClr val="33786D"/>
                </a:solidFill>
                <a:latin typeface="Source Sans Pro" panose="020B0503030403020204" pitchFamily="34" charset="0"/>
                <a:ea typeface="Source Sans Pro" panose="020B0503030403020204" pitchFamily="34" charset="0"/>
              </a:rPr>
              <a:t>Hvad</a:t>
            </a:r>
            <a:r>
              <a:rPr lang="en-GB" sz="4000" dirty="0" smtClean="0">
                <a:solidFill>
                  <a:srgbClr val="33786D"/>
                </a:solidFill>
                <a:latin typeface="Source Sans Pro" panose="020B0503030403020204" pitchFamily="34" charset="0"/>
                <a:ea typeface="Source Sans Pro" panose="020B0503030403020204" pitchFamily="34" charset="0"/>
              </a:rPr>
              <a:t> </a:t>
            </a:r>
            <a:r>
              <a:rPr lang="en-GB" sz="4000" dirty="0" err="1" smtClean="0">
                <a:solidFill>
                  <a:srgbClr val="33786D"/>
                </a:solidFill>
                <a:latin typeface="Source Sans Pro" panose="020B0503030403020204" pitchFamily="34" charset="0"/>
                <a:ea typeface="Source Sans Pro" panose="020B0503030403020204" pitchFamily="34" charset="0"/>
              </a:rPr>
              <a:t>er</a:t>
            </a:r>
            <a:r>
              <a:rPr lang="en-GB" sz="4000" dirty="0" smtClean="0">
                <a:solidFill>
                  <a:srgbClr val="33786D"/>
                </a:solidFill>
                <a:latin typeface="Source Sans Pro" panose="020B0503030403020204" pitchFamily="34" charset="0"/>
                <a:ea typeface="Source Sans Pro" panose="020B0503030403020204" pitchFamily="34" charset="0"/>
              </a:rPr>
              <a:t> </a:t>
            </a:r>
            <a:r>
              <a:rPr lang="en-GB" sz="4000" dirty="0" err="1" smtClean="0">
                <a:solidFill>
                  <a:srgbClr val="33786D"/>
                </a:solidFill>
                <a:latin typeface="Source Sans Pro" panose="020B0503030403020204" pitchFamily="34" charset="0"/>
                <a:ea typeface="Source Sans Pro" panose="020B0503030403020204" pitchFamily="34" charset="0"/>
              </a:rPr>
              <a:t>en</a:t>
            </a:r>
            <a:r>
              <a:rPr lang="en-GB" sz="4000" dirty="0" smtClean="0">
                <a:solidFill>
                  <a:srgbClr val="33786D"/>
                </a:solidFill>
                <a:latin typeface="Source Sans Pro" panose="020B0503030403020204" pitchFamily="34" charset="0"/>
                <a:ea typeface="Source Sans Pro" panose="020B0503030403020204" pitchFamily="34" charset="0"/>
              </a:rPr>
              <a:t> </a:t>
            </a:r>
            <a:r>
              <a:rPr lang="en-GB" sz="4000" dirty="0" err="1" smtClean="0">
                <a:solidFill>
                  <a:srgbClr val="33786D"/>
                </a:solidFill>
                <a:latin typeface="Source Sans Pro" panose="020B0503030403020204" pitchFamily="34" charset="0"/>
                <a:ea typeface="Source Sans Pro" panose="020B0503030403020204" pitchFamily="34" charset="0"/>
              </a:rPr>
              <a:t>brugstekst</a:t>
            </a:r>
            <a:endParaRPr lang="en-GB" sz="4000" dirty="0">
              <a:solidFill>
                <a:srgbClr val="33786D"/>
              </a:solidFill>
              <a:latin typeface="Source Sans Pro" panose="020B0503030403020204" pitchFamily="34" charset="0"/>
              <a:ea typeface="Source Sans Pro" panose="020B0503030403020204" pitchFamily="34" charset="0"/>
            </a:endParaRPr>
          </a:p>
        </p:txBody>
      </p:sp>
      <p:sp>
        <p:nvSpPr>
          <p:cNvPr id="3" name="Tekstfelt 2"/>
          <p:cNvSpPr txBox="1"/>
          <p:nvPr/>
        </p:nvSpPr>
        <p:spPr>
          <a:xfrm>
            <a:off x="841248" y="1923897"/>
            <a:ext cx="3621024" cy="3816429"/>
          </a:xfrm>
          <a:prstGeom prst="rect">
            <a:avLst/>
          </a:prstGeom>
          <a:noFill/>
        </p:spPr>
        <p:txBody>
          <a:bodyPr wrap="square" lIns="0" tIns="0" rIns="0" bIns="0" rtlCol="0">
            <a:spAutoFit/>
          </a:bodyPr>
          <a:lstStyle/>
          <a:p>
            <a:r>
              <a:rPr lang="da-DK" sz="2800" b="1" dirty="0" smtClean="0"/>
              <a:t>Definition </a:t>
            </a:r>
          </a:p>
          <a:p>
            <a:r>
              <a:rPr lang="da-DK" sz="2000" dirty="0"/>
              <a:t>B</a:t>
            </a:r>
            <a:r>
              <a:rPr lang="da-DK" sz="2000" dirty="0" smtClean="0"/>
              <a:t>rugstekster er</a:t>
            </a:r>
          </a:p>
          <a:p>
            <a:endParaRPr lang="da-DK" sz="2000" dirty="0"/>
          </a:p>
          <a:p>
            <a:endParaRPr lang="da-DK" sz="2000" dirty="0" smtClean="0"/>
          </a:p>
          <a:p>
            <a:endParaRPr lang="da-DK" sz="2000" dirty="0"/>
          </a:p>
          <a:p>
            <a:r>
              <a:rPr lang="da-DK" sz="2000" dirty="0" smtClean="0"/>
              <a:t>Eksempler på brugstekster kan være…</a:t>
            </a:r>
          </a:p>
          <a:p>
            <a:endParaRPr lang="da-DK" sz="2000" dirty="0"/>
          </a:p>
          <a:p>
            <a:endParaRPr lang="da-DK" sz="2000" dirty="0" smtClean="0"/>
          </a:p>
          <a:p>
            <a:r>
              <a:rPr lang="da-DK" sz="2000" dirty="0" smtClean="0"/>
              <a:t>[Kun korte sætninger, men skriv gerne uddybende i noter]</a:t>
            </a:r>
          </a:p>
        </p:txBody>
      </p:sp>
      <p:sp>
        <p:nvSpPr>
          <p:cNvPr id="7" name="Tekstfelt 6"/>
          <p:cNvSpPr txBox="1"/>
          <p:nvPr/>
        </p:nvSpPr>
        <p:spPr>
          <a:xfrm>
            <a:off x="7504176" y="1936698"/>
            <a:ext cx="3621024" cy="2769989"/>
          </a:xfrm>
          <a:prstGeom prst="rect">
            <a:avLst/>
          </a:prstGeom>
          <a:noFill/>
        </p:spPr>
        <p:txBody>
          <a:bodyPr wrap="square" lIns="0" tIns="0" rIns="0" bIns="0" rtlCol="0">
            <a:spAutoFit/>
          </a:bodyPr>
          <a:lstStyle/>
          <a:p>
            <a:r>
              <a:rPr lang="da-DK" sz="2000" dirty="0" smtClean="0"/>
              <a:t>Stillingsopslag er brugstekster, fordi….</a:t>
            </a:r>
            <a:endParaRPr lang="da-DK" sz="2000" dirty="0"/>
          </a:p>
          <a:p>
            <a:endParaRPr lang="da-DK" sz="2000" dirty="0" smtClean="0"/>
          </a:p>
          <a:p>
            <a:endParaRPr lang="da-DK" sz="2000" dirty="0"/>
          </a:p>
          <a:p>
            <a:endParaRPr lang="da-DK" sz="2000" dirty="0"/>
          </a:p>
          <a:p>
            <a:endParaRPr lang="da-DK" sz="2000" dirty="0" smtClean="0"/>
          </a:p>
          <a:p>
            <a:r>
              <a:rPr lang="da-DK" sz="2000" dirty="0" smtClean="0"/>
              <a:t>[Kun korte sætninger, men skriv gerne uddybende i noter]</a:t>
            </a:r>
          </a:p>
        </p:txBody>
      </p:sp>
    </p:spTree>
    <p:extLst>
      <p:ext uri="{BB962C8B-B14F-4D97-AF65-F5344CB8AC3E}">
        <p14:creationId xmlns:p14="http://schemas.microsoft.com/office/powerpoint/2010/main" val="362899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4</a:t>
            </a:fld>
            <a:endParaRPr lang="en-GB"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en-GB" sz="4000" dirty="0" smtClean="0">
                <a:solidFill>
                  <a:srgbClr val="33786D"/>
                </a:solidFill>
                <a:latin typeface="Source Sans Pro" panose="020B0503030403020204" pitchFamily="34" charset="0"/>
                <a:ea typeface="Source Sans Pro" panose="020B0503030403020204" pitchFamily="34" charset="0"/>
              </a:rPr>
              <a:t>Et </a:t>
            </a:r>
            <a:r>
              <a:rPr lang="en-GB" sz="4000" dirty="0" err="1" smtClean="0">
                <a:solidFill>
                  <a:srgbClr val="33786D"/>
                </a:solidFill>
                <a:latin typeface="Source Sans Pro" panose="020B0503030403020204" pitchFamily="34" charset="0"/>
                <a:ea typeface="Source Sans Pro" panose="020B0503030403020204" pitchFamily="34" charset="0"/>
              </a:rPr>
              <a:t>eksempel</a:t>
            </a:r>
            <a:r>
              <a:rPr lang="en-GB" sz="4000" dirty="0" smtClean="0">
                <a:solidFill>
                  <a:srgbClr val="33786D"/>
                </a:solidFill>
                <a:latin typeface="Source Sans Pro" panose="020B0503030403020204" pitchFamily="34" charset="0"/>
                <a:ea typeface="Source Sans Pro" panose="020B0503030403020204" pitchFamily="34" charset="0"/>
              </a:rPr>
              <a:t> </a:t>
            </a:r>
            <a:r>
              <a:rPr lang="en-GB" sz="4000" dirty="0" err="1" smtClean="0">
                <a:solidFill>
                  <a:srgbClr val="33786D"/>
                </a:solidFill>
                <a:latin typeface="Source Sans Pro" panose="020B0503030403020204" pitchFamily="34" charset="0"/>
                <a:ea typeface="Source Sans Pro" panose="020B0503030403020204" pitchFamily="34" charset="0"/>
              </a:rPr>
              <a:t>stillingsopslag</a:t>
            </a:r>
            <a:r>
              <a:rPr lang="en-GB" sz="4000" dirty="0" smtClean="0">
                <a:solidFill>
                  <a:srgbClr val="33786D"/>
                </a:solidFill>
                <a:latin typeface="Source Sans Pro" panose="020B0503030403020204" pitchFamily="34" charset="0"/>
                <a:ea typeface="Source Sans Pro" panose="020B0503030403020204" pitchFamily="34" charset="0"/>
              </a:rPr>
              <a:t>: Scary House</a:t>
            </a:r>
            <a:endParaRPr lang="en-GB" sz="4000" dirty="0">
              <a:solidFill>
                <a:srgbClr val="33786D"/>
              </a:solidFill>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5AD2F2A9-1CE8-4F59-885E-F3876078CA2C}"/>
              </a:ext>
            </a:extLst>
          </p:cNvPr>
          <p:cNvSpPr txBox="1"/>
          <p:nvPr/>
        </p:nvSpPr>
        <p:spPr>
          <a:xfrm>
            <a:off x="6391656" y="1936699"/>
            <a:ext cx="3856892" cy="430887"/>
          </a:xfrm>
          <a:prstGeom prst="rect">
            <a:avLst/>
          </a:prstGeom>
          <a:noFill/>
        </p:spPr>
        <p:txBody>
          <a:bodyPr wrap="square" lIns="0" tIns="0" rIns="0" bIns="0" rtlCol="0">
            <a:spAutoFit/>
          </a:bodyPr>
          <a:lstStyle/>
          <a:p>
            <a:r>
              <a:rPr lang="en-GB" sz="1400" dirty="0" err="1" smtClean="0">
                <a:latin typeface="Source Sans Pro Light" panose="020B0403030403020204" pitchFamily="34" charset="0"/>
                <a:ea typeface="Source Sans Pro Light" panose="020B0403030403020204" pitchFamily="34" charset="0"/>
              </a:rPr>
              <a:t>Indsæt</a:t>
            </a:r>
            <a:r>
              <a:rPr lang="en-GB" sz="1400" dirty="0" smtClean="0">
                <a:latin typeface="Source Sans Pro Light" panose="020B0403030403020204" pitchFamily="34" charset="0"/>
                <a:ea typeface="Source Sans Pro Light" panose="020B0403030403020204" pitchFamily="34" charset="0"/>
              </a:rPr>
              <a:t> </a:t>
            </a:r>
            <a:r>
              <a:rPr lang="en-GB" sz="1400" dirty="0" err="1" smtClean="0">
                <a:latin typeface="Source Sans Pro Light" panose="020B0403030403020204" pitchFamily="34" charset="0"/>
                <a:ea typeface="Source Sans Pro Light" panose="020B0403030403020204" pitchFamily="34" charset="0"/>
              </a:rPr>
              <a:t>opslaget</a:t>
            </a:r>
            <a:r>
              <a:rPr lang="en-GB" sz="1400" dirty="0" smtClean="0">
                <a:latin typeface="Source Sans Pro Light" panose="020B0403030403020204" pitchFamily="34" charset="0"/>
                <a:ea typeface="Source Sans Pro Light" panose="020B0403030403020204" pitchFamily="34" charset="0"/>
              </a:rPr>
              <a:t> her RETTIGHEDER </a:t>
            </a:r>
            <a:r>
              <a:rPr lang="en-GB" sz="1400" dirty="0" err="1" smtClean="0">
                <a:latin typeface="Source Sans Pro Light" panose="020B0403030403020204" pitchFamily="34" charset="0"/>
                <a:ea typeface="Source Sans Pro Light" panose="020B0403030403020204" pitchFamily="34" charset="0"/>
              </a:rPr>
              <a:t>skal</a:t>
            </a:r>
            <a:r>
              <a:rPr lang="en-GB" sz="1400" dirty="0" smtClean="0">
                <a:latin typeface="Source Sans Pro Light" panose="020B0403030403020204" pitchFamily="34" charset="0"/>
                <a:ea typeface="Source Sans Pro Light" panose="020B0403030403020204" pitchFamily="34" charset="0"/>
              </a:rPr>
              <a:t> </a:t>
            </a:r>
            <a:r>
              <a:rPr lang="en-GB" sz="1400" dirty="0" err="1" smtClean="0">
                <a:latin typeface="Source Sans Pro Light" panose="020B0403030403020204" pitchFamily="34" charset="0"/>
                <a:ea typeface="Source Sans Pro Light" panose="020B0403030403020204" pitchFamily="34" charset="0"/>
              </a:rPr>
              <a:t>afklares</a:t>
            </a:r>
            <a:endParaRPr lang="en-GB" sz="1400" dirty="0" smtClean="0">
              <a:latin typeface="Source Sans Pro Light" panose="020B0403030403020204" pitchFamily="34" charset="0"/>
              <a:ea typeface="Source Sans Pro Light" panose="020B0403030403020204" pitchFamily="34" charset="0"/>
            </a:endParaRPr>
          </a:p>
          <a:p>
            <a:endParaRPr lang="en-GB" sz="1400" dirty="0">
              <a:latin typeface="Source Sans Pro Light" panose="020B0403030403020204" pitchFamily="34" charset="0"/>
              <a:ea typeface="Source Sans Pro Light" panose="020B0403030403020204" pitchFamily="34" charset="0"/>
            </a:endParaRPr>
          </a:p>
        </p:txBody>
      </p:sp>
      <p:sp>
        <p:nvSpPr>
          <p:cNvPr id="3" name="Tekstfelt 2"/>
          <p:cNvSpPr txBox="1"/>
          <p:nvPr/>
        </p:nvSpPr>
        <p:spPr>
          <a:xfrm>
            <a:off x="755294" y="1936699"/>
            <a:ext cx="4347058" cy="2462213"/>
          </a:xfrm>
          <a:prstGeom prst="rect">
            <a:avLst/>
          </a:prstGeom>
          <a:noFill/>
        </p:spPr>
        <p:txBody>
          <a:bodyPr wrap="square" lIns="0" tIns="0" rIns="0" bIns="0" rtlCol="0">
            <a:spAutoFit/>
          </a:bodyPr>
          <a:lstStyle/>
          <a:p>
            <a:r>
              <a:rPr lang="da-DK" sz="2000" dirty="0" smtClean="0"/>
              <a:t>Hvad fanger jeres opmærksomhed?</a:t>
            </a:r>
          </a:p>
          <a:p>
            <a:endParaRPr lang="da-DK" sz="2000" dirty="0" smtClean="0"/>
          </a:p>
          <a:p>
            <a:r>
              <a:rPr lang="da-DK" sz="2000" dirty="0" smtClean="0"/>
              <a:t>Hvordan kan man se, at stillingsopslaget er en brugstekst?</a:t>
            </a:r>
            <a:endParaRPr lang="da-DK" sz="2000" dirty="0"/>
          </a:p>
          <a:p>
            <a:endParaRPr lang="da-DK" sz="2000" dirty="0"/>
          </a:p>
          <a:p>
            <a:r>
              <a:rPr lang="da-DK" sz="2000" dirty="0" smtClean="0"/>
              <a:t>Er det et job for jer? </a:t>
            </a:r>
          </a:p>
        </p:txBody>
      </p:sp>
    </p:spTree>
    <p:extLst>
      <p:ext uri="{BB962C8B-B14F-4D97-AF65-F5344CB8AC3E}">
        <p14:creationId xmlns:p14="http://schemas.microsoft.com/office/powerpoint/2010/main" val="410239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5</a:t>
            </a:fld>
            <a:endParaRPr lang="en-GB"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en-GB" sz="4000" dirty="0" err="1" smtClean="0">
                <a:solidFill>
                  <a:srgbClr val="33786D"/>
                </a:solidFill>
                <a:latin typeface="Source Sans Pro" panose="020B0503030403020204" pitchFamily="34" charset="0"/>
                <a:ea typeface="Source Sans Pro" panose="020B0503030403020204" pitchFamily="34" charset="0"/>
              </a:rPr>
              <a:t>Hvad</a:t>
            </a:r>
            <a:r>
              <a:rPr lang="en-GB" sz="4000" dirty="0" smtClean="0">
                <a:solidFill>
                  <a:srgbClr val="33786D"/>
                </a:solidFill>
                <a:latin typeface="Source Sans Pro" panose="020B0503030403020204" pitchFamily="34" charset="0"/>
                <a:ea typeface="Source Sans Pro" panose="020B0503030403020204" pitchFamily="34" charset="0"/>
              </a:rPr>
              <a:t> </a:t>
            </a:r>
            <a:r>
              <a:rPr lang="en-GB" sz="4000" dirty="0" err="1" smtClean="0">
                <a:solidFill>
                  <a:srgbClr val="33786D"/>
                </a:solidFill>
                <a:latin typeface="Source Sans Pro" panose="020B0503030403020204" pitchFamily="34" charset="0"/>
                <a:ea typeface="Source Sans Pro" panose="020B0503030403020204" pitchFamily="34" charset="0"/>
              </a:rPr>
              <a:t>kendetegner</a:t>
            </a:r>
            <a:r>
              <a:rPr lang="en-GB" sz="4000" dirty="0" smtClean="0">
                <a:solidFill>
                  <a:srgbClr val="33786D"/>
                </a:solidFill>
                <a:latin typeface="Source Sans Pro" panose="020B0503030403020204" pitchFamily="34" charset="0"/>
                <a:ea typeface="Source Sans Pro" panose="020B0503030403020204" pitchFamily="34" charset="0"/>
              </a:rPr>
              <a:t> et </a:t>
            </a:r>
            <a:r>
              <a:rPr lang="en-GB" sz="4000" dirty="0" err="1" smtClean="0">
                <a:solidFill>
                  <a:srgbClr val="33786D"/>
                </a:solidFill>
                <a:latin typeface="Source Sans Pro" panose="020B0503030403020204" pitchFamily="34" charset="0"/>
                <a:ea typeface="Source Sans Pro" panose="020B0503030403020204" pitchFamily="34" charset="0"/>
              </a:rPr>
              <a:t>stillingsopslag</a:t>
            </a:r>
            <a:r>
              <a:rPr lang="en-GB" sz="4000" dirty="0" smtClean="0">
                <a:solidFill>
                  <a:srgbClr val="33786D"/>
                </a:solidFill>
                <a:latin typeface="Source Sans Pro" panose="020B0503030403020204" pitchFamily="34" charset="0"/>
                <a:ea typeface="Source Sans Pro" panose="020B0503030403020204" pitchFamily="34" charset="0"/>
              </a:rPr>
              <a:t>? </a:t>
            </a:r>
            <a:endParaRPr lang="en-GB" sz="4000" dirty="0">
              <a:solidFill>
                <a:srgbClr val="33786D"/>
              </a:solidFill>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5AD2F2A9-1CE8-4F59-885E-F3876078CA2C}"/>
              </a:ext>
            </a:extLst>
          </p:cNvPr>
          <p:cNvSpPr txBox="1"/>
          <p:nvPr/>
        </p:nvSpPr>
        <p:spPr>
          <a:xfrm>
            <a:off x="6391656" y="1936699"/>
            <a:ext cx="3856892" cy="430887"/>
          </a:xfrm>
          <a:prstGeom prst="rect">
            <a:avLst/>
          </a:prstGeom>
          <a:noFill/>
        </p:spPr>
        <p:txBody>
          <a:bodyPr wrap="square" lIns="0" tIns="0" rIns="0" bIns="0" rtlCol="0">
            <a:spAutoFit/>
          </a:bodyPr>
          <a:lstStyle/>
          <a:p>
            <a:r>
              <a:rPr lang="en-GB" sz="1400" dirty="0" err="1" smtClean="0">
                <a:latin typeface="Source Sans Pro Light" panose="020B0403030403020204" pitchFamily="34" charset="0"/>
                <a:ea typeface="Source Sans Pro Light" panose="020B0403030403020204" pitchFamily="34" charset="0"/>
              </a:rPr>
              <a:t>Indsæt</a:t>
            </a:r>
            <a:r>
              <a:rPr lang="en-GB" sz="1400" dirty="0" smtClean="0">
                <a:latin typeface="Source Sans Pro Light" panose="020B0403030403020204" pitchFamily="34" charset="0"/>
                <a:ea typeface="Source Sans Pro Light" panose="020B0403030403020204" pitchFamily="34" charset="0"/>
              </a:rPr>
              <a:t> SCARY HOUSE </a:t>
            </a:r>
            <a:r>
              <a:rPr lang="en-GB" sz="1400" dirty="0" err="1" smtClean="0">
                <a:latin typeface="Source Sans Pro Light" panose="020B0403030403020204" pitchFamily="34" charset="0"/>
                <a:ea typeface="Source Sans Pro Light" panose="020B0403030403020204" pitchFamily="34" charset="0"/>
              </a:rPr>
              <a:t>opslaget</a:t>
            </a:r>
            <a:r>
              <a:rPr lang="en-GB" sz="1400" dirty="0" smtClean="0">
                <a:latin typeface="Source Sans Pro Light" panose="020B0403030403020204" pitchFamily="34" charset="0"/>
                <a:ea typeface="Source Sans Pro Light" panose="020B0403030403020204" pitchFamily="34" charset="0"/>
              </a:rPr>
              <a:t> her RETTIGHEDER </a:t>
            </a:r>
            <a:r>
              <a:rPr lang="en-GB" sz="1400" dirty="0" err="1" smtClean="0">
                <a:latin typeface="Source Sans Pro Light" panose="020B0403030403020204" pitchFamily="34" charset="0"/>
                <a:ea typeface="Source Sans Pro Light" panose="020B0403030403020204" pitchFamily="34" charset="0"/>
              </a:rPr>
              <a:t>skal</a:t>
            </a:r>
            <a:r>
              <a:rPr lang="en-GB" sz="1400" dirty="0" smtClean="0">
                <a:latin typeface="Source Sans Pro Light" panose="020B0403030403020204" pitchFamily="34" charset="0"/>
                <a:ea typeface="Source Sans Pro Light" panose="020B0403030403020204" pitchFamily="34" charset="0"/>
              </a:rPr>
              <a:t> </a:t>
            </a:r>
            <a:r>
              <a:rPr lang="en-GB" sz="1400" dirty="0" err="1" smtClean="0">
                <a:latin typeface="Source Sans Pro Light" panose="020B0403030403020204" pitchFamily="34" charset="0"/>
                <a:ea typeface="Source Sans Pro Light" panose="020B0403030403020204" pitchFamily="34" charset="0"/>
              </a:rPr>
              <a:t>afklares</a:t>
            </a:r>
            <a:endParaRPr lang="en-GB" sz="1400" dirty="0" smtClean="0">
              <a:latin typeface="Source Sans Pro Light" panose="020B0403030403020204" pitchFamily="34" charset="0"/>
              <a:ea typeface="Source Sans Pro Light" panose="020B0403030403020204" pitchFamily="34" charset="0"/>
            </a:endParaRPr>
          </a:p>
          <a:p>
            <a:endParaRPr lang="en-GB" sz="1400" dirty="0">
              <a:latin typeface="Source Sans Pro Light" panose="020B0403030403020204" pitchFamily="34" charset="0"/>
              <a:ea typeface="Source Sans Pro Light" panose="020B0403030403020204" pitchFamily="34" charset="0"/>
            </a:endParaRPr>
          </a:p>
        </p:txBody>
      </p:sp>
      <p:sp>
        <p:nvSpPr>
          <p:cNvPr id="3" name="Tekstfelt 2"/>
          <p:cNvSpPr txBox="1"/>
          <p:nvPr/>
        </p:nvSpPr>
        <p:spPr>
          <a:xfrm>
            <a:off x="755294" y="1936699"/>
            <a:ext cx="4347058" cy="2462213"/>
          </a:xfrm>
          <a:prstGeom prst="rect">
            <a:avLst/>
          </a:prstGeom>
          <a:noFill/>
        </p:spPr>
        <p:txBody>
          <a:bodyPr wrap="square" lIns="0" tIns="0" rIns="0" bIns="0" rtlCol="0">
            <a:spAutoFit/>
          </a:bodyPr>
          <a:lstStyle/>
          <a:p>
            <a:r>
              <a:rPr lang="da-DK" sz="2000" dirty="0" smtClean="0"/>
              <a:t>Hvad fanger jeres opmærksomhed?</a:t>
            </a:r>
          </a:p>
          <a:p>
            <a:endParaRPr lang="da-DK" sz="2000" dirty="0" smtClean="0"/>
          </a:p>
          <a:p>
            <a:r>
              <a:rPr lang="da-DK" sz="2000" dirty="0" smtClean="0"/>
              <a:t>Hvordan kan man se, at stillingsopslaget er en brugstekst?</a:t>
            </a:r>
            <a:endParaRPr lang="da-DK" sz="2000" dirty="0"/>
          </a:p>
          <a:p>
            <a:endParaRPr lang="da-DK" sz="2000" dirty="0"/>
          </a:p>
          <a:p>
            <a:r>
              <a:rPr lang="da-DK" sz="2000" dirty="0" smtClean="0"/>
              <a:t>Er det et job for jer? </a:t>
            </a:r>
          </a:p>
        </p:txBody>
      </p:sp>
    </p:spTree>
    <p:extLst>
      <p:ext uri="{BB962C8B-B14F-4D97-AF65-F5344CB8AC3E}">
        <p14:creationId xmlns:p14="http://schemas.microsoft.com/office/powerpoint/2010/main" val="277592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6</a:t>
            </a:fld>
            <a:endParaRPr lang="en-GB"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en-GB" sz="4000" dirty="0" err="1" smtClean="0">
                <a:solidFill>
                  <a:srgbClr val="33786D"/>
                </a:solidFill>
                <a:latin typeface="Source Sans Pro" panose="020B0503030403020204" pitchFamily="34" charset="0"/>
                <a:ea typeface="Source Sans Pro" panose="020B0503030403020204" pitchFamily="34" charset="0"/>
              </a:rPr>
              <a:t>Stillingsopslagets</a:t>
            </a:r>
            <a:r>
              <a:rPr lang="en-GB" sz="4000" dirty="0" smtClean="0">
                <a:solidFill>
                  <a:srgbClr val="33786D"/>
                </a:solidFill>
                <a:latin typeface="Source Sans Pro" panose="020B0503030403020204" pitchFamily="34" charset="0"/>
                <a:ea typeface="Source Sans Pro" panose="020B0503030403020204" pitchFamily="34" charset="0"/>
              </a:rPr>
              <a:t> </a:t>
            </a:r>
            <a:r>
              <a:rPr lang="en-GB" sz="4000" dirty="0" err="1" smtClean="0">
                <a:solidFill>
                  <a:srgbClr val="33786D"/>
                </a:solidFill>
                <a:latin typeface="Source Sans Pro" panose="020B0503030403020204" pitchFamily="34" charset="0"/>
                <a:ea typeface="Source Sans Pro" panose="020B0503030403020204" pitchFamily="34" charset="0"/>
              </a:rPr>
              <a:t>elementer</a:t>
            </a:r>
            <a:endParaRPr lang="en-GB" sz="4000" dirty="0">
              <a:solidFill>
                <a:srgbClr val="33786D"/>
              </a:solidFill>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5AD2F2A9-1CE8-4F59-885E-F3876078CA2C}"/>
              </a:ext>
            </a:extLst>
          </p:cNvPr>
          <p:cNvSpPr txBox="1"/>
          <p:nvPr/>
        </p:nvSpPr>
        <p:spPr>
          <a:xfrm>
            <a:off x="6391656" y="1936699"/>
            <a:ext cx="3856892" cy="430887"/>
          </a:xfrm>
          <a:prstGeom prst="rect">
            <a:avLst/>
          </a:prstGeom>
          <a:noFill/>
        </p:spPr>
        <p:txBody>
          <a:bodyPr wrap="square" lIns="0" tIns="0" rIns="0" bIns="0" rtlCol="0">
            <a:spAutoFit/>
          </a:bodyPr>
          <a:lstStyle/>
          <a:p>
            <a:r>
              <a:rPr lang="en-GB" sz="1400" dirty="0" err="1" smtClean="0">
                <a:latin typeface="Source Sans Pro Light" panose="020B0403030403020204" pitchFamily="34" charset="0"/>
                <a:ea typeface="Source Sans Pro Light" panose="020B0403030403020204" pitchFamily="34" charset="0"/>
              </a:rPr>
              <a:t>Indsæt</a:t>
            </a:r>
            <a:r>
              <a:rPr lang="en-GB" sz="1400" dirty="0" smtClean="0">
                <a:latin typeface="Source Sans Pro Light" panose="020B0403030403020204" pitchFamily="34" charset="0"/>
                <a:ea typeface="Source Sans Pro Light" panose="020B0403030403020204" pitchFamily="34" charset="0"/>
              </a:rPr>
              <a:t> SCARY HOUSE </a:t>
            </a:r>
            <a:r>
              <a:rPr lang="en-GB" sz="1400" dirty="0" err="1" smtClean="0">
                <a:latin typeface="Source Sans Pro Light" panose="020B0403030403020204" pitchFamily="34" charset="0"/>
                <a:ea typeface="Source Sans Pro Light" panose="020B0403030403020204" pitchFamily="34" charset="0"/>
              </a:rPr>
              <a:t>opslaget</a:t>
            </a:r>
            <a:r>
              <a:rPr lang="en-GB" sz="1400" dirty="0" smtClean="0">
                <a:latin typeface="Source Sans Pro Light" panose="020B0403030403020204" pitchFamily="34" charset="0"/>
                <a:ea typeface="Source Sans Pro Light" panose="020B0403030403020204" pitchFamily="34" charset="0"/>
              </a:rPr>
              <a:t> her RETTIGHEDER </a:t>
            </a:r>
            <a:r>
              <a:rPr lang="en-GB" sz="1400" dirty="0" err="1" smtClean="0">
                <a:latin typeface="Source Sans Pro Light" panose="020B0403030403020204" pitchFamily="34" charset="0"/>
                <a:ea typeface="Source Sans Pro Light" panose="020B0403030403020204" pitchFamily="34" charset="0"/>
              </a:rPr>
              <a:t>skal</a:t>
            </a:r>
            <a:r>
              <a:rPr lang="en-GB" sz="1400" dirty="0" smtClean="0">
                <a:latin typeface="Source Sans Pro Light" panose="020B0403030403020204" pitchFamily="34" charset="0"/>
                <a:ea typeface="Source Sans Pro Light" panose="020B0403030403020204" pitchFamily="34" charset="0"/>
              </a:rPr>
              <a:t> </a:t>
            </a:r>
            <a:r>
              <a:rPr lang="en-GB" sz="1400" dirty="0" err="1" smtClean="0">
                <a:latin typeface="Source Sans Pro Light" panose="020B0403030403020204" pitchFamily="34" charset="0"/>
                <a:ea typeface="Source Sans Pro Light" panose="020B0403030403020204" pitchFamily="34" charset="0"/>
              </a:rPr>
              <a:t>afklares</a:t>
            </a:r>
            <a:endParaRPr lang="en-GB" sz="1400" dirty="0" smtClean="0">
              <a:latin typeface="Source Sans Pro Light" panose="020B0403030403020204" pitchFamily="34" charset="0"/>
              <a:ea typeface="Source Sans Pro Light" panose="020B0403030403020204" pitchFamily="34" charset="0"/>
            </a:endParaRPr>
          </a:p>
          <a:p>
            <a:endParaRPr lang="en-GB" sz="1400" dirty="0">
              <a:latin typeface="Source Sans Pro Light" panose="020B0403030403020204" pitchFamily="34" charset="0"/>
              <a:ea typeface="Source Sans Pro Light" panose="020B0403030403020204" pitchFamily="34" charset="0"/>
            </a:endParaRPr>
          </a:p>
        </p:txBody>
      </p:sp>
      <p:sp>
        <p:nvSpPr>
          <p:cNvPr id="3" name="Tekstfelt 2"/>
          <p:cNvSpPr txBox="1"/>
          <p:nvPr/>
        </p:nvSpPr>
        <p:spPr>
          <a:xfrm>
            <a:off x="755294" y="1936699"/>
            <a:ext cx="4347058" cy="3077766"/>
          </a:xfrm>
          <a:prstGeom prst="rect">
            <a:avLst/>
          </a:prstGeom>
          <a:noFill/>
        </p:spPr>
        <p:txBody>
          <a:bodyPr wrap="square" lIns="0" tIns="0" rIns="0" bIns="0" rtlCol="0">
            <a:spAutoFit/>
          </a:bodyPr>
          <a:lstStyle/>
          <a:p>
            <a:pPr lvl="0"/>
            <a:r>
              <a:rPr lang="da-DK" sz="1600" b="1" dirty="0" smtClean="0">
                <a:latin typeface="Source Sans Pro" panose="020B0503030403020204"/>
              </a:rPr>
              <a:t>Rubrik</a:t>
            </a:r>
          </a:p>
          <a:p>
            <a:pPr lvl="0"/>
            <a:r>
              <a:rPr lang="da-DK" sz="1600" b="1" dirty="0" smtClean="0">
                <a:latin typeface="Source Sans Pro" panose="020B0503030403020204"/>
              </a:rPr>
              <a:t>Underrubrik</a:t>
            </a:r>
            <a:endParaRPr lang="da-DK" sz="1600" dirty="0">
              <a:latin typeface="Source Sans Pro" panose="020B0503030403020204"/>
            </a:endParaRPr>
          </a:p>
          <a:p>
            <a:pPr lvl="0"/>
            <a:r>
              <a:rPr lang="da-DK" sz="1600" b="1" dirty="0">
                <a:latin typeface="Source Sans Pro" panose="020B0503030403020204"/>
              </a:rPr>
              <a:t>Kort indledning</a:t>
            </a:r>
            <a:endParaRPr lang="da-DK" sz="1600" dirty="0">
              <a:latin typeface="Source Sans Pro" panose="020B0503030403020204"/>
            </a:endParaRPr>
          </a:p>
          <a:p>
            <a:pPr lvl="0"/>
            <a:r>
              <a:rPr lang="da-DK" sz="1600" b="1" dirty="0">
                <a:latin typeface="Source Sans Pro" panose="020B0503030403020204"/>
              </a:rPr>
              <a:t>Jobbets baggrund</a:t>
            </a:r>
            <a:endParaRPr lang="da-DK" sz="1600" dirty="0">
              <a:latin typeface="Source Sans Pro" panose="020B0503030403020204"/>
            </a:endParaRPr>
          </a:p>
          <a:p>
            <a:pPr lvl="0"/>
            <a:r>
              <a:rPr lang="da-DK" sz="1600" b="1" dirty="0">
                <a:latin typeface="Source Sans Pro" panose="020B0503030403020204"/>
              </a:rPr>
              <a:t>Formelt om jobbet</a:t>
            </a:r>
            <a:endParaRPr lang="da-DK" sz="1600" dirty="0">
              <a:latin typeface="Source Sans Pro" panose="020B0503030403020204"/>
            </a:endParaRPr>
          </a:p>
          <a:p>
            <a:pPr lvl="0"/>
            <a:r>
              <a:rPr lang="da-DK" sz="1600" b="1" dirty="0">
                <a:latin typeface="Source Sans Pro" panose="020B0503030403020204"/>
              </a:rPr>
              <a:t>For at komme i betragtning …</a:t>
            </a:r>
            <a:endParaRPr lang="da-DK" sz="1600" dirty="0">
              <a:latin typeface="Source Sans Pro" panose="020B0503030403020204"/>
            </a:endParaRPr>
          </a:p>
          <a:p>
            <a:pPr lvl="0"/>
            <a:r>
              <a:rPr lang="da-DK" sz="1600" b="1" dirty="0">
                <a:latin typeface="Source Sans Pro" panose="020B0503030403020204"/>
              </a:rPr>
              <a:t>Uddybende om karaktererne</a:t>
            </a:r>
            <a:endParaRPr lang="da-DK" sz="1600" dirty="0">
              <a:latin typeface="Source Sans Pro" panose="020B0503030403020204"/>
            </a:endParaRPr>
          </a:p>
          <a:p>
            <a:pPr lvl="0"/>
            <a:r>
              <a:rPr lang="da-DK" sz="1600" b="1" dirty="0">
                <a:latin typeface="Source Sans Pro" panose="020B0503030403020204"/>
              </a:rPr>
              <a:t>Er det noget for dig?</a:t>
            </a:r>
            <a:endParaRPr lang="da-DK" sz="1600" dirty="0">
              <a:latin typeface="Source Sans Pro" panose="020B0503030403020204"/>
            </a:endParaRPr>
          </a:p>
          <a:p>
            <a:pPr lvl="0"/>
            <a:r>
              <a:rPr lang="da-DK" sz="1600" b="1" dirty="0">
                <a:latin typeface="Source Sans Pro" panose="020B0503030403020204"/>
              </a:rPr>
              <a:t>Hvad de lægger vægt på …</a:t>
            </a:r>
            <a:endParaRPr lang="da-DK" sz="1600" dirty="0">
              <a:latin typeface="Source Sans Pro" panose="020B0503030403020204"/>
            </a:endParaRPr>
          </a:p>
          <a:p>
            <a:pPr lvl="0"/>
            <a:r>
              <a:rPr lang="da-DK" sz="1600" b="1" dirty="0">
                <a:latin typeface="Source Sans Pro" panose="020B0503030403020204"/>
              </a:rPr>
              <a:t>Ansøgningsfrist</a:t>
            </a:r>
            <a:endParaRPr lang="da-DK" sz="1600" dirty="0">
              <a:latin typeface="Source Sans Pro" panose="020B0503030403020204"/>
            </a:endParaRPr>
          </a:p>
          <a:p>
            <a:pPr lvl="0"/>
            <a:r>
              <a:rPr lang="da-DK" sz="1600" b="1" dirty="0">
                <a:latin typeface="Source Sans Pro" panose="020B0503030403020204"/>
              </a:rPr>
              <a:t>Afsender og kontaktperson</a:t>
            </a:r>
            <a:endParaRPr lang="da-DK" sz="1600" dirty="0">
              <a:latin typeface="Source Sans Pro" panose="020B0503030403020204"/>
            </a:endParaRPr>
          </a:p>
          <a:p>
            <a:endParaRPr lang="da-DK" sz="2000" dirty="0" smtClean="0"/>
          </a:p>
        </p:txBody>
      </p:sp>
      <p:cxnSp>
        <p:nvCxnSpPr>
          <p:cNvPr id="7" name="Lige pilforbindelse 6"/>
          <p:cNvCxnSpPr/>
          <p:nvPr/>
        </p:nvCxnSpPr>
        <p:spPr>
          <a:xfrm>
            <a:off x="1709928" y="2075688"/>
            <a:ext cx="5321808" cy="905256"/>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63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7</a:t>
            </a:fld>
            <a:endParaRPr lang="en-GB"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en-GB" sz="4000" dirty="0" err="1" smtClean="0">
                <a:solidFill>
                  <a:srgbClr val="33786D"/>
                </a:solidFill>
                <a:latin typeface="Source Sans Pro" panose="020B0503030403020204" pitchFamily="34" charset="0"/>
                <a:ea typeface="Source Sans Pro" panose="020B0503030403020204" pitchFamily="34" charset="0"/>
              </a:rPr>
              <a:t>Stillingsopslag</a:t>
            </a:r>
            <a:r>
              <a:rPr lang="en-GB" sz="4000" dirty="0" smtClean="0">
                <a:solidFill>
                  <a:srgbClr val="33786D"/>
                </a:solidFill>
                <a:latin typeface="Source Sans Pro" panose="020B0503030403020204" pitchFamily="34" charset="0"/>
                <a:ea typeface="Source Sans Pro" panose="020B0503030403020204" pitchFamily="34" charset="0"/>
              </a:rPr>
              <a:t>: SKAN VIN</a:t>
            </a:r>
            <a:endParaRPr lang="en-GB" sz="4000" dirty="0">
              <a:solidFill>
                <a:srgbClr val="33786D"/>
              </a:solidFill>
              <a:latin typeface="Source Sans Pro" panose="020B0503030403020204" pitchFamily="34" charset="0"/>
              <a:ea typeface="Source Sans Pro" panose="020B0503030403020204" pitchFamily="34" charset="0"/>
            </a:endParaRPr>
          </a:p>
        </p:txBody>
      </p:sp>
      <p:sp>
        <p:nvSpPr>
          <p:cNvPr id="3" name="Tekstfelt 2"/>
          <p:cNvSpPr txBox="1"/>
          <p:nvPr/>
        </p:nvSpPr>
        <p:spPr>
          <a:xfrm>
            <a:off x="1038758" y="1872691"/>
            <a:ext cx="3621024" cy="307777"/>
          </a:xfrm>
          <a:prstGeom prst="rect">
            <a:avLst/>
          </a:prstGeom>
          <a:noFill/>
        </p:spPr>
        <p:txBody>
          <a:bodyPr wrap="square" lIns="0" tIns="0" rIns="0" bIns="0" rtlCol="0">
            <a:spAutoFit/>
          </a:bodyPr>
          <a:lstStyle/>
          <a:p>
            <a:pPr marL="342900" indent="-342900">
              <a:buFont typeface="Arial" panose="020B0604020202020204" pitchFamily="34" charset="0"/>
              <a:buChar char="•"/>
            </a:pPr>
            <a:endParaRPr lang="da-DK" sz="2000" dirty="0" smtClean="0"/>
          </a:p>
        </p:txBody>
      </p:sp>
      <p:sp>
        <p:nvSpPr>
          <p:cNvPr id="7" name="TextBox 5">
            <a:extLst>
              <a:ext uri="{FF2B5EF4-FFF2-40B4-BE49-F238E27FC236}">
                <a16:creationId xmlns:a16="http://schemas.microsoft.com/office/drawing/2014/main" id="{5AD2F2A9-1CE8-4F59-885E-F3876078CA2C}"/>
              </a:ext>
            </a:extLst>
          </p:cNvPr>
          <p:cNvSpPr txBox="1"/>
          <p:nvPr/>
        </p:nvSpPr>
        <p:spPr>
          <a:xfrm>
            <a:off x="6391656" y="1936699"/>
            <a:ext cx="3856892" cy="430887"/>
          </a:xfrm>
          <a:prstGeom prst="rect">
            <a:avLst/>
          </a:prstGeom>
          <a:noFill/>
        </p:spPr>
        <p:txBody>
          <a:bodyPr wrap="square" lIns="0" tIns="0" rIns="0" bIns="0" rtlCol="0">
            <a:spAutoFit/>
          </a:bodyPr>
          <a:lstStyle/>
          <a:p>
            <a:r>
              <a:rPr lang="en-GB" sz="1400" dirty="0" err="1" smtClean="0">
                <a:latin typeface="Source Sans Pro Light" panose="020B0403030403020204" pitchFamily="34" charset="0"/>
                <a:ea typeface="Source Sans Pro Light" panose="020B0403030403020204" pitchFamily="34" charset="0"/>
              </a:rPr>
              <a:t>Indsæt</a:t>
            </a:r>
            <a:r>
              <a:rPr lang="en-GB" sz="1400" dirty="0" smtClean="0">
                <a:latin typeface="Source Sans Pro Light" panose="020B0403030403020204" pitchFamily="34" charset="0"/>
                <a:ea typeface="Source Sans Pro Light" panose="020B0403030403020204" pitchFamily="34" charset="0"/>
              </a:rPr>
              <a:t> SKAN VIN </a:t>
            </a:r>
            <a:r>
              <a:rPr lang="en-GB" sz="1400" dirty="0" err="1" smtClean="0">
                <a:latin typeface="Source Sans Pro Light" panose="020B0403030403020204" pitchFamily="34" charset="0"/>
                <a:ea typeface="Source Sans Pro Light" panose="020B0403030403020204" pitchFamily="34" charset="0"/>
              </a:rPr>
              <a:t>opslaget</a:t>
            </a:r>
            <a:r>
              <a:rPr lang="en-GB" sz="1400" dirty="0" smtClean="0">
                <a:latin typeface="Source Sans Pro Light" panose="020B0403030403020204" pitchFamily="34" charset="0"/>
                <a:ea typeface="Source Sans Pro Light" panose="020B0403030403020204" pitchFamily="34" charset="0"/>
              </a:rPr>
              <a:t> her RETTIGHEDER </a:t>
            </a:r>
            <a:r>
              <a:rPr lang="en-GB" sz="1400" dirty="0" err="1" smtClean="0">
                <a:latin typeface="Source Sans Pro Light" panose="020B0403030403020204" pitchFamily="34" charset="0"/>
                <a:ea typeface="Source Sans Pro Light" panose="020B0403030403020204" pitchFamily="34" charset="0"/>
              </a:rPr>
              <a:t>skal</a:t>
            </a:r>
            <a:r>
              <a:rPr lang="en-GB" sz="1400" dirty="0" smtClean="0">
                <a:latin typeface="Source Sans Pro Light" panose="020B0403030403020204" pitchFamily="34" charset="0"/>
                <a:ea typeface="Source Sans Pro Light" panose="020B0403030403020204" pitchFamily="34" charset="0"/>
              </a:rPr>
              <a:t> </a:t>
            </a:r>
            <a:r>
              <a:rPr lang="en-GB" sz="1400" dirty="0" err="1" smtClean="0">
                <a:latin typeface="Source Sans Pro Light" panose="020B0403030403020204" pitchFamily="34" charset="0"/>
                <a:ea typeface="Source Sans Pro Light" panose="020B0403030403020204" pitchFamily="34" charset="0"/>
              </a:rPr>
              <a:t>afklares</a:t>
            </a:r>
            <a:endParaRPr lang="en-GB" sz="1400" dirty="0" smtClean="0">
              <a:latin typeface="Source Sans Pro Light" panose="020B0403030403020204" pitchFamily="34" charset="0"/>
              <a:ea typeface="Source Sans Pro Light" panose="020B0403030403020204" pitchFamily="34" charset="0"/>
            </a:endParaRPr>
          </a:p>
          <a:p>
            <a:endParaRPr lang="en-GB" sz="1400" dirty="0">
              <a:latin typeface="Source Sans Pro Light" panose="020B0403030403020204" pitchFamily="34" charset="0"/>
              <a:ea typeface="Source Sans Pro Light" panose="020B0403030403020204" pitchFamily="34" charset="0"/>
            </a:endParaRPr>
          </a:p>
        </p:txBody>
      </p:sp>
      <p:sp>
        <p:nvSpPr>
          <p:cNvPr id="8" name="Tekstfelt 7"/>
          <p:cNvSpPr txBox="1"/>
          <p:nvPr/>
        </p:nvSpPr>
        <p:spPr>
          <a:xfrm>
            <a:off x="675741" y="1680667"/>
            <a:ext cx="4347058" cy="5109091"/>
          </a:xfrm>
          <a:prstGeom prst="rect">
            <a:avLst/>
          </a:prstGeom>
          <a:noFill/>
        </p:spPr>
        <p:txBody>
          <a:bodyPr wrap="square" lIns="0" tIns="0" rIns="0" bIns="0" rtlCol="0">
            <a:spAutoFit/>
          </a:bodyPr>
          <a:lstStyle/>
          <a:p>
            <a:pPr lvl="0"/>
            <a:endParaRPr lang="da-DK" sz="1600" b="1" dirty="0" smtClean="0">
              <a:latin typeface="Source Sans Pro" panose="020B0503030403020204"/>
            </a:endParaRPr>
          </a:p>
          <a:p>
            <a:pPr lvl="0"/>
            <a:r>
              <a:rPr lang="da-DK" sz="2000" dirty="0" smtClean="0"/>
              <a:t>Hvordan er dette stillingsopslag forskelligt fra </a:t>
            </a:r>
            <a:r>
              <a:rPr lang="da-DK" sz="2000" dirty="0" err="1" smtClean="0"/>
              <a:t>Scary</a:t>
            </a:r>
            <a:r>
              <a:rPr lang="da-DK" sz="2000" dirty="0" smtClean="0"/>
              <a:t> House?</a:t>
            </a:r>
          </a:p>
          <a:p>
            <a:pPr lvl="0"/>
            <a:endParaRPr lang="da-DK" sz="2000" b="1" dirty="0"/>
          </a:p>
          <a:p>
            <a:pPr lvl="0"/>
            <a:r>
              <a:rPr lang="da-DK" sz="2000" dirty="0" smtClean="0"/>
              <a:t>Hvilke kvalifikationer kræver jobbet?</a:t>
            </a:r>
          </a:p>
          <a:p>
            <a:pPr lvl="0"/>
            <a:endParaRPr lang="da-DK" sz="1600" b="1" dirty="0">
              <a:latin typeface="Source Sans Pro" panose="020B0503030403020204"/>
            </a:endParaRPr>
          </a:p>
          <a:p>
            <a:pPr lvl="0"/>
            <a:r>
              <a:rPr lang="da-DK" sz="2000" dirty="0" smtClean="0"/>
              <a:t>Kan I finde?</a:t>
            </a:r>
          </a:p>
          <a:p>
            <a:pPr lvl="0"/>
            <a:endParaRPr lang="da-DK" sz="1600" b="1" dirty="0" smtClean="0">
              <a:latin typeface="Source Sans Pro" panose="020B0503030403020204"/>
            </a:endParaRPr>
          </a:p>
          <a:p>
            <a:pPr lvl="0"/>
            <a:r>
              <a:rPr lang="da-DK" sz="1600" b="1" dirty="0" smtClean="0">
                <a:latin typeface="Source Sans Pro" panose="020B0503030403020204"/>
              </a:rPr>
              <a:t>Rubrik</a:t>
            </a:r>
          </a:p>
          <a:p>
            <a:pPr lvl="0"/>
            <a:r>
              <a:rPr lang="da-DK" sz="1600" b="1" dirty="0" smtClean="0">
                <a:latin typeface="Source Sans Pro" panose="020B0503030403020204"/>
              </a:rPr>
              <a:t>Underrubrik</a:t>
            </a:r>
            <a:endParaRPr lang="da-DK" sz="1600" dirty="0">
              <a:latin typeface="Source Sans Pro" panose="020B0503030403020204"/>
            </a:endParaRPr>
          </a:p>
          <a:p>
            <a:pPr lvl="0"/>
            <a:r>
              <a:rPr lang="da-DK" sz="1600" b="1" dirty="0">
                <a:latin typeface="Source Sans Pro" panose="020B0503030403020204"/>
              </a:rPr>
              <a:t>Kort indledning</a:t>
            </a:r>
            <a:endParaRPr lang="da-DK" sz="1600" dirty="0">
              <a:latin typeface="Source Sans Pro" panose="020B0503030403020204"/>
            </a:endParaRPr>
          </a:p>
          <a:p>
            <a:pPr lvl="0"/>
            <a:r>
              <a:rPr lang="da-DK" sz="1600" b="1" dirty="0">
                <a:latin typeface="Source Sans Pro" panose="020B0503030403020204"/>
              </a:rPr>
              <a:t>Jobbets baggrund</a:t>
            </a:r>
            <a:endParaRPr lang="da-DK" sz="1600" dirty="0">
              <a:latin typeface="Source Sans Pro" panose="020B0503030403020204"/>
            </a:endParaRPr>
          </a:p>
          <a:p>
            <a:pPr lvl="0"/>
            <a:r>
              <a:rPr lang="da-DK" sz="1600" b="1" dirty="0">
                <a:latin typeface="Source Sans Pro" panose="020B0503030403020204"/>
              </a:rPr>
              <a:t>Formelt om jobbet</a:t>
            </a:r>
            <a:endParaRPr lang="da-DK" sz="1600" dirty="0">
              <a:latin typeface="Source Sans Pro" panose="020B0503030403020204"/>
            </a:endParaRPr>
          </a:p>
          <a:p>
            <a:pPr lvl="0"/>
            <a:r>
              <a:rPr lang="da-DK" sz="1600" b="1" dirty="0">
                <a:latin typeface="Source Sans Pro" panose="020B0503030403020204"/>
              </a:rPr>
              <a:t>For at komme i betragtning …</a:t>
            </a:r>
            <a:endParaRPr lang="da-DK" sz="1600" dirty="0">
              <a:latin typeface="Source Sans Pro" panose="020B0503030403020204"/>
            </a:endParaRPr>
          </a:p>
          <a:p>
            <a:pPr lvl="0"/>
            <a:r>
              <a:rPr lang="da-DK" sz="1600" b="1" dirty="0" smtClean="0">
                <a:latin typeface="Source Sans Pro" panose="020B0503030403020204"/>
              </a:rPr>
              <a:t>Hvad </a:t>
            </a:r>
            <a:r>
              <a:rPr lang="da-DK" sz="1600" b="1" dirty="0">
                <a:latin typeface="Source Sans Pro" panose="020B0503030403020204"/>
              </a:rPr>
              <a:t>de lægger vægt på …</a:t>
            </a:r>
            <a:endParaRPr lang="da-DK" sz="1600" dirty="0">
              <a:latin typeface="Source Sans Pro" panose="020B0503030403020204"/>
            </a:endParaRPr>
          </a:p>
          <a:p>
            <a:pPr lvl="0"/>
            <a:r>
              <a:rPr lang="da-DK" sz="1600" b="1" dirty="0">
                <a:latin typeface="Source Sans Pro" panose="020B0503030403020204"/>
              </a:rPr>
              <a:t>Ansøgningsfrist</a:t>
            </a:r>
            <a:endParaRPr lang="da-DK" sz="1600" dirty="0">
              <a:latin typeface="Source Sans Pro" panose="020B0503030403020204"/>
            </a:endParaRPr>
          </a:p>
          <a:p>
            <a:pPr lvl="0"/>
            <a:r>
              <a:rPr lang="da-DK" sz="1600" b="1" dirty="0">
                <a:latin typeface="Source Sans Pro" panose="020B0503030403020204"/>
              </a:rPr>
              <a:t>Afsender og kontaktperson</a:t>
            </a:r>
            <a:endParaRPr lang="da-DK" sz="1600" dirty="0">
              <a:latin typeface="Source Sans Pro" panose="020B0503030403020204"/>
            </a:endParaRPr>
          </a:p>
          <a:p>
            <a:endParaRPr lang="da-DK" sz="2000" dirty="0" smtClean="0"/>
          </a:p>
        </p:txBody>
      </p:sp>
    </p:spTree>
    <p:extLst>
      <p:ext uri="{BB962C8B-B14F-4D97-AF65-F5344CB8AC3E}">
        <p14:creationId xmlns:p14="http://schemas.microsoft.com/office/powerpoint/2010/main" val="280523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8</a:t>
            </a:fld>
            <a:endParaRPr lang="en-GB"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en-GB" sz="4000" dirty="0" err="1" smtClean="0">
                <a:solidFill>
                  <a:srgbClr val="33786D"/>
                </a:solidFill>
                <a:latin typeface="Source Sans Pro" panose="020B0503030403020204" pitchFamily="34" charset="0"/>
                <a:ea typeface="Source Sans Pro" panose="020B0503030403020204" pitchFamily="34" charset="0"/>
              </a:rPr>
              <a:t>Stillingsopslag</a:t>
            </a:r>
            <a:r>
              <a:rPr lang="en-GB" sz="4000" dirty="0" smtClean="0">
                <a:solidFill>
                  <a:srgbClr val="33786D"/>
                </a:solidFill>
                <a:latin typeface="Source Sans Pro" panose="020B0503030403020204" pitchFamily="34" charset="0"/>
                <a:ea typeface="Source Sans Pro" panose="020B0503030403020204" pitchFamily="34" charset="0"/>
              </a:rPr>
              <a:t>: Scary House</a:t>
            </a:r>
            <a:endParaRPr lang="en-GB" sz="4000" dirty="0">
              <a:solidFill>
                <a:srgbClr val="33786D"/>
              </a:solidFill>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5AD2F2A9-1CE8-4F59-885E-F3876078CA2C}"/>
              </a:ext>
            </a:extLst>
          </p:cNvPr>
          <p:cNvSpPr txBox="1"/>
          <p:nvPr/>
        </p:nvSpPr>
        <p:spPr>
          <a:xfrm>
            <a:off x="6400800" y="3191926"/>
            <a:ext cx="3856892" cy="1077218"/>
          </a:xfrm>
          <a:prstGeom prst="rect">
            <a:avLst/>
          </a:prstGeom>
          <a:noFill/>
        </p:spPr>
        <p:txBody>
          <a:bodyPr wrap="square" lIns="0" tIns="0" rIns="0" bIns="0" rtlCol="0">
            <a:spAutoFit/>
          </a:bodyPr>
          <a:lstStyle/>
          <a:p>
            <a:r>
              <a:rPr lang="en-GB" sz="1400" dirty="0" err="1">
                <a:latin typeface="Source Sans Pro Light" panose="020B0403030403020204" pitchFamily="34" charset="0"/>
                <a:ea typeface="Source Sans Pro Light" panose="020B0403030403020204" pitchFamily="34" charset="0"/>
              </a:rPr>
              <a:t>Farverne</a:t>
            </a:r>
            <a:r>
              <a:rPr lang="en-GB" sz="1400" dirty="0">
                <a:latin typeface="Source Sans Pro Light" panose="020B0403030403020204" pitchFamily="34" charset="0"/>
                <a:ea typeface="Source Sans Pro Light" panose="020B0403030403020204" pitchFamily="34" charset="0"/>
              </a:rPr>
              <a:t> er </a:t>
            </a:r>
            <a:r>
              <a:rPr lang="en-GB" sz="1400" dirty="0" err="1">
                <a:latin typeface="Source Sans Pro Light" panose="020B0403030403020204" pitchFamily="34" charset="0"/>
                <a:ea typeface="Source Sans Pro Light" panose="020B0403030403020204" pitchFamily="34" charset="0"/>
              </a:rPr>
              <a:t>sammensat</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i</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en</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kombination</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mellem</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farverne</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fra</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Viden</a:t>
            </a:r>
            <a:r>
              <a:rPr lang="en-GB" sz="1400" dirty="0">
                <a:latin typeface="Source Sans Pro Light" panose="020B0403030403020204" pitchFamily="34" charset="0"/>
                <a:ea typeface="Source Sans Pro Light" panose="020B0403030403020204" pitchFamily="34" charset="0"/>
              </a:rPr>
              <a:t> Om og BUVMs </a:t>
            </a:r>
            <a:r>
              <a:rPr lang="en-GB" sz="1400" dirty="0" err="1">
                <a:latin typeface="Source Sans Pro Light" panose="020B0403030403020204" pitchFamily="34" charset="0"/>
                <a:ea typeface="Source Sans Pro Light" panose="020B0403030403020204" pitchFamily="34" charset="0"/>
              </a:rPr>
              <a:t>farvepallette</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Grøn</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bruges</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som</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primære</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farver</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hvorimod</a:t>
            </a:r>
            <a:r>
              <a:rPr lang="en-GB" sz="1400" dirty="0">
                <a:latin typeface="Source Sans Pro Light" panose="020B0403030403020204" pitchFamily="34" charset="0"/>
                <a:ea typeface="Source Sans Pro Light" panose="020B0403030403020204" pitchFamily="34" charset="0"/>
              </a:rPr>
              <a:t> den </a:t>
            </a:r>
            <a:r>
              <a:rPr lang="en-GB" sz="1400" dirty="0" err="1">
                <a:latin typeface="Source Sans Pro Light" panose="020B0403030403020204" pitchFamily="34" charset="0"/>
                <a:ea typeface="Source Sans Pro Light" panose="020B0403030403020204" pitchFamily="34" charset="0"/>
              </a:rPr>
              <a:t>sorte</a:t>
            </a:r>
            <a:r>
              <a:rPr lang="en-GB" sz="1400" dirty="0">
                <a:latin typeface="Source Sans Pro Light" panose="020B0403030403020204" pitchFamily="34" charset="0"/>
                <a:ea typeface="Source Sans Pro Light" panose="020B0403030403020204" pitchFamily="34" charset="0"/>
              </a:rPr>
              <a:t> og </a:t>
            </a:r>
            <a:r>
              <a:rPr lang="en-GB" sz="1400" dirty="0" err="1">
                <a:latin typeface="Source Sans Pro Light" panose="020B0403030403020204" pitchFamily="34" charset="0"/>
                <a:ea typeface="Source Sans Pro Light" panose="020B0403030403020204" pitchFamily="34" charset="0"/>
              </a:rPr>
              <a:t>sandfarvet</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bruges</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som</a:t>
            </a:r>
            <a:r>
              <a:rPr lang="en-GB" sz="1400" dirty="0">
                <a:latin typeface="Source Sans Pro Light" panose="020B0403030403020204" pitchFamily="34" charset="0"/>
                <a:ea typeface="Source Sans Pro Light" panose="020B0403030403020204" pitchFamily="34" charset="0"/>
              </a:rPr>
              <a:t> supplement </a:t>
            </a:r>
            <a:r>
              <a:rPr lang="en-GB" sz="1400" dirty="0" err="1">
                <a:latin typeface="Source Sans Pro Light" panose="020B0403030403020204" pitchFamily="34" charset="0"/>
                <a:ea typeface="Source Sans Pro Light" panose="020B0403030403020204" pitchFamily="34" charset="0"/>
              </a:rPr>
              <a:t>til</a:t>
            </a:r>
            <a:r>
              <a:rPr lang="en-GB" sz="1400" dirty="0">
                <a:latin typeface="Source Sans Pro Light" panose="020B0403030403020204" pitchFamily="34" charset="0"/>
                <a:ea typeface="Source Sans Pro Light" panose="020B0403030403020204" pitchFamily="34" charset="0"/>
              </a:rPr>
              <a:t> de </a:t>
            </a:r>
            <a:r>
              <a:rPr lang="en-GB" sz="1400" dirty="0" err="1">
                <a:latin typeface="Source Sans Pro Light" panose="020B0403030403020204" pitchFamily="34" charset="0"/>
                <a:ea typeface="Source Sans Pro Light" panose="020B0403030403020204" pitchFamily="34" charset="0"/>
              </a:rPr>
              <a:t>primære</a:t>
            </a:r>
            <a:r>
              <a:rPr lang="en-GB" sz="1400" dirty="0">
                <a:latin typeface="Source Sans Pro Light" panose="020B0403030403020204" pitchFamily="34" charset="0"/>
                <a:ea typeface="Source Sans Pro Light" panose="020B0403030403020204" pitchFamily="34" charset="0"/>
              </a:rPr>
              <a:t> </a:t>
            </a:r>
            <a:r>
              <a:rPr lang="en-GB" sz="1400" dirty="0" err="1">
                <a:latin typeface="Source Sans Pro Light" panose="020B0403030403020204" pitchFamily="34" charset="0"/>
                <a:ea typeface="Source Sans Pro Light" panose="020B0403030403020204" pitchFamily="34" charset="0"/>
              </a:rPr>
              <a:t>farver</a:t>
            </a:r>
            <a:r>
              <a:rPr lang="en-GB" sz="1400" dirty="0">
                <a:latin typeface="Source Sans Pro Light" panose="020B0403030403020204" pitchFamily="34" charset="0"/>
                <a:ea typeface="Source Sans Pro Light" panose="020B0403030403020204" pitchFamily="34" charset="0"/>
              </a:rPr>
              <a:t>. </a:t>
            </a:r>
          </a:p>
        </p:txBody>
      </p:sp>
      <p:sp>
        <p:nvSpPr>
          <p:cNvPr id="3" name="Tekstfelt 2"/>
          <p:cNvSpPr txBox="1"/>
          <p:nvPr/>
        </p:nvSpPr>
        <p:spPr>
          <a:xfrm>
            <a:off x="1038758" y="1872691"/>
            <a:ext cx="3621024" cy="2769989"/>
          </a:xfrm>
          <a:prstGeom prst="rect">
            <a:avLst/>
          </a:prstGeom>
          <a:noFill/>
        </p:spPr>
        <p:txBody>
          <a:bodyPr wrap="square" lIns="0" tIns="0" rIns="0" bIns="0" rtlCol="0">
            <a:spAutoFit/>
          </a:bodyPr>
          <a:lstStyle/>
          <a:p>
            <a:r>
              <a:rPr lang="da-DK" sz="2000" dirty="0" smtClean="0"/>
              <a:t>Hvad er en brugstekst?</a:t>
            </a:r>
          </a:p>
          <a:p>
            <a:endParaRPr lang="da-DK" sz="2000" dirty="0"/>
          </a:p>
          <a:p>
            <a:r>
              <a:rPr lang="da-DK" sz="2000" dirty="0" smtClean="0"/>
              <a:t>Hvad kendetegner et stillingsopslag</a:t>
            </a:r>
            <a:r>
              <a:rPr lang="da-DK" sz="2000" dirty="0" smtClean="0"/>
              <a:t>?</a:t>
            </a:r>
          </a:p>
          <a:p>
            <a:endParaRPr lang="da-DK" sz="2000" dirty="0"/>
          </a:p>
          <a:p>
            <a:r>
              <a:rPr lang="da-DK" sz="2000" dirty="0" smtClean="0"/>
              <a:t>Eksempler på stillingsopslag</a:t>
            </a:r>
          </a:p>
          <a:p>
            <a:pPr marL="342900" indent="-342900">
              <a:buFont typeface="Arial" panose="020B0604020202020204" pitchFamily="34" charset="0"/>
              <a:buChar char="•"/>
            </a:pPr>
            <a:r>
              <a:rPr lang="da-DK" sz="2000" dirty="0" err="1" smtClean="0"/>
              <a:t>Scary</a:t>
            </a:r>
            <a:r>
              <a:rPr lang="da-DK" sz="2000" dirty="0" smtClean="0"/>
              <a:t> House</a:t>
            </a:r>
          </a:p>
          <a:p>
            <a:pPr marL="342900" indent="-342900">
              <a:buFont typeface="Arial" panose="020B0604020202020204" pitchFamily="34" charset="0"/>
              <a:buChar char="•"/>
            </a:pPr>
            <a:r>
              <a:rPr lang="da-DK" sz="2000" dirty="0" smtClean="0"/>
              <a:t>SKAN vin</a:t>
            </a:r>
          </a:p>
          <a:p>
            <a:pPr marL="342900" indent="-342900">
              <a:buFont typeface="Arial" panose="020B0604020202020204" pitchFamily="34" charset="0"/>
              <a:buChar char="•"/>
            </a:pPr>
            <a:endParaRPr lang="da-DK" sz="2000" dirty="0" smtClean="0"/>
          </a:p>
        </p:txBody>
      </p:sp>
    </p:spTree>
    <p:extLst>
      <p:ext uri="{BB962C8B-B14F-4D97-AF65-F5344CB8AC3E}">
        <p14:creationId xmlns:p14="http://schemas.microsoft.com/office/powerpoint/2010/main" val="352920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5E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B30A95-5AF9-4BF2-ABC5-A5B2142E08B0}"/>
              </a:ext>
            </a:extLst>
          </p:cNvPr>
          <p:cNvSpPr>
            <a:spLocks noGrp="1"/>
          </p:cNvSpPr>
          <p:nvPr>
            <p:ph type="sldNum" sz="quarter" idx="17"/>
          </p:nvPr>
        </p:nvSpPr>
        <p:spPr/>
        <p:txBody>
          <a:bodyPr/>
          <a:lstStyle/>
          <a:p>
            <a:fld id="{23AA811B-2EBD-4900-905E-5BE206449611}" type="slidenum">
              <a:rPr lang="en-GB" smtClean="0"/>
              <a:pPr/>
              <a:t>9</a:t>
            </a:fld>
            <a:endParaRPr lang="en-GB" dirty="0"/>
          </a:p>
        </p:txBody>
      </p:sp>
      <p:sp>
        <p:nvSpPr>
          <p:cNvPr id="5" name="Title 4">
            <a:extLst>
              <a:ext uri="{FF2B5EF4-FFF2-40B4-BE49-F238E27FC236}">
                <a16:creationId xmlns:a16="http://schemas.microsoft.com/office/drawing/2014/main" id="{8F8B4C64-C8CB-4B60-BC83-3C523DC74A39}"/>
              </a:ext>
            </a:extLst>
          </p:cNvPr>
          <p:cNvSpPr>
            <a:spLocks noGrp="1"/>
          </p:cNvSpPr>
          <p:nvPr>
            <p:ph type="title"/>
          </p:nvPr>
        </p:nvSpPr>
        <p:spPr/>
        <p:txBody>
          <a:bodyPr/>
          <a:lstStyle/>
          <a:p>
            <a:r>
              <a:rPr lang="en-GB" sz="4000" dirty="0" err="1" smtClean="0">
                <a:solidFill>
                  <a:srgbClr val="33786D"/>
                </a:solidFill>
                <a:latin typeface="Source Sans Pro" panose="020B0503030403020204" pitchFamily="34" charset="0"/>
                <a:ea typeface="Source Sans Pro" panose="020B0503030403020204" pitchFamily="34" charset="0"/>
              </a:rPr>
              <a:t>Elevopgave</a:t>
            </a:r>
            <a:r>
              <a:rPr lang="en-GB" sz="4000" dirty="0" smtClean="0">
                <a:solidFill>
                  <a:srgbClr val="33786D"/>
                </a:solidFill>
                <a:latin typeface="Source Sans Pro" panose="020B0503030403020204" pitchFamily="34" charset="0"/>
                <a:ea typeface="Source Sans Pro" panose="020B0503030403020204" pitchFamily="34" charset="0"/>
              </a:rPr>
              <a:t>: </a:t>
            </a:r>
            <a:endParaRPr lang="en-GB" sz="4000" dirty="0">
              <a:solidFill>
                <a:srgbClr val="33786D"/>
              </a:solidFill>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5AD2F2A9-1CE8-4F59-885E-F3876078CA2C}"/>
              </a:ext>
            </a:extLst>
          </p:cNvPr>
          <p:cNvSpPr txBox="1"/>
          <p:nvPr/>
        </p:nvSpPr>
        <p:spPr>
          <a:xfrm>
            <a:off x="6583680" y="1920664"/>
            <a:ext cx="3856892" cy="3600986"/>
          </a:xfrm>
          <a:prstGeom prst="rect">
            <a:avLst/>
          </a:prstGeom>
          <a:noFill/>
        </p:spPr>
        <p:txBody>
          <a:bodyPr wrap="square" lIns="0" tIns="0" rIns="0" bIns="0" rtlCol="0">
            <a:spAutoFit/>
          </a:bodyPr>
          <a:lstStyle/>
          <a:p>
            <a:r>
              <a:rPr lang="en-GB" sz="2000" dirty="0" smtClean="0">
                <a:ea typeface="Source Sans Pro Light" panose="020B0403030403020204" pitchFamily="34" charset="0"/>
              </a:rPr>
              <a:t>I </a:t>
            </a:r>
            <a:r>
              <a:rPr lang="en-GB" sz="2000" dirty="0" err="1" smtClean="0">
                <a:ea typeface="Source Sans Pro Light" panose="020B0403030403020204" pitchFamily="34" charset="0"/>
              </a:rPr>
              <a:t>kan</a:t>
            </a:r>
            <a:r>
              <a:rPr lang="en-GB" sz="2000" dirty="0" smtClean="0">
                <a:ea typeface="Source Sans Pro Light" panose="020B0403030403020204" pitchFamily="34" charset="0"/>
              </a:rPr>
              <a:t> </a:t>
            </a:r>
            <a:r>
              <a:rPr lang="en-GB" sz="2000" dirty="0" err="1" smtClean="0">
                <a:ea typeface="Source Sans Pro Light" panose="020B0403030403020204" pitchFamily="34" charset="0"/>
              </a:rPr>
              <a:t>komme</a:t>
            </a:r>
            <a:r>
              <a:rPr lang="en-GB" sz="2000" dirty="0" smtClean="0">
                <a:ea typeface="Source Sans Pro Light" panose="020B0403030403020204" pitchFamily="34" charset="0"/>
              </a:rPr>
              <a:t> </a:t>
            </a:r>
            <a:r>
              <a:rPr lang="en-GB" sz="2000" dirty="0" err="1" smtClean="0">
                <a:ea typeface="Source Sans Pro Light" panose="020B0403030403020204" pitchFamily="34" charset="0"/>
              </a:rPr>
              <a:t>ind</a:t>
            </a:r>
            <a:r>
              <a:rPr lang="en-GB" sz="2000" dirty="0" smtClean="0">
                <a:ea typeface="Source Sans Pro Light" panose="020B0403030403020204" pitchFamily="34" charset="0"/>
              </a:rPr>
              <a:t> </a:t>
            </a:r>
            <a:r>
              <a:rPr lang="en-GB" sz="2000" dirty="0" err="1" smtClean="0">
                <a:ea typeface="Source Sans Pro Light" panose="020B0403030403020204" pitchFamily="34" charset="0"/>
              </a:rPr>
              <a:t>på</a:t>
            </a:r>
            <a:r>
              <a:rPr lang="en-GB" sz="2000" dirty="0" smtClean="0">
                <a:ea typeface="Source Sans Pro Light" panose="020B0403030403020204" pitchFamily="34" charset="0"/>
              </a:rPr>
              <a:t>:</a:t>
            </a:r>
            <a:endParaRPr lang="en-GB" sz="2000" dirty="0">
              <a:ea typeface="Source Sans Pro Light" panose="020B0403030403020204" pitchFamily="34" charset="0"/>
            </a:endParaRPr>
          </a:p>
          <a:p>
            <a:endParaRPr lang="en-GB" sz="2000" dirty="0" smtClean="0">
              <a:ea typeface="Source Sans Pro Light" panose="020B0403030403020204" pitchFamily="34" charset="0"/>
            </a:endParaRPr>
          </a:p>
          <a:p>
            <a:r>
              <a:rPr lang="en-GB" sz="2000" dirty="0" err="1" smtClean="0">
                <a:ea typeface="Source Sans Pro Light" panose="020B0403030403020204" pitchFamily="34" charset="0"/>
              </a:rPr>
              <a:t>Hvilke</a:t>
            </a:r>
            <a:r>
              <a:rPr lang="en-GB" sz="2000" dirty="0" smtClean="0">
                <a:ea typeface="Source Sans Pro Light" panose="020B0403030403020204" pitchFamily="34" charset="0"/>
              </a:rPr>
              <a:t> </a:t>
            </a:r>
            <a:r>
              <a:rPr lang="en-GB" sz="2000" dirty="0" err="1" smtClean="0">
                <a:ea typeface="Source Sans Pro Light" panose="020B0403030403020204" pitchFamily="34" charset="0"/>
              </a:rPr>
              <a:t>elementer</a:t>
            </a:r>
            <a:r>
              <a:rPr lang="en-GB" sz="2000" dirty="0" smtClean="0">
                <a:ea typeface="Source Sans Pro Light" panose="020B0403030403020204" pitchFamily="34" charset="0"/>
              </a:rPr>
              <a:t> </a:t>
            </a:r>
            <a:r>
              <a:rPr lang="en-GB" sz="2000" dirty="0" err="1" smtClean="0">
                <a:ea typeface="Source Sans Pro Light" panose="020B0403030403020204" pitchFamily="34" charset="0"/>
              </a:rPr>
              <a:t>kan</a:t>
            </a:r>
            <a:r>
              <a:rPr lang="en-GB" sz="2000" dirty="0" smtClean="0">
                <a:ea typeface="Source Sans Pro Light" panose="020B0403030403020204" pitchFamily="34" charset="0"/>
              </a:rPr>
              <a:t> I </a:t>
            </a:r>
            <a:r>
              <a:rPr lang="en-GB" sz="2000" dirty="0" err="1" smtClean="0">
                <a:ea typeface="Source Sans Pro Light" panose="020B0403030403020204" pitchFamily="34" charset="0"/>
              </a:rPr>
              <a:t>finde</a:t>
            </a:r>
            <a:r>
              <a:rPr lang="en-GB" sz="2000" dirty="0" smtClean="0">
                <a:ea typeface="Source Sans Pro Light" panose="020B0403030403020204" pitchFamily="34" charset="0"/>
              </a:rPr>
              <a:t>, der </a:t>
            </a:r>
            <a:r>
              <a:rPr lang="en-GB" sz="2000" dirty="0" err="1" smtClean="0">
                <a:ea typeface="Source Sans Pro Light" panose="020B0403030403020204" pitchFamily="34" charset="0"/>
              </a:rPr>
              <a:t>viser</a:t>
            </a:r>
            <a:r>
              <a:rPr lang="en-GB" sz="2000" dirty="0" smtClean="0">
                <a:ea typeface="Source Sans Pro Light" panose="020B0403030403020204" pitchFamily="34" charset="0"/>
              </a:rPr>
              <a:t>, at </a:t>
            </a:r>
            <a:r>
              <a:rPr lang="en-GB" sz="2000" dirty="0" err="1" smtClean="0">
                <a:ea typeface="Source Sans Pro Light" panose="020B0403030403020204" pitchFamily="34" charset="0"/>
              </a:rPr>
              <a:t>stillingsopslaget</a:t>
            </a:r>
            <a:r>
              <a:rPr lang="en-GB" sz="2000" dirty="0" smtClean="0">
                <a:ea typeface="Source Sans Pro Light" panose="020B0403030403020204" pitchFamily="34" charset="0"/>
              </a:rPr>
              <a:t> </a:t>
            </a:r>
            <a:r>
              <a:rPr lang="en-GB" sz="2000" dirty="0" err="1" smtClean="0">
                <a:ea typeface="Source Sans Pro Light" panose="020B0403030403020204" pitchFamily="34" charset="0"/>
              </a:rPr>
              <a:t>er</a:t>
            </a:r>
            <a:r>
              <a:rPr lang="en-GB" sz="2000" dirty="0" smtClean="0">
                <a:ea typeface="Source Sans Pro Light" panose="020B0403030403020204" pitchFamily="34" charset="0"/>
              </a:rPr>
              <a:t> </a:t>
            </a:r>
            <a:r>
              <a:rPr lang="en-GB" sz="2000" dirty="0" err="1" smtClean="0">
                <a:ea typeface="Source Sans Pro Light" panose="020B0403030403020204" pitchFamily="34" charset="0"/>
              </a:rPr>
              <a:t>en</a:t>
            </a:r>
            <a:r>
              <a:rPr lang="en-GB" sz="2000" dirty="0" smtClean="0">
                <a:ea typeface="Source Sans Pro Light" panose="020B0403030403020204" pitchFamily="34" charset="0"/>
              </a:rPr>
              <a:t> </a:t>
            </a:r>
            <a:r>
              <a:rPr lang="en-GB" sz="2000" dirty="0" err="1" smtClean="0">
                <a:ea typeface="Source Sans Pro Light" panose="020B0403030403020204" pitchFamily="34" charset="0"/>
              </a:rPr>
              <a:t>brugstekst</a:t>
            </a:r>
            <a:r>
              <a:rPr lang="en-GB" sz="2000" dirty="0" smtClean="0">
                <a:ea typeface="Source Sans Pro Light" panose="020B0403030403020204" pitchFamily="34" charset="0"/>
              </a:rPr>
              <a:t>?</a:t>
            </a:r>
          </a:p>
          <a:p>
            <a:endParaRPr lang="en-GB" sz="2000" dirty="0">
              <a:ea typeface="Source Sans Pro Light" panose="020B0403030403020204" pitchFamily="34" charset="0"/>
            </a:endParaRPr>
          </a:p>
          <a:p>
            <a:r>
              <a:rPr lang="en-GB" sz="2000" dirty="0" err="1" smtClean="0">
                <a:ea typeface="Source Sans Pro Light" panose="020B0403030403020204" pitchFamily="34" charset="0"/>
              </a:rPr>
              <a:t>Forklar</a:t>
            </a:r>
            <a:r>
              <a:rPr lang="en-GB" sz="2000" dirty="0" smtClean="0">
                <a:ea typeface="Source Sans Pro Light" panose="020B0403030403020204" pitchFamily="34" charset="0"/>
              </a:rPr>
              <a:t> </a:t>
            </a:r>
            <a:r>
              <a:rPr lang="en-GB" sz="2000" dirty="0" err="1" smtClean="0">
                <a:ea typeface="Source Sans Pro Light" panose="020B0403030403020204" pitchFamily="34" charset="0"/>
              </a:rPr>
              <a:t>hvorfor</a:t>
            </a:r>
            <a:r>
              <a:rPr lang="en-GB" sz="2000" dirty="0" smtClean="0">
                <a:ea typeface="Source Sans Pro Light" panose="020B0403030403020204" pitchFamily="34" charset="0"/>
              </a:rPr>
              <a:t> I </a:t>
            </a:r>
            <a:r>
              <a:rPr lang="en-GB" sz="2000" dirty="0" err="1" smtClean="0">
                <a:ea typeface="Source Sans Pro Light" panose="020B0403030403020204" pitchFamily="34" charset="0"/>
              </a:rPr>
              <a:t>har</a:t>
            </a:r>
            <a:r>
              <a:rPr lang="en-GB" sz="2000" dirty="0" smtClean="0">
                <a:ea typeface="Source Sans Pro Light" panose="020B0403030403020204" pitchFamily="34" charset="0"/>
              </a:rPr>
              <a:t> </a:t>
            </a:r>
            <a:r>
              <a:rPr lang="en-GB" sz="2000" dirty="0" err="1" smtClean="0">
                <a:ea typeface="Source Sans Pro Light" panose="020B0403030403020204" pitchFamily="34" charset="0"/>
              </a:rPr>
              <a:t>valgt</a:t>
            </a:r>
            <a:r>
              <a:rPr lang="en-GB" sz="2000" dirty="0" smtClean="0">
                <a:ea typeface="Source Sans Pro Light" panose="020B0403030403020204" pitchFamily="34" charset="0"/>
              </a:rPr>
              <a:t> </a:t>
            </a:r>
            <a:r>
              <a:rPr lang="en-GB" sz="2000" dirty="0" err="1" smtClean="0">
                <a:ea typeface="Source Sans Pro Light" panose="020B0403030403020204" pitchFamily="34" charset="0"/>
              </a:rPr>
              <a:t>netop</a:t>
            </a:r>
            <a:r>
              <a:rPr lang="en-GB" sz="2000" dirty="0" smtClean="0">
                <a:ea typeface="Source Sans Pro Light" panose="020B0403030403020204" pitchFamily="34" charset="0"/>
              </a:rPr>
              <a:t> </a:t>
            </a:r>
            <a:r>
              <a:rPr lang="en-GB" sz="2000" dirty="0" err="1" smtClean="0">
                <a:ea typeface="Source Sans Pro Light" panose="020B0403030403020204" pitchFamily="34" charset="0"/>
              </a:rPr>
              <a:t>dette</a:t>
            </a:r>
            <a:r>
              <a:rPr lang="en-GB" sz="2000" dirty="0" smtClean="0">
                <a:ea typeface="Source Sans Pro Light" panose="020B0403030403020204" pitchFamily="34" charset="0"/>
              </a:rPr>
              <a:t> </a:t>
            </a:r>
            <a:r>
              <a:rPr lang="en-GB" sz="2000" dirty="0" err="1" smtClean="0">
                <a:ea typeface="Source Sans Pro Light" panose="020B0403030403020204" pitchFamily="34" charset="0"/>
              </a:rPr>
              <a:t>opslag</a:t>
            </a:r>
            <a:r>
              <a:rPr lang="en-GB" sz="2000" dirty="0" smtClean="0">
                <a:ea typeface="Source Sans Pro Light" panose="020B0403030403020204" pitchFamily="34" charset="0"/>
              </a:rPr>
              <a:t>?</a:t>
            </a:r>
          </a:p>
          <a:p>
            <a:endParaRPr lang="en-GB" sz="2000" dirty="0">
              <a:ea typeface="Source Sans Pro Light" panose="020B0403030403020204" pitchFamily="34" charset="0"/>
            </a:endParaRPr>
          </a:p>
          <a:p>
            <a:r>
              <a:rPr lang="en-GB" sz="2000" dirty="0" err="1" smtClean="0">
                <a:ea typeface="Source Sans Pro Light" panose="020B0403030403020204" pitchFamily="34" charset="0"/>
              </a:rPr>
              <a:t>Hvordan</a:t>
            </a:r>
            <a:r>
              <a:rPr lang="en-GB" sz="2000" dirty="0" smtClean="0">
                <a:ea typeface="Source Sans Pro Light" panose="020B0403030403020204" pitchFamily="34" charset="0"/>
              </a:rPr>
              <a:t> man </a:t>
            </a:r>
            <a:r>
              <a:rPr lang="en-GB" sz="2000" dirty="0" err="1" smtClean="0">
                <a:ea typeface="Source Sans Pro Light" panose="020B0403030403020204" pitchFamily="34" charset="0"/>
              </a:rPr>
              <a:t>opnår</a:t>
            </a:r>
            <a:r>
              <a:rPr lang="en-GB" sz="2000" dirty="0" smtClean="0">
                <a:ea typeface="Source Sans Pro Light" panose="020B0403030403020204" pitchFamily="34" charset="0"/>
              </a:rPr>
              <a:t> de </a:t>
            </a:r>
            <a:r>
              <a:rPr lang="en-GB" sz="2000" dirty="0" err="1" smtClean="0">
                <a:ea typeface="Source Sans Pro Light" panose="020B0403030403020204" pitchFamily="34" charset="0"/>
              </a:rPr>
              <a:t>kvalifikationer</a:t>
            </a:r>
            <a:r>
              <a:rPr lang="en-GB" sz="2000" dirty="0" smtClean="0">
                <a:ea typeface="Source Sans Pro Light" panose="020B0403030403020204" pitchFamily="34" charset="0"/>
              </a:rPr>
              <a:t> </a:t>
            </a:r>
            <a:r>
              <a:rPr lang="en-GB" sz="2000" dirty="0" err="1" smtClean="0">
                <a:ea typeface="Source Sans Pro Light" panose="020B0403030403020204" pitchFamily="34" charset="0"/>
              </a:rPr>
              <a:t>jobbet</a:t>
            </a:r>
            <a:r>
              <a:rPr lang="en-GB" sz="2000" dirty="0" smtClean="0">
                <a:ea typeface="Source Sans Pro Light" panose="020B0403030403020204" pitchFamily="34" charset="0"/>
              </a:rPr>
              <a:t> </a:t>
            </a:r>
            <a:r>
              <a:rPr lang="en-GB" sz="2000" dirty="0" err="1" smtClean="0">
                <a:ea typeface="Source Sans Pro Light" panose="020B0403030403020204" pitchFamily="34" charset="0"/>
              </a:rPr>
              <a:t>kræver</a:t>
            </a:r>
            <a:endParaRPr lang="en-GB" sz="1400" dirty="0">
              <a:latin typeface="Source Sans Pro Light" panose="020B0403030403020204" pitchFamily="34" charset="0"/>
              <a:ea typeface="Source Sans Pro Light" panose="020B0403030403020204" pitchFamily="34" charset="0"/>
            </a:endParaRPr>
          </a:p>
          <a:p>
            <a:r>
              <a:rPr lang="en-GB" sz="1400" dirty="0" smtClean="0">
                <a:latin typeface="Source Sans Pro Light" panose="020B0403030403020204" pitchFamily="34" charset="0"/>
                <a:ea typeface="Source Sans Pro Light" panose="020B0403030403020204" pitchFamily="34" charset="0"/>
              </a:rPr>
              <a:t> </a:t>
            </a:r>
            <a:endParaRPr lang="en-GB" sz="1400" dirty="0">
              <a:latin typeface="Source Sans Pro Light" panose="020B0403030403020204" pitchFamily="34" charset="0"/>
              <a:ea typeface="Source Sans Pro Light" panose="020B0403030403020204" pitchFamily="34" charset="0"/>
            </a:endParaRPr>
          </a:p>
        </p:txBody>
      </p:sp>
      <p:sp>
        <p:nvSpPr>
          <p:cNvPr id="3" name="Tekstfelt 2"/>
          <p:cNvSpPr txBox="1"/>
          <p:nvPr/>
        </p:nvSpPr>
        <p:spPr>
          <a:xfrm>
            <a:off x="599846" y="1883876"/>
            <a:ext cx="4136746" cy="5847755"/>
          </a:xfrm>
          <a:prstGeom prst="rect">
            <a:avLst/>
          </a:prstGeom>
          <a:noFill/>
        </p:spPr>
        <p:txBody>
          <a:bodyPr wrap="square" lIns="0" tIns="0" rIns="0" bIns="0" rtlCol="0">
            <a:spAutoFit/>
          </a:bodyPr>
          <a:lstStyle/>
          <a:p>
            <a:r>
              <a:rPr lang="da-DK" sz="2000" dirty="0" smtClean="0"/>
              <a:t>Nu skal I undersøge og analysere et stillingsopslag på Jobindex.dk</a:t>
            </a:r>
          </a:p>
          <a:p>
            <a:endParaRPr lang="da-DK" sz="2000" dirty="0"/>
          </a:p>
          <a:p>
            <a:r>
              <a:rPr lang="da-DK" sz="2000" dirty="0" smtClean="0"/>
              <a:t>I kan vælge et stillingsopslag, hvor jobbet: </a:t>
            </a:r>
          </a:p>
          <a:p>
            <a:endParaRPr lang="da-DK" sz="2000" dirty="0"/>
          </a:p>
          <a:p>
            <a:pPr marL="342900" indent="-342900">
              <a:buFont typeface="Arial" panose="020B0604020202020204" pitchFamily="34" charset="0"/>
              <a:buChar char="•"/>
            </a:pPr>
            <a:r>
              <a:rPr lang="da-DK" sz="2000" dirty="0" smtClean="0"/>
              <a:t>Er tæt på der, hvor I bor</a:t>
            </a:r>
          </a:p>
          <a:p>
            <a:pPr marL="342900" indent="-342900">
              <a:buFont typeface="Arial" panose="020B0604020202020204" pitchFamily="34" charset="0"/>
              <a:buChar char="•"/>
            </a:pPr>
            <a:endParaRPr lang="da-DK" sz="2000" dirty="0" smtClean="0"/>
          </a:p>
          <a:p>
            <a:pPr marL="342900" indent="-342900">
              <a:buFont typeface="Arial" panose="020B0604020202020204" pitchFamily="34" charset="0"/>
              <a:buChar char="•"/>
            </a:pPr>
            <a:r>
              <a:rPr lang="da-DK" sz="2000" dirty="0" smtClean="0"/>
              <a:t>Er indenfor en særlig branche</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smtClean="0"/>
              <a:t>Kræver en særlig uddannelse</a:t>
            </a:r>
          </a:p>
          <a:p>
            <a:endParaRPr lang="da-DK" sz="2000" dirty="0"/>
          </a:p>
          <a:p>
            <a:endParaRPr lang="da-DK" sz="2000" dirty="0" smtClean="0"/>
          </a:p>
          <a:p>
            <a:endParaRPr lang="da-DK" sz="2000" dirty="0" smtClean="0"/>
          </a:p>
          <a:p>
            <a:endParaRPr lang="da-DK" sz="2000" dirty="0"/>
          </a:p>
          <a:p>
            <a:endParaRPr lang="da-DK" sz="2000" dirty="0" smtClean="0"/>
          </a:p>
          <a:p>
            <a:endParaRPr lang="da-DK" sz="2000" dirty="0"/>
          </a:p>
          <a:p>
            <a:endParaRPr lang="da-DK" sz="2000" dirty="0" smtClean="0"/>
          </a:p>
        </p:txBody>
      </p:sp>
    </p:spTree>
    <p:extLst>
      <p:ext uri="{BB962C8B-B14F-4D97-AF65-F5344CB8AC3E}">
        <p14:creationId xmlns:p14="http://schemas.microsoft.com/office/powerpoint/2010/main" val="4047470694"/>
      </p:ext>
    </p:extLst>
  </p:cSld>
  <p:clrMapOvr>
    <a:masterClrMapping/>
  </p:clrMapOvr>
</p:sld>
</file>

<file path=ppt/theme/theme1.xml><?xml version="1.0" encoding="utf-8"?>
<a:theme xmlns:a="http://schemas.openxmlformats.org/drawingml/2006/main" name="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lank.potx" id="{900E3F7D-0F42-4127-A563-AB863FCD720C}" vid="{53CCD02C-91E1-4BFC-A1BE-18ED37431167}"/>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5D022A8B079FC47A073825BF22B88E8" ma:contentTypeVersion="5" ma:contentTypeDescription="Opret et nyt dokument." ma:contentTypeScope="" ma:versionID="5cd7c2e91f5e3c41a0c250916d2972b2">
  <xsd:schema xmlns:xsd="http://www.w3.org/2001/XMLSchema" xmlns:xs="http://www.w3.org/2001/XMLSchema" xmlns:p="http://schemas.microsoft.com/office/2006/metadata/properties" xmlns:ns2="e09b5be6-5eea-4238-87f4-5bf7c322b1b9" xmlns:ns3="731fd2d5-e375-4820-ab5b-87264b1f57ce" targetNamespace="http://schemas.microsoft.com/office/2006/metadata/properties" ma:root="true" ma:fieldsID="7bcd016c80bcdb2c36469a5e0c5924be" ns2:_="" ns3:_="">
    <xsd:import namespace="e09b5be6-5eea-4238-87f4-5bf7c322b1b9"/>
    <xsd:import namespace="731fd2d5-e375-4820-ab5b-87264b1f57c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9b5be6-5eea-4238-87f4-5bf7c322b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1fd2d5-e375-4820-ab5b-87264b1f57ce"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3F23AE-9AF7-47FF-9C18-0E555FE99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9b5be6-5eea-4238-87f4-5bf7c322b1b9"/>
    <ds:schemaRef ds:uri="731fd2d5-e375-4820-ab5b-87264b1f5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1CECA4-AC39-4477-BC33-B2A6BD5BAD6D}">
  <ds:schemaRefs>
    <ds:schemaRef ds:uri="e09b5be6-5eea-4238-87f4-5bf7c322b1b9"/>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731fd2d5-e375-4820-ab5b-87264b1f57ce"/>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B940210-1331-4CC4-BCF6-7B9E0D12F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8934</TotalTime>
  <Words>2342</Words>
  <Application>Microsoft Office PowerPoint</Application>
  <PresentationFormat>Widescreen</PresentationFormat>
  <Paragraphs>320</Paragraphs>
  <Slides>13</Slides>
  <Notes>13</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Arial</vt:lpstr>
      <vt:lpstr>Source Sans Pro</vt:lpstr>
      <vt:lpstr>Source Sans Pro Black</vt:lpstr>
      <vt:lpstr>Source Sans Pro Light</vt:lpstr>
      <vt:lpstr>Verdana</vt:lpstr>
      <vt:lpstr>Blank</vt:lpstr>
      <vt:lpstr>PowerPoint-præsentation</vt:lpstr>
      <vt:lpstr>Indhold</vt:lpstr>
      <vt:lpstr>Hvad er en brugstekst</vt:lpstr>
      <vt:lpstr>Et eksempel stillingsopslag: Scary House</vt:lpstr>
      <vt:lpstr>Hvad kendetegner et stillingsopslag? </vt:lpstr>
      <vt:lpstr>Stillingsopslagets elementer</vt:lpstr>
      <vt:lpstr>Stillingsopslag: SKAN VIN</vt:lpstr>
      <vt:lpstr>Stillingsopslag: Scary House</vt:lpstr>
      <vt:lpstr>Elevopgave: </vt:lpstr>
      <vt:lpstr>Logo</vt:lpstr>
      <vt:lpstr>Logo Eksempler på logo i brug</vt:lpstr>
      <vt:lpstr>Typografi</vt:lpstr>
      <vt:lpstr>Ikoner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UDDANNELSESBILLEDER</dc:title>
  <dc:creator>Michelle Hørlück</dc:creator>
  <cp:lastModifiedBy>Jens Christensen</cp:lastModifiedBy>
  <cp:revision>30</cp:revision>
  <dcterms:created xsi:type="dcterms:W3CDTF">2022-03-22T08:48:38Z</dcterms:created>
  <dcterms:modified xsi:type="dcterms:W3CDTF">2023-12-15T14:23:52Z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0x01010055D022A8B079FC47A073825BF22B88E8</vt:lpwstr>
  </property>
</Properties>
</file>