
<file path=[Content_Types].xml><?xml version="1.0" encoding="utf-8"?>
<Types xmlns="http://schemas.openxmlformats.org/package/2006/content-types">
  <Default Extension="png" ContentType="image/png"/>
  <Default Extension="bin" ContentType="image/x-e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63" r:id="rId2"/>
    <p:sldId id="477" r:id="rId3"/>
    <p:sldId id="364" r:id="rId4"/>
    <p:sldId id="468" r:id="rId5"/>
    <p:sldId id="472" r:id="rId6"/>
    <p:sldId id="471" r:id="rId7"/>
    <p:sldId id="470" r:id="rId8"/>
    <p:sldId id="488" r:id="rId9"/>
    <p:sldId id="486" r:id="rId10"/>
    <p:sldId id="496" r:id="rId11"/>
    <p:sldId id="478" r:id="rId12"/>
    <p:sldId id="489" r:id="rId13"/>
    <p:sldId id="494" r:id="rId14"/>
    <p:sldId id="495" r:id="rId15"/>
    <p:sldId id="479" r:id="rId16"/>
    <p:sldId id="481" r:id="rId17"/>
    <p:sldId id="497" r:id="rId18"/>
    <p:sldId id="469" r:id="rId19"/>
    <p:sldId id="492" r:id="rId20"/>
    <p:sldId id="474" r:id="rId21"/>
    <p:sldId id="475" r:id="rId22"/>
    <p:sldId id="476" r:id="rId23"/>
    <p:sldId id="490" r:id="rId24"/>
    <p:sldId id="485" r:id="rId25"/>
    <p:sldId id="493" r:id="rId26"/>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B7E5"/>
    <a:srgbClr val="819F91"/>
    <a:srgbClr val="92D050"/>
    <a:srgbClr val="C31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4644" autoAdjust="0"/>
  </p:normalViewPr>
  <p:slideViewPr>
    <p:cSldViewPr snapToGrid="0" showGuides="1">
      <p:cViewPr varScale="1">
        <p:scale>
          <a:sx n="65" d="100"/>
          <a:sy n="65" d="100"/>
        </p:scale>
        <p:origin x="996"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02/05/2023</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02/05/2023</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a:t>
            </a:fld>
            <a:endParaRPr dirty="0"/>
          </a:p>
        </p:txBody>
      </p:sp>
    </p:spTree>
    <p:extLst>
      <p:ext uri="{BB962C8B-B14F-4D97-AF65-F5344CB8AC3E}">
        <p14:creationId xmlns:p14="http://schemas.microsoft.com/office/powerpoint/2010/main" val="6483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63238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63997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Indsæt billeder og tjek link</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79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56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65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18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48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33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383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8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07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64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86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2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89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69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20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Indsæt prøveoplæg</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760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2.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2. maj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2. maj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2. maj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2.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2. maj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rside m. billede">
  <p:cSld name="1_Forside m. billed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29999"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0"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285"/>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7200" lvl="0" indent="-355600" rtl="0">
              <a:spcBef>
                <a:spcPts val="1200"/>
              </a:spcBef>
              <a:spcAft>
                <a:spcPts val="0"/>
              </a:spcAft>
              <a:buSzPts val="2000"/>
              <a:buChar char="•"/>
              <a:defRPr/>
            </a:lvl1pPr>
            <a:lvl2pPr marL="914400" lvl="1" indent="-342900" rtl="0">
              <a:spcBef>
                <a:spcPts val="600"/>
              </a:spcBef>
              <a:spcAft>
                <a:spcPts val="0"/>
              </a:spcAft>
              <a:buSzPts val="1800"/>
              <a:buChar char="•"/>
              <a:defRPr/>
            </a:lvl2pPr>
            <a:lvl3pPr marL="1371600" lvl="2" indent="-330200" rtl="0">
              <a:spcBef>
                <a:spcPts val="600"/>
              </a:spcBef>
              <a:spcAft>
                <a:spcPts val="0"/>
              </a:spcAft>
              <a:buSzPts val="16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292100" rtl="0">
              <a:spcBef>
                <a:spcPts val="600"/>
              </a:spcBef>
              <a:spcAft>
                <a:spcPts val="0"/>
              </a:spcAft>
              <a:buSzPts val="1000"/>
              <a:buAutoNum type="arabicParenR"/>
              <a:defRPr/>
            </a:lvl6pPr>
            <a:lvl7pPr marL="3200400" lvl="6" indent="-292100" rtl="0">
              <a:spcBef>
                <a:spcPts val="600"/>
              </a:spcBef>
              <a:spcAft>
                <a:spcPts val="0"/>
              </a:spcAft>
              <a:buSzPts val="1000"/>
              <a:buAutoNum type="alphaLcParenR"/>
              <a:defRPr/>
            </a:lvl7pPr>
            <a:lvl8pPr marL="3657600" lvl="7" indent="-292100" rtl="0">
              <a:spcBef>
                <a:spcPts val="600"/>
              </a:spcBef>
              <a:spcAft>
                <a:spcPts val="0"/>
              </a:spcAft>
              <a:buSzPts val="1000"/>
              <a:buChar char="•"/>
              <a:defRPr/>
            </a:lvl8pPr>
            <a:lvl9pPr marL="4114800" lvl="8" indent="-228600" rtl="0">
              <a:spcBef>
                <a:spcPts val="600"/>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80392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2. maj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2. maj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2. maj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2. maj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5"/>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6"/>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7"/>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8"/>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9"/>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0"/>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1"/>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2"/>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3"/>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4"/>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5"/>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6"/>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emu.dk/grundskole/billedkunst/proever/undervisningsbeskrivelser?b=t5-t21-t5565" TargetMode="External"/><Relationship Id="rId3" Type="http://schemas.openxmlformats.org/officeDocument/2006/relationships/image" Target="../media/image16.png"/><Relationship Id="rId7" Type="http://schemas.openxmlformats.org/officeDocument/2006/relationships/hyperlink" Target="https://www.uvm.dk/folkeskolen/folkeskolens-proever/faglig-forberedelse/webinarer-om-proevevejledningern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uvm.dk/folkeskolen/folkeskolens-proever/faglig-forberedelse/proevevejledninger"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uvm.dk/-/media/filer/uvm/udd/folke/pdf22/okt/221005-naar-du-skal-til-proeve.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image" Target="../media/image22.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ctrTitle"/>
          </p:nvPr>
        </p:nvSpPr>
        <p:spPr>
          <a:xfrm>
            <a:off x="3408407" y="4101030"/>
            <a:ext cx="6275089" cy="2244905"/>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5400"/>
              <a:buFont typeface="Arial"/>
              <a:buNone/>
            </a:pPr>
            <a:r>
              <a:rPr lang="da-DK" sz="4000" b="1" dirty="0" smtClean="0">
                <a:ea typeface="Arial"/>
                <a:cs typeface="Arial"/>
                <a:sym typeface="Arial"/>
              </a:rPr>
              <a:t>Klar til prøve i</a:t>
            </a:r>
            <a:br>
              <a:rPr lang="da-DK" sz="4000" b="1" dirty="0" smtClean="0">
                <a:ea typeface="Arial"/>
                <a:cs typeface="Arial"/>
                <a:sym typeface="Arial"/>
              </a:rPr>
            </a:br>
            <a:r>
              <a:rPr lang="da-DK" sz="4000" b="1" dirty="0" smtClean="0">
                <a:ea typeface="Arial"/>
                <a:cs typeface="Arial"/>
                <a:sym typeface="Arial"/>
              </a:rPr>
              <a:t>Håndværk og Design</a:t>
            </a:r>
            <a:endParaRPr sz="4000" dirty="0">
              <a:ea typeface="Arial"/>
              <a:cs typeface="Arial"/>
              <a:sym typeface="Arial"/>
            </a:endParaRPr>
          </a:p>
        </p:txBody>
      </p:sp>
      <p:pic>
        <p:nvPicPr>
          <p:cNvPr id="191" name="Google Shape;191;p24"/>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193" name="Google Shape;193;p24"/>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194" name="Google Shape;194;p24"/>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dirty="0"/>
              <a:t>20. januar 2020</a:t>
            </a:r>
            <a:endParaRPr dirty="0"/>
          </a:p>
        </p:txBody>
      </p:sp>
      <p:sp>
        <p:nvSpPr>
          <p:cNvPr id="195" name="Google Shape;195;p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a:t>
            </a:fld>
            <a:endParaRPr dirty="0"/>
          </a:p>
        </p:txBody>
      </p:sp>
    </p:spTree>
    <p:extLst>
      <p:ext uri="{BB962C8B-B14F-4D97-AF65-F5344CB8AC3E}">
        <p14:creationId xmlns:p14="http://schemas.microsoft.com/office/powerpoint/2010/main" val="36154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440842" y="307669"/>
            <a:ext cx="10431324" cy="934890"/>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smtClean="0"/>
              <a:t>Eksempel: undervisningsbeskrivelse</a:t>
            </a:r>
            <a:r>
              <a:rPr lang="da-DK" sz="4000" dirty="0">
                <a:solidFill>
                  <a:schemeClr val="dk1"/>
                </a:solidFill>
                <a:ea typeface="Verdana"/>
                <a:cs typeface="Verdana"/>
                <a:sym typeface="Verdana"/>
              </a:rPr>
              <a:t/>
            </a:r>
            <a:br>
              <a:rPr lang="da-DK" sz="4000" dirty="0">
                <a:solidFill>
                  <a:schemeClr val="dk1"/>
                </a:solidFill>
                <a:ea typeface="Verdana"/>
                <a:cs typeface="Verdana"/>
                <a:sym typeface="Verdana"/>
              </a:rPr>
            </a:br>
            <a:endParaRPr sz="4000" b="1" dirty="0">
              <a:latin typeface="Arial"/>
              <a:ea typeface="Arial"/>
              <a:cs typeface="Arial"/>
              <a:sym typeface="Arial"/>
            </a:endParaRPr>
          </a:p>
        </p:txBody>
      </p:sp>
      <p:sp>
        <p:nvSpPr>
          <p:cNvPr id="7" name="Google Shape;192;p24"/>
          <p:cNvSpPr txBox="1">
            <a:spLocks/>
          </p:cNvSpPr>
          <p:nvPr/>
        </p:nvSpPr>
        <p:spPr>
          <a:xfrm>
            <a:off x="525119" y="903466"/>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200018" y="979708"/>
            <a:ext cx="11921644" cy="830997"/>
          </a:xfrm>
          <a:prstGeom prst="rect">
            <a:avLst/>
          </a:prstGeom>
        </p:spPr>
        <p:txBody>
          <a:bodyPr wrap="square">
            <a:spAutoFit/>
          </a:bodyPr>
          <a:lstStyle/>
          <a:p>
            <a:r>
              <a:rPr lang="da-DK" sz="1200" b="1" u="sng" dirty="0"/>
              <a:t>Undervisningsbeskrivelsen kan udformes på mange forskellige måder. </a:t>
            </a:r>
            <a:endParaRPr lang="da-DK" sz="1200" b="1" u="sng" dirty="0" smtClean="0"/>
          </a:p>
          <a:p>
            <a:r>
              <a:rPr lang="da-DK" sz="1200" dirty="0" smtClean="0"/>
              <a:t>Nedenfor ses et eksempel på en udfyldt undervisningsbeskrivelse for valgfag år 1. </a:t>
            </a:r>
          </a:p>
          <a:p>
            <a:r>
              <a:rPr lang="da-DK" sz="1200" dirty="0" smtClean="0"/>
              <a:t>Du kan også vælge at udforme den anderledes. Det er blot vigtigt, den er udfyldt så grundig som muligt, så censor og elever kan bruge den som arbejdsredskab. Husk de områder med rødt, det er dog valgfrit om der har været indgået samarbejde med eksterne partnere</a:t>
            </a:r>
            <a:endParaRPr lang="da-DK" sz="1200" dirty="0"/>
          </a:p>
        </p:txBody>
      </p:sp>
      <p:sp>
        <p:nvSpPr>
          <p:cNvPr id="8" name="Tekstfelt 7"/>
          <p:cNvSpPr txBox="1"/>
          <p:nvPr/>
        </p:nvSpPr>
        <p:spPr>
          <a:xfrm>
            <a:off x="127801" y="6592107"/>
            <a:ext cx="2833607" cy="215444"/>
          </a:xfrm>
          <a:prstGeom prst="rect">
            <a:avLst/>
          </a:prstGeom>
          <a:noFill/>
        </p:spPr>
        <p:txBody>
          <a:bodyPr wrap="square" lIns="0" tIns="0" rIns="0" bIns="0" rtlCol="0">
            <a:spAutoFit/>
          </a:bodyPr>
          <a:lstStyle/>
          <a:p>
            <a:r>
              <a:rPr lang="da-DK" sz="1400" i="1" dirty="0" smtClean="0"/>
              <a:t>Prøvevejledningen s. 21-22</a:t>
            </a:r>
          </a:p>
        </p:txBody>
      </p:sp>
      <p:pic>
        <p:nvPicPr>
          <p:cNvPr id="3" name="Billede 2"/>
          <p:cNvPicPr>
            <a:picLocks noChangeAspect="1"/>
          </p:cNvPicPr>
          <p:nvPr/>
        </p:nvPicPr>
        <p:blipFill>
          <a:blip r:embed="rId3"/>
          <a:stretch>
            <a:fillRect/>
          </a:stretch>
        </p:blipFill>
        <p:spPr>
          <a:xfrm>
            <a:off x="1763469" y="2068736"/>
            <a:ext cx="3454772" cy="4555230"/>
          </a:xfrm>
          <a:prstGeom prst="rect">
            <a:avLst/>
          </a:prstGeom>
        </p:spPr>
      </p:pic>
      <p:pic>
        <p:nvPicPr>
          <p:cNvPr id="4" name="Billede 3"/>
          <p:cNvPicPr>
            <a:picLocks noChangeAspect="1"/>
          </p:cNvPicPr>
          <p:nvPr/>
        </p:nvPicPr>
        <p:blipFill>
          <a:blip r:embed="rId4"/>
          <a:stretch>
            <a:fillRect/>
          </a:stretch>
        </p:blipFill>
        <p:spPr>
          <a:xfrm>
            <a:off x="5823683" y="2067529"/>
            <a:ext cx="3444730" cy="4557644"/>
          </a:xfrm>
          <a:prstGeom prst="rect">
            <a:avLst/>
          </a:prstGeom>
        </p:spPr>
      </p:pic>
      <p:sp>
        <p:nvSpPr>
          <p:cNvPr id="11" name="Ellipse 10"/>
          <p:cNvSpPr/>
          <p:nvPr/>
        </p:nvSpPr>
        <p:spPr>
          <a:xfrm>
            <a:off x="7353265" y="1956211"/>
            <a:ext cx="1010032" cy="38464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2" name="Ellipse 11"/>
          <p:cNvSpPr/>
          <p:nvPr/>
        </p:nvSpPr>
        <p:spPr>
          <a:xfrm>
            <a:off x="8259741" y="2007057"/>
            <a:ext cx="1008672" cy="38464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3" name="Ellipse 12"/>
          <p:cNvSpPr/>
          <p:nvPr/>
        </p:nvSpPr>
        <p:spPr>
          <a:xfrm>
            <a:off x="1544604" y="2148532"/>
            <a:ext cx="1008672" cy="72894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4" name="Ellipse 13"/>
          <p:cNvSpPr/>
          <p:nvPr/>
        </p:nvSpPr>
        <p:spPr>
          <a:xfrm>
            <a:off x="1623881" y="2877475"/>
            <a:ext cx="1008672" cy="38464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5" name="Ellipse 14"/>
          <p:cNvSpPr/>
          <p:nvPr/>
        </p:nvSpPr>
        <p:spPr>
          <a:xfrm>
            <a:off x="1623881" y="3428645"/>
            <a:ext cx="1008672" cy="48413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6" name="Ellipse 15"/>
          <p:cNvSpPr/>
          <p:nvPr/>
        </p:nvSpPr>
        <p:spPr>
          <a:xfrm>
            <a:off x="1687755" y="4194215"/>
            <a:ext cx="1008672" cy="65066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7" name="Ellipse 16"/>
          <p:cNvSpPr/>
          <p:nvPr/>
        </p:nvSpPr>
        <p:spPr>
          <a:xfrm>
            <a:off x="1623881" y="6015141"/>
            <a:ext cx="1008672" cy="38464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8" name="Ellipse 17"/>
          <p:cNvSpPr/>
          <p:nvPr/>
        </p:nvSpPr>
        <p:spPr>
          <a:xfrm>
            <a:off x="5656504" y="1956211"/>
            <a:ext cx="1008672" cy="38464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089261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a:ea typeface="Arial"/>
                <a:cs typeface="Arial"/>
                <a:sym typeface="Arial"/>
              </a:rPr>
              <a:t>Eksempel på et </a:t>
            </a:r>
            <a:r>
              <a:rPr lang="da-DK" b="1" dirty="0" smtClean="0">
                <a:ea typeface="Arial"/>
                <a:cs typeface="Arial"/>
                <a:sym typeface="Arial"/>
              </a:rPr>
              <a:t>prøveoplæg</a:t>
            </a:r>
            <a:r>
              <a:rPr lang="da-DK" sz="3600" dirty="0"/>
              <a:t/>
            </a:r>
            <a:br>
              <a:rPr lang="da-DK" sz="3600" dirty="0"/>
            </a:b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2" name="Billede 1"/>
          <p:cNvPicPr>
            <a:picLocks noChangeAspect="1"/>
          </p:cNvPicPr>
          <p:nvPr/>
        </p:nvPicPr>
        <p:blipFill>
          <a:blip r:embed="rId3"/>
          <a:stretch>
            <a:fillRect/>
          </a:stretch>
        </p:blipFill>
        <p:spPr>
          <a:xfrm>
            <a:off x="3760312" y="1589574"/>
            <a:ext cx="4649932" cy="3284297"/>
          </a:xfrm>
          <a:prstGeom prst="rect">
            <a:avLst/>
          </a:prstGeom>
        </p:spPr>
      </p:pic>
      <p:sp>
        <p:nvSpPr>
          <p:cNvPr id="3" name="Tekstfelt 2"/>
          <p:cNvSpPr txBox="1"/>
          <p:nvPr/>
        </p:nvSpPr>
        <p:spPr>
          <a:xfrm>
            <a:off x="8647568" y="4832156"/>
            <a:ext cx="3616036" cy="923330"/>
          </a:xfrm>
          <a:prstGeom prst="rect">
            <a:avLst/>
          </a:prstGeom>
          <a:noFill/>
        </p:spPr>
        <p:txBody>
          <a:bodyPr wrap="square" lIns="0" tIns="0" rIns="0" bIns="0" rtlCol="0">
            <a:spAutoFit/>
          </a:bodyPr>
          <a:lstStyle/>
          <a:p>
            <a:r>
              <a:rPr lang="da-DK" sz="1200" dirty="0" smtClean="0"/>
              <a:t>PRODUKTEKSEMPLER: </a:t>
            </a:r>
          </a:p>
          <a:p>
            <a:r>
              <a:rPr lang="da-DK" sz="1200" dirty="0" smtClean="0"/>
              <a:t>Vær opmærksom på, at når du skriver prøveoplægget til dit hold, så skal du ikke skrive produkteksempler på. De er blot med her som inspiration</a:t>
            </a:r>
          </a:p>
        </p:txBody>
      </p:sp>
      <p:sp>
        <p:nvSpPr>
          <p:cNvPr id="9" name="Højrepil 8"/>
          <p:cNvSpPr/>
          <p:nvPr/>
        </p:nvSpPr>
        <p:spPr>
          <a:xfrm rot="10800000">
            <a:off x="8000938" y="2784175"/>
            <a:ext cx="1036948" cy="291293"/>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0" name="Højrepil 9"/>
          <p:cNvSpPr/>
          <p:nvPr/>
        </p:nvSpPr>
        <p:spPr>
          <a:xfrm>
            <a:off x="3004514" y="3563700"/>
            <a:ext cx="1036948" cy="291293"/>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1" name="Højrepil 10"/>
          <p:cNvSpPr/>
          <p:nvPr/>
        </p:nvSpPr>
        <p:spPr>
          <a:xfrm>
            <a:off x="3158662" y="1879691"/>
            <a:ext cx="1036948" cy="291293"/>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2" name="Ellipse 11"/>
          <p:cNvSpPr/>
          <p:nvPr/>
        </p:nvSpPr>
        <p:spPr>
          <a:xfrm>
            <a:off x="8410245" y="2067791"/>
            <a:ext cx="3781756" cy="224720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4" name="Tekstfelt 3"/>
          <p:cNvSpPr txBox="1"/>
          <p:nvPr/>
        </p:nvSpPr>
        <p:spPr>
          <a:xfrm>
            <a:off x="533140" y="1745673"/>
            <a:ext cx="2521787" cy="1107996"/>
          </a:xfrm>
          <a:prstGeom prst="rect">
            <a:avLst/>
          </a:prstGeom>
          <a:noFill/>
        </p:spPr>
        <p:txBody>
          <a:bodyPr wrap="square" lIns="0" tIns="0" rIns="0" bIns="0" rtlCol="0">
            <a:spAutoFit/>
          </a:bodyPr>
          <a:lstStyle/>
          <a:p>
            <a:r>
              <a:rPr lang="da-DK" sz="1200" dirty="0" smtClean="0"/>
              <a:t>TEMA: </a:t>
            </a:r>
          </a:p>
          <a:p>
            <a:r>
              <a:rPr lang="da-DK" sz="1200" dirty="0" smtClean="0"/>
              <a:t>Find på et godt tema og skriv en god rammesættende tekst. Temaet skal væres så bredt, at der kan findes mange forskellige løsninger på problemstillingen</a:t>
            </a:r>
          </a:p>
        </p:txBody>
      </p:sp>
      <p:sp>
        <p:nvSpPr>
          <p:cNvPr id="13" name="Højrepil 12"/>
          <p:cNvSpPr/>
          <p:nvPr/>
        </p:nvSpPr>
        <p:spPr>
          <a:xfrm rot="10800000">
            <a:off x="8129094" y="4518291"/>
            <a:ext cx="1036948" cy="291293"/>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4" name="Ellipse 13"/>
          <p:cNvSpPr/>
          <p:nvPr/>
        </p:nvSpPr>
        <p:spPr>
          <a:xfrm>
            <a:off x="36756" y="1515327"/>
            <a:ext cx="3499349" cy="1591747"/>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5" name="Ellipse 14"/>
          <p:cNvSpPr/>
          <p:nvPr/>
        </p:nvSpPr>
        <p:spPr>
          <a:xfrm>
            <a:off x="0" y="3146478"/>
            <a:ext cx="3593960" cy="170699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5" name="Tekstfelt 4"/>
          <p:cNvSpPr txBox="1"/>
          <p:nvPr/>
        </p:nvSpPr>
        <p:spPr>
          <a:xfrm>
            <a:off x="465598" y="3410295"/>
            <a:ext cx="2656869" cy="1107996"/>
          </a:xfrm>
          <a:prstGeom prst="rect">
            <a:avLst/>
          </a:prstGeom>
          <a:noFill/>
        </p:spPr>
        <p:txBody>
          <a:bodyPr wrap="square" lIns="0" tIns="0" rIns="0" bIns="0" rtlCol="0">
            <a:spAutoFit/>
          </a:bodyPr>
          <a:lstStyle/>
          <a:p>
            <a:r>
              <a:rPr lang="da-DK" sz="1200" dirty="0" smtClean="0"/>
              <a:t>ØVRIGE KRAV:</a:t>
            </a:r>
          </a:p>
          <a:p>
            <a:r>
              <a:rPr lang="da-DK" sz="1200" dirty="0" smtClean="0"/>
              <a:t>Skriv hvilke krav eleverne SKAL medtænke, skal der fx kun arbejdes i bæredygtige materialer? Skal der være en persona? Etc. </a:t>
            </a:r>
          </a:p>
        </p:txBody>
      </p:sp>
      <p:sp>
        <p:nvSpPr>
          <p:cNvPr id="17" name="Tekstfelt 16"/>
          <p:cNvSpPr txBox="1"/>
          <p:nvPr/>
        </p:nvSpPr>
        <p:spPr>
          <a:xfrm>
            <a:off x="9166042" y="2299671"/>
            <a:ext cx="2897803" cy="1846659"/>
          </a:xfrm>
          <a:prstGeom prst="rect">
            <a:avLst/>
          </a:prstGeom>
          <a:noFill/>
        </p:spPr>
        <p:txBody>
          <a:bodyPr wrap="square" lIns="0" tIns="0" rIns="0" bIns="0" rtlCol="0">
            <a:spAutoFit/>
          </a:bodyPr>
          <a:lstStyle/>
          <a:p>
            <a:r>
              <a:rPr lang="da-DK" sz="1200" dirty="0" smtClean="0"/>
              <a:t>OPGAVEN:</a:t>
            </a:r>
          </a:p>
          <a:p>
            <a:r>
              <a:rPr lang="da-DK" sz="1200" dirty="0" smtClean="0"/>
              <a:t>Med kendskab til dine elever formuleres en så bred opgave som muligt, der samtidig tager højde for forskellige teknikker, materialer, overvejelser over, hvad valgfagsundervisningen har indeholdt samt lader elevernes idegenerering vandre i alle retninger</a:t>
            </a:r>
          </a:p>
          <a:p>
            <a:endParaRPr lang="da-DK" sz="1200" dirty="0" err="1" smtClean="0"/>
          </a:p>
        </p:txBody>
      </p:sp>
      <p:sp>
        <p:nvSpPr>
          <p:cNvPr id="19" name="Ellipse 18"/>
          <p:cNvSpPr/>
          <p:nvPr/>
        </p:nvSpPr>
        <p:spPr>
          <a:xfrm>
            <a:off x="8432521" y="4408412"/>
            <a:ext cx="3737204" cy="189443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2794348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282059" y="1978251"/>
            <a:ext cx="7275512" cy="3990611"/>
          </a:xfrm>
          <a:prstGeom prst="rect">
            <a:avLst/>
          </a:prstGeom>
          <a:solidFill>
            <a:srgbClr val="CCE4EA"/>
          </a:solidFill>
          <a:ln>
            <a:solidFill>
              <a:srgbClr val="37B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2" name="Titel 1"/>
          <p:cNvSpPr>
            <a:spLocks noGrp="1"/>
          </p:cNvSpPr>
          <p:nvPr>
            <p:ph type="title"/>
          </p:nvPr>
        </p:nvSpPr>
        <p:spPr>
          <a:xfrm>
            <a:off x="597181" y="2181340"/>
            <a:ext cx="6872255" cy="3194891"/>
          </a:xfrm>
        </p:spPr>
        <p:txBody>
          <a:bodyPr/>
          <a:lstStyle/>
          <a:p>
            <a:r>
              <a:rPr lang="da-DK" sz="1400" b="1" dirty="0">
                <a:latin typeface="+mn-lt"/>
              </a:rPr>
              <a:t>Eleverne prøves i at kunne: </a:t>
            </a:r>
            <a:r>
              <a:rPr lang="da-DK" sz="1200" dirty="0" smtClean="0">
                <a:latin typeface="+mn-lt"/>
              </a:rPr>
              <a:t/>
            </a:r>
            <a:br>
              <a:rPr lang="da-DK" sz="1200" dirty="0" smtClean="0">
                <a:latin typeface="+mn-lt"/>
              </a:rPr>
            </a:br>
            <a:r>
              <a:rPr lang="da-DK" sz="1200" dirty="0">
                <a:latin typeface="+mn-lt"/>
              </a:rPr>
              <a:t/>
            </a:r>
            <a:br>
              <a:rPr lang="da-DK" sz="1200" dirty="0">
                <a:latin typeface="+mn-lt"/>
              </a:rPr>
            </a:br>
            <a:r>
              <a:rPr lang="da-DK" sz="1400" dirty="0">
                <a:latin typeface="+mn-lt"/>
              </a:rPr>
              <a:t/>
            </a:r>
            <a:br>
              <a:rPr lang="da-DK" sz="1400" dirty="0">
                <a:latin typeface="+mn-lt"/>
              </a:rPr>
            </a:br>
            <a:r>
              <a:rPr lang="da-DK" sz="1400" dirty="0">
                <a:latin typeface="+mn-lt"/>
              </a:rPr>
              <a:t> Fremstille et konkret produkt i en designproces, hvor eleven planlægger designprocessen, eksperimenterer og i den mundtlige samtale beskriver de valg, eleven har truffet undervejs i designprocessen </a:t>
            </a:r>
            <a:br>
              <a:rPr lang="da-DK" sz="1400" dirty="0">
                <a:latin typeface="+mn-lt"/>
              </a:rPr>
            </a:br>
            <a:r>
              <a:rPr lang="da-DK" sz="1400" dirty="0">
                <a:latin typeface="+mn-lt"/>
              </a:rPr>
              <a:t/>
            </a:r>
            <a:br>
              <a:rPr lang="da-DK" sz="1400" dirty="0">
                <a:latin typeface="+mn-lt"/>
              </a:rPr>
            </a:br>
            <a:r>
              <a:rPr lang="da-DK" sz="1400" dirty="0">
                <a:latin typeface="+mn-lt"/>
              </a:rPr>
              <a:t> Udvikle ideer i designprocessen ud fra hverdagsliv, kulturer og tidsperioder </a:t>
            </a:r>
            <a:br>
              <a:rPr lang="da-DK" sz="1400" dirty="0">
                <a:latin typeface="+mn-lt"/>
              </a:rPr>
            </a:br>
            <a:r>
              <a:rPr lang="da-DK" sz="1400" dirty="0">
                <a:latin typeface="+mn-lt"/>
              </a:rPr>
              <a:t/>
            </a:r>
            <a:br>
              <a:rPr lang="da-DK" sz="1400" dirty="0">
                <a:latin typeface="+mn-lt"/>
              </a:rPr>
            </a:br>
            <a:r>
              <a:rPr lang="da-DK" sz="1400" dirty="0">
                <a:latin typeface="+mn-lt"/>
              </a:rPr>
              <a:t> Gennemføre produktfremstillingen fra idé til færdigt produkt </a:t>
            </a:r>
            <a:br>
              <a:rPr lang="da-DK" sz="1400" dirty="0">
                <a:latin typeface="+mn-lt"/>
              </a:rPr>
            </a:br>
            <a:r>
              <a:rPr lang="da-DK" sz="1400" dirty="0">
                <a:latin typeface="+mn-lt"/>
              </a:rPr>
              <a:t/>
            </a:r>
            <a:br>
              <a:rPr lang="da-DK" sz="1400" dirty="0">
                <a:latin typeface="+mn-lt"/>
              </a:rPr>
            </a:br>
            <a:r>
              <a:rPr lang="da-DK" sz="1400" dirty="0">
                <a:latin typeface="+mn-lt"/>
              </a:rPr>
              <a:t> Anvende hensigtsmæssige arbejdsgange og disponere tiden </a:t>
            </a:r>
            <a:br>
              <a:rPr lang="da-DK" sz="1400" dirty="0">
                <a:latin typeface="+mn-lt"/>
              </a:rPr>
            </a:br>
            <a:r>
              <a:rPr lang="da-DK" sz="1400" dirty="0">
                <a:latin typeface="+mn-lt"/>
              </a:rPr>
              <a:t/>
            </a:r>
            <a:br>
              <a:rPr lang="da-DK" sz="1400" dirty="0">
                <a:latin typeface="+mn-lt"/>
              </a:rPr>
            </a:br>
            <a:r>
              <a:rPr lang="da-DK" sz="1400" dirty="0">
                <a:latin typeface="+mn-lt"/>
              </a:rPr>
              <a:t> Bearbejde materiale i en håndværksmæssig fremstilling med fagets almindelige redskaber, værktøj og maskiner </a:t>
            </a:r>
            <a:br>
              <a:rPr lang="da-DK" sz="1400" dirty="0">
                <a:latin typeface="+mn-lt"/>
              </a:rPr>
            </a:br>
            <a:r>
              <a:rPr lang="da-DK" sz="1400" dirty="0">
                <a:latin typeface="+mn-lt"/>
              </a:rPr>
              <a:t/>
            </a:r>
            <a:br>
              <a:rPr lang="da-DK" sz="1400" dirty="0">
                <a:latin typeface="+mn-lt"/>
              </a:rPr>
            </a:br>
            <a:r>
              <a:rPr lang="da-DK" sz="1400" dirty="0">
                <a:latin typeface="+mn-lt"/>
              </a:rPr>
              <a:t> Formgive og fremstille et produkt med en innovativ og entreprenant tilgang, der har æstetisk og funktionel værdi efter ideer fra hverdagsliv, kulturer og tidsperioder</a:t>
            </a:r>
            <a:br>
              <a:rPr lang="da-DK" sz="1400" dirty="0">
                <a:latin typeface="+mn-lt"/>
              </a:rPr>
            </a:br>
            <a:endParaRPr lang="da-DK" sz="1400" dirty="0">
              <a:latin typeface="+mn-lt"/>
            </a:endParaRPr>
          </a:p>
        </p:txBody>
      </p:sp>
      <p:sp>
        <p:nvSpPr>
          <p:cNvPr id="5" name="Google Shape;200;p25"/>
          <p:cNvSpPr txBox="1">
            <a:spLocks/>
          </p:cNvSpPr>
          <p:nvPr/>
        </p:nvSpPr>
        <p:spPr>
          <a:xfrm>
            <a:off x="597181" y="605691"/>
            <a:ext cx="6773205" cy="66509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spcBef>
                <a:spcPts val="0"/>
              </a:spcBef>
              <a:buClr>
                <a:schemeClr val="dk1"/>
              </a:buClr>
              <a:buSzPts val="5400"/>
            </a:pPr>
            <a:r>
              <a:rPr lang="da-DK" sz="3600" b="1" dirty="0" smtClean="0">
                <a:ea typeface="Arial"/>
                <a:cs typeface="Arial"/>
                <a:sym typeface="Arial"/>
              </a:rPr>
              <a:t>Vurderingskriterier</a:t>
            </a:r>
            <a:r>
              <a:rPr lang="da-DK" sz="3600" b="1" dirty="0" smtClean="0"/>
              <a:t/>
            </a:r>
            <a:br>
              <a:rPr lang="da-DK" sz="3600" b="1" dirty="0" smtClean="0"/>
            </a:br>
            <a:r>
              <a:rPr lang="da-DK" sz="3600" b="1" dirty="0" smtClean="0">
                <a:solidFill>
                  <a:schemeClr val="dk1"/>
                </a:solidFill>
                <a:ea typeface="Verdana"/>
                <a:cs typeface="Verdana"/>
                <a:sym typeface="Verdana"/>
              </a:rPr>
              <a:t/>
            </a:r>
            <a:br>
              <a:rPr lang="da-DK" sz="3600" b="1" dirty="0" smtClean="0">
                <a:solidFill>
                  <a:schemeClr val="dk1"/>
                </a:solidFill>
                <a:ea typeface="Verdana"/>
                <a:cs typeface="Verdana"/>
                <a:sym typeface="Verdana"/>
              </a:rPr>
            </a:br>
            <a:endParaRPr lang="da-DK" sz="3600" b="1" dirty="0">
              <a:ea typeface="Arial"/>
              <a:cs typeface="Arial"/>
              <a:sym typeface="Arial"/>
            </a:endParaRPr>
          </a:p>
        </p:txBody>
      </p:sp>
      <p:sp>
        <p:nvSpPr>
          <p:cNvPr id="6"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10" name="Tekstfelt 9"/>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14</a:t>
            </a:r>
          </a:p>
        </p:txBody>
      </p:sp>
      <p:sp>
        <p:nvSpPr>
          <p:cNvPr id="12" name="Rektangel 11"/>
          <p:cNvSpPr/>
          <p:nvPr/>
        </p:nvSpPr>
        <p:spPr>
          <a:xfrm>
            <a:off x="8237431" y="2724632"/>
            <a:ext cx="3363906" cy="2492990"/>
          </a:xfrm>
          <a:prstGeom prst="rect">
            <a:avLst/>
          </a:prstGeom>
        </p:spPr>
        <p:txBody>
          <a:bodyPr wrap="square">
            <a:spAutoFit/>
          </a:bodyPr>
          <a:lstStyle/>
          <a:p>
            <a:r>
              <a:rPr lang="da-DK" sz="1200" dirty="0" smtClean="0"/>
              <a:t>Når du skal afgive karakter, sker det ud fra vurderingskriterierne. Det er på baggrund </a:t>
            </a:r>
            <a:r>
              <a:rPr lang="da-DK" sz="1200" dirty="0"/>
              <a:t>af en samlet vurdering af, i hvilken grad præstationen opfylder de mål, som skal bedømmes efter reglerne for uddannelsen. Bedømmelse af </a:t>
            </a:r>
            <a:r>
              <a:rPr lang="da-DK" sz="1200" dirty="0" smtClean="0"/>
              <a:t>præstationer </a:t>
            </a:r>
            <a:r>
              <a:rPr lang="da-DK" sz="1200" dirty="0"/>
              <a:t>og standpunkter skal ske på grundlag af de faglige mål, der er opstillet for det pågældende fag (absolut karaktergivning). Præstationen og standpunktet skal bedømmes ud fra såvel fagets eller forløbets formål som </a:t>
            </a:r>
            <a:r>
              <a:rPr lang="da-DK" sz="1200" dirty="0" smtClean="0"/>
              <a:t>undervisningens </a:t>
            </a:r>
            <a:r>
              <a:rPr lang="da-DK" sz="1200" dirty="0"/>
              <a:t>beskrevne indhold</a:t>
            </a:r>
          </a:p>
        </p:txBody>
      </p:sp>
      <p:sp>
        <p:nvSpPr>
          <p:cNvPr id="13" name="Ellipse 12"/>
          <p:cNvSpPr/>
          <p:nvPr/>
        </p:nvSpPr>
        <p:spPr>
          <a:xfrm>
            <a:off x="7888448" y="1978251"/>
            <a:ext cx="4061872" cy="398575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477937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37757" y="1519501"/>
            <a:ext cx="8686800" cy="2310097"/>
          </a:xfrm>
          <a:prstGeom prst="rect">
            <a:avLst/>
          </a:prstGeom>
          <a:solidFill>
            <a:srgbClr val="CCE4EA"/>
          </a:solidFill>
          <a:ln>
            <a:solidFill>
              <a:srgbClr val="37B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da-DK" sz="1400" b="1" dirty="0" smtClean="0">
                <a:solidFill>
                  <a:schemeClr val="tx1"/>
                </a:solidFill>
              </a:rPr>
              <a:t>Påse</a:t>
            </a:r>
            <a:r>
              <a:rPr lang="da-DK" sz="1400" b="1" dirty="0">
                <a:solidFill>
                  <a:schemeClr val="tx1"/>
                </a:solidFill>
              </a:rPr>
              <a:t>, at prøverne er i overensstemmelse med målene og øvrige krav i reglerne om faget</a:t>
            </a:r>
            <a:endParaRPr lang="da-DK" sz="1400" b="1" dirty="0" smtClean="0">
              <a:solidFill>
                <a:schemeClr val="tx1"/>
              </a:solidFill>
            </a:endParaRPr>
          </a:p>
          <a:p>
            <a:pPr marL="342900" indent="-342900">
              <a:buFont typeface="Wingdings" panose="05000000000000000000" pitchFamily="2" charset="2"/>
              <a:buChar char="ü"/>
            </a:pPr>
            <a:endParaRPr lang="da-DK" sz="1400" b="1" dirty="0" smtClean="0">
              <a:solidFill>
                <a:schemeClr val="tx1"/>
              </a:solidFill>
            </a:endParaRPr>
          </a:p>
          <a:p>
            <a:pPr marL="342900" indent="-342900">
              <a:buFont typeface="Wingdings" panose="05000000000000000000" pitchFamily="2" charset="2"/>
              <a:buChar char="ü"/>
            </a:pPr>
            <a:r>
              <a:rPr lang="da-DK" sz="1400" b="1" dirty="0" smtClean="0">
                <a:solidFill>
                  <a:schemeClr val="tx1"/>
                </a:solidFill>
              </a:rPr>
              <a:t>Medvirke </a:t>
            </a:r>
            <a:r>
              <a:rPr lang="da-DK" sz="1400" b="1" dirty="0">
                <a:solidFill>
                  <a:schemeClr val="tx1"/>
                </a:solidFill>
              </a:rPr>
              <a:t>til at påse, at prøverne gennemføres i overensstemmelse med de gældende </a:t>
            </a:r>
            <a:r>
              <a:rPr lang="da-DK" sz="1400" b="1" dirty="0" smtClean="0">
                <a:solidFill>
                  <a:schemeClr val="tx1"/>
                </a:solidFill>
              </a:rPr>
              <a:t>regler</a:t>
            </a:r>
          </a:p>
          <a:p>
            <a:pPr marL="342900" indent="-342900">
              <a:buFont typeface="Wingdings" panose="05000000000000000000" pitchFamily="2" charset="2"/>
              <a:buChar char="ü"/>
            </a:pPr>
            <a:endParaRPr lang="da-DK" sz="1400" b="1" dirty="0" smtClean="0">
              <a:solidFill>
                <a:schemeClr val="tx1"/>
              </a:solidFill>
            </a:endParaRPr>
          </a:p>
          <a:p>
            <a:pPr marL="342900" indent="-342900">
              <a:buFont typeface="Wingdings" panose="05000000000000000000" pitchFamily="2" charset="2"/>
              <a:buChar char="ü"/>
            </a:pPr>
            <a:r>
              <a:rPr lang="da-DK" sz="1400" b="1" dirty="0" smtClean="0">
                <a:solidFill>
                  <a:schemeClr val="tx1"/>
                </a:solidFill>
              </a:rPr>
              <a:t>Medvirke </a:t>
            </a:r>
            <a:r>
              <a:rPr lang="da-DK" sz="1400" b="1" dirty="0">
                <a:solidFill>
                  <a:schemeClr val="tx1"/>
                </a:solidFill>
              </a:rPr>
              <a:t>til at påse, at eleverne får en ensartet og retfærdig behandling, og at deres </a:t>
            </a:r>
            <a:r>
              <a:rPr lang="da-DK" sz="1400" b="1" dirty="0" smtClean="0">
                <a:solidFill>
                  <a:schemeClr val="tx1"/>
                </a:solidFill>
              </a:rPr>
              <a:t>præstationer får </a:t>
            </a:r>
            <a:r>
              <a:rPr lang="da-DK" sz="1400" b="1" dirty="0">
                <a:solidFill>
                  <a:schemeClr val="tx1"/>
                </a:solidFill>
              </a:rPr>
              <a:t>en pålidelig bedømmelse</a:t>
            </a:r>
            <a:endParaRPr lang="da-DK" sz="1400" b="1" noProof="0" dirty="0" err="1" smtClean="0">
              <a:solidFill>
                <a:schemeClr val="tx1"/>
              </a:solidFill>
            </a:endParaRPr>
          </a:p>
        </p:txBody>
      </p:sp>
      <p:sp>
        <p:nvSpPr>
          <p:cNvPr id="2" name="Titel 1"/>
          <p:cNvSpPr>
            <a:spLocks noGrp="1"/>
          </p:cNvSpPr>
          <p:nvPr>
            <p:ph type="title"/>
          </p:nvPr>
        </p:nvSpPr>
        <p:spPr>
          <a:xfrm>
            <a:off x="533140" y="441039"/>
            <a:ext cx="9258162" cy="934890"/>
          </a:xfrm>
        </p:spPr>
        <p:txBody>
          <a:bodyPr/>
          <a:lstStyle/>
          <a:p>
            <a:r>
              <a:rPr lang="da-DK" b="1" dirty="0" smtClean="0"/>
              <a:t>Censors rolle</a:t>
            </a:r>
            <a:endParaRPr lang="da-DK" b="1" dirty="0"/>
          </a:p>
        </p:txBody>
      </p:sp>
      <p:sp>
        <p:nvSpPr>
          <p:cNvPr id="6" name="Google Shape;192;p24"/>
          <p:cNvSpPr txBox="1">
            <a:spLocks/>
          </p:cNvSpPr>
          <p:nvPr/>
        </p:nvSpPr>
        <p:spPr>
          <a:xfrm>
            <a:off x="533140" y="908484"/>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10" name="Rektangel 9"/>
          <p:cNvSpPr/>
          <p:nvPr/>
        </p:nvSpPr>
        <p:spPr>
          <a:xfrm>
            <a:off x="1136146" y="4342939"/>
            <a:ext cx="8448528" cy="1754326"/>
          </a:xfrm>
          <a:prstGeom prst="rect">
            <a:avLst/>
          </a:prstGeom>
        </p:spPr>
        <p:txBody>
          <a:bodyPr wrap="square">
            <a:spAutoFit/>
          </a:bodyPr>
          <a:lstStyle/>
          <a:p>
            <a:r>
              <a:rPr lang="da-DK" sz="1200" dirty="0" smtClean="0"/>
              <a:t>Forud </a:t>
            </a:r>
            <a:r>
              <a:rPr lang="da-DK" sz="1200" dirty="0"/>
              <a:t>for prøven kan </a:t>
            </a:r>
            <a:r>
              <a:rPr lang="da-DK" sz="1200" dirty="0" smtClean="0"/>
              <a:t>du med </a:t>
            </a:r>
            <a:r>
              <a:rPr lang="da-DK" sz="1200" dirty="0"/>
              <a:t>fordel tage kontakt til læreren for en drøftelse af prøvens </a:t>
            </a:r>
            <a:r>
              <a:rPr lang="da-DK" sz="1200" dirty="0" smtClean="0"/>
              <a:t>gennemførelse </a:t>
            </a:r>
            <a:r>
              <a:rPr lang="da-DK" sz="1200" dirty="0"/>
              <a:t>og afklaring af eventuelle spørgsmål. På den måde afklares eventuelle tvivlsspørgsmål inden </a:t>
            </a:r>
            <a:r>
              <a:rPr lang="da-DK" sz="1200" dirty="0" smtClean="0"/>
              <a:t>prøvens </a:t>
            </a:r>
            <a:r>
              <a:rPr lang="da-DK" sz="1200" dirty="0"/>
              <a:t>start. </a:t>
            </a:r>
            <a:endParaRPr lang="da-DK" sz="1200" dirty="0" smtClean="0"/>
          </a:p>
          <a:p>
            <a:endParaRPr lang="da-DK" sz="1200" dirty="0"/>
          </a:p>
          <a:p>
            <a:r>
              <a:rPr lang="da-DK" sz="1200" dirty="0" smtClean="0"/>
              <a:t>Under </a:t>
            </a:r>
            <a:r>
              <a:rPr lang="da-DK" sz="1200" dirty="0"/>
              <a:t>eksaminationen kan </a:t>
            </a:r>
            <a:r>
              <a:rPr lang="da-DK" sz="1200" dirty="0" smtClean="0"/>
              <a:t>du som censor </a:t>
            </a:r>
            <a:r>
              <a:rPr lang="da-DK" sz="1200" dirty="0"/>
              <a:t>stille uddybende spørgsmål til eleverne. Både </a:t>
            </a:r>
            <a:r>
              <a:rPr lang="da-DK" sz="1200" dirty="0" smtClean="0"/>
              <a:t>du </a:t>
            </a:r>
            <a:r>
              <a:rPr lang="da-DK" sz="1200" dirty="0"/>
              <a:t>og eksaminator skal tage notater om præstationen og karakterfastsættelsen til brug for skolens leders behandling af eventuelle klagesager. Notaterne skal opbevares i tre måneder efter bedømmelsen er afsluttet, eller en eventuel klagesag er </a:t>
            </a:r>
            <a:r>
              <a:rPr lang="da-DK" sz="1200" dirty="0" smtClean="0"/>
              <a:t>afgjort.</a:t>
            </a:r>
          </a:p>
          <a:p>
            <a:endParaRPr lang="da-DK" sz="1200" dirty="0" smtClean="0"/>
          </a:p>
          <a:p>
            <a:r>
              <a:rPr lang="da-DK" sz="1200" dirty="0" smtClean="0"/>
              <a:t>På næste slide kan du se et eksempel på et skema til det.</a:t>
            </a:r>
            <a:endParaRPr lang="da-DK" sz="1200" dirty="0"/>
          </a:p>
        </p:txBody>
      </p:sp>
      <p:sp>
        <p:nvSpPr>
          <p:cNvPr id="13" name="Tekstfelt 12"/>
          <p:cNvSpPr txBox="1"/>
          <p:nvPr/>
        </p:nvSpPr>
        <p:spPr>
          <a:xfrm>
            <a:off x="737757" y="1191761"/>
            <a:ext cx="10380517" cy="184666"/>
          </a:xfrm>
          <a:prstGeom prst="rect">
            <a:avLst/>
          </a:prstGeom>
          <a:noFill/>
        </p:spPr>
        <p:txBody>
          <a:bodyPr wrap="square" lIns="0" tIns="0" rIns="0" bIns="0" rtlCol="0">
            <a:spAutoFit/>
          </a:bodyPr>
          <a:lstStyle/>
          <a:p>
            <a:pPr>
              <a:spcBef>
                <a:spcPts val="0"/>
              </a:spcBef>
              <a:buClr>
                <a:schemeClr val="dk1"/>
              </a:buClr>
              <a:buSzPts val="5400"/>
            </a:pPr>
            <a:r>
              <a:rPr lang="da-DK" sz="1200" b="1" u="sng" dirty="0">
                <a:ea typeface="Verdana"/>
                <a:cs typeface="Verdana"/>
                <a:sym typeface="Verdana"/>
              </a:rPr>
              <a:t>Du skal </a:t>
            </a:r>
            <a:r>
              <a:rPr lang="da-DK" sz="1200" b="1" u="sng" dirty="0" smtClean="0">
                <a:ea typeface="Verdana"/>
                <a:cs typeface="Verdana"/>
                <a:sym typeface="Verdana"/>
              </a:rPr>
              <a:t>måske </a:t>
            </a:r>
            <a:r>
              <a:rPr lang="da-DK" sz="1200" b="1" u="sng" dirty="0">
                <a:ea typeface="Verdana"/>
                <a:cs typeface="Verdana"/>
                <a:sym typeface="Verdana"/>
              </a:rPr>
              <a:t>ud som censor også, og der skal du være opmærksom </a:t>
            </a:r>
            <a:r>
              <a:rPr lang="da-DK" sz="1200" b="1" u="sng" dirty="0" smtClean="0">
                <a:ea typeface="Verdana"/>
                <a:cs typeface="Verdana"/>
                <a:sym typeface="Verdana"/>
              </a:rPr>
              <a:t>på, at din rolle er følgende: </a:t>
            </a:r>
            <a:endParaRPr lang="da-DK" sz="1200" b="1" u="sng" dirty="0">
              <a:latin typeface="Arial"/>
              <a:ea typeface="Arial"/>
              <a:cs typeface="Arial"/>
              <a:sym typeface="Arial"/>
            </a:endParaRPr>
          </a:p>
        </p:txBody>
      </p:sp>
      <p:sp>
        <p:nvSpPr>
          <p:cNvPr id="14" name="Tekstfelt 13"/>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15</a:t>
            </a:r>
          </a:p>
        </p:txBody>
      </p:sp>
      <p:sp>
        <p:nvSpPr>
          <p:cNvPr id="15" name="Ellipse 14"/>
          <p:cNvSpPr/>
          <p:nvPr/>
        </p:nvSpPr>
        <p:spPr>
          <a:xfrm>
            <a:off x="0" y="3874459"/>
            <a:ext cx="11281272" cy="271764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197822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p:cNvSpPr>
            <a:spLocks noGrp="1"/>
          </p:cNvSpPr>
          <p:nvPr>
            <p:ph sz="half" idx="1"/>
          </p:nvPr>
        </p:nvSpPr>
        <p:spPr/>
        <p:txBody>
          <a:bodyPr/>
          <a:lstStyle/>
          <a:p>
            <a:endParaRPr lang="da-DK"/>
          </a:p>
        </p:txBody>
      </p:sp>
      <p:sp>
        <p:nvSpPr>
          <p:cNvPr id="3" name="Pladsholder til dato 2"/>
          <p:cNvSpPr>
            <a:spLocks noGrp="1"/>
          </p:cNvSpPr>
          <p:nvPr>
            <p:ph type="dt" sz="half" idx="10"/>
          </p:nvPr>
        </p:nvSpPr>
        <p:spPr/>
        <p:txBody>
          <a:bodyPr/>
          <a:lstStyle/>
          <a:p>
            <a:fld id="{8A75E73A-74E9-49F8-88DB-CF32BA60E985}" type="datetime2">
              <a:rPr lang="da-DK" smtClean="0"/>
              <a:t>2.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14</a:t>
            </a:fld>
            <a:endParaRPr lang="da-DK" dirty="0"/>
          </a:p>
        </p:txBody>
      </p:sp>
      <p:sp>
        <p:nvSpPr>
          <p:cNvPr id="12" name="Pladsholder til tekst 11"/>
          <p:cNvSpPr>
            <a:spLocks noGrp="1"/>
          </p:cNvSpPr>
          <p:nvPr>
            <p:ph type="body" sz="quarter" idx="14"/>
          </p:nvPr>
        </p:nvSpPr>
        <p:spPr/>
        <p:txBody>
          <a:bodyPr/>
          <a:lstStyle/>
          <a:p>
            <a:endParaRPr lang="da-DK"/>
          </a:p>
        </p:txBody>
      </p:sp>
      <p:pic>
        <p:nvPicPr>
          <p:cNvPr id="5" name="Billede 4"/>
          <p:cNvPicPr>
            <a:picLocks noChangeAspect="1"/>
          </p:cNvPicPr>
          <p:nvPr/>
        </p:nvPicPr>
        <p:blipFill>
          <a:blip r:embed="rId3"/>
          <a:stretch>
            <a:fillRect/>
          </a:stretch>
        </p:blipFill>
        <p:spPr>
          <a:xfrm>
            <a:off x="561975" y="870671"/>
            <a:ext cx="5124450" cy="5781675"/>
          </a:xfrm>
          <a:prstGeom prst="rect">
            <a:avLst/>
          </a:prstGeom>
        </p:spPr>
      </p:pic>
      <p:sp>
        <p:nvSpPr>
          <p:cNvPr id="6" name="Google Shape;200;p25"/>
          <p:cNvSpPr txBox="1">
            <a:spLocks/>
          </p:cNvSpPr>
          <p:nvPr/>
        </p:nvSpPr>
        <p:spPr>
          <a:xfrm>
            <a:off x="418331" y="205573"/>
            <a:ext cx="9546551" cy="66509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spcBef>
                <a:spcPts val="0"/>
              </a:spcBef>
              <a:buClr>
                <a:schemeClr val="dk1"/>
              </a:buClr>
              <a:buSzPts val="5400"/>
            </a:pPr>
            <a:r>
              <a:rPr lang="da-DK" sz="3600" b="1" dirty="0" smtClean="0">
                <a:ea typeface="Arial"/>
                <a:cs typeface="Arial"/>
                <a:sym typeface="Arial"/>
              </a:rPr>
              <a:t>Vurderingsskema til prøven</a:t>
            </a:r>
            <a:r>
              <a:rPr lang="da-DK" sz="3600" dirty="0" smtClean="0"/>
              <a:t/>
            </a:r>
            <a:br>
              <a:rPr lang="da-DK" sz="3600" dirty="0" smtClean="0"/>
            </a:br>
            <a:r>
              <a:rPr lang="da-DK" sz="3600" dirty="0" smtClean="0">
                <a:solidFill>
                  <a:schemeClr val="dk1"/>
                </a:solidFill>
                <a:ea typeface="Verdana"/>
                <a:cs typeface="Verdana"/>
                <a:sym typeface="Verdana"/>
              </a:rPr>
              <a:t/>
            </a:r>
            <a:br>
              <a:rPr lang="da-DK" sz="3600" dirty="0" smtClean="0">
                <a:solidFill>
                  <a:schemeClr val="dk1"/>
                </a:solidFill>
                <a:ea typeface="Verdana"/>
                <a:cs typeface="Verdana"/>
                <a:sym typeface="Verdana"/>
              </a:rPr>
            </a:br>
            <a:endParaRPr lang="da-DK" sz="3600" b="1" dirty="0">
              <a:latin typeface="Arial"/>
              <a:ea typeface="Arial"/>
              <a:cs typeface="Arial"/>
              <a:sym typeface="Arial"/>
            </a:endParaRPr>
          </a:p>
        </p:txBody>
      </p:sp>
      <p:sp>
        <p:nvSpPr>
          <p:cNvPr id="8" name="Tekstfelt 7"/>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26</a:t>
            </a:r>
          </a:p>
        </p:txBody>
      </p:sp>
      <p:sp>
        <p:nvSpPr>
          <p:cNvPr id="10" name="Ellipse 9"/>
          <p:cNvSpPr/>
          <p:nvPr/>
        </p:nvSpPr>
        <p:spPr>
          <a:xfrm>
            <a:off x="6774873" y="1361209"/>
            <a:ext cx="3803072" cy="3896591"/>
          </a:xfrm>
          <a:prstGeom prst="ellipse">
            <a:avLst/>
          </a:prstGeom>
          <a:solidFill>
            <a:srgbClr val="99CAD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solidFill>
                  <a:schemeClr val="tx1"/>
                </a:solidFill>
              </a:rPr>
              <a:t>ET GODT FIF: </a:t>
            </a:r>
          </a:p>
          <a:p>
            <a:pPr algn="ctr"/>
            <a:r>
              <a:rPr lang="da-DK" sz="1200" noProof="0" dirty="0" smtClean="0">
                <a:solidFill>
                  <a:schemeClr val="tx1"/>
                </a:solidFill>
              </a:rPr>
              <a:t>Print ét skema til hver elev, også når de er i en gruppe. På den måde kan du løbende skrive dine observationer ned og dermed gøre votering og karakterfastsættelsen nemmere. </a:t>
            </a:r>
          </a:p>
        </p:txBody>
      </p:sp>
    </p:spTree>
    <p:extLst>
      <p:ext uri="{BB962C8B-B14F-4D97-AF65-F5344CB8AC3E}">
        <p14:creationId xmlns:p14="http://schemas.microsoft.com/office/powerpoint/2010/main" val="2793332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9" name="Billede 8"/>
          <p:cNvPicPr>
            <a:picLocks noChangeAspect="1"/>
          </p:cNvPicPr>
          <p:nvPr/>
        </p:nvPicPr>
        <p:blipFill>
          <a:blip r:embed="rId3"/>
          <a:stretch>
            <a:fillRect/>
          </a:stretch>
        </p:blipFill>
        <p:spPr>
          <a:xfrm>
            <a:off x="8657819" y="3254285"/>
            <a:ext cx="2441864" cy="1338994"/>
          </a:xfrm>
          <a:prstGeom prst="rect">
            <a:avLst/>
          </a:prstGeom>
        </p:spPr>
      </p:pic>
      <p:pic>
        <p:nvPicPr>
          <p:cNvPr id="2" name="Billede 1"/>
          <p:cNvPicPr>
            <a:picLocks noChangeAspect="1"/>
          </p:cNvPicPr>
          <p:nvPr/>
        </p:nvPicPr>
        <p:blipFill>
          <a:blip r:embed="rId4"/>
          <a:stretch>
            <a:fillRect/>
          </a:stretch>
        </p:blipFill>
        <p:spPr>
          <a:xfrm>
            <a:off x="9878751" y="858008"/>
            <a:ext cx="1585940" cy="2256127"/>
          </a:xfrm>
          <a:prstGeom prst="rect">
            <a:avLst/>
          </a:prstGeom>
        </p:spPr>
      </p:pic>
      <p:pic>
        <p:nvPicPr>
          <p:cNvPr id="10" name="Billede 9"/>
          <p:cNvPicPr>
            <a:picLocks noChangeAspect="1"/>
          </p:cNvPicPr>
          <p:nvPr/>
        </p:nvPicPr>
        <p:blipFill>
          <a:blip r:embed="rId5"/>
          <a:stretch>
            <a:fillRect/>
          </a:stretch>
        </p:blipFill>
        <p:spPr>
          <a:xfrm>
            <a:off x="7803573" y="5040449"/>
            <a:ext cx="2629296" cy="1649625"/>
          </a:xfrm>
          <a:prstGeom prst="rect">
            <a:avLst/>
          </a:prstGeom>
        </p:spPr>
      </p:pic>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smtClean="0">
                <a:ea typeface="Arial"/>
                <a:cs typeface="Arial"/>
                <a:sym typeface="Arial"/>
              </a:rPr>
              <a:t>Gode links</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ekstfelt 4"/>
          <p:cNvSpPr txBox="1"/>
          <p:nvPr/>
        </p:nvSpPr>
        <p:spPr>
          <a:xfrm>
            <a:off x="256032" y="1773936"/>
            <a:ext cx="8636041" cy="3693319"/>
          </a:xfrm>
          <a:prstGeom prst="rect">
            <a:avLst/>
          </a:prstGeom>
          <a:noFill/>
        </p:spPr>
        <p:txBody>
          <a:bodyPr wrap="square" lIns="0" tIns="0" rIns="0" bIns="0" rtlCol="0">
            <a:spAutoFit/>
          </a:bodyPr>
          <a:lstStyle/>
          <a:p>
            <a:r>
              <a:rPr lang="da-DK" sz="2000" b="1" dirty="0" smtClean="0">
                <a:ea typeface="Arial"/>
                <a:cs typeface="Arial"/>
                <a:sym typeface="Arial"/>
              </a:rPr>
              <a:t>Link til prøvevejledningen: </a:t>
            </a:r>
            <a:r>
              <a:rPr lang="da-DK" sz="2000" dirty="0" smtClean="0">
                <a:hlinkClick r:id="rId6"/>
              </a:rPr>
              <a:t>Prøvevejledninger til folkeskolens prøver | Børne– og Undervisningsministeriet (uvm.dk)</a:t>
            </a:r>
            <a:r>
              <a:rPr lang="da-DK" sz="2000" dirty="0" smtClean="0"/>
              <a:t> </a:t>
            </a:r>
          </a:p>
          <a:p>
            <a:endParaRPr lang="da-DK" sz="2000" dirty="0" smtClean="0"/>
          </a:p>
          <a:p>
            <a:endParaRPr lang="da-DK" sz="2000" b="1" dirty="0" smtClean="0">
              <a:ea typeface="Arial"/>
              <a:cs typeface="Arial"/>
              <a:sym typeface="Arial"/>
            </a:endParaRPr>
          </a:p>
          <a:p>
            <a:endParaRPr lang="da-DK" sz="2000" b="1" dirty="0" smtClean="0">
              <a:ea typeface="Arial"/>
              <a:cs typeface="Arial"/>
              <a:sym typeface="Arial"/>
            </a:endParaRPr>
          </a:p>
          <a:p>
            <a:r>
              <a:rPr lang="da-DK" sz="2000" b="1" dirty="0" smtClean="0">
                <a:cs typeface="Arial"/>
                <a:sym typeface="Arial"/>
              </a:rPr>
              <a:t>Link til </a:t>
            </a:r>
            <a:r>
              <a:rPr lang="da-DK" sz="2000" b="1" dirty="0" err="1" smtClean="0">
                <a:cs typeface="Arial"/>
                <a:sym typeface="Arial"/>
              </a:rPr>
              <a:t>webinar</a:t>
            </a:r>
            <a:r>
              <a:rPr lang="da-DK" sz="2000" b="1" dirty="0" smtClean="0">
                <a:cs typeface="Arial"/>
                <a:sym typeface="Arial"/>
              </a:rPr>
              <a:t> om prøven: </a:t>
            </a:r>
            <a:r>
              <a:rPr lang="da-DK" sz="2000" dirty="0" err="1">
                <a:hlinkClick r:id="rId7"/>
              </a:rPr>
              <a:t>Webinarer</a:t>
            </a:r>
            <a:r>
              <a:rPr lang="da-DK" sz="2000" dirty="0">
                <a:hlinkClick r:id="rId7"/>
              </a:rPr>
              <a:t> om de nye prøvevejledninger | Børne– og Undervisningsministeriet (uvm.dk</a:t>
            </a:r>
            <a:r>
              <a:rPr lang="da-DK" sz="2000" dirty="0" smtClean="0">
                <a:hlinkClick r:id="rId7"/>
              </a:rPr>
              <a:t>)</a:t>
            </a:r>
            <a:r>
              <a:rPr lang="da-DK" sz="2000" dirty="0" smtClean="0"/>
              <a:t> </a:t>
            </a:r>
          </a:p>
          <a:p>
            <a:endParaRPr lang="da-DK" sz="2000" dirty="0" smtClean="0"/>
          </a:p>
          <a:p>
            <a:endParaRPr lang="da-DK" sz="2000" b="1" dirty="0" smtClean="0">
              <a:cs typeface="Arial"/>
              <a:sym typeface="Arial"/>
            </a:endParaRPr>
          </a:p>
          <a:p>
            <a:endParaRPr lang="da-DK" sz="2000" b="1" dirty="0" smtClean="0">
              <a:cs typeface="Arial"/>
              <a:sym typeface="Arial"/>
            </a:endParaRPr>
          </a:p>
          <a:p>
            <a:r>
              <a:rPr lang="da-DK" sz="2000" b="1" dirty="0" smtClean="0">
                <a:cs typeface="Arial"/>
                <a:sym typeface="Arial"/>
              </a:rPr>
              <a:t>Kort film om undervisningsbeskrivelsen: </a:t>
            </a:r>
            <a:r>
              <a:rPr lang="da-DK" sz="2000" dirty="0">
                <a:hlinkClick r:id="rId8"/>
              </a:rPr>
              <a:t>Undervisningsbeskrivelser | emu </a:t>
            </a:r>
            <a:r>
              <a:rPr lang="da-DK" sz="2000" dirty="0" err="1">
                <a:hlinkClick r:id="rId8"/>
              </a:rPr>
              <a:t>danmarks</a:t>
            </a:r>
            <a:r>
              <a:rPr lang="da-DK" sz="2000" dirty="0">
                <a:hlinkClick r:id="rId8"/>
              </a:rPr>
              <a:t> </a:t>
            </a:r>
            <a:r>
              <a:rPr lang="da-DK" sz="2000" dirty="0" smtClean="0">
                <a:hlinkClick r:id="rId8"/>
              </a:rPr>
              <a:t>læringsportal</a:t>
            </a:r>
            <a:r>
              <a:rPr lang="da-DK" sz="2000" dirty="0" smtClean="0"/>
              <a:t> </a:t>
            </a:r>
          </a:p>
        </p:txBody>
      </p:sp>
    </p:spTree>
    <p:extLst>
      <p:ext uri="{BB962C8B-B14F-4D97-AF65-F5344CB8AC3E}">
        <p14:creationId xmlns:p14="http://schemas.microsoft.com/office/powerpoint/2010/main" val="390341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smtClean="0">
                <a:ea typeface="Verdana"/>
                <a:cs typeface="Arial"/>
                <a:sym typeface="Arial"/>
              </a:rPr>
              <a:t>Hvis du har flere spørgsmål </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grpSp>
        <p:nvGrpSpPr>
          <p:cNvPr id="6" name="Gruppe 5"/>
          <p:cNvGrpSpPr/>
          <p:nvPr/>
        </p:nvGrpSpPr>
        <p:grpSpPr>
          <a:xfrm>
            <a:off x="949750" y="2275879"/>
            <a:ext cx="10580651" cy="4071125"/>
            <a:chOff x="93716" y="1945138"/>
            <a:chExt cx="10580651" cy="4071125"/>
          </a:xfrm>
        </p:grpSpPr>
        <p:pic>
          <p:nvPicPr>
            <p:cNvPr id="8" name="Billede 7"/>
            <p:cNvPicPr>
              <a:picLocks noChangeAspect="1"/>
            </p:cNvPicPr>
            <p:nvPr/>
          </p:nvPicPr>
          <p:blipFill rotWithShape="1">
            <a:blip r:embed="rId3"/>
            <a:srcRect l="30203" t="43741" r="31764" b="12222"/>
            <a:stretch/>
          </p:blipFill>
          <p:spPr>
            <a:xfrm>
              <a:off x="93716" y="3063924"/>
              <a:ext cx="4532924" cy="2952339"/>
            </a:xfrm>
            <a:prstGeom prst="rect">
              <a:avLst/>
            </a:prstGeom>
          </p:spPr>
        </p:pic>
        <p:sp>
          <p:nvSpPr>
            <p:cNvPr id="9" name="Tekstfelt 8"/>
            <p:cNvSpPr txBox="1"/>
            <p:nvPr/>
          </p:nvSpPr>
          <p:spPr>
            <a:xfrm>
              <a:off x="6535672" y="3373585"/>
              <a:ext cx="4138695" cy="2277547"/>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2000" b="0" i="0" u="none" strike="noStrike" kern="1200" cap="none" spc="0" normalizeH="0" baseline="0" noProof="0" dirty="0">
                  <a:ln>
                    <a:noFill/>
                  </a:ln>
                  <a:solidFill>
                    <a:srgbClr val="161616"/>
                  </a:solidFill>
                  <a:effectLst/>
                  <a:uLnTx/>
                  <a:uFillTx/>
                </a:rPr>
                <a:t>Har du spørgsmål </a:t>
              </a:r>
              <a:r>
                <a:rPr kumimoji="0" lang="da-DK" sz="2000" b="0" i="0" u="none" strike="noStrike" kern="1200" cap="none" spc="0" normalizeH="0" baseline="0" noProof="0" dirty="0" smtClean="0">
                  <a:ln>
                    <a:noFill/>
                  </a:ln>
                  <a:solidFill>
                    <a:srgbClr val="161616"/>
                  </a:solidFill>
                  <a:effectLst/>
                  <a:uLnTx/>
                  <a:uFillTx/>
                </a:rPr>
                <a:t>om fx: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rPr>
                <a:t>Undervisningen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smtClean="0">
                  <a:solidFill>
                    <a:srgbClr val="161616"/>
                  </a:solidFill>
                </a:rPr>
                <a:t>F</a:t>
              </a:r>
              <a:r>
                <a:rPr kumimoji="0" lang="da-DK" sz="2000" b="0" i="0" u="none" strike="noStrike" kern="1200" cap="none" spc="0" normalizeH="0" baseline="0" noProof="0" dirty="0" err="1" smtClean="0">
                  <a:ln>
                    <a:noFill/>
                  </a:ln>
                  <a:solidFill>
                    <a:srgbClr val="161616"/>
                  </a:solidFill>
                  <a:effectLst/>
                  <a:uLnTx/>
                  <a:uFillTx/>
                </a:rPr>
                <a:t>ælles</a:t>
              </a:r>
              <a:r>
                <a:rPr kumimoji="0" lang="da-DK" sz="2000" b="0" i="0" u="none" strike="noStrike" kern="1200" cap="none" spc="0" normalizeH="0" baseline="0" noProof="0" dirty="0" smtClean="0">
                  <a:ln>
                    <a:noFill/>
                  </a:ln>
                  <a:solidFill>
                    <a:srgbClr val="161616"/>
                  </a:solidFill>
                  <a:effectLst/>
                  <a:uLnTx/>
                  <a:uFillTx/>
                </a:rPr>
                <a:t> Mål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smtClean="0">
                  <a:solidFill>
                    <a:srgbClr val="161616"/>
                  </a:solidFill>
                </a:rPr>
                <a:t>Prøven</a:t>
              </a:r>
              <a:r>
                <a:rPr kumimoji="0" lang="da-DK" sz="2000" b="0" i="0" u="none" strike="noStrike" kern="1200" cap="none" spc="0" normalizeH="0" baseline="0" noProof="0" dirty="0" smtClean="0">
                  <a:ln>
                    <a:noFill/>
                  </a:ln>
                  <a:solidFill>
                    <a:srgbClr val="161616"/>
                  </a:solidFill>
                  <a:effectLst/>
                  <a:uLnTx/>
                  <a:uFillTx/>
                </a:rPr>
                <a:t/>
              </a:r>
              <a:br>
                <a:rPr kumimoji="0" lang="da-DK" sz="2000" b="0" i="0" u="none" strike="noStrike" kern="1200" cap="none" spc="0" normalizeH="0" baseline="0" noProof="0" dirty="0" smtClean="0">
                  <a:ln>
                    <a:noFill/>
                  </a:ln>
                  <a:solidFill>
                    <a:srgbClr val="161616"/>
                  </a:solidFill>
                  <a:effectLst/>
                  <a:uLnTx/>
                  <a:uFillTx/>
                </a:rPr>
              </a:br>
              <a:endParaRPr kumimoji="0" lang="da-DK" sz="2000" b="0" i="0" u="none" strike="noStrike" kern="1200" cap="none" spc="0" normalizeH="0" baseline="0" noProof="0" dirty="0" smtClean="0">
                <a:ln>
                  <a:noFill/>
                </a:ln>
                <a:solidFill>
                  <a:srgbClr val="161616"/>
                </a:solidFill>
                <a:effectLst/>
                <a:uLnTx/>
                <a:uFillTx/>
              </a:endParaRPr>
            </a:p>
            <a:p>
              <a:pPr marR="0" lvl="0" algn="l" defTabSz="914400" rtl="0" eaLnBrk="1" fontAlgn="auto" latinLnBrk="0" hangingPunct="1">
                <a:lnSpc>
                  <a:spcPct val="100000"/>
                </a:lnSpc>
                <a:spcBef>
                  <a:spcPts val="0"/>
                </a:spcBef>
                <a:spcAft>
                  <a:spcPts val="0"/>
                </a:spcAft>
                <a:buClrTx/>
                <a:buSzTx/>
                <a:tabLst/>
                <a:defRPr/>
              </a:pPr>
              <a:r>
                <a:rPr kumimoji="0" lang="da-DK" sz="2800" b="0" i="0" u="none" strike="noStrike" kern="1200" cap="none" spc="0" normalizeH="0" baseline="0" noProof="0" dirty="0" smtClean="0">
                  <a:ln>
                    <a:noFill/>
                  </a:ln>
                  <a:solidFill>
                    <a:srgbClr val="FF9900"/>
                  </a:solidFill>
                  <a:effectLst/>
                  <a:uLnTx/>
                  <a:uFillTx/>
                </a:rPr>
                <a:t>www.respons.emu.dk</a:t>
              </a:r>
              <a:r>
                <a:rPr kumimoji="0" lang="da-DK" sz="2800" b="0" i="0" u="none" strike="noStrike" kern="1200" cap="none" spc="0" normalizeH="0" baseline="0" noProof="0" dirty="0" smtClean="0">
                  <a:ln>
                    <a:noFill/>
                  </a:ln>
                  <a:solidFill>
                    <a:srgbClr val="FF0000"/>
                  </a:solidFill>
                  <a:effectLst/>
                  <a:uLnTx/>
                  <a:uFillTx/>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161616"/>
                </a:solidFill>
                <a:effectLst/>
                <a:uLnTx/>
                <a:uFillTx/>
                <a:latin typeface="Verdana"/>
                <a:ea typeface="+mn-ea"/>
                <a:cs typeface="+mn-cs"/>
              </a:endParaRPr>
            </a:p>
          </p:txBody>
        </p:sp>
        <p:pic>
          <p:nvPicPr>
            <p:cNvPr id="10" name="Billede 9"/>
            <p:cNvPicPr>
              <a:picLocks noChangeAspect="1"/>
            </p:cNvPicPr>
            <p:nvPr/>
          </p:nvPicPr>
          <p:blipFill rotWithShape="1">
            <a:blip r:embed="rId4"/>
            <a:srcRect b="84783"/>
            <a:stretch/>
          </p:blipFill>
          <p:spPr>
            <a:xfrm>
              <a:off x="271588" y="1945138"/>
              <a:ext cx="7779170" cy="771833"/>
            </a:xfrm>
            <a:prstGeom prst="rect">
              <a:avLst/>
            </a:prstGeom>
          </p:spPr>
        </p:pic>
      </p:grpSp>
      <p:sp>
        <p:nvSpPr>
          <p:cNvPr id="2" name="Højrepil 1"/>
          <p:cNvSpPr/>
          <p:nvPr/>
        </p:nvSpPr>
        <p:spPr>
          <a:xfrm rot="8444274">
            <a:off x="3447591" y="4941304"/>
            <a:ext cx="1036948" cy="291293"/>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56431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a-DK" sz="2400" dirty="0"/>
              <a:t>De følgende slides er målrettet eleverne. </a:t>
            </a:r>
            <a:r>
              <a:rPr lang="da-DK" sz="2400" dirty="0" smtClean="0"/>
              <a:t/>
            </a:r>
            <a:br>
              <a:rPr lang="da-DK" sz="2400" dirty="0" smtClean="0"/>
            </a:br>
            <a:r>
              <a:rPr lang="da-DK" sz="2400" dirty="0" smtClean="0"/>
              <a:t>De </a:t>
            </a:r>
            <a:r>
              <a:rPr lang="da-DK" sz="2400" dirty="0"/>
              <a:t>kan bruges som udgangspunkt til </a:t>
            </a:r>
            <a:r>
              <a:rPr lang="da-DK" sz="2400" dirty="0" smtClean="0"/>
              <a:t>at samtale med </a:t>
            </a:r>
            <a:r>
              <a:rPr lang="da-DK" sz="2400" dirty="0"/>
              <a:t>eleverne </a:t>
            </a:r>
            <a:r>
              <a:rPr lang="da-DK" sz="2400" dirty="0" smtClean="0"/>
              <a:t>om prøven.</a:t>
            </a:r>
            <a:r>
              <a:rPr lang="da-DK" sz="2400" dirty="0"/>
              <a:t/>
            </a:r>
            <a:br>
              <a:rPr lang="da-DK" sz="2400" dirty="0"/>
            </a:br>
            <a:endParaRPr lang="da-DK" sz="2400" dirty="0"/>
          </a:p>
        </p:txBody>
      </p:sp>
      <p:sp>
        <p:nvSpPr>
          <p:cNvPr id="5" name="Pladsholder til dato 4"/>
          <p:cNvSpPr>
            <a:spLocks noGrp="1"/>
          </p:cNvSpPr>
          <p:nvPr>
            <p:ph type="dt" sz="half" idx="10"/>
          </p:nvPr>
        </p:nvSpPr>
        <p:spPr/>
        <p:txBody>
          <a:bodyPr/>
          <a:lstStyle/>
          <a:p>
            <a:fld id="{6AF4479B-0355-4C94-B49B-FA0F61B2E61F}" type="datetime2">
              <a:rPr lang="da-DK" smtClean="0"/>
              <a:t>2.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Tree>
    <p:extLst>
      <p:ext uri="{BB962C8B-B14F-4D97-AF65-F5344CB8AC3E}">
        <p14:creationId xmlns:p14="http://schemas.microsoft.com/office/powerpoint/2010/main" val="394108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238646" y="2148278"/>
            <a:ext cx="11648553" cy="3979320"/>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1. </a:t>
            </a:r>
            <a:r>
              <a:rPr lang="da-DK" sz="1400" b="1" u="sng" dirty="0" smtClean="0">
                <a:latin typeface="Verdana" panose="020B0604030504040204" pitchFamily="34" charset="0"/>
                <a:ea typeface="Verdana" panose="020B0604030504040204" pitchFamily="34" charset="0"/>
              </a:rPr>
              <a:t>I løbet af undervisningen i 7. og 8. klasse:</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smtClean="0">
                <a:latin typeface="Verdana" panose="020B0604030504040204" pitchFamily="34" charset="0"/>
                <a:ea typeface="Verdana" panose="020B0604030504040204" pitchFamily="34" charset="0"/>
              </a:rPr>
              <a:t>Alt hvad I arbejder med i løbet af jeres undervisning, bliver opgivet til prøven og censor og din lærer kan spørge ind til dette. De forventer du ved noget om det hele. Det er dét, der står noget om i undervisningsbeskrivelsen.</a:t>
            </a:r>
          </a:p>
          <a:p>
            <a:pPr lvl="1">
              <a:buClr>
                <a:schemeClr val="tx1"/>
              </a:buClr>
            </a:pPr>
            <a:endParaRPr lang="da-DK" sz="1400" dirty="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2. </a:t>
            </a:r>
            <a:r>
              <a:rPr lang="da-DK" sz="1400" b="1" u="sng" dirty="0">
                <a:latin typeface="Verdana" panose="020B0604030504040204" pitchFamily="34" charset="0"/>
                <a:ea typeface="Verdana" panose="020B0604030504040204" pitchFamily="34" charset="0"/>
              </a:rPr>
              <a:t>I</a:t>
            </a:r>
            <a:r>
              <a:rPr lang="da-DK" sz="1400" b="1" u="sng" dirty="0" smtClean="0">
                <a:latin typeface="Verdana" panose="020B0604030504040204" pitchFamily="34" charset="0"/>
                <a:ea typeface="Verdana" panose="020B0604030504040204" pitchFamily="34" charset="0"/>
              </a:rPr>
              <a:t>nden prøven</a:t>
            </a:r>
          </a:p>
          <a:p>
            <a:pPr lvl="1">
              <a:buClr>
                <a:schemeClr val="tx1"/>
              </a:buClr>
            </a:pPr>
            <a:r>
              <a:rPr lang="da-DK" sz="1400" dirty="0" smtClean="0">
                <a:latin typeface="Verdana" panose="020B0604030504040204" pitchFamily="34" charset="0"/>
                <a:ea typeface="Verdana" panose="020B0604030504040204" pitchFamily="34" charset="0"/>
              </a:rPr>
              <a:t>Det er dig selv, der bestemmer, om du vil gå til prøven alene eller i gruppe. Det skal være afgjort inden prøveoplægget udleveres.</a:t>
            </a:r>
          </a:p>
          <a:p>
            <a:pPr lvl="1">
              <a:buClr>
                <a:schemeClr val="tx1"/>
              </a:buClr>
            </a:pPr>
            <a:endParaRPr lang="da-DK" sz="1400"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Sæt dig godt ind i den undervisningsbeskrivelse, som din lærer har lavet:</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Sig til din lærer, hvis der er noget i undervisningsbeskrivelsen, du ikke forstår</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Skab dit eget overblik over, hvad I har lavet i undervisningen</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Skab din egen orden i dine noter og billeder. Se, om du kan få det til at passe ind i undervisningsbeskrivelsen. Det kan din lærer hjælpe dig med</a:t>
            </a:r>
          </a:p>
          <a:p>
            <a:pPr>
              <a:buClr>
                <a:schemeClr val="tx1"/>
              </a:buClr>
            </a:pPr>
            <a:endParaRPr sz="1400" dirty="0">
              <a:latin typeface="Calibri"/>
              <a:ea typeface="Calibri"/>
              <a:cs typeface="Calibri"/>
              <a:sym typeface="Calibri"/>
            </a:endParaRPr>
          </a:p>
        </p:txBody>
      </p:sp>
      <p:sp>
        <p:nvSpPr>
          <p:cNvPr id="2" name="Titel 1"/>
          <p:cNvSpPr>
            <a:spLocks noGrp="1"/>
          </p:cNvSpPr>
          <p:nvPr>
            <p:ph type="title"/>
          </p:nvPr>
        </p:nvSpPr>
        <p:spPr/>
        <p:txBody>
          <a:bodyPr/>
          <a:lstStyle/>
          <a:p>
            <a:r>
              <a:rPr lang="da-DK" b="1" dirty="0" smtClean="0">
                <a:cs typeface="Arial" panose="020B0604020202020204" pitchFamily="34" charset="0"/>
              </a:rPr>
              <a:t>Inden prøven</a:t>
            </a:r>
            <a:endParaRPr lang="da-DK" b="1" dirty="0">
              <a:cs typeface="Arial" panose="020B0604020202020204" pitchFamily="34" charset="0"/>
            </a:endParaRPr>
          </a:p>
        </p:txBody>
      </p:sp>
    </p:spTree>
    <p:extLst>
      <p:ext uri="{BB962C8B-B14F-4D97-AF65-F5344CB8AC3E}">
        <p14:creationId xmlns:p14="http://schemas.microsoft.com/office/powerpoint/2010/main" val="3140996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9" name="Google Shape;521;p57"/>
          <p:cNvSpPr/>
          <p:nvPr/>
        </p:nvSpPr>
        <p:spPr>
          <a:xfrm>
            <a:off x="249037" y="1250349"/>
            <a:ext cx="11658860" cy="5524524"/>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200" b="1" u="sng" dirty="0" smtClean="0">
                <a:latin typeface="Verdana" panose="020B0604030504040204" pitchFamily="34" charset="0"/>
                <a:ea typeface="Verdana" panose="020B0604030504040204" pitchFamily="34" charset="0"/>
              </a:rPr>
              <a:t>Prøveoplægget: </a:t>
            </a:r>
          </a:p>
          <a:p>
            <a:pPr>
              <a:buClr>
                <a:schemeClr val="tx1"/>
              </a:buClr>
            </a:pPr>
            <a:endParaRPr lang="da-DK" sz="1200" b="1" u="sng" dirty="0" smtClean="0">
              <a:solidFill>
                <a:srgbClr val="0070C0"/>
              </a:solidFill>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Varer </a:t>
            </a:r>
            <a:r>
              <a:rPr lang="da-DK" sz="1200" dirty="0">
                <a:latin typeface="Verdana" panose="020B0604030504040204" pitchFamily="34" charset="0"/>
                <a:ea typeface="Verdana" panose="020B0604030504040204" pitchFamily="34" charset="0"/>
              </a:rPr>
              <a:t>1</a:t>
            </a:r>
            <a:r>
              <a:rPr lang="da-DK" sz="1200" dirty="0" smtClean="0">
                <a:latin typeface="Verdana" panose="020B0604030504040204" pitchFamily="34" charset="0"/>
                <a:ea typeface="Verdana" panose="020B0604030504040204" pitchFamily="34" charset="0"/>
              </a:rPr>
              <a:t> timer (</a:t>
            </a:r>
            <a:r>
              <a:rPr lang="da-DK" sz="1200" dirty="0">
                <a:latin typeface="Verdana" panose="020B0604030504040204" pitchFamily="34" charset="0"/>
                <a:ea typeface="Verdana" panose="020B0604030504040204" pitchFamily="34" charset="0"/>
              </a:rPr>
              <a:t>6</a:t>
            </a:r>
            <a:r>
              <a:rPr lang="da-DK" sz="1200" dirty="0" smtClean="0">
                <a:latin typeface="Verdana" panose="020B0604030504040204" pitchFamily="34" charset="0"/>
                <a:ea typeface="Verdana" panose="020B0604030504040204" pitchFamily="34" charset="0"/>
              </a:rPr>
              <a:t>0 minutter)</a:t>
            </a:r>
          </a:p>
          <a:p>
            <a:pPr lvl="1">
              <a:buClr>
                <a:schemeClr val="tx1"/>
              </a:buClr>
            </a:pPr>
            <a:endParaRPr lang="da-DK" sz="120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Læs prøveoplægget godt og vær sikker på, at du forstår opgaven. Her må din lærer gerne hjælpe dig. Men når du har forstået opgaven, må din lærer ikke hjælpe dig mere</a:t>
            </a:r>
          </a:p>
          <a:p>
            <a:pPr marL="628650" lvl="1" indent="-1714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I prøveoplægget skal du være opmærksom på</a:t>
            </a:r>
          </a:p>
          <a:p>
            <a:pPr marL="1085850" lvl="2" indent="-171450">
              <a:buClr>
                <a:schemeClr val="tx1"/>
              </a:buClr>
              <a:buFont typeface="Arial" panose="020B0604020202020204" pitchFamily="34" charset="0"/>
              <a:buChar char="•"/>
            </a:pPr>
            <a:r>
              <a:rPr lang="da-DK" sz="1200" b="1" dirty="0" smtClean="0">
                <a:latin typeface="Verdana" panose="020B0604030504040204" pitchFamily="34" charset="0"/>
                <a:ea typeface="Verdana" panose="020B0604030504040204" pitchFamily="34" charset="0"/>
              </a:rPr>
              <a:t>Tema</a:t>
            </a:r>
          </a:p>
          <a:p>
            <a:pPr marL="1543050" lvl="3"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Læs det grundigt flere gange og læg mærke til, hvad der bliver fortalt</a:t>
            </a:r>
          </a:p>
          <a:p>
            <a:pPr marL="1085850" lvl="2" indent="-171450">
              <a:buClr>
                <a:schemeClr val="tx1"/>
              </a:buClr>
              <a:buFont typeface="Arial" panose="020B0604020202020204" pitchFamily="34" charset="0"/>
              <a:buChar char="•"/>
            </a:pPr>
            <a:r>
              <a:rPr lang="da-DK" sz="1200" b="1" dirty="0" smtClean="0">
                <a:latin typeface="Verdana" panose="020B0604030504040204" pitchFamily="34" charset="0"/>
                <a:ea typeface="Verdana" panose="020B0604030504040204" pitchFamily="34" charset="0"/>
              </a:rPr>
              <a:t>Opgave</a:t>
            </a:r>
            <a:r>
              <a:rPr lang="da-DK" sz="1200" dirty="0" smtClean="0">
                <a:latin typeface="Verdana" panose="020B0604030504040204" pitchFamily="34" charset="0"/>
                <a:ea typeface="Verdana" panose="020B0604030504040204" pitchFamily="34" charset="0"/>
              </a:rPr>
              <a:t> </a:t>
            </a:r>
          </a:p>
          <a:p>
            <a:pPr marL="1543050" lvl="3"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Skriv ned hvad du skal løse</a:t>
            </a:r>
          </a:p>
          <a:p>
            <a:pPr marL="1543050" lvl="3" indent="-171450">
              <a:buClr>
                <a:schemeClr val="tx1"/>
              </a:buClr>
              <a:buFont typeface="Arial" panose="020B0604020202020204" pitchFamily="34" charset="0"/>
              <a:buChar char="•"/>
            </a:pPr>
            <a:r>
              <a:rPr lang="da-DK" sz="1200" dirty="0">
                <a:latin typeface="Verdana" panose="020B0604030504040204" pitchFamily="34" charset="0"/>
                <a:ea typeface="Verdana" panose="020B0604030504040204" pitchFamily="34" charset="0"/>
              </a:rPr>
              <a:t>H</a:t>
            </a:r>
            <a:r>
              <a:rPr lang="da-DK" sz="1200" dirty="0" smtClean="0">
                <a:latin typeface="Verdana" panose="020B0604030504040204" pitchFamily="34" charset="0"/>
                <a:ea typeface="Verdana" panose="020B0604030504040204" pitchFamily="34" charset="0"/>
              </a:rPr>
              <a:t>vad er udfordringen</a:t>
            </a:r>
          </a:p>
          <a:p>
            <a:pPr marL="1543050" lvl="3" indent="-171450">
              <a:buClr>
                <a:schemeClr val="tx1"/>
              </a:buClr>
              <a:buFont typeface="Arial" panose="020B0604020202020204" pitchFamily="34" charset="0"/>
              <a:buChar char="•"/>
            </a:pPr>
            <a:r>
              <a:rPr lang="da-DK" sz="1200" dirty="0">
                <a:latin typeface="Verdana" panose="020B0604030504040204" pitchFamily="34" charset="0"/>
                <a:ea typeface="Verdana" panose="020B0604030504040204" pitchFamily="34" charset="0"/>
              </a:rPr>
              <a:t>H</a:t>
            </a:r>
            <a:r>
              <a:rPr lang="da-DK" sz="1200" dirty="0" smtClean="0">
                <a:latin typeface="Verdana" panose="020B0604030504040204" pitchFamily="34" charset="0"/>
                <a:ea typeface="Verdana" panose="020B0604030504040204" pitchFamily="34" charset="0"/>
              </a:rPr>
              <a:t>vem er modtageren</a:t>
            </a:r>
          </a:p>
          <a:p>
            <a:pPr marL="1085850" lvl="2" indent="-171450">
              <a:buClr>
                <a:schemeClr val="tx1"/>
              </a:buClr>
              <a:buFont typeface="Arial" panose="020B0604020202020204" pitchFamily="34" charset="0"/>
              <a:buChar char="•"/>
            </a:pPr>
            <a:r>
              <a:rPr lang="da-DK" sz="1200" b="1" dirty="0" smtClean="0">
                <a:latin typeface="Verdana" panose="020B0604030504040204" pitchFamily="34" charset="0"/>
                <a:ea typeface="Verdana" panose="020B0604030504040204" pitchFamily="34" charset="0"/>
              </a:rPr>
              <a:t>Øvrige krav</a:t>
            </a:r>
          </a:p>
          <a:p>
            <a:pPr marL="1543050" lvl="3"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Der kan være en liste med elementer, du skal tage med i din opgaveløsning</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Hvis der står noget om materialer, så husk også at tage højde for det. Det kan fx være, du kun må arbejde i bæredygtige materialer. Så skal du overveje, hvordan du løser det</a:t>
            </a:r>
            <a:endParaRPr lang="da-DK" sz="1050" dirty="0">
              <a:latin typeface="Verdana" panose="020B0604030504040204" pitchFamily="34" charset="0"/>
              <a:ea typeface="Verdana" panose="020B0604030504040204" pitchFamily="34" charset="0"/>
            </a:endParaRPr>
          </a:p>
          <a:p>
            <a:pPr marL="1085850" lvl="2" indent="-1714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a:latin typeface="Verdana" panose="020B0604030504040204" pitchFamily="34" charset="0"/>
                <a:ea typeface="Verdana" panose="020B0604030504040204" pitchFamily="34" charset="0"/>
              </a:rPr>
              <a:t>Idéer og </a:t>
            </a:r>
            <a:r>
              <a:rPr lang="da-DK" sz="1200" dirty="0" smtClean="0">
                <a:latin typeface="Verdana" panose="020B0604030504040204" pitchFamily="34" charset="0"/>
                <a:ea typeface="Verdana" panose="020B0604030504040204" pitchFamily="34" charset="0"/>
              </a:rPr>
              <a:t>research</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Start med at lave en brainstorm over alt, hvad der falder dig ind om emnet</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Lav en persona, hvis der er brug for det</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Lav et </a:t>
            </a:r>
            <a:r>
              <a:rPr lang="da-DK" sz="1200" dirty="0" err="1" smtClean="0">
                <a:latin typeface="Verdana" panose="020B0604030504040204" pitchFamily="34" charset="0"/>
                <a:ea typeface="Verdana" panose="020B0604030504040204" pitchFamily="34" charset="0"/>
              </a:rPr>
              <a:t>moodboard</a:t>
            </a:r>
            <a:r>
              <a:rPr lang="da-DK" sz="1200" dirty="0" smtClean="0">
                <a:latin typeface="Verdana" panose="020B0604030504040204" pitchFamily="34" charset="0"/>
                <a:ea typeface="Verdana" panose="020B0604030504040204" pitchFamily="34" charset="0"/>
              </a:rPr>
              <a:t>, du kan også løbende fylde på under del B</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Husk at gemme alle tegninger, materialeafprøvninger, billeder, og hvad end du er blevet inspireret af</a:t>
            </a:r>
          </a:p>
          <a:p>
            <a:pPr lvl="2">
              <a:buClr>
                <a:schemeClr val="tx1"/>
              </a:buClr>
            </a:pPr>
            <a:endParaRPr lang="da-DK" sz="105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a:latin typeface="Verdana" panose="020B0604030504040204" pitchFamily="34" charset="0"/>
                <a:ea typeface="Verdana" panose="020B0604030504040204" pitchFamily="34" charset="0"/>
              </a:rPr>
              <a:t>Tid og </a:t>
            </a:r>
            <a:r>
              <a:rPr lang="da-DK" sz="1200" dirty="0" smtClean="0">
                <a:latin typeface="Verdana" panose="020B0604030504040204" pitchFamily="34" charset="0"/>
                <a:ea typeface="Verdana" panose="020B0604030504040204" pitchFamily="34" charset="0"/>
              </a:rPr>
              <a:t>planlægning</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Det vil være en god ide, at du (og evt. din gruppe) laver en overordnet plan for, hvordan I vil arbejde, skriver ned hvilke materialer I vil arbejde i og i samråd med din lærer finder ud af, om der skal bestilles materialer hjem. Du må nemlig IKKE selv medbringe materialer </a:t>
            </a:r>
          </a:p>
          <a:p>
            <a:pPr marL="1085850" lvl="2" indent="-1714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marL="1085850" lvl="2" indent="-171450">
              <a:buClr>
                <a:schemeClr val="tx1"/>
              </a:buClr>
              <a:buFont typeface="Arial" panose="020B0604020202020204" pitchFamily="34" charset="0"/>
              <a:buChar char="•"/>
            </a:pPr>
            <a:endParaRPr lang="da-DK" sz="1050" dirty="0" smtClean="0">
              <a:latin typeface="Verdana" panose="020B0604030504040204" pitchFamily="34" charset="0"/>
              <a:ea typeface="Verdana" panose="020B0604030504040204" pitchFamily="34" charset="0"/>
            </a:endParaRPr>
          </a:p>
          <a:p>
            <a:pPr>
              <a:buClr>
                <a:schemeClr val="tx1"/>
              </a:buClr>
            </a:pPr>
            <a:endParaRPr sz="1050" dirty="0">
              <a:latin typeface="Calibri"/>
              <a:ea typeface="Calibri"/>
              <a:cs typeface="Calibri"/>
              <a:sym typeface="Calibri"/>
            </a:endParaRPr>
          </a:p>
        </p:txBody>
      </p:sp>
      <p:sp>
        <p:nvSpPr>
          <p:cNvPr id="7" name="Google Shape;192;p24"/>
          <p:cNvSpPr txBox="1">
            <a:spLocks/>
          </p:cNvSpPr>
          <p:nvPr/>
        </p:nvSpPr>
        <p:spPr>
          <a:xfrm>
            <a:off x="533140" y="1094395"/>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8" name="Google Shape;200;p25"/>
          <p:cNvSpPr txBox="1">
            <a:spLocks/>
          </p:cNvSpPr>
          <p:nvPr/>
        </p:nvSpPr>
        <p:spPr>
          <a:xfrm>
            <a:off x="483775" y="168263"/>
            <a:ext cx="11041544" cy="790529"/>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pPr>
              <a:spcBef>
                <a:spcPts val="0"/>
              </a:spcBef>
              <a:buClr>
                <a:schemeClr val="dk1"/>
              </a:buClr>
              <a:buSzPts val="5400"/>
            </a:pPr>
            <a:r>
              <a:rPr lang="da-DK" b="1" dirty="0" smtClean="0">
                <a:ea typeface="Verdana"/>
                <a:cs typeface="Arial"/>
                <a:sym typeface="Arial"/>
              </a:rPr>
              <a:t>Prøvens del A: </a:t>
            </a:r>
          </a:p>
          <a:p>
            <a:pPr>
              <a:spcBef>
                <a:spcPts val="0"/>
              </a:spcBef>
              <a:buClr>
                <a:schemeClr val="dk1"/>
              </a:buClr>
              <a:buSzPts val="5400"/>
            </a:pPr>
            <a:r>
              <a:rPr lang="da-DK" b="1" dirty="0" smtClean="0">
                <a:ea typeface="Verdana"/>
                <a:cs typeface="Arial"/>
                <a:sym typeface="Arial"/>
              </a:rPr>
              <a:t>Udlevering af prøveoplæg</a:t>
            </a:r>
            <a:r>
              <a:rPr lang="da-DK" dirty="0" smtClean="0">
                <a:solidFill>
                  <a:schemeClr val="dk1"/>
                </a:solidFill>
                <a:ea typeface="Verdana"/>
                <a:cs typeface="Verdana"/>
                <a:sym typeface="Verdana"/>
              </a:rPr>
              <a:t/>
            </a:r>
            <a:br>
              <a:rPr lang="da-DK" dirty="0" smtClean="0">
                <a:solidFill>
                  <a:schemeClr val="dk1"/>
                </a:solidFill>
                <a:ea typeface="Verdana"/>
                <a:cs typeface="Verdana"/>
                <a:sym typeface="Verdana"/>
              </a:rPr>
            </a:br>
            <a:endParaRPr lang="da-DK" b="1" dirty="0">
              <a:latin typeface="Arial"/>
              <a:ea typeface="Arial"/>
              <a:cs typeface="Arial"/>
              <a:sym typeface="Arial"/>
            </a:endParaRPr>
          </a:p>
        </p:txBody>
      </p:sp>
    </p:spTree>
    <p:extLst>
      <p:ext uri="{BB962C8B-B14F-4D97-AF65-F5344CB8AC3E}">
        <p14:creationId xmlns:p14="http://schemas.microsoft.com/office/powerpoint/2010/main" val="213443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19657" y="1533834"/>
            <a:ext cx="6663008" cy="405579"/>
          </a:xfrm>
        </p:spPr>
        <p:txBody>
          <a:bodyPr/>
          <a:lstStyle/>
          <a:p>
            <a:r>
              <a:rPr lang="da-DK" sz="3200" dirty="0" smtClean="0"/>
              <a:t>Denne præsentation er til:</a:t>
            </a:r>
            <a:endParaRPr lang="da-DK" sz="7200" dirty="0"/>
          </a:p>
        </p:txBody>
      </p:sp>
      <p:sp>
        <p:nvSpPr>
          <p:cNvPr id="6" name="Pladsholder til dato 5"/>
          <p:cNvSpPr>
            <a:spLocks noGrp="1"/>
          </p:cNvSpPr>
          <p:nvPr>
            <p:ph type="dt" idx="10"/>
          </p:nvPr>
        </p:nvSpPr>
        <p:spPr/>
        <p:txBody>
          <a:bodyPr/>
          <a:lstStyle/>
          <a:p>
            <a:endParaRPr lang="da-DK" dirty="0"/>
          </a:p>
        </p:txBody>
      </p:sp>
      <p:sp>
        <p:nvSpPr>
          <p:cNvPr id="7" name="Pladsholder til slidenummer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a:t>
            </a:fld>
            <a:endParaRPr lang="da-DK" dirty="0"/>
          </a:p>
        </p:txBody>
      </p:sp>
      <p:sp>
        <p:nvSpPr>
          <p:cNvPr id="9" name="Tekstfelt 8"/>
          <p:cNvSpPr txBox="1"/>
          <p:nvPr/>
        </p:nvSpPr>
        <p:spPr>
          <a:xfrm>
            <a:off x="2691580" y="2093338"/>
            <a:ext cx="3489301" cy="830997"/>
          </a:xfrm>
          <a:prstGeom prst="rect">
            <a:avLst/>
          </a:prstGeom>
          <a:noFill/>
        </p:spPr>
        <p:txBody>
          <a:bodyPr wrap="square" lIns="0" tIns="0" rIns="0" bIns="0" rtlCol="0">
            <a:spAutoFit/>
          </a:bodyPr>
          <a:lstStyle/>
          <a:p>
            <a:pPr marL="571500" indent="-571500">
              <a:buFont typeface="Arial" panose="020B0604020202020204" pitchFamily="34" charset="0"/>
              <a:buChar char="•"/>
            </a:pPr>
            <a:r>
              <a:rPr lang="da-DK" b="1" dirty="0" smtClean="0">
                <a:solidFill>
                  <a:srgbClr val="007A98"/>
                </a:solidFill>
              </a:rPr>
              <a:t>Lærere </a:t>
            </a:r>
            <a:r>
              <a:rPr lang="da-DK" dirty="0" smtClean="0">
                <a:solidFill>
                  <a:srgbClr val="007A98"/>
                </a:solidFill>
                <a:ea typeface="Verdana"/>
                <a:cs typeface="Verdana"/>
                <a:sym typeface="Verdana"/>
              </a:rPr>
              <a:t>(slide 4-17)</a:t>
            </a:r>
            <a:endParaRPr lang="da-DK" dirty="0">
              <a:solidFill>
                <a:srgbClr val="007A98"/>
              </a:solidFill>
              <a:ea typeface="Verdana"/>
              <a:cs typeface="Verdana"/>
              <a:sym typeface="Verdana"/>
            </a:endParaRPr>
          </a:p>
          <a:p>
            <a:pPr marL="571500" indent="-571500">
              <a:buFont typeface="Arial" panose="020B0604020202020204" pitchFamily="34" charset="0"/>
              <a:buChar char="•"/>
            </a:pPr>
            <a:endParaRPr lang="da-DK" b="1" dirty="0" smtClean="0">
              <a:solidFill>
                <a:srgbClr val="007A98"/>
              </a:solidFill>
            </a:endParaRPr>
          </a:p>
          <a:p>
            <a:pPr marL="571500" indent="-571500">
              <a:buFont typeface="Arial" panose="020B0604020202020204" pitchFamily="34" charset="0"/>
              <a:buChar char="•"/>
            </a:pPr>
            <a:r>
              <a:rPr lang="da-DK" b="1" dirty="0" smtClean="0">
                <a:solidFill>
                  <a:srgbClr val="EABD2E"/>
                </a:solidFill>
              </a:rPr>
              <a:t>Elever</a:t>
            </a:r>
            <a:r>
              <a:rPr lang="da-DK" dirty="0">
                <a:solidFill>
                  <a:srgbClr val="FFC000"/>
                </a:solidFill>
                <a:ea typeface="Verdana"/>
                <a:cs typeface="Verdana"/>
                <a:sym typeface="Verdana"/>
              </a:rPr>
              <a:t> </a:t>
            </a:r>
            <a:r>
              <a:rPr lang="da-DK" dirty="0" smtClean="0">
                <a:solidFill>
                  <a:srgbClr val="FFC000"/>
                </a:solidFill>
                <a:ea typeface="Verdana"/>
                <a:cs typeface="Verdana"/>
                <a:sym typeface="Verdana"/>
              </a:rPr>
              <a:t> (</a:t>
            </a:r>
            <a:r>
              <a:rPr lang="da-DK" dirty="0">
                <a:solidFill>
                  <a:srgbClr val="FFC000"/>
                </a:solidFill>
                <a:ea typeface="Verdana"/>
                <a:cs typeface="Verdana"/>
                <a:sym typeface="Verdana"/>
              </a:rPr>
              <a:t>slide </a:t>
            </a:r>
            <a:r>
              <a:rPr lang="da-DK" dirty="0" smtClean="0">
                <a:solidFill>
                  <a:srgbClr val="FFC000"/>
                </a:solidFill>
                <a:ea typeface="Verdana"/>
                <a:cs typeface="Verdana"/>
                <a:sym typeface="Verdana"/>
              </a:rPr>
              <a:t>18-21</a:t>
            </a:r>
            <a:r>
              <a:rPr lang="da-DK" dirty="0">
                <a:solidFill>
                  <a:srgbClr val="FFC000"/>
                </a:solidFill>
                <a:ea typeface="Verdana"/>
                <a:cs typeface="Verdana"/>
                <a:sym typeface="Verdana"/>
              </a:rPr>
              <a:t>)</a:t>
            </a:r>
            <a:r>
              <a:rPr lang="da-DK" b="1" dirty="0" smtClean="0">
                <a:solidFill>
                  <a:srgbClr val="EABD2E"/>
                </a:solidFill>
              </a:rPr>
              <a:t> </a:t>
            </a:r>
          </a:p>
        </p:txBody>
      </p:sp>
      <p:sp>
        <p:nvSpPr>
          <p:cNvPr id="10" name="Tekstfelt 9"/>
          <p:cNvSpPr txBox="1"/>
          <p:nvPr/>
        </p:nvSpPr>
        <p:spPr>
          <a:xfrm>
            <a:off x="2119657" y="3869563"/>
            <a:ext cx="8609795" cy="307777"/>
          </a:xfrm>
          <a:prstGeom prst="rect">
            <a:avLst/>
          </a:prstGeom>
          <a:noFill/>
        </p:spPr>
        <p:txBody>
          <a:bodyPr wrap="square" lIns="0" tIns="0" rIns="0" bIns="0" rtlCol="0">
            <a:spAutoFit/>
          </a:bodyPr>
          <a:lstStyle/>
          <a:p>
            <a:r>
              <a:rPr lang="da-DK" sz="2000" dirty="0" smtClean="0"/>
              <a:t>og omhandler prøven i HÅNDVÆRK OG DESIGN</a:t>
            </a:r>
          </a:p>
        </p:txBody>
      </p:sp>
      <p:sp>
        <p:nvSpPr>
          <p:cNvPr id="11" name="Tekstfelt 10"/>
          <p:cNvSpPr txBox="1"/>
          <p:nvPr/>
        </p:nvSpPr>
        <p:spPr>
          <a:xfrm>
            <a:off x="1980760" y="4534523"/>
            <a:ext cx="7960866" cy="830997"/>
          </a:xfrm>
          <a:prstGeom prst="rect">
            <a:avLst/>
          </a:prstGeom>
          <a:noFill/>
        </p:spPr>
        <p:txBody>
          <a:bodyPr wrap="square" lIns="0" tIns="0" rIns="0" bIns="0" rtlCol="0">
            <a:spAutoFit/>
          </a:bodyPr>
          <a:lstStyle/>
          <a:p>
            <a:pPr>
              <a:lnSpc>
                <a:spcPct val="150000"/>
              </a:lnSpc>
            </a:pPr>
            <a:r>
              <a:rPr lang="da-DK" i="1" dirty="0" smtClean="0"/>
              <a:t>Du kan bruge præsentationen direkte i undervisningen. </a:t>
            </a:r>
          </a:p>
          <a:p>
            <a:pPr>
              <a:lnSpc>
                <a:spcPct val="150000"/>
              </a:lnSpc>
            </a:pPr>
            <a:endParaRPr lang="da-DK" i="1" dirty="0" smtClean="0"/>
          </a:p>
        </p:txBody>
      </p:sp>
    </p:spTree>
    <p:extLst>
      <p:ext uri="{BB962C8B-B14F-4D97-AF65-F5344CB8AC3E}">
        <p14:creationId xmlns:p14="http://schemas.microsoft.com/office/powerpoint/2010/main" val="135952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4" name="Google Shape;521;p57"/>
          <p:cNvSpPr/>
          <p:nvPr/>
        </p:nvSpPr>
        <p:spPr>
          <a:xfrm>
            <a:off x="248568" y="1960566"/>
            <a:ext cx="11878056" cy="4544309"/>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endParaRPr lang="da-DK" sz="1200" dirty="0">
              <a:latin typeface="Verdana" panose="020B0604030504040204" pitchFamily="34" charset="0"/>
              <a:ea typeface="Verdana" panose="020B0604030504040204" pitchFamily="34" charset="0"/>
            </a:endParaRPr>
          </a:p>
          <a:p>
            <a:pPr>
              <a:buClr>
                <a:schemeClr val="tx1"/>
              </a:buClr>
            </a:pPr>
            <a:r>
              <a:rPr lang="da-DK" sz="1400" b="1" u="sng" dirty="0" smtClean="0">
                <a:latin typeface="Verdana" panose="020B0604030504040204" pitchFamily="34" charset="0"/>
                <a:ea typeface="Verdana" panose="020B0604030504040204" pitchFamily="34" charset="0"/>
              </a:rPr>
              <a:t>Den forberedende fase:</a:t>
            </a:r>
          </a:p>
          <a:p>
            <a:pPr>
              <a:buClr>
                <a:schemeClr val="tx1"/>
              </a:buClr>
            </a:pPr>
            <a:endParaRPr lang="da-DK" sz="1400" b="1" u="sng" dirty="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Varer 7 lektioner og kan strække sig over én eller flere dage, det vil din lærer fortælle dig</a:t>
            </a:r>
          </a:p>
          <a:p>
            <a:pPr marL="285750"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Nu skal du i gang, enten alene eller sammen med din gruppe, med at arbejde forberedende til selve prøven. Forberedende betyder at du IKKE må færdiggøre dit produkt, men skal forberede delene</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må KUN arbejde på dit produkt i de syv lektioner. Dit produkt skal blive på skolen</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Du MÅ gerne træne hjemme på teknikker </a:t>
            </a:r>
          </a:p>
          <a:p>
            <a:pPr marL="285750" indent="-285750">
              <a:buClr>
                <a:schemeClr val="tx1"/>
              </a:buClr>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a:buClr>
                <a:schemeClr val="tx1"/>
              </a:buClr>
            </a:pPr>
            <a:r>
              <a:rPr lang="da-DK" sz="1400" b="1" u="sng" dirty="0" smtClean="0">
                <a:latin typeface="Verdana" panose="020B0604030504040204" pitchFamily="34" charset="0"/>
                <a:ea typeface="Verdana" panose="020B0604030504040204" pitchFamily="34" charset="0"/>
              </a:rPr>
              <a:t>Den visuelle designproces: </a:t>
            </a:r>
            <a:endParaRPr lang="da-DK" sz="1400" b="1" u="sng" dirty="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I denne del skal du også forberede din visuelle designproces</a:t>
            </a:r>
          </a:p>
          <a:p>
            <a:pPr marL="285750"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Her skal du vise, hvordan du har arbejdet og fået ideer til dit produkt. Du skal gemme alt. Det kan være </a:t>
            </a:r>
            <a:r>
              <a:rPr lang="da-DK" sz="1400" dirty="0" err="1" smtClean="0">
                <a:latin typeface="Verdana" panose="020B0604030504040204" pitchFamily="34" charset="0"/>
                <a:ea typeface="Verdana" panose="020B0604030504040204" pitchFamily="34" charset="0"/>
              </a:rPr>
              <a:t>flg</a:t>
            </a:r>
            <a:r>
              <a:rPr lang="da-DK" sz="1400" dirty="0" smtClean="0">
                <a:latin typeface="Verdana" panose="020B0604030504040204" pitchFamily="34" charset="0"/>
                <a:ea typeface="Verdana" panose="020B0604030504040204" pitchFamily="34" charset="0"/>
              </a:rPr>
              <a:t>:</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Afprøvninger af materialer</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Persona</a:t>
            </a:r>
          </a:p>
          <a:p>
            <a:pPr marL="742950" lvl="1" indent="-285750">
              <a:buClr>
                <a:schemeClr val="tx1"/>
              </a:buClr>
              <a:buFont typeface="Arial" panose="020B0604020202020204" pitchFamily="34" charset="0"/>
              <a:buChar char="•"/>
            </a:pPr>
            <a:r>
              <a:rPr lang="da-DK" sz="1400" dirty="0" err="1" smtClean="0">
                <a:latin typeface="Verdana" panose="020B0604030504040204" pitchFamily="34" charset="0"/>
                <a:ea typeface="Verdana" panose="020B0604030504040204" pitchFamily="34" charset="0"/>
              </a:rPr>
              <a:t>Moodboard</a:t>
            </a:r>
            <a:endParaRPr lang="da-DK" sz="14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Billeder af din proces</a:t>
            </a:r>
          </a:p>
          <a:p>
            <a:pPr marL="742950" lvl="1" indent="-285750">
              <a:buClr>
                <a:schemeClr val="tx1"/>
              </a:buClr>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a:buClr>
                <a:schemeClr val="tx1"/>
              </a:buCl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smtClean="0">
                <a:ea typeface="Verdana"/>
                <a:cs typeface="Arial"/>
                <a:sym typeface="Arial"/>
              </a:rPr>
              <a:t>Prøvens del B: forberedelsesfasen</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Tree>
    <p:extLst>
      <p:ext uri="{BB962C8B-B14F-4D97-AF65-F5344CB8AC3E}">
        <p14:creationId xmlns:p14="http://schemas.microsoft.com/office/powerpoint/2010/main" val="3943167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4" name="Google Shape;521;p57"/>
          <p:cNvSpPr/>
          <p:nvPr/>
        </p:nvSpPr>
        <p:spPr>
          <a:xfrm>
            <a:off x="304614" y="1819363"/>
            <a:ext cx="11290227" cy="3926810"/>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200" b="1" u="sng" dirty="0" smtClean="0">
                <a:latin typeface="Verdana" panose="020B0604030504040204" pitchFamily="34" charset="0"/>
                <a:ea typeface="Verdana" panose="020B0604030504040204" pitchFamily="34" charset="0"/>
              </a:rPr>
              <a:t>Prøveafholdelse:</a:t>
            </a:r>
          </a:p>
          <a:p>
            <a:pPr>
              <a:buClr>
                <a:schemeClr val="tx1"/>
              </a:buClr>
            </a:pPr>
            <a:endParaRPr lang="da-DK" sz="1200" b="1" u="sng" dirty="0">
              <a:latin typeface="Verdana" panose="020B0604030504040204" pitchFamily="34" charset="0"/>
              <a:ea typeface="Verdana" panose="020B0604030504040204" pitchFamily="34" charset="0"/>
            </a:endParaRPr>
          </a:p>
          <a:p>
            <a:pPr marL="171450"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Selve prøven, hvor censor er tilstede, varer 4 timer á 60 min. De sidste 10-15 min vil I blive sendt ud af værkstedet, fordi din lærer og censor skal blive enige om, hvilken karaktér du skal have</a:t>
            </a:r>
          </a:p>
          <a:p>
            <a:pPr marL="171450" indent="-1714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marL="171450"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I de fire timer skal du (og din gruppe) blive færdige med dit (jeres) produkt</a:t>
            </a:r>
          </a:p>
          <a:p>
            <a:pPr marL="171450"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I skal vise jeres designproces og fortælle om den</a:t>
            </a:r>
          </a:p>
          <a:p>
            <a:pPr>
              <a:buClr>
                <a:schemeClr val="tx1"/>
              </a:buClr>
            </a:pPr>
            <a:endParaRPr lang="da-DK" sz="1200" u="sng" dirty="0" smtClean="0">
              <a:latin typeface="Verdana" panose="020B0604030504040204" pitchFamily="34" charset="0"/>
              <a:ea typeface="Verdana" panose="020B0604030504040204" pitchFamily="34" charset="0"/>
            </a:endParaRPr>
          </a:p>
          <a:p>
            <a:pPr marL="171450" indent="-171450">
              <a:buClr>
                <a:schemeClr val="tx1"/>
              </a:buClr>
              <a:buFont typeface="Arial" panose="020B0604020202020204" pitchFamily="34" charset="0"/>
              <a:buChar char="•"/>
            </a:pPr>
            <a:endParaRPr lang="da-DK" sz="1200" b="1" u="sng" dirty="0">
              <a:latin typeface="Verdana" panose="020B0604030504040204" pitchFamily="34" charset="0"/>
              <a:ea typeface="Verdana" panose="020B0604030504040204" pitchFamily="34" charset="0"/>
            </a:endParaRPr>
          </a:p>
          <a:p>
            <a:pPr>
              <a:buClr>
                <a:schemeClr val="tx1"/>
              </a:buClr>
            </a:pPr>
            <a:r>
              <a:rPr lang="da-DK" sz="1200" b="1" u="sng" dirty="0" smtClean="0">
                <a:latin typeface="Verdana" panose="020B0604030504040204" pitchFamily="34" charset="0"/>
                <a:ea typeface="Verdana" panose="020B0604030504040204" pitchFamily="34" charset="0"/>
              </a:rPr>
              <a:t>Den reflekterende samtale:</a:t>
            </a:r>
          </a:p>
          <a:p>
            <a:pPr marL="171450"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Undervejs i de fire timer kommer din lærer og censor rundt og snakker med dig og resten af holdet. </a:t>
            </a:r>
          </a:p>
          <a:p>
            <a:pPr marL="171450"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Her vil de både spørge ind til: </a:t>
            </a:r>
          </a:p>
          <a:p>
            <a:pPr marL="628650" lvl="1" indent="-171450">
              <a:buClr>
                <a:schemeClr val="tx1"/>
              </a:buClr>
              <a:buFont typeface="Arial" panose="020B0604020202020204" pitchFamily="34" charset="0"/>
              <a:buChar char="•"/>
            </a:pPr>
            <a:r>
              <a:rPr lang="da-DK" sz="1200" dirty="0">
                <a:latin typeface="Verdana" panose="020B0604030504040204" pitchFamily="34" charset="0"/>
                <a:ea typeface="Verdana" panose="020B0604030504040204" pitchFamily="34" charset="0"/>
              </a:rPr>
              <a:t>D</a:t>
            </a:r>
            <a:r>
              <a:rPr lang="da-DK" sz="1200" dirty="0" smtClean="0">
                <a:latin typeface="Verdana" panose="020B0604030504040204" pitchFamily="34" charset="0"/>
                <a:ea typeface="Verdana" panose="020B0604030504040204" pitchFamily="34" charset="0"/>
              </a:rPr>
              <a:t>in designproces</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Hvilke materialer du har valgt. Men også hvad du måske har fravalgt</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Hvilke værktøjer, du bruger og også, hvordan du bruger dem</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Æstetik – hvordan ser dit produkt ud?</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Funktionalitet – hvad skal dit produkt bruges til?</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Dit endelige produkt – blev det som du ville have det?</a:t>
            </a:r>
            <a:endParaRPr lang="da-DK" sz="1200" dirty="0">
              <a:latin typeface="Verdana" panose="020B0604030504040204" pitchFamily="34" charset="0"/>
              <a:ea typeface="Verdana" panose="020B0604030504040204" pitchFamily="34" charset="0"/>
            </a:endParaRPr>
          </a:p>
          <a:p>
            <a:pPr marL="171450" indent="-171450">
              <a:buClr>
                <a:schemeClr val="tx1"/>
              </a:buClr>
              <a:buFont typeface="Arial" panose="020B0604020202020204" pitchFamily="34" charset="0"/>
              <a:buChar char="•"/>
            </a:pPr>
            <a:endParaRPr lang="da-DK" sz="1200" b="1" u="sng" dirty="0">
              <a:solidFill>
                <a:srgbClr val="0070C0"/>
              </a:solidFill>
              <a:latin typeface="Verdana" panose="020B0604030504040204" pitchFamily="34" charset="0"/>
              <a:ea typeface="Verdana" panose="020B0604030504040204" pitchFamily="34" charset="0"/>
            </a:endParaRPr>
          </a:p>
          <a:p>
            <a:pPr>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lvl="1">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
        <p:nvSpPr>
          <p:cNvPr id="200" name="Google Shape;200;p25"/>
          <p:cNvSpPr txBox="1">
            <a:spLocks noGrp="1"/>
          </p:cNvSpPr>
          <p:nvPr>
            <p:ph type="title"/>
          </p:nvPr>
        </p:nvSpPr>
        <p:spPr>
          <a:xfrm>
            <a:off x="539749" y="387984"/>
            <a:ext cx="9258162" cy="934890"/>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smtClean="0">
                <a:ea typeface="Verdana"/>
                <a:cs typeface="Arial"/>
                <a:sym typeface="Arial"/>
              </a:rPr>
              <a:t>Prøvens del C: Eksamination i værkstedet</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Tree>
    <p:extLst>
      <p:ext uri="{BB962C8B-B14F-4D97-AF65-F5344CB8AC3E}">
        <p14:creationId xmlns:p14="http://schemas.microsoft.com/office/powerpoint/2010/main" val="4123598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539749" y="161651"/>
            <a:ext cx="9258162" cy="934890"/>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4000" b="1" dirty="0" smtClean="0">
                <a:ea typeface="Arial"/>
                <a:cs typeface="Arial"/>
                <a:sym typeface="Arial"/>
              </a:rPr>
              <a:t>Karakterer og vurdering af din præsentation</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191752" y="1635998"/>
            <a:ext cx="11878056" cy="4597794"/>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400" b="1" u="sng" dirty="0" smtClean="0">
                <a:latin typeface="Verdana" panose="020B0604030504040204" pitchFamily="34" charset="0"/>
                <a:ea typeface="Verdana" panose="020B0604030504040204" pitchFamily="34" charset="0"/>
              </a:rPr>
              <a:t>Vurdering af din præstation</a:t>
            </a:r>
          </a:p>
          <a:p>
            <a:pPr>
              <a:buClr>
                <a:schemeClr val="tx1"/>
              </a:buClr>
            </a:pPr>
            <a:endParaRPr lang="da-DK" sz="1400" b="1" u="sng" dirty="0">
              <a:solidFill>
                <a:srgbClr val="0070C0"/>
              </a:solidFill>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Når du er færdig med prøven, skal lærer og censor bedømme din præstation. Din karakter er en helhedsbedømmelse. Det betyder, at du bliver vurderet på ALLE punkter: </a:t>
            </a:r>
          </a:p>
          <a:p>
            <a:pPr>
              <a:buClr>
                <a:schemeClr val="tx1"/>
              </a:buClr>
            </a:pPr>
            <a:endParaRPr lang="da-DK" sz="1200" dirty="0" smtClean="0">
              <a:latin typeface="Verdana" panose="020B0604030504040204" pitchFamily="34" charset="0"/>
              <a:ea typeface="Verdana" panose="020B0604030504040204" pitchFamily="34" charset="0"/>
            </a:endParaRPr>
          </a:p>
          <a:p>
            <a:pPr marL="628650" lvl="1" indent="-171450">
              <a:buClr>
                <a:schemeClr val="tx1"/>
              </a:buClr>
              <a:buFontTx/>
              <a:buChar char="-"/>
            </a:pPr>
            <a:r>
              <a:rPr lang="da-DK" sz="1200" dirty="0">
                <a:latin typeface="Verdana" panose="020B0604030504040204" pitchFamily="34" charset="0"/>
                <a:ea typeface="Verdana" panose="020B0604030504040204" pitchFamily="34" charset="0"/>
              </a:rPr>
              <a:t>din visuelle </a:t>
            </a:r>
            <a:r>
              <a:rPr lang="da-DK" sz="1200" dirty="0" smtClean="0">
                <a:latin typeface="Verdana" panose="020B0604030504040204" pitchFamily="34" charset="0"/>
                <a:ea typeface="Verdana" panose="020B0604030504040204" pitchFamily="34" charset="0"/>
              </a:rPr>
              <a:t>designproces</a:t>
            </a:r>
          </a:p>
          <a:p>
            <a:pPr marL="628650" lvl="1" indent="-171450">
              <a:buClr>
                <a:schemeClr val="tx1"/>
              </a:buClr>
              <a:buFontTx/>
              <a:buChar char="-"/>
            </a:pPr>
            <a:r>
              <a:rPr lang="da-DK" sz="1200" dirty="0">
                <a:latin typeface="Verdana" panose="020B0604030504040204" pitchFamily="34" charset="0"/>
                <a:ea typeface="Verdana" panose="020B0604030504040204" pitchFamily="34" charset="0"/>
              </a:rPr>
              <a:t>din </a:t>
            </a:r>
            <a:r>
              <a:rPr lang="da-DK" sz="1200" dirty="0" smtClean="0">
                <a:latin typeface="Verdana" panose="020B0604030504040204" pitchFamily="34" charset="0"/>
                <a:ea typeface="Verdana" panose="020B0604030504040204" pitchFamily="34" charset="0"/>
              </a:rPr>
              <a:t>arbejdsgang</a:t>
            </a:r>
          </a:p>
          <a:p>
            <a:pPr marL="628650" lvl="1" indent="-171450">
              <a:buClr>
                <a:schemeClr val="tx1"/>
              </a:buClr>
              <a:buFontTx/>
              <a:buChar char="-"/>
            </a:pPr>
            <a:r>
              <a:rPr lang="da-DK" sz="1200" dirty="0">
                <a:latin typeface="Verdana" panose="020B0604030504040204" pitchFamily="34" charset="0"/>
                <a:ea typeface="Verdana" panose="020B0604030504040204" pitchFamily="34" charset="0"/>
              </a:rPr>
              <a:t>din sikkerhed i </a:t>
            </a:r>
            <a:r>
              <a:rPr lang="da-DK" sz="1200" dirty="0" smtClean="0">
                <a:latin typeface="Verdana" panose="020B0604030504040204" pitchFamily="34" charset="0"/>
                <a:ea typeface="Verdana" panose="020B0604030504040204" pitchFamily="34" charset="0"/>
              </a:rPr>
              <a:t>værkstedet</a:t>
            </a:r>
          </a:p>
          <a:p>
            <a:pPr marL="628650" lvl="1" indent="-171450">
              <a:buClr>
                <a:schemeClr val="tx1"/>
              </a:buClr>
              <a:buFontTx/>
              <a:buChar char="-"/>
            </a:pPr>
            <a:r>
              <a:rPr lang="da-DK" sz="1200" dirty="0">
                <a:latin typeface="Verdana" panose="020B0604030504040204" pitchFamily="34" charset="0"/>
                <a:ea typeface="Verdana" panose="020B0604030504040204" pitchFamily="34" charset="0"/>
              </a:rPr>
              <a:t>dit </a:t>
            </a:r>
            <a:r>
              <a:rPr lang="da-DK" sz="1200" dirty="0" smtClean="0">
                <a:latin typeface="Verdana" panose="020B0604030504040204" pitchFamily="34" charset="0"/>
                <a:ea typeface="Verdana" panose="020B0604030504040204" pitchFamily="34" charset="0"/>
              </a:rPr>
              <a:t>fagsprog</a:t>
            </a:r>
          </a:p>
          <a:p>
            <a:pPr marL="628650" lvl="1" indent="-171450">
              <a:buClr>
                <a:schemeClr val="tx1"/>
              </a:buClr>
              <a:buFontTx/>
              <a:buChar char="-"/>
            </a:pPr>
            <a:r>
              <a:rPr lang="da-DK" sz="1200" dirty="0">
                <a:latin typeface="Verdana" panose="020B0604030504040204" pitchFamily="34" charset="0"/>
                <a:ea typeface="Verdana" panose="020B0604030504040204" pitchFamily="34" charset="0"/>
              </a:rPr>
              <a:t>dit produkt </a:t>
            </a:r>
          </a:p>
          <a:p>
            <a:pPr lvl="1">
              <a:buClr>
                <a:schemeClr val="tx1"/>
              </a:buClr>
            </a:pPr>
            <a:endParaRPr lang="da-DK" sz="1200" dirty="0" smtClean="0">
              <a:latin typeface="Verdana" panose="020B0604030504040204" pitchFamily="34" charset="0"/>
              <a:ea typeface="Verdana" panose="020B0604030504040204" pitchFamily="34" charset="0"/>
            </a:endParaRPr>
          </a:p>
          <a:p>
            <a:pPr marL="628650" lvl="1" indent="-171450">
              <a:buClr>
                <a:schemeClr val="tx1"/>
              </a:buClr>
              <a:buFontTx/>
              <a:buChar char="-"/>
            </a:pPr>
            <a:endParaRPr lang="da-DK" sz="1200" dirty="0" smtClean="0">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Det kan være godt at kende til vurderingskriterierne. Det er dem, du bliver vurderet ud fra. Din lærer og censor taler derfor sammen om, hvor godt du har gjort det i forhold til dem.</a:t>
            </a:r>
            <a:endParaRPr lang="da-DK" sz="1200" dirty="0">
              <a:latin typeface="Verdana" panose="020B0604030504040204" pitchFamily="34" charset="0"/>
              <a:ea typeface="Verdana" panose="020B0604030504040204" pitchFamily="34" charset="0"/>
            </a:endParaRPr>
          </a:p>
          <a:p>
            <a:pPr>
              <a:buClr>
                <a:schemeClr val="tx1"/>
              </a:buClr>
            </a:pPr>
            <a:endParaRPr lang="da-DK" sz="1200" dirty="0" smtClean="0">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De står listet op på næste slide. Spørg gerne din lærer, hvad de betyder.</a:t>
            </a:r>
          </a:p>
          <a:p>
            <a:pPr>
              <a:buClr>
                <a:schemeClr val="tx1"/>
              </a:buClr>
            </a:pPr>
            <a:endParaRPr lang="da-DK" sz="1200" dirty="0">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Det er vigtigt, at du kan forklare, hvorfor noget måske ikke er gået helt så godt, som du ønskede. Det behøver ikke trække ned i din karakter, hvis produktet ikke helt lykkes. Men hvis du ikke kan forklare hvorfor, det ikke gik så godt, så vil det trække ned i din karakter.</a:t>
            </a:r>
          </a:p>
          <a:p>
            <a:pPr>
              <a:buClr>
                <a:schemeClr val="tx1"/>
              </a:buClr>
            </a:pPr>
            <a:endParaRPr lang="da-DK" sz="1200" dirty="0">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Din lærer og censor vil også kunne vurdere, om du har lavet et produkt, som er svært eller let at lave, fx om du har anvendt nogle svære metoder og teknikker. Hvis du har valgt noget, som er let, vil der være en højere forventning til, at produktet er, som den skal være – og omvendt.</a:t>
            </a:r>
          </a:p>
          <a:p>
            <a:pPr marL="742950" lvl="1" indent="-2857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lvl="1">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Tree>
    <p:extLst>
      <p:ext uri="{BB962C8B-B14F-4D97-AF65-F5344CB8AC3E}">
        <p14:creationId xmlns:p14="http://schemas.microsoft.com/office/powerpoint/2010/main" val="3778251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539749" y="256886"/>
            <a:ext cx="9258162" cy="934890"/>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smtClean="0">
                <a:ea typeface="Arial"/>
                <a:cs typeface="Arial"/>
                <a:sym typeface="Arial"/>
              </a:rPr>
              <a:t>Karakterer og vurdering af </a:t>
            </a:r>
            <a:br>
              <a:rPr lang="da-DK" b="1" dirty="0" smtClean="0">
                <a:ea typeface="Arial"/>
                <a:cs typeface="Arial"/>
                <a:sym typeface="Arial"/>
              </a:rPr>
            </a:br>
            <a:r>
              <a:rPr lang="da-DK" b="1" dirty="0" smtClean="0">
                <a:ea typeface="Arial"/>
                <a:cs typeface="Arial"/>
                <a:sym typeface="Arial"/>
              </a:rPr>
              <a:t>din præsentation</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349355" y="1749728"/>
            <a:ext cx="9918365" cy="4597794"/>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600" b="1" u="sng" dirty="0" smtClean="0">
                <a:latin typeface="Verdana" panose="020B0604030504040204" pitchFamily="34" charset="0"/>
                <a:ea typeface="Verdana" panose="020B0604030504040204" pitchFamily="34" charset="0"/>
              </a:rPr>
              <a:t>Vurderingskriterier, du bliver prøvet i:</a:t>
            </a:r>
          </a:p>
          <a:p>
            <a:pPr lvl="1">
              <a:buClr>
                <a:schemeClr val="tx1"/>
              </a:buClr>
            </a:pPr>
            <a:endParaRPr lang="da-DK" sz="1600" dirty="0" smtClean="0">
              <a:latin typeface="Verdana" panose="020B0604030504040204" pitchFamily="34" charset="0"/>
              <a:ea typeface="Verdana" panose="020B0604030504040204" pitchFamily="34" charset="0"/>
            </a:endParaRPr>
          </a:p>
          <a:p>
            <a:pPr lvl="1">
              <a:buClr>
                <a:schemeClr val="tx1"/>
              </a:buClr>
            </a:pPr>
            <a:endParaRPr lang="da-DK" sz="1600" dirty="0">
              <a:latin typeface="Verdana" panose="020B0604030504040204" pitchFamily="34" charset="0"/>
              <a:ea typeface="Verdana" panose="020B0604030504040204" pitchFamily="34" charset="0"/>
            </a:endParaRPr>
          </a:p>
          <a:p>
            <a:pPr lvl="1">
              <a:buClr>
                <a:schemeClr val="tx1"/>
              </a:buClr>
            </a:pPr>
            <a:endParaRPr lang="da-DK" sz="1600" dirty="0" smtClean="0">
              <a:latin typeface="Verdana" panose="020B0604030504040204" pitchFamily="34" charset="0"/>
              <a:ea typeface="Verdana" panose="020B0604030504040204" pitchFamily="34" charset="0"/>
            </a:endParaRPr>
          </a:p>
          <a:p>
            <a:pPr lvl="1">
              <a:buClr>
                <a:schemeClr val="tx1"/>
              </a:buClr>
            </a:pPr>
            <a:endParaRPr lang="da-DK" sz="1600" dirty="0">
              <a:latin typeface="Verdana" panose="020B0604030504040204" pitchFamily="34" charset="0"/>
              <a:ea typeface="Verdana" panose="020B0604030504040204" pitchFamily="34" charset="0"/>
            </a:endParaRPr>
          </a:p>
          <a:p>
            <a:pPr lvl="1">
              <a:buClr>
                <a:schemeClr val="tx1"/>
              </a:buClr>
            </a:pPr>
            <a:endParaRPr lang="da-DK" sz="1600" dirty="0">
              <a:latin typeface="Verdana" panose="020B0604030504040204" pitchFamily="34" charset="0"/>
              <a:ea typeface="Verdana" panose="020B0604030504040204" pitchFamily="34" charset="0"/>
            </a:endParaRPr>
          </a:p>
          <a:p>
            <a:pPr lvl="1">
              <a:buClr>
                <a:schemeClr val="tx1"/>
              </a:buClr>
            </a:pPr>
            <a:endParaRPr lang="da-DK" sz="16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600" dirty="0" smtClean="0">
              <a:latin typeface="Verdana" panose="020B0604030504040204" pitchFamily="34" charset="0"/>
              <a:ea typeface="Verdana" panose="020B0604030504040204" pitchFamily="34" charset="0"/>
            </a:endParaRPr>
          </a:p>
          <a:p>
            <a:pPr lvl="1">
              <a:buClr>
                <a:schemeClr val="tx1"/>
              </a:buClr>
            </a:pPr>
            <a:endParaRPr lang="da-DK" sz="1600" dirty="0" smtClean="0">
              <a:latin typeface="Verdana" panose="020B0604030504040204" pitchFamily="34" charset="0"/>
              <a:ea typeface="Verdana" panose="020B0604030504040204" pitchFamily="34" charset="0"/>
            </a:endParaRPr>
          </a:p>
          <a:p>
            <a:pPr>
              <a:buClr>
                <a:schemeClr val="tx1"/>
              </a:buClr>
            </a:pPr>
            <a:endParaRPr sz="1600" dirty="0">
              <a:latin typeface="Calibri"/>
              <a:ea typeface="Calibri"/>
              <a:cs typeface="Calibri"/>
              <a:sym typeface="Calibri"/>
            </a:endParaRPr>
          </a:p>
        </p:txBody>
      </p:sp>
      <p:sp>
        <p:nvSpPr>
          <p:cNvPr id="8" name="Titel 1"/>
          <p:cNvSpPr txBox="1">
            <a:spLocks/>
          </p:cNvSpPr>
          <p:nvPr/>
        </p:nvSpPr>
        <p:spPr>
          <a:xfrm>
            <a:off x="511848" y="2068526"/>
            <a:ext cx="7927071" cy="3147709"/>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r>
              <a:rPr lang="da-DK" sz="1600" dirty="0" smtClean="0">
                <a:latin typeface="+mn-lt"/>
              </a:rPr>
              <a:t/>
            </a:r>
            <a:br>
              <a:rPr lang="da-DK" sz="1600" dirty="0" smtClean="0">
                <a:latin typeface="+mn-lt"/>
              </a:rPr>
            </a:br>
            <a:r>
              <a:rPr lang="da-DK" sz="1600" dirty="0" smtClean="0">
                <a:latin typeface="+mn-lt"/>
              </a:rPr>
              <a:t/>
            </a:r>
            <a:br>
              <a:rPr lang="da-DK" sz="1600" dirty="0" smtClean="0">
                <a:latin typeface="+mn-lt"/>
              </a:rPr>
            </a:br>
            <a:r>
              <a:rPr lang="da-DK" sz="1600" dirty="0" smtClean="0">
                <a:latin typeface="+mn-lt"/>
              </a:rPr>
              <a:t> Fremstille et konkret produkt i en designproces, hvor eleven planlægger designprocessen, ek</a:t>
            </a:r>
            <a:r>
              <a:rPr lang="da-DK" sz="1600" dirty="0">
                <a:latin typeface="+mn-lt"/>
              </a:rPr>
              <a:t>s</a:t>
            </a:r>
            <a:r>
              <a:rPr lang="da-DK" sz="1600" dirty="0" smtClean="0">
                <a:latin typeface="+mn-lt"/>
              </a:rPr>
              <a:t>perimenterer og i den mundtlige samtale beskriver de valg, eleven har truffet undervejs i de</a:t>
            </a:r>
            <a:r>
              <a:rPr lang="da-DK" sz="1600" dirty="0">
                <a:latin typeface="+mn-lt"/>
              </a:rPr>
              <a:t>s</a:t>
            </a:r>
            <a:r>
              <a:rPr lang="da-DK" sz="1600" dirty="0" smtClean="0">
                <a:latin typeface="+mn-lt"/>
              </a:rPr>
              <a:t>ignprocessen </a:t>
            </a:r>
            <a:br>
              <a:rPr lang="da-DK" sz="1600" dirty="0" smtClean="0">
                <a:latin typeface="+mn-lt"/>
              </a:rPr>
            </a:br>
            <a:r>
              <a:rPr lang="da-DK" sz="1600" dirty="0" smtClean="0">
                <a:latin typeface="+mn-lt"/>
              </a:rPr>
              <a:t/>
            </a:r>
            <a:br>
              <a:rPr lang="da-DK" sz="1600" dirty="0" smtClean="0">
                <a:latin typeface="+mn-lt"/>
              </a:rPr>
            </a:br>
            <a:r>
              <a:rPr lang="da-DK" sz="1600" dirty="0" smtClean="0">
                <a:latin typeface="+mn-lt"/>
              </a:rPr>
              <a:t> Udvikle ideer i designprocessen ud fra hverdagsliv, kulturer og tidsperioder </a:t>
            </a:r>
          </a:p>
          <a:p>
            <a:endParaRPr lang="da-DK" sz="1600" dirty="0">
              <a:latin typeface="+mn-lt"/>
            </a:endParaRPr>
          </a:p>
          <a:p>
            <a:r>
              <a:rPr lang="da-DK" sz="1600" dirty="0" smtClean="0">
                <a:latin typeface="+mn-lt"/>
              </a:rPr>
              <a:t> Gennemføre produktfremstillingen fra idé til færdigt produkt </a:t>
            </a:r>
            <a:br>
              <a:rPr lang="da-DK" sz="1600" dirty="0" smtClean="0">
                <a:latin typeface="+mn-lt"/>
              </a:rPr>
            </a:br>
            <a:r>
              <a:rPr lang="da-DK" sz="1600" dirty="0" smtClean="0">
                <a:latin typeface="+mn-lt"/>
              </a:rPr>
              <a:t/>
            </a:r>
            <a:br>
              <a:rPr lang="da-DK" sz="1600" dirty="0" smtClean="0">
                <a:latin typeface="+mn-lt"/>
              </a:rPr>
            </a:br>
            <a:r>
              <a:rPr lang="da-DK" sz="1600" dirty="0" smtClean="0">
                <a:latin typeface="+mn-lt"/>
              </a:rPr>
              <a:t> Anvende hensigtsmæssige arbejdsgange og disponere tiden </a:t>
            </a:r>
            <a:br>
              <a:rPr lang="da-DK" sz="1600" dirty="0" smtClean="0">
                <a:latin typeface="+mn-lt"/>
              </a:rPr>
            </a:br>
            <a:r>
              <a:rPr lang="da-DK" sz="1600" dirty="0" smtClean="0">
                <a:latin typeface="+mn-lt"/>
              </a:rPr>
              <a:t/>
            </a:r>
            <a:br>
              <a:rPr lang="da-DK" sz="1600" dirty="0" smtClean="0">
                <a:latin typeface="+mn-lt"/>
              </a:rPr>
            </a:br>
            <a:r>
              <a:rPr lang="da-DK" sz="1600" dirty="0" smtClean="0">
                <a:latin typeface="+mn-lt"/>
              </a:rPr>
              <a:t> Bearbejde materiale i en håndværksmæssig fremstilling med fagets almindelige redskaber, værktøj og maskiner </a:t>
            </a:r>
            <a:br>
              <a:rPr lang="da-DK" sz="1600" dirty="0" smtClean="0">
                <a:latin typeface="+mn-lt"/>
              </a:rPr>
            </a:br>
            <a:r>
              <a:rPr lang="da-DK" sz="1600" dirty="0" smtClean="0">
                <a:latin typeface="+mn-lt"/>
              </a:rPr>
              <a:t/>
            </a:r>
            <a:br>
              <a:rPr lang="da-DK" sz="1600" dirty="0" smtClean="0">
                <a:latin typeface="+mn-lt"/>
              </a:rPr>
            </a:br>
            <a:r>
              <a:rPr lang="da-DK" sz="1600" dirty="0" smtClean="0">
                <a:latin typeface="+mn-lt"/>
              </a:rPr>
              <a:t> Formgive og fremstille et produkt med en innovativ og entreprenant tilgang, der har æstetisk og funktionel værdi efter ideer fra hverdagsliv, kulturer og tidsperioder</a:t>
            </a:r>
            <a:endParaRPr lang="da-DK" sz="1600" dirty="0">
              <a:latin typeface="+mn-lt"/>
            </a:endParaRPr>
          </a:p>
        </p:txBody>
      </p:sp>
    </p:spTree>
    <p:extLst>
      <p:ext uri="{BB962C8B-B14F-4D97-AF65-F5344CB8AC3E}">
        <p14:creationId xmlns:p14="http://schemas.microsoft.com/office/powerpoint/2010/main" val="3519983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3036022" cy="892307"/>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smtClean="0">
                <a:ea typeface="Arial"/>
                <a:cs typeface="Arial"/>
                <a:sym typeface="Arial"/>
              </a:rPr>
              <a:t>Til eleven</a:t>
            </a:r>
            <a:r>
              <a:rPr lang="da-DK" sz="4000" dirty="0">
                <a:solidFill>
                  <a:schemeClr val="dk1"/>
                </a:solidFill>
                <a:ea typeface="Verdana"/>
                <a:cs typeface="Verdana"/>
                <a:sym typeface="Verdana"/>
              </a:rPr>
              <a:t/>
            </a:r>
            <a:br>
              <a:rPr lang="da-DK" sz="4000" dirty="0">
                <a:solidFill>
                  <a:schemeClr val="dk1"/>
                </a:solidFill>
                <a:ea typeface="Verdana"/>
                <a:cs typeface="Verdana"/>
                <a:sym typeface="Verdana"/>
              </a:rPr>
            </a:br>
            <a:endParaRPr sz="4000" b="1" dirty="0">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itel 1"/>
          <p:cNvSpPr txBox="1">
            <a:spLocks/>
          </p:cNvSpPr>
          <p:nvPr/>
        </p:nvSpPr>
        <p:spPr>
          <a:xfrm>
            <a:off x="4370279" y="2138786"/>
            <a:ext cx="3352545" cy="712064"/>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lnSpc>
                <a:spcPct val="100000"/>
              </a:lnSpc>
            </a:pPr>
            <a:r>
              <a:rPr lang="da-DK" sz="2000" dirty="0" smtClean="0">
                <a:latin typeface="+mn-lt"/>
              </a:rPr>
              <a:t>Her er et link til en pjece, </a:t>
            </a:r>
          </a:p>
          <a:p>
            <a:pPr>
              <a:lnSpc>
                <a:spcPct val="100000"/>
              </a:lnSpc>
            </a:pPr>
            <a:r>
              <a:rPr lang="da-DK" sz="2000" dirty="0" smtClean="0">
                <a:latin typeface="+mn-lt"/>
              </a:rPr>
              <a:t>hvor du kan læse mere om at gå til prøve.</a:t>
            </a:r>
            <a:endParaRPr lang="da-DK" sz="2000" dirty="0">
              <a:latin typeface="+mn-lt"/>
            </a:endParaRPr>
          </a:p>
        </p:txBody>
      </p:sp>
      <p:pic>
        <p:nvPicPr>
          <p:cNvPr id="11" name="Billede 10"/>
          <p:cNvPicPr>
            <a:picLocks noChangeAspect="1"/>
          </p:cNvPicPr>
          <p:nvPr/>
        </p:nvPicPr>
        <p:blipFill rotWithShape="1">
          <a:blip r:embed="rId3"/>
          <a:srcRect l="30987" t="16917" r="34063" b="3500"/>
          <a:stretch/>
        </p:blipFill>
        <p:spPr>
          <a:xfrm>
            <a:off x="742949" y="2028114"/>
            <a:ext cx="2919223" cy="4154500"/>
          </a:xfrm>
          <a:prstGeom prst="rect">
            <a:avLst/>
          </a:prstGeom>
        </p:spPr>
      </p:pic>
      <p:sp>
        <p:nvSpPr>
          <p:cNvPr id="3" name="Rektangel 2"/>
          <p:cNvSpPr/>
          <p:nvPr/>
        </p:nvSpPr>
        <p:spPr>
          <a:xfrm>
            <a:off x="4370279" y="3544913"/>
            <a:ext cx="4098498" cy="1477328"/>
          </a:xfrm>
          <a:prstGeom prst="rect">
            <a:avLst/>
          </a:prstGeom>
        </p:spPr>
        <p:txBody>
          <a:bodyPr wrap="square">
            <a:spAutoFit/>
          </a:bodyPr>
          <a:lstStyle/>
          <a:p>
            <a:r>
              <a:rPr lang="da-DK" dirty="0">
                <a:solidFill>
                  <a:schemeClr val="accent1"/>
                </a:solidFill>
                <a:hlinkClick r:id="rId4"/>
              </a:rPr>
              <a:t>Information til elever | Folkeskolens prøver | Børne– og Undervisningsministeriet (uvm.dk)</a:t>
            </a:r>
            <a:endParaRPr lang="da-DK" dirty="0">
              <a:solidFill>
                <a:schemeClr val="accent1"/>
              </a:solidFill>
            </a:endParaRPr>
          </a:p>
          <a:p>
            <a:endParaRPr lang="da-DK" dirty="0"/>
          </a:p>
        </p:txBody>
      </p:sp>
    </p:spTree>
    <p:extLst>
      <p:ext uri="{BB962C8B-B14F-4D97-AF65-F5344CB8AC3E}">
        <p14:creationId xmlns:p14="http://schemas.microsoft.com/office/powerpoint/2010/main" val="1362988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18EF2DE-D857-44A5-A33D-34F4F7D94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00" y="327266"/>
            <a:ext cx="4442358" cy="6303934"/>
          </a:xfrm>
          <a:prstGeom prst="rect">
            <a:avLst/>
          </a:prstGeom>
        </p:spPr>
      </p:pic>
      <p:pic>
        <p:nvPicPr>
          <p:cNvPr id="5" name="Picture 2">
            <a:extLst>
              <a:ext uri="{FF2B5EF4-FFF2-40B4-BE49-F238E27FC236}">
                <a16:creationId xmlns:a16="http://schemas.microsoft.com/office/drawing/2014/main" id="{36B0A391-4087-42E8-8FE7-EFBC8BEE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097" y="1860230"/>
            <a:ext cx="3059438" cy="3061800"/>
          </a:xfrm>
          <a:prstGeom prst="rect">
            <a:avLst/>
          </a:prstGeom>
        </p:spPr>
      </p:pic>
      <p:sp>
        <p:nvSpPr>
          <p:cNvPr id="2" name="Titel 1"/>
          <p:cNvSpPr>
            <a:spLocks noGrp="1"/>
          </p:cNvSpPr>
          <p:nvPr>
            <p:ph type="title"/>
          </p:nvPr>
        </p:nvSpPr>
        <p:spPr>
          <a:xfrm>
            <a:off x="1222872" y="925340"/>
            <a:ext cx="3371161" cy="934890"/>
          </a:xfrm>
        </p:spPr>
        <p:txBody>
          <a:bodyPr/>
          <a:lstStyle/>
          <a:p>
            <a:pPr algn="ctr"/>
            <a:r>
              <a:rPr lang="da-DK" sz="4800" dirty="0" smtClean="0"/>
              <a:t>God vind med din prøve </a:t>
            </a:r>
            <a:br>
              <a:rPr lang="da-DK" sz="4800" dirty="0" smtClean="0"/>
            </a:br>
            <a:r>
              <a:rPr lang="da-DK" sz="4800" dirty="0" smtClean="0"/>
              <a:t>– det skal nok blive så godt!</a:t>
            </a:r>
            <a:endParaRPr lang="da-DK" sz="4800"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25</a:t>
            </a:fld>
            <a:endParaRPr lang="da-DK" dirty="0"/>
          </a:p>
        </p:txBody>
      </p:sp>
    </p:spTree>
    <p:extLst>
      <p:ext uri="{BB962C8B-B14F-4D97-AF65-F5344CB8AC3E}">
        <p14:creationId xmlns:p14="http://schemas.microsoft.com/office/powerpoint/2010/main" val="3774209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9407534" cy="892307"/>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a:ea typeface="Verdana"/>
                <a:cs typeface="Arial" panose="020B0604020202020204" pitchFamily="34" charset="0"/>
                <a:sym typeface="Verdana"/>
              </a:rPr>
              <a:t>Materialet</a:t>
            </a:r>
            <a:r>
              <a:rPr lang="da-DK" sz="3600" b="1" dirty="0">
                <a:ea typeface="Verdana"/>
                <a:cs typeface="Verdana"/>
                <a:sym typeface="Verdana"/>
              </a:rPr>
              <a:t> indeholder følgende:</a:t>
            </a:r>
            <a:r>
              <a:rPr lang="da-DK" sz="3600" dirty="0">
                <a:ea typeface="Verdana"/>
                <a:cs typeface="Verdana"/>
                <a:sym typeface="Verdana"/>
              </a:rPr>
              <a:t/>
            </a:r>
            <a:br>
              <a:rPr lang="da-DK" sz="3600" dirty="0">
                <a:ea typeface="Verdana"/>
                <a:cs typeface="Verdana"/>
                <a:sym typeface="Verdana"/>
              </a:rPr>
            </a:b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203" name="Google Shape;203;p25"/>
          <p:cNvSpPr/>
          <p:nvPr/>
        </p:nvSpPr>
        <p:spPr>
          <a:xfrm>
            <a:off x="511850" y="1695618"/>
            <a:ext cx="9895341"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endParaRPr lang="da-DK" dirty="0" smtClean="0">
              <a:solidFill>
                <a:schemeClr val="dk1"/>
              </a:solidFill>
              <a:latin typeface="Verdana"/>
              <a:ea typeface="Verdana"/>
              <a:cs typeface="Verdana"/>
              <a:sym typeface="Verdana"/>
            </a:endParaRPr>
          </a:p>
          <a:p>
            <a:pPr lvl="0">
              <a:buClr>
                <a:schemeClr val="dk1"/>
              </a:buClr>
              <a:buSzPts val="2800"/>
            </a:pPr>
            <a:endParaRPr lang="da-DK" dirty="0">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1551867" y="3002040"/>
            <a:ext cx="6773598" cy="2169825"/>
          </a:xfrm>
          <a:prstGeom prst="rect">
            <a:avLst/>
          </a:prstGeom>
        </p:spPr>
        <p:txBody>
          <a:bodyPr wrap="square">
            <a:spAutoFit/>
          </a:bodyPr>
          <a:lstStyle/>
          <a:p>
            <a:pPr marL="285750" lvl="8" indent="-285750">
              <a:lnSpc>
                <a:spcPct val="150000"/>
              </a:lnSpc>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Generel information om prøven </a:t>
            </a:r>
          </a:p>
          <a:p>
            <a:pPr marL="285750" lvl="8" indent="-285750">
              <a:lnSpc>
                <a:spcPct val="150000"/>
              </a:lnSpc>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Eksempel på en undervisningsbeskrivelse </a:t>
            </a:r>
          </a:p>
          <a:p>
            <a:pPr marL="285750" lvl="8" indent="-285750">
              <a:lnSpc>
                <a:spcPct val="150000"/>
              </a:lnSpc>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Eksempel på prøveoplæg </a:t>
            </a:r>
          </a:p>
          <a:p>
            <a:pPr marL="285750" lvl="8" indent="-285750">
              <a:lnSpc>
                <a:spcPct val="150000"/>
              </a:lnSpc>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Links til lovgivning, vejledninger, film mv.</a:t>
            </a:r>
          </a:p>
          <a:p>
            <a:pPr marL="285750" lvl="8" indent="-285750">
              <a:lnSpc>
                <a:spcPct val="150000"/>
              </a:lnSpc>
              <a:buClr>
                <a:schemeClr val="accent3">
                  <a:lumMod val="50000"/>
                </a:schemeClr>
              </a:buClr>
              <a:buSzPts val="2800"/>
              <a:buFont typeface="Arial" panose="020B0604020202020204" pitchFamily="34" charset="0"/>
              <a:buChar char="•"/>
            </a:pPr>
            <a:r>
              <a:rPr lang="da-DK" dirty="0" smtClean="0">
                <a:latin typeface="Verdana"/>
                <a:ea typeface="Verdana"/>
                <a:cs typeface="Verdana"/>
                <a:sym typeface="Verdana"/>
              </a:rPr>
              <a:t>Når du skal være censor</a:t>
            </a:r>
            <a:endParaRPr lang="da-DK" dirty="0">
              <a:latin typeface="Verdana"/>
              <a:ea typeface="Verdana"/>
              <a:cs typeface="Verdana"/>
              <a:sym typeface="Verdana"/>
            </a:endParaRP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smtClean="0">
                <a:ea typeface="Arial"/>
                <a:cs typeface="Arial"/>
                <a:sym typeface="Arial"/>
              </a:rPr>
              <a:t>Forløbet </a:t>
            </a:r>
            <a:r>
              <a:rPr lang="da-DK" b="1" dirty="0">
                <a:ea typeface="Arial"/>
                <a:cs typeface="Arial"/>
                <a:sym typeface="Arial"/>
              </a:rPr>
              <a:t>frem mod prøven</a:t>
            </a:r>
            <a:r>
              <a:rPr lang="da-DK" sz="3600" dirty="0"/>
              <a:t/>
            </a:r>
            <a:br>
              <a:rPr lang="da-DK" sz="3600" dirty="0"/>
            </a:br>
            <a:r>
              <a:rPr lang="da-DK" sz="3600" b="1" dirty="0" smtClean="0">
                <a:latin typeface="Arial"/>
                <a:ea typeface="Arial"/>
                <a:cs typeface="Arial"/>
                <a:sym typeface="Arial"/>
              </a:rPr>
              <a:t> </a:t>
            </a:r>
            <a:r>
              <a:rPr lang="da-DK" sz="3600" dirty="0" smtClean="0">
                <a:solidFill>
                  <a:schemeClr val="dk1"/>
                </a:solidFill>
                <a:ea typeface="Verdana"/>
                <a:cs typeface="Verdana"/>
                <a:sym typeface="Verdana"/>
              </a:rPr>
              <a:t/>
            </a:r>
            <a:br>
              <a:rPr lang="da-DK" sz="3600" dirty="0" smtClean="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ekstfelt 4"/>
          <p:cNvSpPr txBox="1"/>
          <p:nvPr/>
        </p:nvSpPr>
        <p:spPr>
          <a:xfrm>
            <a:off x="127802" y="6592107"/>
            <a:ext cx="3685246" cy="215444"/>
          </a:xfrm>
          <a:prstGeom prst="rect">
            <a:avLst/>
          </a:prstGeom>
          <a:noFill/>
        </p:spPr>
        <p:txBody>
          <a:bodyPr wrap="square" lIns="0" tIns="0" rIns="0" bIns="0" rtlCol="0">
            <a:spAutoFit/>
          </a:bodyPr>
          <a:lstStyle/>
          <a:p>
            <a:r>
              <a:rPr lang="da-DK" sz="1400" i="1" dirty="0" smtClean="0"/>
              <a:t>Prøvevejledningen s. 6 </a:t>
            </a:r>
          </a:p>
        </p:txBody>
      </p:sp>
      <p:pic>
        <p:nvPicPr>
          <p:cNvPr id="6" name="Billede 5"/>
          <p:cNvPicPr>
            <a:picLocks noChangeAspect="1"/>
          </p:cNvPicPr>
          <p:nvPr/>
        </p:nvPicPr>
        <p:blipFill>
          <a:blip r:embed="rId3"/>
          <a:stretch>
            <a:fillRect/>
          </a:stretch>
        </p:blipFill>
        <p:spPr>
          <a:xfrm>
            <a:off x="533140" y="1894240"/>
            <a:ext cx="9386244" cy="4013275"/>
          </a:xfrm>
          <a:prstGeom prst="rect">
            <a:avLst/>
          </a:prstGeom>
        </p:spPr>
      </p:pic>
    </p:spTree>
    <p:extLst>
      <p:ext uri="{BB962C8B-B14F-4D97-AF65-F5344CB8AC3E}">
        <p14:creationId xmlns:p14="http://schemas.microsoft.com/office/powerpoint/2010/main" val="219871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541475" y="539750"/>
            <a:ext cx="10067767" cy="934890"/>
          </a:xfrm>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smtClean="0">
                <a:ea typeface="Arial"/>
                <a:cs typeface="Arial"/>
                <a:sym typeface="Arial"/>
              </a:rPr>
              <a:t>Prøveforløbet</a:t>
            </a:r>
            <a:endParaRPr sz="32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Tekstfelt 5"/>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7</a:t>
            </a:r>
          </a:p>
        </p:txBody>
      </p:sp>
      <p:pic>
        <p:nvPicPr>
          <p:cNvPr id="3" name="Billede 2"/>
          <p:cNvPicPr>
            <a:picLocks noChangeAspect="1"/>
          </p:cNvPicPr>
          <p:nvPr/>
        </p:nvPicPr>
        <p:blipFill>
          <a:blip r:embed="rId3"/>
          <a:stretch>
            <a:fillRect/>
          </a:stretch>
        </p:blipFill>
        <p:spPr>
          <a:xfrm>
            <a:off x="533140" y="2281237"/>
            <a:ext cx="9469130" cy="3283540"/>
          </a:xfrm>
          <a:prstGeom prst="rect">
            <a:avLst/>
          </a:prstGeom>
        </p:spPr>
      </p:pic>
    </p:spTree>
    <p:extLst>
      <p:ext uri="{BB962C8B-B14F-4D97-AF65-F5344CB8AC3E}">
        <p14:creationId xmlns:p14="http://schemas.microsoft.com/office/powerpoint/2010/main" val="681617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a:ea typeface="Arial"/>
                <a:cs typeface="Arial"/>
                <a:sym typeface="Arial"/>
              </a:rPr>
              <a:t>Forløbet frem mod </a:t>
            </a:r>
            <a:r>
              <a:rPr lang="da-DK" b="1" dirty="0" smtClean="0">
                <a:ea typeface="Arial"/>
                <a:cs typeface="Arial"/>
                <a:sym typeface="Arial"/>
              </a:rPr>
              <a:t>prøven</a:t>
            </a:r>
            <a:r>
              <a:rPr lang="da-DK" sz="3600" dirty="0"/>
              <a:t/>
            </a:r>
            <a:br>
              <a:rPr lang="da-DK" sz="3600" dirty="0"/>
            </a:b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Tekstfelt 5"/>
          <p:cNvSpPr txBox="1"/>
          <p:nvPr/>
        </p:nvSpPr>
        <p:spPr>
          <a:xfrm>
            <a:off x="171870" y="6642556"/>
            <a:ext cx="2423374" cy="215444"/>
          </a:xfrm>
          <a:prstGeom prst="rect">
            <a:avLst/>
          </a:prstGeom>
          <a:noFill/>
        </p:spPr>
        <p:txBody>
          <a:bodyPr wrap="square" lIns="0" tIns="0" rIns="0" bIns="0" rtlCol="0">
            <a:spAutoFit/>
          </a:bodyPr>
          <a:lstStyle/>
          <a:p>
            <a:r>
              <a:rPr lang="da-DK" sz="1400" i="1" dirty="0" smtClean="0"/>
              <a:t>Prøvevejledningen s. 6-9</a:t>
            </a:r>
          </a:p>
        </p:txBody>
      </p:sp>
      <p:sp>
        <p:nvSpPr>
          <p:cNvPr id="8" name="Google Shape;521;p57"/>
          <p:cNvSpPr/>
          <p:nvPr/>
        </p:nvSpPr>
        <p:spPr>
          <a:xfrm>
            <a:off x="322102" y="2450235"/>
            <a:ext cx="11133056" cy="3928531"/>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400" dirty="0" smtClean="0">
                <a:latin typeface="Verdana" panose="020B0604030504040204" pitchFamily="34" charset="0"/>
                <a:ea typeface="Verdana" panose="020B0604030504040204" pitchFamily="34" charset="0"/>
              </a:rPr>
              <a:t>1. </a:t>
            </a:r>
            <a:r>
              <a:rPr lang="da-DK" sz="1400" b="1" u="sng" dirty="0" err="1" smtClean="0">
                <a:latin typeface="Verdana" panose="020B0604030504040204" pitchFamily="34" charset="0"/>
                <a:ea typeface="Verdana" panose="020B0604030504040204" pitchFamily="34" charset="0"/>
              </a:rPr>
              <a:t>Gruppefacilitering</a:t>
            </a:r>
            <a:r>
              <a:rPr lang="da-DK" sz="1400" b="1" u="sng" dirty="0" smtClean="0">
                <a:latin typeface="Verdana" panose="020B0604030504040204" pitchFamily="34" charset="0"/>
                <a:ea typeface="Verdana" panose="020B0604030504040204" pitchFamily="34" charset="0"/>
              </a:rPr>
              <a:t>  </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smtClean="0">
                <a:latin typeface="Verdana" panose="020B0604030504040204" pitchFamily="34" charset="0"/>
                <a:ea typeface="Verdana" panose="020B0604030504040204" pitchFamily="34" charset="0"/>
              </a:rPr>
              <a:t>Eleverne vælger selv, om de vil gå til prøve individuelt eller i gruppe. Du skal hjælpe eleverne med gruppedannelse, der foregår forud for udlevering af prøveoplæg samt undervisningsbeskrivelsen</a:t>
            </a:r>
          </a:p>
          <a:p>
            <a:pPr marL="342900" indent="-342900">
              <a:buClr>
                <a:schemeClr val="tx1"/>
              </a:buClr>
              <a:buFont typeface="+mj-lt"/>
              <a:buAutoNum type="arabicPeriod"/>
            </a:pPr>
            <a:endParaRPr lang="da-DK" sz="1400" b="1"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2. </a:t>
            </a:r>
            <a:r>
              <a:rPr lang="da-DK" sz="1400" b="1" u="sng" dirty="0" smtClean="0">
                <a:latin typeface="Verdana" panose="020B0604030504040204" pitchFamily="34" charset="0"/>
                <a:ea typeface="Verdana" panose="020B0604030504040204" pitchFamily="34" charset="0"/>
              </a:rPr>
              <a:t>Undervisningsbeskrivelse skal indeholde samt beskrive følgende</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Organisering af undervisningen</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Beskrivelse af undervisningen inden for de tre kompetenceområder</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Gennemgå undervisningsbeskrivelse med eleverne, så de kender grundlaget for prøveoplægget</a:t>
            </a:r>
          </a:p>
          <a:p>
            <a:pPr lvl="1">
              <a:buClr>
                <a:schemeClr val="tx1"/>
              </a:buClr>
            </a:pPr>
            <a:endParaRPr lang="da-DK" sz="1400" b="1"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3.</a:t>
            </a:r>
            <a:r>
              <a:rPr lang="da-DK" sz="1400" b="1" dirty="0" smtClean="0">
                <a:latin typeface="Verdana" panose="020B0604030504040204" pitchFamily="34" charset="0"/>
                <a:ea typeface="Verdana" panose="020B0604030504040204" pitchFamily="34" charset="0"/>
              </a:rPr>
              <a:t> </a:t>
            </a:r>
            <a:r>
              <a:rPr lang="da-DK" sz="1400" b="1" u="sng" dirty="0" smtClean="0">
                <a:latin typeface="Verdana" panose="020B0604030504040204" pitchFamily="34" charset="0"/>
                <a:ea typeface="Verdana" panose="020B0604030504040204" pitchFamily="34" charset="0"/>
              </a:rPr>
              <a:t>Prøveoplæg</a:t>
            </a:r>
            <a:endParaRPr lang="da-DK" sz="1400" u="sng"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Prøveoplæggene har afsæt i undervisningsbeskrivelsen og skal</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Være ukendt for eleverne indtil det udleveres i del A</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Være formuleret præcist</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Danne udgangspunkt for udarbejdelse af et praktisk produkt og den efterfølgende reflekterende samtale</a:t>
            </a: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4. </a:t>
            </a:r>
            <a:r>
              <a:rPr lang="da-DK" sz="1400" b="1" u="sng" dirty="0" smtClean="0">
                <a:latin typeface="Verdana" panose="020B0604030504040204" pitchFamily="34" charset="0"/>
                <a:ea typeface="Verdana" panose="020B0604030504040204" pitchFamily="34" charset="0"/>
              </a:rPr>
              <a:t>Kontakt til censor</a:t>
            </a:r>
            <a:r>
              <a:rPr lang="da-DK" sz="1400" dirty="0" smtClean="0">
                <a:latin typeface="Verdana" panose="020B0604030504040204" pitchFamily="34" charset="0"/>
                <a:ea typeface="Verdana" panose="020B0604030504040204" pitchFamily="34" charset="0"/>
              </a:rPr>
              <a:t> </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Send undervisningsbeskrivelse og prøveoplæg til censor senest 14 kalenderdage inden del A</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cs typeface="Calibri"/>
                <a:sym typeface="Calibri"/>
              </a:rPr>
              <a:t>Censor tager kontakt til dig vedrørende praktik, oplæg eller andre ting, der skal afklares</a:t>
            </a:r>
            <a:endParaRPr sz="1400" dirty="0">
              <a:latin typeface="Calibri"/>
              <a:ea typeface="Calibri"/>
              <a:cs typeface="Calibri"/>
              <a:sym typeface="Calibri"/>
            </a:endParaRPr>
          </a:p>
        </p:txBody>
      </p:sp>
      <p:pic>
        <p:nvPicPr>
          <p:cNvPr id="12" name="Billede 11"/>
          <p:cNvPicPr>
            <a:picLocks noChangeAspect="1"/>
          </p:cNvPicPr>
          <p:nvPr/>
        </p:nvPicPr>
        <p:blipFill>
          <a:blip r:embed="rId3"/>
          <a:stretch>
            <a:fillRect/>
          </a:stretch>
        </p:blipFill>
        <p:spPr>
          <a:xfrm>
            <a:off x="7741920" y="280376"/>
            <a:ext cx="3513117" cy="1502103"/>
          </a:xfrm>
          <a:prstGeom prst="rect">
            <a:avLst/>
          </a:prstGeom>
        </p:spPr>
      </p:pic>
      <p:sp>
        <p:nvSpPr>
          <p:cNvPr id="4" name="Højre klammeparentes 3"/>
          <p:cNvSpPr/>
          <p:nvPr/>
        </p:nvSpPr>
        <p:spPr>
          <a:xfrm rot="5400000">
            <a:off x="8420519" y="1349761"/>
            <a:ext cx="422030" cy="158763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Tree>
    <p:extLst>
      <p:ext uri="{BB962C8B-B14F-4D97-AF65-F5344CB8AC3E}">
        <p14:creationId xmlns:p14="http://schemas.microsoft.com/office/powerpoint/2010/main" val="67659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smtClean="0">
                <a:ea typeface="Arial"/>
                <a:cs typeface="Arial"/>
                <a:sym typeface="Arial"/>
              </a:rPr>
              <a:t>Prøveforløbet</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ea typeface="Arial"/>
              <a:cs typeface="Arial"/>
              <a:sym typeface="Arial"/>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Tekstfelt 5"/>
          <p:cNvSpPr txBox="1"/>
          <p:nvPr/>
        </p:nvSpPr>
        <p:spPr>
          <a:xfrm>
            <a:off x="429658" y="6552470"/>
            <a:ext cx="2423374" cy="215444"/>
          </a:xfrm>
          <a:prstGeom prst="rect">
            <a:avLst/>
          </a:prstGeom>
          <a:noFill/>
        </p:spPr>
        <p:txBody>
          <a:bodyPr wrap="square" lIns="0" tIns="0" rIns="0" bIns="0" rtlCol="0">
            <a:spAutoFit/>
          </a:bodyPr>
          <a:lstStyle/>
          <a:p>
            <a:r>
              <a:rPr lang="da-DK" sz="1400" i="1" dirty="0" smtClean="0"/>
              <a:t>Prøvevejledningen s. 9-12</a:t>
            </a:r>
          </a:p>
        </p:txBody>
      </p:sp>
      <p:sp>
        <p:nvSpPr>
          <p:cNvPr id="8" name="Google Shape;521;p57"/>
          <p:cNvSpPr/>
          <p:nvPr/>
        </p:nvSpPr>
        <p:spPr>
          <a:xfrm>
            <a:off x="429658" y="1829368"/>
            <a:ext cx="11133056" cy="4583818"/>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400" dirty="0" smtClean="0">
                <a:latin typeface="Verdana" panose="020B0604030504040204" pitchFamily="34" charset="0"/>
                <a:ea typeface="Verdana" panose="020B0604030504040204" pitchFamily="34" charset="0"/>
              </a:rPr>
              <a:t>1. </a:t>
            </a:r>
            <a:r>
              <a:rPr lang="da-DK" sz="1400" b="1" u="sng" dirty="0" smtClean="0">
                <a:latin typeface="Verdana" panose="020B0604030504040204" pitchFamily="34" charset="0"/>
                <a:ea typeface="Verdana" panose="020B0604030504040204" pitchFamily="34" charset="0"/>
              </a:rPr>
              <a:t>Del A: udlevering af prøveoplæg; 60 min</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smtClean="0">
                <a:latin typeface="Verdana" panose="020B0604030504040204" pitchFamily="34" charset="0"/>
                <a:ea typeface="Verdana" panose="020B0604030504040204" pitchFamily="34" charset="0"/>
              </a:rPr>
              <a:t>Eleverne får samlet udleveret det fælles prøveoplæg</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Eleverne går i gang med at idégenerere, researche </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Sørg for at alle har forstået </a:t>
            </a:r>
          </a:p>
          <a:p>
            <a:pPr marL="1657350" lvl="3"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Tema</a:t>
            </a:r>
          </a:p>
          <a:p>
            <a:pPr marL="1657350" lvl="3"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Opgaven</a:t>
            </a:r>
          </a:p>
          <a:p>
            <a:pPr marL="1657350" lvl="3"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Øvrige krav </a:t>
            </a: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2. </a:t>
            </a:r>
            <a:r>
              <a:rPr lang="da-DK" sz="1400" b="1" u="sng" dirty="0" smtClean="0">
                <a:latin typeface="Verdana" panose="020B0604030504040204" pitchFamily="34" charset="0"/>
                <a:ea typeface="Verdana" panose="020B0604030504040204" pitchFamily="34" charset="0"/>
              </a:rPr>
              <a:t>Del B: </a:t>
            </a:r>
            <a:r>
              <a:rPr lang="da-DK" sz="1400" b="1" u="sng" dirty="0" err="1" smtClean="0">
                <a:latin typeface="Verdana" panose="020B0604030504040204" pitchFamily="34" charset="0"/>
                <a:ea typeface="Verdana" panose="020B0604030504040204" pitchFamily="34" charset="0"/>
              </a:rPr>
              <a:t>forberendede</a:t>
            </a:r>
            <a:r>
              <a:rPr lang="da-DK" sz="1400" b="1" u="sng" dirty="0" smtClean="0">
                <a:latin typeface="Verdana" panose="020B0604030504040204" pitchFamily="34" charset="0"/>
                <a:ea typeface="Verdana" panose="020B0604030504040204" pitchFamily="34" charset="0"/>
              </a:rPr>
              <a:t> lektioner; 7 lektioner a’ 45 min.</a:t>
            </a:r>
          </a:p>
          <a:p>
            <a:pPr lvl="1">
              <a:buClr>
                <a:schemeClr val="tx1"/>
              </a:buClr>
            </a:pPr>
            <a:r>
              <a:rPr lang="da-DK" sz="1400" dirty="0" smtClean="0">
                <a:latin typeface="Verdana" panose="020B0604030504040204" pitchFamily="34" charset="0"/>
                <a:ea typeface="Verdana" panose="020B0604030504040204" pitchFamily="34" charset="0"/>
              </a:rPr>
              <a:t>Eleverne må kun arbejde på deres produkt og designproces i de syv lektioner</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Efter idegenerering arbejder eleverne på deres produkt</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Det er vigtigt, de ikke </a:t>
            </a:r>
            <a:r>
              <a:rPr lang="da-DK" sz="1400" dirty="0" err="1" smtClean="0">
                <a:latin typeface="Verdana" panose="020B0604030504040204" pitchFamily="34" charset="0"/>
                <a:ea typeface="Verdana" panose="020B0604030504040204" pitchFamily="34" charset="0"/>
              </a:rPr>
              <a:t>færdiggører</a:t>
            </a:r>
            <a:r>
              <a:rPr lang="da-DK" sz="1400" dirty="0" smtClean="0">
                <a:latin typeface="Verdana" panose="020B0604030504040204" pitchFamily="34" charset="0"/>
                <a:ea typeface="Verdana" panose="020B0604030504040204" pitchFamily="34" charset="0"/>
              </a:rPr>
              <a:t> produktet</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Lærer og ledelse vælger hvordan de syv lektioner fordeles</a:t>
            </a: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3.</a:t>
            </a:r>
            <a:r>
              <a:rPr lang="da-DK" sz="1400" b="1" dirty="0" smtClean="0">
                <a:latin typeface="Verdana" panose="020B0604030504040204" pitchFamily="34" charset="0"/>
                <a:ea typeface="Verdana" panose="020B0604030504040204" pitchFamily="34" charset="0"/>
              </a:rPr>
              <a:t> </a:t>
            </a:r>
            <a:r>
              <a:rPr lang="da-DK" sz="1400" b="1" u="sng" dirty="0" smtClean="0">
                <a:latin typeface="Verdana" panose="020B0604030504040204" pitchFamily="34" charset="0"/>
                <a:ea typeface="Verdana" panose="020B0604030504040204" pitchFamily="34" charset="0"/>
              </a:rPr>
              <a:t>Del C: 4 timer i værkstedet </a:t>
            </a:r>
            <a:endParaRPr lang="da-DK" sz="1400" u="sng"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Censor er tilstede</a:t>
            </a:r>
          </a:p>
          <a:p>
            <a:pPr marL="742950" lvl="1" indent="-285750">
              <a:buClr>
                <a:schemeClr val="tx1"/>
              </a:buClr>
              <a:buFont typeface="Arial" panose="020B0604020202020204" pitchFamily="34" charset="0"/>
              <a:buChar char="•"/>
            </a:pPr>
            <a:r>
              <a:rPr lang="da-DK" sz="1400" dirty="0" smtClean="0"/>
              <a:t>Prøven </a:t>
            </a:r>
            <a:r>
              <a:rPr lang="da-DK" sz="1400" dirty="0"/>
              <a:t>skal afvikles uden pause. </a:t>
            </a:r>
            <a:endParaRPr lang="da-DK" sz="1400" dirty="0" smtClean="0"/>
          </a:p>
          <a:p>
            <a:pPr marL="742950" lvl="1" indent="-285750">
              <a:buClr>
                <a:schemeClr val="tx1"/>
              </a:buClr>
              <a:buFont typeface="Arial" panose="020B0604020202020204" pitchFamily="34" charset="0"/>
              <a:buChar char="•"/>
            </a:pPr>
            <a:r>
              <a:rPr lang="da-DK" sz="1400" dirty="0" smtClean="0"/>
              <a:t>Eleverne </a:t>
            </a:r>
            <a:r>
              <a:rPr lang="da-DK" sz="1400" dirty="0"/>
              <a:t>har ansvaret for, at tiden disponeres, så de kan færdiggøre deres produkt inden for </a:t>
            </a:r>
            <a:r>
              <a:rPr lang="da-DK" sz="1400" dirty="0" smtClean="0"/>
              <a:t>tidsrammen</a:t>
            </a:r>
          </a:p>
          <a:p>
            <a:pPr marL="742950" lvl="1" indent="-285750">
              <a:buClr>
                <a:schemeClr val="tx1"/>
              </a:buClr>
              <a:buFont typeface="Arial" panose="020B0604020202020204" pitchFamily="34" charset="0"/>
              <a:buChar char="•"/>
            </a:pPr>
            <a:r>
              <a:rPr lang="da-DK" sz="1400" dirty="0">
                <a:latin typeface="Verdana" panose="020B0604030504040204" pitchFamily="34" charset="0"/>
                <a:ea typeface="Verdana" panose="020B0604030504040204" pitchFamily="34" charset="0"/>
              </a:rPr>
              <a:t>Produktet færdiggøres </a:t>
            </a:r>
            <a:endParaRPr lang="da-DK" sz="1400" dirty="0" smtClean="0"/>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Votering og karakterfastsættelse er indeholdt i de fire timer, karakterafgivning forestås umiddelbart efter de fire timer. </a:t>
            </a: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pic>
        <p:nvPicPr>
          <p:cNvPr id="11" name="Billede 10"/>
          <p:cNvPicPr>
            <a:picLocks noChangeAspect="1"/>
          </p:cNvPicPr>
          <p:nvPr/>
        </p:nvPicPr>
        <p:blipFill>
          <a:blip r:embed="rId3"/>
          <a:stretch>
            <a:fillRect/>
          </a:stretch>
        </p:blipFill>
        <p:spPr>
          <a:xfrm>
            <a:off x="7741920" y="318476"/>
            <a:ext cx="3513117" cy="1502103"/>
          </a:xfrm>
          <a:prstGeom prst="rect">
            <a:avLst/>
          </a:prstGeom>
        </p:spPr>
      </p:pic>
      <p:sp>
        <p:nvSpPr>
          <p:cNvPr id="12" name="Højre klammeparentes 11"/>
          <p:cNvSpPr/>
          <p:nvPr/>
        </p:nvSpPr>
        <p:spPr>
          <a:xfrm rot="5400000">
            <a:off x="10221854" y="1325120"/>
            <a:ext cx="422030" cy="158763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Tree>
    <p:extLst>
      <p:ext uri="{BB962C8B-B14F-4D97-AF65-F5344CB8AC3E}">
        <p14:creationId xmlns:p14="http://schemas.microsoft.com/office/powerpoint/2010/main" val="2000128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b="1" dirty="0"/>
              <a:t>Prøvens varighed og antallet af </a:t>
            </a:r>
            <a:r>
              <a:rPr lang="da-DK" sz="3600" b="1" dirty="0" smtClean="0"/>
              <a:t>elever </a:t>
            </a:r>
            <a:endParaRPr lang="da-DK" sz="3600" b="1" dirty="0"/>
          </a:p>
        </p:txBody>
      </p:sp>
      <p:sp>
        <p:nvSpPr>
          <p:cNvPr id="5" name="Google Shape;192;p24"/>
          <p:cNvSpPr txBox="1">
            <a:spLocks/>
          </p:cNvSpPr>
          <p:nvPr/>
        </p:nvSpPr>
        <p:spPr>
          <a:xfrm>
            <a:off x="529701" y="1326309"/>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Rektangel 5"/>
          <p:cNvSpPr/>
          <p:nvPr/>
        </p:nvSpPr>
        <p:spPr>
          <a:xfrm>
            <a:off x="529700" y="1872170"/>
            <a:ext cx="8614300" cy="954107"/>
          </a:xfrm>
          <a:prstGeom prst="rect">
            <a:avLst/>
          </a:prstGeom>
        </p:spPr>
        <p:txBody>
          <a:bodyPr wrap="square">
            <a:spAutoFit/>
          </a:bodyPr>
          <a:lstStyle/>
          <a:p>
            <a:r>
              <a:rPr lang="da-DK" sz="1400" dirty="0"/>
              <a:t>Eleverne kan enten vælge at gå til prøve individuelt eller i grupper bestående af 2-3 elever. </a:t>
            </a:r>
            <a:r>
              <a:rPr lang="da-DK" sz="1400" dirty="0" smtClean="0"/>
              <a:t>Prøven tilrettelægges</a:t>
            </a:r>
            <a:r>
              <a:rPr lang="da-DK" sz="1400" dirty="0"/>
              <a:t>, så der i løbet af de 4 timer, prøven gennemføres, er følgende antal minutter til den </a:t>
            </a:r>
            <a:r>
              <a:rPr lang="da-DK" sz="1400" dirty="0" smtClean="0"/>
              <a:t>reflekterende </a:t>
            </a:r>
            <a:r>
              <a:rPr lang="da-DK" sz="1400" dirty="0"/>
              <a:t>samtale inkl. karakterfastsættelse mellem lærer, censor og elev/gruppe:</a:t>
            </a:r>
          </a:p>
        </p:txBody>
      </p:sp>
      <p:pic>
        <p:nvPicPr>
          <p:cNvPr id="8" name="Billede 7"/>
          <p:cNvPicPr>
            <a:picLocks noChangeAspect="1"/>
          </p:cNvPicPr>
          <p:nvPr/>
        </p:nvPicPr>
        <p:blipFill>
          <a:blip r:embed="rId2"/>
          <a:stretch>
            <a:fillRect/>
          </a:stretch>
        </p:blipFill>
        <p:spPr>
          <a:xfrm>
            <a:off x="1553301" y="3366250"/>
            <a:ext cx="6567097" cy="1848845"/>
          </a:xfrm>
          <a:prstGeom prst="rect">
            <a:avLst/>
          </a:prstGeom>
        </p:spPr>
      </p:pic>
      <p:sp>
        <p:nvSpPr>
          <p:cNvPr id="9" name="Tekstfelt 8"/>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9</a:t>
            </a:r>
          </a:p>
        </p:txBody>
      </p:sp>
      <p:sp>
        <p:nvSpPr>
          <p:cNvPr id="12" name="Rektangel 11"/>
          <p:cNvSpPr/>
          <p:nvPr/>
        </p:nvSpPr>
        <p:spPr>
          <a:xfrm>
            <a:off x="529699" y="5330223"/>
            <a:ext cx="8614300" cy="523220"/>
          </a:xfrm>
          <a:prstGeom prst="rect">
            <a:avLst/>
          </a:prstGeom>
        </p:spPr>
        <p:txBody>
          <a:bodyPr wrap="square">
            <a:spAutoFit/>
          </a:bodyPr>
          <a:lstStyle/>
          <a:p>
            <a:r>
              <a:rPr lang="da-DK" sz="1400" dirty="0" smtClean="0"/>
              <a:t>Du skal derfor regne på, hvor mange elever der går op individuelt og i grupper og eventuelt planlægge </a:t>
            </a:r>
            <a:r>
              <a:rPr lang="da-DK" sz="1400" smtClean="0"/>
              <a:t>med flere dage til del C. </a:t>
            </a:r>
            <a:endParaRPr lang="da-DK" sz="1400" dirty="0"/>
          </a:p>
        </p:txBody>
      </p:sp>
    </p:spTree>
    <p:extLst>
      <p:ext uri="{BB962C8B-B14F-4D97-AF65-F5344CB8AC3E}">
        <p14:creationId xmlns:p14="http://schemas.microsoft.com/office/powerpoint/2010/main" val="82908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5" name="Rektangel 4"/>
          <p:cNvSpPr/>
          <p:nvPr/>
        </p:nvSpPr>
        <p:spPr>
          <a:xfrm>
            <a:off x="344784" y="2215408"/>
            <a:ext cx="10773771" cy="4570482"/>
          </a:xfrm>
          <a:prstGeom prst="rect">
            <a:avLst/>
          </a:prstGeom>
        </p:spPr>
        <p:txBody>
          <a:bodyPr wrap="square">
            <a:spAutoFit/>
          </a:bodyPr>
          <a:lstStyle/>
          <a:p>
            <a:pPr marL="171450" lvl="8" indent="-171450">
              <a:lnSpc>
                <a:spcPct val="150000"/>
              </a:lnSpc>
              <a:buClr>
                <a:schemeClr val="accent3">
                  <a:lumMod val="50000"/>
                </a:schemeClr>
              </a:buClr>
              <a:buSzPts val="2800"/>
              <a:buFont typeface="Wingdings" panose="05000000000000000000" pitchFamily="2" charset="2"/>
              <a:buChar char="ü"/>
            </a:pPr>
            <a:r>
              <a:rPr lang="da-DK" sz="1200" dirty="0" smtClean="0">
                <a:latin typeface="Verdana"/>
                <a:ea typeface="Verdana"/>
                <a:cs typeface="Verdana"/>
                <a:sym typeface="Verdana"/>
              </a:rPr>
              <a:t>Undervisningsbeskrivelsen omfatter oplysninger om undervisningens form og indhold</a:t>
            </a:r>
          </a:p>
          <a:p>
            <a:pPr marL="171450" lvl="8" indent="-171450">
              <a:lnSpc>
                <a:spcPct val="150000"/>
              </a:lnSpc>
              <a:buClr>
                <a:schemeClr val="accent3">
                  <a:lumMod val="50000"/>
                </a:schemeClr>
              </a:buClr>
              <a:buSzPts val="2800"/>
              <a:buFont typeface="Wingdings" panose="05000000000000000000" pitchFamily="2" charset="2"/>
              <a:buChar char="ü"/>
            </a:pPr>
            <a:endParaRPr lang="da-DK" sz="1200" dirty="0" smtClean="0">
              <a:latin typeface="Verdana"/>
              <a:ea typeface="Verdana"/>
              <a:cs typeface="Verdana"/>
              <a:sym typeface="Verdana"/>
            </a:endParaRPr>
          </a:p>
          <a:p>
            <a:pPr marL="171450" lvl="8" indent="-171450">
              <a:lnSpc>
                <a:spcPct val="150000"/>
              </a:lnSpc>
              <a:buClr>
                <a:schemeClr val="accent3">
                  <a:lumMod val="50000"/>
                </a:schemeClr>
              </a:buClr>
              <a:buSzPts val="2800"/>
              <a:buFont typeface="Wingdings" panose="05000000000000000000" pitchFamily="2" charset="2"/>
              <a:buChar char="ü"/>
            </a:pPr>
            <a:r>
              <a:rPr lang="da-DK" sz="1200" dirty="0" smtClean="0">
                <a:latin typeface="Verdana"/>
                <a:ea typeface="Verdana"/>
                <a:cs typeface="Verdana"/>
                <a:sym typeface="Verdana"/>
              </a:rPr>
              <a:t>Udgangspunktet for undervisningsbeskrivelsen er lærerens årsplan, den kan med fordel anvendes som et dynamisk værktøj sideløbende med den gennemførte undervisning over de to år. Hermed er den opdateret og klar til brug i prøveforløbet</a:t>
            </a:r>
          </a:p>
          <a:p>
            <a:pPr marL="171450" lvl="8" indent="-171450">
              <a:lnSpc>
                <a:spcPct val="150000"/>
              </a:lnSpc>
              <a:buClr>
                <a:schemeClr val="accent3">
                  <a:lumMod val="50000"/>
                </a:schemeClr>
              </a:buClr>
              <a:buSzPts val="2800"/>
              <a:buFont typeface="Wingdings" panose="05000000000000000000" pitchFamily="2" charset="2"/>
              <a:buChar char="ü"/>
            </a:pPr>
            <a:endParaRPr lang="da-DK" sz="1200" dirty="0" smtClean="0">
              <a:latin typeface="Verdana"/>
              <a:ea typeface="Verdana"/>
              <a:cs typeface="Verdana"/>
              <a:sym typeface="Verdana"/>
            </a:endParaRPr>
          </a:p>
          <a:p>
            <a:pPr marL="171450" lvl="8" indent="-171450">
              <a:lnSpc>
                <a:spcPct val="150000"/>
              </a:lnSpc>
              <a:buClr>
                <a:schemeClr val="accent3">
                  <a:lumMod val="50000"/>
                </a:schemeClr>
              </a:buClr>
              <a:buSzPts val="2800"/>
              <a:buFont typeface="Wingdings" panose="05000000000000000000" pitchFamily="2" charset="2"/>
              <a:buChar char="ü"/>
            </a:pPr>
            <a:r>
              <a:rPr lang="da-DK" sz="1200" dirty="0" smtClean="0">
                <a:latin typeface="Verdana"/>
                <a:ea typeface="Verdana"/>
                <a:cs typeface="Verdana"/>
                <a:sym typeface="Verdana"/>
              </a:rPr>
              <a:t>Undervisningsbeskrivelsen skal indeholde </a:t>
            </a:r>
          </a:p>
          <a:p>
            <a:pPr marL="0" lvl="8">
              <a:lnSpc>
                <a:spcPct val="150000"/>
              </a:lnSpc>
              <a:buClr>
                <a:schemeClr val="accent3">
                  <a:lumMod val="50000"/>
                </a:schemeClr>
              </a:buClr>
              <a:buSzPts val="2800"/>
            </a:pPr>
            <a:r>
              <a:rPr lang="da-DK" sz="1200" dirty="0" smtClean="0">
                <a:latin typeface="Verdana"/>
                <a:ea typeface="Verdana"/>
                <a:cs typeface="Verdana"/>
                <a:sym typeface="Verdana"/>
              </a:rPr>
              <a:t>	1. De formelle forhold: Skolens og holdets navn, lærer(e), elevantal og –grupper, prøvedatoer</a:t>
            </a:r>
          </a:p>
          <a:p>
            <a:pPr marL="0" lvl="8" algn="just">
              <a:lnSpc>
                <a:spcPct val="150000"/>
              </a:lnSpc>
              <a:buClr>
                <a:schemeClr val="accent3">
                  <a:lumMod val="50000"/>
                </a:schemeClr>
              </a:buClr>
              <a:buSzPts val="2800"/>
            </a:pPr>
            <a:r>
              <a:rPr lang="da-DK" sz="1200" dirty="0" smtClean="0">
                <a:latin typeface="Verdana"/>
                <a:ea typeface="Verdana"/>
                <a:cs typeface="Verdana"/>
                <a:sym typeface="Verdana"/>
              </a:rPr>
              <a:t>	2. Undervisningsforhold: </a:t>
            </a:r>
            <a:r>
              <a:rPr lang="da-DK" sz="1200" dirty="0">
                <a:latin typeface="Verdana"/>
                <a:ea typeface="Verdana"/>
                <a:cs typeface="Verdana"/>
                <a:sym typeface="Verdana"/>
              </a:rPr>
              <a:t>O</a:t>
            </a:r>
            <a:r>
              <a:rPr lang="da-DK" sz="1200" dirty="0" smtClean="0">
                <a:latin typeface="Verdana"/>
                <a:ea typeface="Verdana"/>
                <a:cs typeface="Verdana"/>
                <a:sym typeface="Verdana"/>
              </a:rPr>
              <a:t>rganisering, form og indhold, kompetenceområder, </a:t>
            </a:r>
            <a:r>
              <a:rPr lang="da-DK" sz="1200" dirty="0" err="1" smtClean="0">
                <a:latin typeface="Verdana"/>
                <a:ea typeface="Verdana"/>
                <a:cs typeface="Verdana"/>
                <a:sym typeface="Verdana"/>
              </a:rPr>
              <a:t>evt</a:t>
            </a:r>
            <a:r>
              <a:rPr lang="da-DK" sz="1200" dirty="0" smtClean="0">
                <a:latin typeface="Verdana"/>
                <a:ea typeface="Verdana"/>
                <a:cs typeface="Verdana"/>
                <a:sym typeface="Verdana"/>
              </a:rPr>
              <a:t> henvisninger til litteratur, film, links og 	åben skole aktiviteter</a:t>
            </a:r>
          </a:p>
          <a:p>
            <a:pPr marL="171450" lvl="8" indent="-171450">
              <a:lnSpc>
                <a:spcPct val="150000"/>
              </a:lnSpc>
              <a:buClr>
                <a:schemeClr val="accent3">
                  <a:lumMod val="50000"/>
                </a:schemeClr>
              </a:buClr>
              <a:buSzPts val="2800"/>
              <a:buFont typeface="Wingdings" panose="05000000000000000000" pitchFamily="2" charset="2"/>
              <a:buChar char="ü"/>
            </a:pPr>
            <a:endParaRPr lang="da-DK" sz="1200" dirty="0" smtClean="0">
              <a:latin typeface="Verdana"/>
              <a:ea typeface="Verdana"/>
              <a:cs typeface="Verdana"/>
              <a:sym typeface="Verdana"/>
            </a:endParaRPr>
          </a:p>
          <a:p>
            <a:pPr marL="171450" lvl="8" indent="-171450">
              <a:lnSpc>
                <a:spcPct val="150000"/>
              </a:lnSpc>
              <a:buClr>
                <a:schemeClr val="accent3">
                  <a:lumMod val="50000"/>
                </a:schemeClr>
              </a:buClr>
              <a:buSzPts val="2800"/>
              <a:buFont typeface="Wingdings" panose="05000000000000000000" pitchFamily="2" charset="2"/>
              <a:buChar char="ü"/>
            </a:pPr>
            <a:r>
              <a:rPr lang="da-DK" sz="1200" dirty="0" smtClean="0">
                <a:latin typeface="Verdana"/>
                <a:ea typeface="Verdana"/>
                <a:cs typeface="Verdana"/>
                <a:sym typeface="Verdana"/>
              </a:rPr>
              <a:t>Undervisningsbeskrivelsen skal være overskuelig og fyldestgørende for censor og skal give et overblik over, hvordan der er arbejdet med kompetenceområderne i undervisningen</a:t>
            </a:r>
          </a:p>
          <a:p>
            <a:pPr marL="171450" lvl="8" indent="-171450">
              <a:lnSpc>
                <a:spcPct val="150000"/>
              </a:lnSpc>
              <a:buClr>
                <a:schemeClr val="accent3">
                  <a:lumMod val="50000"/>
                </a:schemeClr>
              </a:buClr>
              <a:buSzPts val="2800"/>
              <a:buFont typeface="Wingdings" panose="05000000000000000000" pitchFamily="2" charset="2"/>
              <a:buChar char="ü"/>
            </a:pPr>
            <a:endParaRPr lang="da-DK" sz="1200" dirty="0" smtClean="0">
              <a:latin typeface="Verdana"/>
              <a:ea typeface="Verdana"/>
              <a:cs typeface="Verdana"/>
              <a:sym typeface="Verdana"/>
            </a:endParaRPr>
          </a:p>
          <a:p>
            <a:pPr marL="171450" lvl="8" indent="-171450">
              <a:lnSpc>
                <a:spcPct val="150000"/>
              </a:lnSpc>
              <a:buClr>
                <a:schemeClr val="accent3">
                  <a:lumMod val="50000"/>
                </a:schemeClr>
              </a:buClr>
              <a:buSzPts val="2800"/>
              <a:buFont typeface="Wingdings" panose="05000000000000000000" pitchFamily="2" charset="2"/>
              <a:buChar char="ü"/>
            </a:pPr>
            <a:r>
              <a:rPr lang="da-DK" sz="1200" dirty="0" smtClean="0"/>
              <a:t>Undervisningsbeskrivelsen </a:t>
            </a:r>
            <a:r>
              <a:rPr lang="da-DK" sz="1200" dirty="0"/>
              <a:t>er </a:t>
            </a:r>
            <a:r>
              <a:rPr lang="da-DK" sz="1200" dirty="0" smtClean="0"/>
              <a:t>også til eleverne, her får de et </a:t>
            </a:r>
            <a:r>
              <a:rPr lang="da-DK" sz="1200" dirty="0"/>
              <a:t>overblik over </a:t>
            </a:r>
            <a:r>
              <a:rPr lang="da-DK" sz="1200" dirty="0" smtClean="0"/>
              <a:t>undervisningsforløbene og </a:t>
            </a:r>
            <a:r>
              <a:rPr lang="da-DK" sz="1200" dirty="0"/>
              <a:t>det faglige stof, der er opgivet til </a:t>
            </a:r>
            <a:r>
              <a:rPr lang="da-DK" sz="1200" dirty="0" smtClean="0"/>
              <a:t>prøven</a:t>
            </a:r>
          </a:p>
          <a:p>
            <a:pPr marL="0" lvl="8">
              <a:lnSpc>
                <a:spcPct val="150000"/>
              </a:lnSpc>
              <a:buClr>
                <a:schemeClr val="accent3">
                  <a:lumMod val="50000"/>
                </a:schemeClr>
              </a:buClr>
              <a:buSzPts val="2800"/>
            </a:pPr>
            <a:endParaRPr lang="da-DK" sz="1400" dirty="0">
              <a:latin typeface="Verdana"/>
              <a:ea typeface="Verdana"/>
              <a:cs typeface="Verdana"/>
              <a:sym typeface="Verdana"/>
            </a:endParaRPr>
          </a:p>
        </p:txBody>
      </p:sp>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b="1" dirty="0"/>
              <a:t>Undervisningsbeskrivelsen</a:t>
            </a:r>
            <a:r>
              <a:rPr lang="da-DK" sz="4000" dirty="0">
                <a:solidFill>
                  <a:schemeClr val="dk1"/>
                </a:solidFill>
                <a:ea typeface="Verdana"/>
                <a:cs typeface="Verdana"/>
                <a:sym typeface="Verdana"/>
              </a:rPr>
              <a:t/>
            </a:r>
            <a:br>
              <a:rPr lang="da-DK" sz="4000" dirty="0">
                <a:solidFill>
                  <a:schemeClr val="dk1"/>
                </a:solidFill>
                <a:ea typeface="Verdana"/>
                <a:cs typeface="Verdana"/>
                <a:sym typeface="Verdana"/>
              </a:rPr>
            </a:br>
            <a:endParaRPr sz="4000" b="1" dirty="0">
              <a:latin typeface="Arial"/>
              <a:ea typeface="Arial"/>
              <a:cs typeface="Arial"/>
              <a:sym typeface="Arial"/>
            </a:endParaRPr>
          </a:p>
        </p:txBody>
      </p:sp>
      <p:sp>
        <p:nvSpPr>
          <p:cNvPr id="7" name="Google Shape;192;p24"/>
          <p:cNvSpPr txBox="1">
            <a:spLocks/>
          </p:cNvSpPr>
          <p:nvPr/>
        </p:nvSpPr>
        <p:spPr>
          <a:xfrm>
            <a:off x="525119" y="1239929"/>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344784" y="1591235"/>
            <a:ext cx="8888331" cy="830997"/>
          </a:xfrm>
          <a:prstGeom prst="rect">
            <a:avLst/>
          </a:prstGeom>
        </p:spPr>
        <p:txBody>
          <a:bodyPr wrap="none">
            <a:spAutoFit/>
          </a:bodyPr>
          <a:lstStyle/>
          <a:p>
            <a:r>
              <a:rPr lang="da-DK" sz="1200" dirty="0" smtClean="0">
                <a:ea typeface="Verdana"/>
                <a:cs typeface="Verdana"/>
                <a:sym typeface="Verdana"/>
              </a:rPr>
              <a:t>Læreren </a:t>
            </a:r>
            <a:r>
              <a:rPr lang="da-DK" sz="1200" dirty="0">
                <a:ea typeface="Verdana"/>
                <a:cs typeface="Verdana"/>
                <a:sym typeface="Verdana"/>
              </a:rPr>
              <a:t>udarbejder en </a:t>
            </a:r>
            <a:r>
              <a:rPr lang="da-DK" sz="1200" dirty="0" smtClean="0">
                <a:ea typeface="Verdana"/>
                <a:cs typeface="Verdana"/>
                <a:sym typeface="Verdana"/>
              </a:rPr>
              <a:t>undervisningsbeskrivelse og sender til censor senest 14 kalenderdage før prøvens del A.</a:t>
            </a:r>
          </a:p>
          <a:p>
            <a:r>
              <a:rPr lang="da-DK" sz="1200" dirty="0" smtClean="0">
                <a:ea typeface="Verdana" panose="020B0604030504040204" pitchFamily="34" charset="0"/>
              </a:rPr>
              <a:t>Derudover </a:t>
            </a:r>
            <a:r>
              <a:rPr lang="da-DK" sz="1200" dirty="0">
                <a:ea typeface="Verdana" panose="020B0604030504040204" pitchFamily="34" charset="0"/>
              </a:rPr>
              <a:t>skal eleverne skal </a:t>
            </a:r>
            <a:r>
              <a:rPr lang="da-DK" sz="1200" dirty="0" smtClean="0">
                <a:ea typeface="Verdana" panose="020B0604030504040204" pitchFamily="34" charset="0"/>
              </a:rPr>
              <a:t>også have </a:t>
            </a:r>
            <a:r>
              <a:rPr lang="da-DK" sz="1200" dirty="0">
                <a:ea typeface="Verdana" panose="020B0604030504040204" pitchFamily="34" charset="0"/>
              </a:rPr>
              <a:t>gennemgået og udleveret </a:t>
            </a:r>
            <a:r>
              <a:rPr lang="da-DK" sz="1200" dirty="0" smtClean="0">
                <a:ea typeface="Verdana" panose="020B0604030504040204" pitchFamily="34" charset="0"/>
              </a:rPr>
              <a:t>undervisningsbeskrivelsen</a:t>
            </a:r>
            <a:endParaRPr lang="da-DK" sz="1200" dirty="0">
              <a:ea typeface="Verdana" panose="020B0604030504040204" pitchFamily="34" charset="0"/>
            </a:endParaRPr>
          </a:p>
          <a:p>
            <a:endParaRPr lang="da-DK" sz="1200" b="1" u="sng" dirty="0">
              <a:solidFill>
                <a:srgbClr val="007A98"/>
              </a:solidFill>
              <a:ea typeface="Verdana"/>
              <a:cs typeface="Verdana"/>
              <a:sym typeface="Verdana"/>
            </a:endParaRPr>
          </a:p>
          <a:p>
            <a:endParaRPr lang="da-DK" sz="1200" b="1" u="sng" dirty="0">
              <a:solidFill>
                <a:srgbClr val="007A98"/>
              </a:solidFill>
            </a:endParaRPr>
          </a:p>
        </p:txBody>
      </p:sp>
      <p:sp>
        <p:nvSpPr>
          <p:cNvPr id="8" name="Tekstfelt 7"/>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11</a:t>
            </a:r>
          </a:p>
        </p:txBody>
      </p:sp>
    </p:spTree>
    <p:extLst>
      <p:ext uri="{BB962C8B-B14F-4D97-AF65-F5344CB8AC3E}">
        <p14:creationId xmlns:p14="http://schemas.microsoft.com/office/powerpoint/2010/main" val="7524788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2534</Words>
  <Application>Microsoft Office PowerPoint</Application>
  <PresentationFormat>Widescreen</PresentationFormat>
  <Paragraphs>267</Paragraphs>
  <Slides>25</Slides>
  <Notes>20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25</vt:i4>
      </vt:variant>
    </vt:vector>
  </HeadingPairs>
  <TitlesOfParts>
    <vt:vector size="31" baseType="lpstr">
      <vt:lpstr>Arial</vt:lpstr>
      <vt:lpstr>Calibri</vt:lpstr>
      <vt:lpstr>Georgia</vt:lpstr>
      <vt:lpstr>Verdana</vt:lpstr>
      <vt:lpstr>Wingdings</vt:lpstr>
      <vt:lpstr>UVM</vt:lpstr>
      <vt:lpstr>Klar til prøve i Håndværk og Design</vt:lpstr>
      <vt:lpstr>Denne præsentation er til:</vt:lpstr>
      <vt:lpstr>Materialet indeholder følgende:  </vt:lpstr>
      <vt:lpstr>Forløbet frem mod prøven   </vt:lpstr>
      <vt:lpstr>Prøveforløbet</vt:lpstr>
      <vt:lpstr>Forløbet frem mod prøven  </vt:lpstr>
      <vt:lpstr>Prøveforløbet </vt:lpstr>
      <vt:lpstr>Prøvens varighed og antallet af elever </vt:lpstr>
      <vt:lpstr>Undervisningsbeskrivelsen </vt:lpstr>
      <vt:lpstr>Eksempel: undervisningsbeskrivelse </vt:lpstr>
      <vt:lpstr>Eksempel på et prøveoplæg  </vt:lpstr>
      <vt:lpstr>Eleverne prøves i at kunne:     Fremstille et konkret produkt i en designproces, hvor eleven planlægger designprocessen, eksperimenterer og i den mundtlige samtale beskriver de valg, eleven har truffet undervejs i designprocessen    Udvikle ideer i designprocessen ud fra hverdagsliv, kulturer og tidsperioder    Gennemføre produktfremstillingen fra idé til færdigt produkt    Anvende hensigtsmæssige arbejdsgange og disponere tiden    Bearbejde materiale i en håndværksmæssig fremstilling med fagets almindelige redskaber, værktøj og maskiner    Formgive og fremstille et produkt med en innovativ og entreprenant tilgang, der har æstetisk og funktionel værdi efter ideer fra hverdagsliv, kulturer og tidsperioder </vt:lpstr>
      <vt:lpstr>Censors rolle</vt:lpstr>
      <vt:lpstr>PowerPoint-præsentation</vt:lpstr>
      <vt:lpstr>Gode links </vt:lpstr>
      <vt:lpstr>Hvis du har flere spørgsmål  </vt:lpstr>
      <vt:lpstr>De følgende slides er målrettet eleverne.  De kan bruges som udgangspunkt til at samtale med eleverne om prøven. </vt:lpstr>
      <vt:lpstr>Inden prøven</vt:lpstr>
      <vt:lpstr>PowerPoint-præsentation</vt:lpstr>
      <vt:lpstr>Prøvens del B: forberedelsesfasen </vt:lpstr>
      <vt:lpstr>Prøvens del C: Eksamination i værkstedet </vt:lpstr>
      <vt:lpstr>Karakterer og vurdering af din præsentation </vt:lpstr>
      <vt:lpstr>Karakterer og vurdering af  din præsentation </vt:lpstr>
      <vt:lpstr>Til eleven </vt:lpstr>
      <vt:lpstr>God vind med din prøve  – det skal nok blive så godt!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2023-05-02T11:02:25Z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637030260397972210</vt:lpwstr>
  </property>
  <property fmtid="{D5CDD505-2E9C-101B-9397-08002B2CF9AE}" pid="6" name="UserProfileId">
    <vt:lpwstr>637057704298673906</vt:lpwstr>
  </property>
</Properties>
</file>