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363" r:id="rId2"/>
    <p:sldId id="489" r:id="rId3"/>
    <p:sldId id="364" r:id="rId4"/>
    <p:sldId id="468" r:id="rId5"/>
    <p:sldId id="472" r:id="rId6"/>
    <p:sldId id="471" r:id="rId7"/>
    <p:sldId id="470" r:id="rId8"/>
    <p:sldId id="486" r:id="rId9"/>
    <p:sldId id="490" r:id="rId10"/>
    <p:sldId id="491" r:id="rId11"/>
    <p:sldId id="493" r:id="rId12"/>
    <p:sldId id="492" r:id="rId13"/>
    <p:sldId id="494" r:id="rId14"/>
    <p:sldId id="479" r:id="rId15"/>
    <p:sldId id="481" r:id="rId16"/>
    <p:sldId id="495" r:id="rId17"/>
    <p:sldId id="469" r:id="rId18"/>
    <p:sldId id="473" r:id="rId19"/>
    <p:sldId id="474" r:id="rId20"/>
    <p:sldId id="475" r:id="rId21"/>
    <p:sldId id="476" r:id="rId22"/>
    <p:sldId id="485" r:id="rId23"/>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F9BD"/>
    <a:srgbClr val="F0F7AF"/>
    <a:srgbClr val="ECF6B2"/>
    <a:srgbClr val="F5F3B3"/>
    <a:srgbClr val="819F91"/>
    <a:srgbClr val="92D050"/>
    <a:srgbClr val="C31F59"/>
    <a:srgbClr val="37B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9853" autoAdjust="0"/>
  </p:normalViewPr>
  <p:slideViewPr>
    <p:cSldViewPr snapToGrid="0" showGuides="1">
      <p:cViewPr varScale="1">
        <p:scale>
          <a:sx n="77" d="100"/>
          <a:sy n="77" d="100"/>
        </p:scale>
        <p:origin x="558"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02/05/2023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02/05/2023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56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083361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121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9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56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65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89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48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3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38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07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Det er vigtigt at have styr på prøvens forløb i god tid forud for prøvens start del A</a:t>
            </a:r>
          </a:p>
          <a:p>
            <a:pPr marL="0" lvl="0" indent="0" algn="l" rtl="0">
              <a:spcBef>
                <a:spcPts val="0"/>
              </a:spcBef>
              <a:spcAft>
                <a:spcPts val="0"/>
              </a:spcAft>
              <a:buNone/>
            </a:pPr>
            <a:r>
              <a:rPr lang="da-DK" dirty="0" smtClean="0"/>
              <a:t>14</a:t>
            </a:r>
            <a:r>
              <a:rPr lang="da-DK" baseline="0" dirty="0" smtClean="0"/>
              <a:t> dage f</a:t>
            </a:r>
            <a:r>
              <a:rPr lang="da-DK" dirty="0" smtClean="0"/>
              <a:t>orud for del A skal undervisningsbeskrivelsen og prøveoplægget være færdigt og sendes til censor</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64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Prøven går</a:t>
            </a:r>
            <a:r>
              <a:rPr lang="da-DK" baseline="0" dirty="0" smtClean="0"/>
              <a:t> i gang med lodtrækningen i del A</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86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2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89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69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10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246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2.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2. maj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2. maj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2. maj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 billede (hvidt logo)">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2.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2. maj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rside m. billede">
  <p:cSld name="1_Forside m. billed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 helsidet bille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2. maj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helsidet billede (hvidt log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2. maj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2. maj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m. helsidet bille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m. helsidet billede (hvidt log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2. maj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5"/>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6"/>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7"/>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8"/>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9"/>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0"/>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1"/>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2"/>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3"/>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4"/>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5"/>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6"/>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uvm.dk/folkeskolen/folkeskolens-proever/faglig-forberedelse/proevevejledninge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uvm.dk/folkeskolen/folkeskolens-proever/faglig-forberedelse/proevevejledninger"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hyperlink" Target="https://emu.dk/grundskole/billedkunst/proever/undervisningsbeskrivelser?b=t5-t19-t5564" TargetMode="External"/><Relationship Id="rId4" Type="http://schemas.openxmlformats.org/officeDocument/2006/relationships/hyperlink" Target="https://www.uvm.dk/folkeskolen/folkeskolens-proever/faglig-forberedelse/webinarer-om-proevevejledninger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information-til-elever"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3408407" y="4101030"/>
            <a:ext cx="7997530" cy="2244905"/>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5400"/>
              <a:buFont typeface="Arial"/>
              <a:buNone/>
            </a:pPr>
            <a:r>
              <a:rPr lang="da-DK" sz="4800" b="1" dirty="0" smtClean="0">
                <a:ea typeface="Arial"/>
                <a:cs typeface="Arial"/>
                <a:sym typeface="Arial"/>
              </a:rPr>
              <a:t>Klar til prøve i</a:t>
            </a:r>
            <a:br>
              <a:rPr lang="da-DK" sz="4800" b="1" dirty="0" smtClean="0">
                <a:ea typeface="Arial"/>
                <a:cs typeface="Arial"/>
                <a:sym typeface="Arial"/>
              </a:rPr>
            </a:br>
            <a:r>
              <a:rPr lang="da-DK" sz="4800" b="1" dirty="0" smtClean="0">
                <a:ea typeface="Arial"/>
                <a:cs typeface="Arial"/>
                <a:sym typeface="Arial"/>
              </a:rPr>
              <a:t>valgfaget Billedkunst</a:t>
            </a:r>
            <a:endParaRPr sz="4800" dirty="0">
              <a:ea typeface="Arial"/>
              <a:cs typeface="Arial"/>
              <a:sym typeface="Arial"/>
            </a:endParaRPr>
          </a:p>
        </p:txBody>
      </p:sp>
      <p:sp>
        <p:nvSpPr>
          <p:cNvPr id="193" name="Google Shape;193;p2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194" name="Google Shape;194;p24"/>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195" name="Google Shape;195;p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a:t>
            </a:fld>
            <a:endParaRPr/>
          </a:p>
        </p:txBody>
      </p:sp>
      <p:pic>
        <p:nvPicPr>
          <p:cNvPr id="4" name="Pladsholder til billede 3"/>
          <p:cNvPicPr>
            <a:picLocks noGrp="1" noChangeAspect="1"/>
          </p:cNvPicPr>
          <p:nvPr>
            <p:ph type="pic" idx="2"/>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069" r="7069"/>
          <a:stretch>
            <a:fillRect/>
          </a:stretch>
        </p:blipFill>
        <p:spPr/>
      </p:pic>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8" name="Tekstfelt 7"/>
          <p:cNvSpPr txBox="1"/>
          <p:nvPr/>
        </p:nvSpPr>
        <p:spPr>
          <a:xfrm>
            <a:off x="533140" y="140684"/>
            <a:ext cx="11009524" cy="1661993"/>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Prøveoplæg - </a:t>
            </a:r>
            <a:r>
              <a:rPr lang="da-DK" sz="3600" b="1" dirty="0">
                <a:latin typeface="+mj-lt"/>
                <a:ea typeface="Verdana"/>
                <a:cs typeface="Verdana"/>
                <a:sym typeface="Verdana"/>
              </a:rPr>
              <a:t>l</a:t>
            </a:r>
            <a:r>
              <a:rPr lang="da-DK" sz="3600" b="1" dirty="0" smtClean="0">
                <a:latin typeface="+mj-lt"/>
                <a:ea typeface="Verdana"/>
                <a:cs typeface="Verdana"/>
                <a:sym typeface="Verdana"/>
              </a:rPr>
              <a:t>æreren </a:t>
            </a:r>
            <a:r>
              <a:rPr lang="da-DK" sz="3600" b="1" dirty="0">
                <a:latin typeface="+mj-lt"/>
                <a:ea typeface="Verdana"/>
                <a:cs typeface="Verdana"/>
                <a:sym typeface="Verdana"/>
              </a:rPr>
              <a:t>udarbejder prøveoplægget</a:t>
            </a:r>
          </a:p>
          <a:p>
            <a:r>
              <a:rPr lang="da-DK" sz="3600" b="1" dirty="0" smtClean="0">
                <a:latin typeface="+mj-lt"/>
                <a:ea typeface="Verdana"/>
                <a:cs typeface="Verdana"/>
                <a:sym typeface="Verdana"/>
              </a:rPr>
              <a:t> </a:t>
            </a:r>
          </a:p>
        </p:txBody>
      </p:sp>
      <p:sp>
        <p:nvSpPr>
          <p:cNvPr id="9"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10" name="Tekstfelt 9"/>
          <p:cNvSpPr txBox="1"/>
          <p:nvPr/>
        </p:nvSpPr>
        <p:spPr>
          <a:xfrm>
            <a:off x="295247" y="1630015"/>
            <a:ext cx="1567569" cy="1692771"/>
          </a:xfrm>
          <a:prstGeom prst="rect">
            <a:avLst/>
          </a:prstGeom>
          <a:noFill/>
          <a:ln w="15875">
            <a:noFill/>
          </a:ln>
        </p:spPr>
        <p:txBody>
          <a:bodyPr wrap="square" lIns="0" tIns="0" rIns="0" bIns="0" rtlCol="0">
            <a:spAutoFit/>
          </a:bodyPr>
          <a:lstStyle/>
          <a:p>
            <a:r>
              <a:rPr lang="da-DK" sz="1100" b="1" dirty="0" smtClean="0">
                <a:solidFill>
                  <a:schemeClr val="accent1"/>
                </a:solidFill>
              </a:rPr>
              <a:t>TEMA</a:t>
            </a:r>
            <a:r>
              <a:rPr lang="da-DK" sz="1100" dirty="0" smtClean="0">
                <a:solidFill>
                  <a:schemeClr val="accent1"/>
                </a:solidFill>
              </a:rPr>
              <a:t>: </a:t>
            </a:r>
            <a:endParaRPr lang="da-DK" sz="1100" dirty="0">
              <a:solidFill>
                <a:schemeClr val="accent1"/>
              </a:solidFill>
            </a:endParaRPr>
          </a:p>
          <a:p>
            <a:r>
              <a:rPr lang="da-DK" sz="1100" dirty="0" smtClean="0">
                <a:solidFill>
                  <a:schemeClr val="accent1"/>
                </a:solidFill>
              </a:rPr>
              <a:t>Læreren definerer et tema til prøveoplægget. </a:t>
            </a:r>
          </a:p>
          <a:p>
            <a:r>
              <a:rPr lang="da-DK" sz="1100" dirty="0" smtClean="0">
                <a:solidFill>
                  <a:schemeClr val="accent1"/>
                </a:solidFill>
              </a:rPr>
              <a:t>Temaet skal have relevans i forhold til eleverne selv og også i forhold til kulturelle og samfundsmæssige forhold</a:t>
            </a:r>
          </a:p>
        </p:txBody>
      </p:sp>
      <p:sp>
        <p:nvSpPr>
          <p:cNvPr id="12" name="Tekstfelt 11"/>
          <p:cNvSpPr txBox="1"/>
          <p:nvPr/>
        </p:nvSpPr>
        <p:spPr>
          <a:xfrm>
            <a:off x="9574922" y="2820695"/>
            <a:ext cx="1927267" cy="1354217"/>
          </a:xfrm>
          <a:prstGeom prst="rect">
            <a:avLst/>
          </a:prstGeom>
          <a:noFill/>
          <a:ln w="15875">
            <a:noFill/>
          </a:ln>
        </p:spPr>
        <p:txBody>
          <a:bodyPr wrap="square" lIns="0" tIns="0" rIns="0" bIns="0" rtlCol="0">
            <a:spAutoFit/>
          </a:bodyPr>
          <a:lstStyle/>
          <a:p>
            <a:r>
              <a:rPr lang="da-DK" sz="1100" b="1" dirty="0" smtClean="0">
                <a:solidFill>
                  <a:schemeClr val="accent1"/>
                </a:solidFill>
              </a:rPr>
              <a:t>UDTRYKSFORMER:</a:t>
            </a:r>
          </a:p>
          <a:p>
            <a:r>
              <a:rPr lang="da-DK" sz="1100" dirty="0" smtClean="0">
                <a:solidFill>
                  <a:schemeClr val="accent1"/>
                </a:solidFill>
              </a:rPr>
              <a:t>Eleverne skal kunne vælge mellem mindst 4 forskellige udtryksformer.</a:t>
            </a:r>
          </a:p>
          <a:p>
            <a:r>
              <a:rPr lang="da-DK" sz="1100" dirty="0" smtClean="0">
                <a:solidFill>
                  <a:schemeClr val="accent1"/>
                </a:solidFill>
              </a:rPr>
              <a:t>Eleverne kan supplere den lodtrukne udtryksform med en selvvalgt</a:t>
            </a:r>
            <a:endParaRPr lang="da-DK" sz="1100" b="1" dirty="0" smtClean="0">
              <a:solidFill>
                <a:schemeClr val="accent1"/>
              </a:solidFill>
            </a:endParaRPr>
          </a:p>
          <a:p>
            <a:endParaRPr lang="da-DK" sz="1100" dirty="0" smtClean="0">
              <a:solidFill>
                <a:schemeClr val="bg2">
                  <a:lumMod val="50000"/>
                </a:schemeClr>
              </a:solidFill>
            </a:endParaRPr>
          </a:p>
        </p:txBody>
      </p:sp>
      <p:sp>
        <p:nvSpPr>
          <p:cNvPr id="13" name="Tekstfelt 12"/>
          <p:cNvSpPr txBox="1"/>
          <p:nvPr/>
        </p:nvSpPr>
        <p:spPr>
          <a:xfrm>
            <a:off x="9574922" y="4263584"/>
            <a:ext cx="1729410" cy="1354217"/>
          </a:xfrm>
          <a:prstGeom prst="rect">
            <a:avLst/>
          </a:prstGeom>
          <a:noFill/>
          <a:ln w="15875">
            <a:noFill/>
          </a:ln>
        </p:spPr>
        <p:txBody>
          <a:bodyPr wrap="square" lIns="0" tIns="0" rIns="0" bIns="0" rtlCol="0">
            <a:spAutoFit/>
          </a:bodyPr>
          <a:lstStyle/>
          <a:p>
            <a:r>
              <a:rPr lang="da-DK" sz="1100" b="1" dirty="0" smtClean="0">
                <a:solidFill>
                  <a:schemeClr val="accent1"/>
                </a:solidFill>
              </a:rPr>
              <a:t>KRAV</a:t>
            </a:r>
            <a:r>
              <a:rPr lang="da-DK" sz="1100" dirty="0" smtClean="0">
                <a:solidFill>
                  <a:schemeClr val="accent1"/>
                </a:solidFill>
              </a:rPr>
              <a:t>: </a:t>
            </a:r>
          </a:p>
          <a:p>
            <a:r>
              <a:rPr lang="da-DK" sz="1100" dirty="0" smtClean="0">
                <a:solidFill>
                  <a:schemeClr val="accent1"/>
                </a:solidFill>
              </a:rPr>
              <a:t>Eleverne skal udarbejder skitser og idéudkast. De skal dokumentere deres proces gennem tegninger, fotos og afprøvninger</a:t>
            </a:r>
            <a:endParaRPr lang="da-DK" sz="1100" dirty="0">
              <a:solidFill>
                <a:schemeClr val="accent1"/>
              </a:solidFill>
            </a:endParaRPr>
          </a:p>
        </p:txBody>
      </p:sp>
      <p:sp>
        <p:nvSpPr>
          <p:cNvPr id="14" name="Tekstfelt 13"/>
          <p:cNvSpPr txBox="1"/>
          <p:nvPr/>
        </p:nvSpPr>
        <p:spPr>
          <a:xfrm>
            <a:off x="9574922" y="5827435"/>
            <a:ext cx="1729410" cy="507831"/>
          </a:xfrm>
          <a:prstGeom prst="rect">
            <a:avLst/>
          </a:prstGeom>
          <a:noFill/>
          <a:ln w="15875">
            <a:noFill/>
          </a:ln>
        </p:spPr>
        <p:txBody>
          <a:bodyPr wrap="square" lIns="0" tIns="0" rIns="0" bIns="0" rtlCol="0">
            <a:spAutoFit/>
          </a:bodyPr>
          <a:lstStyle/>
          <a:p>
            <a:r>
              <a:rPr lang="da-DK" sz="1100" b="1" dirty="0">
                <a:solidFill>
                  <a:schemeClr val="accent1"/>
                </a:solidFill>
              </a:rPr>
              <a:t>OVERSIGT </a:t>
            </a:r>
            <a:endParaRPr lang="da-DK" sz="1100" b="1" dirty="0" smtClean="0">
              <a:solidFill>
                <a:schemeClr val="accent1"/>
              </a:solidFill>
            </a:endParaRPr>
          </a:p>
          <a:p>
            <a:r>
              <a:rPr lang="da-DK" sz="1100" dirty="0" smtClean="0">
                <a:solidFill>
                  <a:schemeClr val="accent1"/>
                </a:solidFill>
              </a:rPr>
              <a:t>Lav en kort over prøvens forløb</a:t>
            </a:r>
          </a:p>
        </p:txBody>
      </p:sp>
      <p:sp>
        <p:nvSpPr>
          <p:cNvPr id="15" name="Tekstfelt 14"/>
          <p:cNvSpPr txBox="1"/>
          <p:nvPr/>
        </p:nvSpPr>
        <p:spPr>
          <a:xfrm>
            <a:off x="9574922" y="1503341"/>
            <a:ext cx="1927267" cy="1184940"/>
          </a:xfrm>
          <a:prstGeom prst="rect">
            <a:avLst/>
          </a:prstGeom>
          <a:noFill/>
          <a:ln w="15875">
            <a:noFill/>
          </a:ln>
        </p:spPr>
        <p:txBody>
          <a:bodyPr wrap="square" lIns="0" tIns="0" rIns="0" bIns="0" rtlCol="0">
            <a:spAutoFit/>
          </a:bodyPr>
          <a:lstStyle/>
          <a:p>
            <a:r>
              <a:rPr lang="da-DK" sz="1100" b="1" dirty="0" smtClean="0">
                <a:solidFill>
                  <a:schemeClr val="accent1"/>
                </a:solidFill>
              </a:rPr>
              <a:t>OPGAVEN</a:t>
            </a:r>
            <a:r>
              <a:rPr lang="da-DK" sz="1100" dirty="0" smtClean="0">
                <a:solidFill>
                  <a:schemeClr val="accent1"/>
                </a:solidFill>
              </a:rPr>
              <a:t>:</a:t>
            </a:r>
          </a:p>
          <a:p>
            <a:r>
              <a:rPr lang="da-DK" sz="1100" dirty="0" smtClean="0">
                <a:solidFill>
                  <a:schemeClr val="accent1"/>
                </a:solidFill>
              </a:rPr>
              <a:t>Opgaven med billedprojektet beskrives og det tydeliggøres, at der skal være sammenhæng mellem tema, udtryksform og hensigt</a:t>
            </a:r>
            <a:endParaRPr lang="da-DK" sz="1100" dirty="0">
              <a:solidFill>
                <a:schemeClr val="accent1"/>
              </a:solidFill>
            </a:endParaRPr>
          </a:p>
        </p:txBody>
      </p:sp>
      <p:sp>
        <p:nvSpPr>
          <p:cNvPr id="16" name="Tekstfelt 15"/>
          <p:cNvSpPr txBox="1"/>
          <p:nvPr/>
        </p:nvSpPr>
        <p:spPr>
          <a:xfrm>
            <a:off x="226352" y="3696830"/>
            <a:ext cx="1632306" cy="1523494"/>
          </a:xfrm>
          <a:prstGeom prst="rect">
            <a:avLst/>
          </a:prstGeom>
          <a:noFill/>
          <a:ln w="15875">
            <a:noFill/>
          </a:ln>
        </p:spPr>
        <p:txBody>
          <a:bodyPr wrap="square" lIns="0" tIns="0" rIns="0" bIns="0" rtlCol="0">
            <a:spAutoFit/>
          </a:bodyPr>
          <a:lstStyle/>
          <a:p>
            <a:r>
              <a:rPr lang="da-DK" sz="1100" b="1" dirty="0" smtClean="0">
                <a:solidFill>
                  <a:schemeClr val="accent1"/>
                </a:solidFill>
              </a:rPr>
              <a:t>UDDYBNING AF TEMAET</a:t>
            </a:r>
            <a:r>
              <a:rPr lang="da-DK" sz="1100" dirty="0" smtClean="0">
                <a:solidFill>
                  <a:schemeClr val="accent1"/>
                </a:solidFill>
              </a:rPr>
              <a:t>: </a:t>
            </a:r>
          </a:p>
          <a:p>
            <a:r>
              <a:rPr lang="da-DK" sz="1100" dirty="0" smtClean="0">
                <a:solidFill>
                  <a:schemeClr val="accent1"/>
                </a:solidFill>
              </a:rPr>
              <a:t>Læreren uddyber temaet med en rammesættende tekst. Der kan indsættes billeder og links, eller de kan vedhæftes som bilag </a:t>
            </a:r>
            <a:endParaRPr lang="da-DK" sz="1100" dirty="0">
              <a:solidFill>
                <a:schemeClr val="accent1"/>
              </a:solidFill>
            </a:endParaRP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383" y="1630015"/>
            <a:ext cx="6420655" cy="4500398"/>
          </a:xfrm>
          <a:prstGeom prst="rect">
            <a:avLst/>
          </a:prstGeom>
        </p:spPr>
      </p:pic>
    </p:spTree>
    <p:extLst>
      <p:ext uri="{BB962C8B-B14F-4D97-AF65-F5344CB8AC3E}">
        <p14:creationId xmlns:p14="http://schemas.microsoft.com/office/powerpoint/2010/main" val="250731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8" name="Tekstfelt 7"/>
          <p:cNvSpPr txBox="1"/>
          <p:nvPr/>
        </p:nvSpPr>
        <p:spPr>
          <a:xfrm>
            <a:off x="1145227" y="526334"/>
            <a:ext cx="10227733"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Vurderingskriterier</a:t>
            </a:r>
          </a:p>
        </p:txBody>
      </p:sp>
      <p:sp>
        <p:nvSpPr>
          <p:cNvPr id="9" name="Google Shape;192;p24"/>
          <p:cNvSpPr txBox="1">
            <a:spLocks/>
          </p:cNvSpPr>
          <p:nvPr/>
        </p:nvSpPr>
        <p:spPr>
          <a:xfrm flipV="1">
            <a:off x="533140" y="1210251"/>
            <a:ext cx="6172460"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3" name="Billede 2"/>
          <p:cNvPicPr>
            <a:picLocks noChangeAspect="1"/>
          </p:cNvPicPr>
          <p:nvPr/>
        </p:nvPicPr>
        <p:blipFill>
          <a:blip r:embed="rId3"/>
          <a:stretch>
            <a:fillRect/>
          </a:stretch>
        </p:blipFill>
        <p:spPr>
          <a:xfrm>
            <a:off x="1145227" y="1716722"/>
            <a:ext cx="7699442" cy="4636564"/>
          </a:xfrm>
          <a:prstGeom prst="rect">
            <a:avLst/>
          </a:prstGeom>
        </p:spPr>
      </p:pic>
      <p:sp>
        <p:nvSpPr>
          <p:cNvPr id="7" name="Tekstfelt 6"/>
          <p:cNvSpPr txBox="1"/>
          <p:nvPr/>
        </p:nvSpPr>
        <p:spPr>
          <a:xfrm>
            <a:off x="336349" y="6549482"/>
            <a:ext cx="10460960" cy="215444"/>
          </a:xfrm>
          <a:prstGeom prst="rect">
            <a:avLst/>
          </a:prstGeom>
          <a:noFill/>
        </p:spPr>
        <p:txBody>
          <a:bodyPr wrap="square" lIns="0" tIns="0" rIns="0" bIns="0" rtlCol="0">
            <a:spAutoFit/>
          </a:bodyPr>
          <a:lstStyle/>
          <a:p>
            <a:r>
              <a:rPr lang="da-DK" sz="1400" i="1" dirty="0" smtClean="0"/>
              <a:t>Prøvevejledningen s. 12: </a:t>
            </a:r>
            <a:r>
              <a:rPr lang="da-DK" sz="1400" i="1" dirty="0" smtClean="0">
                <a:hlinkClick r:id="rId4"/>
              </a:rPr>
              <a:t>Vejledning til folkeskolens prøve i valgfaget billedkunst (obligatorisk prøve i 8. klasse)</a:t>
            </a:r>
            <a:endParaRPr lang="da-DK" sz="1400" i="1" dirty="0" smtClean="0"/>
          </a:p>
        </p:txBody>
      </p:sp>
      <p:sp>
        <p:nvSpPr>
          <p:cNvPr id="4" name="Tekstfelt 3"/>
          <p:cNvSpPr txBox="1"/>
          <p:nvPr/>
        </p:nvSpPr>
        <p:spPr>
          <a:xfrm>
            <a:off x="6938211" y="384888"/>
            <a:ext cx="4690220" cy="1107996"/>
          </a:xfrm>
          <a:prstGeom prst="rect">
            <a:avLst/>
          </a:prstGeom>
          <a:solidFill>
            <a:schemeClr val="bg2">
              <a:lumMod val="90000"/>
            </a:schemeClr>
          </a:solidFill>
        </p:spPr>
        <p:txBody>
          <a:bodyPr wrap="square" lIns="0" tIns="0" rIns="0" bIns="0" rtlCol="0">
            <a:spAutoFit/>
          </a:bodyPr>
          <a:lstStyle/>
          <a:p>
            <a:r>
              <a:rPr lang="da-DK" sz="1200" dirty="0">
                <a:solidFill>
                  <a:schemeClr val="accent1"/>
                </a:solidFill>
              </a:rPr>
              <a:t>Karakterfastsættelsen sker på baggrund af en samlet vurdering af, i hvilken grad præstationen opfylder de mål, som skal bedømmes efter reglerne for uddannelsen. </a:t>
            </a:r>
            <a:endParaRPr lang="da-DK" sz="1200" dirty="0" smtClean="0">
              <a:solidFill>
                <a:schemeClr val="accent1"/>
              </a:solidFill>
            </a:endParaRPr>
          </a:p>
          <a:p>
            <a:r>
              <a:rPr lang="da-DK" sz="1200" dirty="0" smtClean="0">
                <a:solidFill>
                  <a:schemeClr val="accent1"/>
                </a:solidFill>
              </a:rPr>
              <a:t>Bedømmelse </a:t>
            </a:r>
            <a:r>
              <a:rPr lang="da-DK" sz="1200" dirty="0">
                <a:solidFill>
                  <a:schemeClr val="accent1"/>
                </a:solidFill>
              </a:rPr>
              <a:t>af præstationer og standpunkter skal ske på grundlag af de faglige mål, der er opstillet for det pågældende </a:t>
            </a:r>
            <a:r>
              <a:rPr lang="da-DK" sz="1200" dirty="0" smtClean="0">
                <a:solidFill>
                  <a:schemeClr val="accent1"/>
                </a:solidFill>
              </a:rPr>
              <a:t>fag. </a:t>
            </a:r>
          </a:p>
        </p:txBody>
      </p:sp>
      <p:sp>
        <p:nvSpPr>
          <p:cNvPr id="5" name="Rektangel 4"/>
          <p:cNvSpPr/>
          <p:nvPr/>
        </p:nvSpPr>
        <p:spPr>
          <a:xfrm>
            <a:off x="6874042" y="296778"/>
            <a:ext cx="4754389" cy="128818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solidFill>
                <a:schemeClr val="tx1"/>
              </a:solidFill>
            </a:endParaRPr>
          </a:p>
        </p:txBody>
      </p:sp>
    </p:spTree>
    <p:extLst>
      <p:ext uri="{BB962C8B-B14F-4D97-AF65-F5344CB8AC3E}">
        <p14:creationId xmlns:p14="http://schemas.microsoft.com/office/powerpoint/2010/main" val="2044581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37757" y="1519501"/>
            <a:ext cx="8686800" cy="2310097"/>
          </a:xfrm>
          <a:prstGeom prst="rect">
            <a:avLst/>
          </a:prstGeom>
          <a:solidFill>
            <a:schemeClr val="bg1"/>
          </a:solidFill>
          <a:ln>
            <a:solidFill>
              <a:srgbClr val="37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da-DK" sz="1200" dirty="0" smtClean="0">
                <a:solidFill>
                  <a:schemeClr val="tx1"/>
                </a:solidFill>
              </a:rPr>
              <a:t>Påse</a:t>
            </a:r>
            <a:r>
              <a:rPr lang="da-DK" sz="1200" dirty="0">
                <a:solidFill>
                  <a:schemeClr val="tx1"/>
                </a:solidFill>
              </a:rPr>
              <a:t>, at prøverne er i overensstemmelse med målene og øvrige krav i reglerne om faget</a:t>
            </a:r>
            <a:endParaRPr lang="da-DK" sz="1200" dirty="0" smtClean="0">
              <a:solidFill>
                <a:schemeClr val="tx1"/>
              </a:solidFill>
            </a:endParaRPr>
          </a:p>
          <a:p>
            <a:pPr marL="342900" indent="-342900">
              <a:buFont typeface="Wingdings" panose="05000000000000000000" pitchFamily="2" charset="2"/>
              <a:buChar char="ü"/>
            </a:pPr>
            <a:endParaRPr lang="da-DK" sz="1200" dirty="0" smtClean="0">
              <a:solidFill>
                <a:schemeClr val="tx1"/>
              </a:solidFill>
            </a:endParaRPr>
          </a:p>
          <a:p>
            <a:pPr marL="342900" indent="-342900">
              <a:buFont typeface="Wingdings" panose="05000000000000000000" pitchFamily="2" charset="2"/>
              <a:buChar char="ü"/>
            </a:pPr>
            <a:r>
              <a:rPr lang="da-DK" sz="1200" dirty="0" smtClean="0">
                <a:solidFill>
                  <a:schemeClr val="tx1"/>
                </a:solidFill>
              </a:rPr>
              <a:t>Medvirke </a:t>
            </a:r>
            <a:r>
              <a:rPr lang="da-DK" sz="1200" dirty="0">
                <a:solidFill>
                  <a:schemeClr val="tx1"/>
                </a:solidFill>
              </a:rPr>
              <a:t>til at påse, at prøverne gennemføres i overensstemmelse med de gældende </a:t>
            </a:r>
            <a:r>
              <a:rPr lang="da-DK" sz="1200" dirty="0" smtClean="0">
                <a:solidFill>
                  <a:schemeClr val="tx1"/>
                </a:solidFill>
              </a:rPr>
              <a:t>regler</a:t>
            </a:r>
          </a:p>
          <a:p>
            <a:pPr marL="342900" indent="-342900">
              <a:buFont typeface="Wingdings" panose="05000000000000000000" pitchFamily="2" charset="2"/>
              <a:buChar char="ü"/>
            </a:pPr>
            <a:endParaRPr lang="da-DK" sz="1200" dirty="0" smtClean="0">
              <a:solidFill>
                <a:schemeClr val="tx1"/>
              </a:solidFill>
            </a:endParaRPr>
          </a:p>
          <a:p>
            <a:pPr marL="342900" indent="-342900">
              <a:buFont typeface="Wingdings" panose="05000000000000000000" pitchFamily="2" charset="2"/>
              <a:buChar char="ü"/>
            </a:pPr>
            <a:r>
              <a:rPr lang="da-DK" sz="1200" dirty="0" smtClean="0">
                <a:solidFill>
                  <a:schemeClr val="tx1"/>
                </a:solidFill>
              </a:rPr>
              <a:t>Medvirke </a:t>
            </a:r>
            <a:r>
              <a:rPr lang="da-DK" sz="1200" dirty="0">
                <a:solidFill>
                  <a:schemeClr val="tx1"/>
                </a:solidFill>
              </a:rPr>
              <a:t>til at påse, at eleverne får en ensartet og retfærdig behandling, og at deres </a:t>
            </a:r>
            <a:r>
              <a:rPr lang="da-DK" sz="1200" dirty="0" smtClean="0">
                <a:solidFill>
                  <a:schemeClr val="tx1"/>
                </a:solidFill>
              </a:rPr>
              <a:t>præstationer får </a:t>
            </a:r>
            <a:r>
              <a:rPr lang="da-DK" sz="1200" dirty="0">
                <a:solidFill>
                  <a:schemeClr val="tx1"/>
                </a:solidFill>
              </a:rPr>
              <a:t>en pålidelig bedømmelse</a:t>
            </a:r>
            <a:endParaRPr lang="da-DK" sz="1200" noProof="0" dirty="0" err="1" smtClean="0">
              <a:solidFill>
                <a:schemeClr val="tx1"/>
              </a:solidFill>
            </a:endParaRPr>
          </a:p>
        </p:txBody>
      </p:sp>
      <p:sp>
        <p:nvSpPr>
          <p:cNvPr id="4" name="Pladsholder til slidenummer 3"/>
          <p:cNvSpPr>
            <a:spLocks noGrp="1"/>
          </p:cNvSpPr>
          <p:nvPr>
            <p:ph type="sldNum" sz="quarter" idx="12"/>
          </p:nvPr>
        </p:nvSpPr>
        <p:spPr/>
        <p:txBody>
          <a:bodyPr/>
          <a:lstStyle/>
          <a:p>
            <a:fld id="{24C8C45C-947F-4981-8B3F-4F32E973C901}" type="slidenum">
              <a:rPr lang="da-DK" smtClean="0"/>
              <a:pPr/>
              <a:t>12</a:t>
            </a:fld>
            <a:endParaRPr lang="da-DK" dirty="0"/>
          </a:p>
        </p:txBody>
      </p:sp>
      <p:sp>
        <p:nvSpPr>
          <p:cNvPr id="5" name="Google Shape;200;p25"/>
          <p:cNvSpPr txBox="1">
            <a:spLocks/>
          </p:cNvSpPr>
          <p:nvPr/>
        </p:nvSpPr>
        <p:spPr>
          <a:xfrm>
            <a:off x="539749" y="358882"/>
            <a:ext cx="6773205" cy="892307"/>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spcBef>
                <a:spcPts val="0"/>
              </a:spcBef>
              <a:buClr>
                <a:schemeClr val="dk1"/>
              </a:buClr>
              <a:buSzPts val="5400"/>
            </a:pPr>
            <a:r>
              <a:rPr lang="da-DK" sz="3600" b="1" dirty="0" smtClean="0">
                <a:cs typeface="Arial"/>
                <a:sym typeface="Arial"/>
              </a:rPr>
              <a:t>Censors rolle:</a:t>
            </a:r>
            <a:r>
              <a:rPr lang="da-DK" sz="3600" dirty="0" smtClean="0"/>
              <a:t/>
            </a:r>
            <a:br>
              <a:rPr lang="da-DK" sz="3600" dirty="0" smtClean="0"/>
            </a:br>
            <a:r>
              <a:rPr lang="da-DK" sz="3600" dirty="0" smtClean="0">
                <a:solidFill>
                  <a:schemeClr val="dk1"/>
                </a:solidFill>
                <a:ea typeface="Verdana"/>
                <a:cs typeface="Verdana"/>
                <a:sym typeface="Verdana"/>
              </a:rPr>
              <a:t/>
            </a:r>
            <a:br>
              <a:rPr lang="da-DK" sz="3600" dirty="0" smtClean="0">
                <a:solidFill>
                  <a:schemeClr val="dk1"/>
                </a:solidFill>
                <a:ea typeface="Verdana"/>
                <a:cs typeface="Verdana"/>
                <a:sym typeface="Verdana"/>
              </a:rPr>
            </a:br>
            <a:endParaRPr lang="da-DK" sz="1400" b="1" u="sng" dirty="0">
              <a:solidFill>
                <a:srgbClr val="007A98"/>
              </a:solidFill>
              <a:ea typeface="Arial"/>
              <a:cs typeface="Arial"/>
              <a:sym typeface="Arial"/>
            </a:endParaRPr>
          </a:p>
        </p:txBody>
      </p:sp>
      <p:sp>
        <p:nvSpPr>
          <p:cNvPr id="6" name="Google Shape;192;p24"/>
          <p:cNvSpPr txBox="1">
            <a:spLocks/>
          </p:cNvSpPr>
          <p:nvPr/>
        </p:nvSpPr>
        <p:spPr>
          <a:xfrm>
            <a:off x="533140" y="908484"/>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13" name="Tekstfelt 12"/>
          <p:cNvSpPr txBox="1"/>
          <p:nvPr/>
        </p:nvSpPr>
        <p:spPr>
          <a:xfrm>
            <a:off x="737757" y="1191761"/>
            <a:ext cx="10380517" cy="184666"/>
          </a:xfrm>
          <a:prstGeom prst="rect">
            <a:avLst/>
          </a:prstGeom>
          <a:noFill/>
        </p:spPr>
        <p:txBody>
          <a:bodyPr wrap="square" lIns="0" tIns="0" rIns="0" bIns="0" rtlCol="0">
            <a:spAutoFit/>
          </a:bodyPr>
          <a:lstStyle/>
          <a:p>
            <a:pPr>
              <a:spcBef>
                <a:spcPts val="0"/>
              </a:spcBef>
              <a:buClr>
                <a:schemeClr val="dk1"/>
              </a:buClr>
              <a:buSzPts val="5400"/>
            </a:pPr>
            <a:r>
              <a:rPr lang="da-DK" sz="1200" b="1" dirty="0">
                <a:ea typeface="Verdana"/>
                <a:cs typeface="Verdana"/>
                <a:sym typeface="Verdana"/>
              </a:rPr>
              <a:t>Du skal </a:t>
            </a:r>
            <a:r>
              <a:rPr lang="da-DK" sz="1200" b="1" dirty="0" smtClean="0">
                <a:ea typeface="Verdana"/>
                <a:cs typeface="Verdana"/>
                <a:sym typeface="Verdana"/>
              </a:rPr>
              <a:t>måske også </a:t>
            </a:r>
            <a:r>
              <a:rPr lang="da-DK" sz="1200" b="1" dirty="0">
                <a:ea typeface="Verdana"/>
                <a:cs typeface="Verdana"/>
                <a:sym typeface="Verdana"/>
              </a:rPr>
              <a:t>ud som </a:t>
            </a:r>
            <a:r>
              <a:rPr lang="da-DK" sz="1200" b="1" dirty="0" smtClean="0">
                <a:ea typeface="Verdana"/>
                <a:cs typeface="Verdana"/>
                <a:sym typeface="Verdana"/>
              </a:rPr>
              <a:t>censor, </a:t>
            </a:r>
            <a:r>
              <a:rPr lang="da-DK" sz="1200" b="1" dirty="0">
                <a:ea typeface="Verdana"/>
                <a:cs typeface="Verdana"/>
                <a:sym typeface="Verdana"/>
              </a:rPr>
              <a:t>og </a:t>
            </a:r>
            <a:r>
              <a:rPr lang="da-DK" sz="1200" b="1" dirty="0" smtClean="0">
                <a:ea typeface="Verdana"/>
                <a:cs typeface="Verdana"/>
                <a:sym typeface="Verdana"/>
              </a:rPr>
              <a:t>her skal du være opmærksom på din rolle: </a:t>
            </a:r>
            <a:endParaRPr lang="da-DK" sz="1200" b="1" dirty="0">
              <a:latin typeface="Arial"/>
              <a:ea typeface="Arial"/>
              <a:cs typeface="Arial"/>
              <a:sym typeface="Arial"/>
            </a:endParaRPr>
          </a:p>
        </p:txBody>
      </p:sp>
      <p:sp>
        <p:nvSpPr>
          <p:cNvPr id="14" name="Tekstfelt 13"/>
          <p:cNvSpPr txBox="1"/>
          <p:nvPr/>
        </p:nvSpPr>
        <p:spPr>
          <a:xfrm>
            <a:off x="304265" y="6608452"/>
            <a:ext cx="2423374" cy="215444"/>
          </a:xfrm>
          <a:prstGeom prst="rect">
            <a:avLst/>
          </a:prstGeom>
          <a:noFill/>
        </p:spPr>
        <p:txBody>
          <a:bodyPr wrap="square" lIns="0" tIns="0" rIns="0" bIns="0" rtlCol="0">
            <a:spAutoFit/>
          </a:bodyPr>
          <a:lstStyle/>
          <a:p>
            <a:r>
              <a:rPr lang="da-DK" sz="1400" i="1" dirty="0" smtClean="0"/>
              <a:t>Prøvevejledningen s. 13</a:t>
            </a:r>
          </a:p>
        </p:txBody>
      </p:sp>
      <p:sp>
        <p:nvSpPr>
          <p:cNvPr id="16" name="Rektangel 15"/>
          <p:cNvSpPr/>
          <p:nvPr/>
        </p:nvSpPr>
        <p:spPr>
          <a:xfrm>
            <a:off x="737757" y="4061387"/>
            <a:ext cx="8686800" cy="1934215"/>
          </a:xfrm>
          <a:prstGeom prst="rect">
            <a:avLst/>
          </a:prstGeom>
          <a:solidFill>
            <a:srgbClr val="CCE4EA"/>
          </a:solidFill>
          <a:ln>
            <a:solidFill>
              <a:srgbClr val="37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chemeClr val="accent1"/>
                </a:solidFill>
              </a:rPr>
              <a:t>Forud for prøven kan </a:t>
            </a:r>
            <a:r>
              <a:rPr lang="da-DK" sz="1200" dirty="0" smtClean="0">
                <a:solidFill>
                  <a:schemeClr val="accent1"/>
                </a:solidFill>
              </a:rPr>
              <a:t>du </a:t>
            </a:r>
            <a:r>
              <a:rPr lang="da-DK" sz="1200" dirty="0">
                <a:solidFill>
                  <a:schemeClr val="accent1"/>
                </a:solidFill>
              </a:rPr>
              <a:t>med fordel tage kontakt til læreren for en drøftelse af prøvens gennemførelse og afklaring af eventuelle spørgsmål. På den måde afklares eventuelle tvivlsspørgsmål inden prøvens start. </a:t>
            </a:r>
          </a:p>
          <a:p>
            <a:endParaRPr lang="da-DK" sz="1200" dirty="0">
              <a:solidFill>
                <a:schemeClr val="accent1"/>
              </a:solidFill>
            </a:endParaRPr>
          </a:p>
          <a:p>
            <a:r>
              <a:rPr lang="da-DK" sz="1200" dirty="0">
                <a:solidFill>
                  <a:schemeClr val="accent1"/>
                </a:solidFill>
              </a:rPr>
              <a:t>Under eksaminationen kan </a:t>
            </a:r>
            <a:r>
              <a:rPr lang="da-DK" sz="1200" dirty="0" smtClean="0">
                <a:solidFill>
                  <a:schemeClr val="accent1"/>
                </a:solidFill>
              </a:rPr>
              <a:t>du </a:t>
            </a:r>
            <a:r>
              <a:rPr lang="da-DK" sz="1200" dirty="0">
                <a:solidFill>
                  <a:schemeClr val="accent1"/>
                </a:solidFill>
              </a:rPr>
              <a:t>stille uddybende spørgsmål til eleverne. Både </a:t>
            </a:r>
            <a:r>
              <a:rPr lang="da-DK" sz="1200" dirty="0" smtClean="0">
                <a:solidFill>
                  <a:schemeClr val="accent1"/>
                </a:solidFill>
              </a:rPr>
              <a:t>du </a:t>
            </a:r>
            <a:r>
              <a:rPr lang="da-DK" sz="1200" dirty="0">
                <a:solidFill>
                  <a:schemeClr val="accent1"/>
                </a:solidFill>
              </a:rPr>
              <a:t>og eksaminator skal tage notater om præstationen og karakterfastsættelsen til brug for skolens leders behandling af eventuelle klagesager. Notaterne skal opbevares i tre måneder efter bedømmelsen er afsluttet, eller en eventuel klagesag er afgjort.</a:t>
            </a:r>
          </a:p>
          <a:p>
            <a:endParaRPr lang="da-DK" sz="1200" dirty="0">
              <a:solidFill>
                <a:schemeClr val="accent1"/>
              </a:solidFill>
            </a:endParaRPr>
          </a:p>
          <a:p>
            <a:r>
              <a:rPr lang="da-DK" sz="1200" dirty="0">
                <a:solidFill>
                  <a:schemeClr val="accent1"/>
                </a:solidFill>
              </a:rPr>
              <a:t>På næste slide kan du se et eksempel på et skema til det.</a:t>
            </a:r>
          </a:p>
        </p:txBody>
      </p:sp>
    </p:spTree>
    <p:extLst>
      <p:ext uri="{BB962C8B-B14F-4D97-AF65-F5344CB8AC3E}">
        <p14:creationId xmlns:p14="http://schemas.microsoft.com/office/powerpoint/2010/main" val="3738041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8" name="Tekstfelt 7"/>
          <p:cNvSpPr txBox="1"/>
          <p:nvPr/>
        </p:nvSpPr>
        <p:spPr>
          <a:xfrm>
            <a:off x="608210" y="419061"/>
            <a:ext cx="10227733"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Vurderingsskema til prøven</a:t>
            </a:r>
          </a:p>
        </p:txBody>
      </p:sp>
      <p:sp>
        <p:nvSpPr>
          <p:cNvPr id="9" name="Google Shape;192;p24"/>
          <p:cNvSpPr txBox="1">
            <a:spLocks/>
          </p:cNvSpPr>
          <p:nvPr/>
        </p:nvSpPr>
        <p:spPr>
          <a:xfrm flipV="1">
            <a:off x="533140" y="1089647"/>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Ellipse 6"/>
          <p:cNvSpPr/>
          <p:nvPr/>
        </p:nvSpPr>
        <p:spPr>
          <a:xfrm>
            <a:off x="7547364" y="2033177"/>
            <a:ext cx="3387704" cy="3304674"/>
          </a:xfrm>
          <a:prstGeom prst="ellipse">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chemeClr val="accent1"/>
                </a:solidFill>
              </a:rPr>
              <a:t>ET GODT FIF: </a:t>
            </a:r>
          </a:p>
          <a:p>
            <a:pPr algn="ctr"/>
            <a:r>
              <a:rPr lang="da-DK" sz="1200" noProof="0" dirty="0" smtClean="0">
                <a:solidFill>
                  <a:schemeClr val="accent1"/>
                </a:solidFill>
              </a:rPr>
              <a:t>Lav et vurderingsskema og print ét skema for hver elev, også når de er i en gruppe. På den måde kan du løbende skrive dine observationer ned og dermed gøre votering og karakterfastsættelsen nemmere </a:t>
            </a:r>
          </a:p>
        </p:txBody>
      </p:sp>
      <p:pic>
        <p:nvPicPr>
          <p:cNvPr id="3" name="Billede 2"/>
          <p:cNvPicPr>
            <a:picLocks noChangeAspect="1"/>
          </p:cNvPicPr>
          <p:nvPr/>
        </p:nvPicPr>
        <p:blipFill>
          <a:blip r:embed="rId3"/>
          <a:stretch>
            <a:fillRect/>
          </a:stretch>
        </p:blipFill>
        <p:spPr>
          <a:xfrm>
            <a:off x="608210" y="1515679"/>
            <a:ext cx="6755544" cy="4689563"/>
          </a:xfrm>
          <a:prstGeom prst="rect">
            <a:avLst/>
          </a:prstGeom>
        </p:spPr>
      </p:pic>
    </p:spTree>
    <p:extLst>
      <p:ext uri="{BB962C8B-B14F-4D97-AF65-F5344CB8AC3E}">
        <p14:creationId xmlns:p14="http://schemas.microsoft.com/office/powerpoint/2010/main" val="1122568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ekstfelt 4"/>
          <p:cNvSpPr txBox="1"/>
          <p:nvPr/>
        </p:nvSpPr>
        <p:spPr>
          <a:xfrm>
            <a:off x="256032" y="1773936"/>
            <a:ext cx="8636041" cy="4308872"/>
          </a:xfrm>
          <a:prstGeom prst="rect">
            <a:avLst/>
          </a:prstGeom>
          <a:noFill/>
        </p:spPr>
        <p:txBody>
          <a:bodyPr wrap="square" lIns="0" tIns="0" rIns="0" bIns="0" rtlCol="0">
            <a:spAutoFit/>
          </a:bodyPr>
          <a:lstStyle/>
          <a:p>
            <a:r>
              <a:rPr lang="da-DK" sz="2000" b="1" dirty="0" smtClean="0">
                <a:ea typeface="Arial"/>
                <a:cs typeface="Arial"/>
                <a:sym typeface="Arial"/>
              </a:rPr>
              <a:t>Link til prøvevejledningen:</a:t>
            </a:r>
          </a:p>
          <a:p>
            <a:r>
              <a:rPr lang="da-DK" sz="2000" dirty="0" smtClean="0">
                <a:hlinkClick r:id="rId3"/>
              </a:rPr>
              <a:t>Prøvevejledninger </a:t>
            </a:r>
            <a:r>
              <a:rPr lang="da-DK" sz="2000" dirty="0">
                <a:hlinkClick r:id="rId3"/>
              </a:rPr>
              <a:t>til folkeskolens prøver | Børne– og Undervisningsministeriet (uvm.dk</a:t>
            </a:r>
            <a:r>
              <a:rPr lang="da-DK" sz="2000" dirty="0" smtClean="0">
                <a:hlinkClick r:id="rId3"/>
              </a:rPr>
              <a:t>)</a:t>
            </a:r>
            <a:r>
              <a:rPr lang="da-DK" sz="2000" dirty="0" smtClean="0"/>
              <a:t> </a:t>
            </a:r>
          </a:p>
          <a:p>
            <a:endParaRPr lang="da-DK" sz="2000" dirty="0" smtClean="0"/>
          </a:p>
          <a:p>
            <a:endParaRPr lang="da-DK" sz="2000" b="1" dirty="0" smtClean="0">
              <a:ea typeface="Arial"/>
              <a:cs typeface="Arial"/>
              <a:sym typeface="Arial"/>
            </a:endParaRPr>
          </a:p>
          <a:p>
            <a:endParaRPr lang="da-DK" sz="2000" b="1" dirty="0" smtClean="0">
              <a:ea typeface="Arial"/>
              <a:cs typeface="Arial"/>
              <a:sym typeface="Arial"/>
            </a:endParaRPr>
          </a:p>
          <a:p>
            <a:r>
              <a:rPr lang="da-DK" sz="2000" b="1" dirty="0" smtClean="0">
                <a:cs typeface="Arial"/>
                <a:sym typeface="Arial"/>
              </a:rPr>
              <a:t>Link til </a:t>
            </a:r>
            <a:r>
              <a:rPr lang="da-DK" sz="2000" b="1" dirty="0" err="1" smtClean="0">
                <a:cs typeface="Arial"/>
                <a:sym typeface="Arial"/>
              </a:rPr>
              <a:t>webinar</a:t>
            </a:r>
            <a:r>
              <a:rPr lang="da-DK" sz="2000" b="1" dirty="0" smtClean="0">
                <a:cs typeface="Arial"/>
                <a:sym typeface="Arial"/>
              </a:rPr>
              <a:t> om prøven:</a:t>
            </a:r>
          </a:p>
          <a:p>
            <a:r>
              <a:rPr lang="da-DK" sz="2000" dirty="0" err="1" smtClean="0">
                <a:hlinkClick r:id="rId4"/>
              </a:rPr>
              <a:t>Webinarer</a:t>
            </a:r>
            <a:r>
              <a:rPr lang="da-DK" sz="2000" dirty="0" smtClean="0">
                <a:hlinkClick r:id="rId4"/>
              </a:rPr>
              <a:t> om prøvevejledningerne </a:t>
            </a:r>
            <a:r>
              <a:rPr lang="da-DK" sz="2000" dirty="0">
                <a:hlinkClick r:id="rId4"/>
              </a:rPr>
              <a:t>| Børne– og Undervisningsministeriet (uvm.dk</a:t>
            </a:r>
            <a:r>
              <a:rPr lang="da-DK" sz="2000" dirty="0" smtClean="0">
                <a:hlinkClick r:id="rId4"/>
              </a:rPr>
              <a:t>)</a:t>
            </a:r>
            <a:r>
              <a:rPr lang="da-DK" sz="2000" dirty="0" smtClean="0"/>
              <a:t> </a:t>
            </a:r>
          </a:p>
          <a:p>
            <a:endParaRPr lang="da-DK" sz="2000" dirty="0" smtClean="0"/>
          </a:p>
          <a:p>
            <a:endParaRPr lang="da-DK" sz="2000" b="1" dirty="0" smtClean="0">
              <a:cs typeface="Arial"/>
              <a:sym typeface="Arial"/>
            </a:endParaRPr>
          </a:p>
          <a:p>
            <a:endParaRPr lang="da-DK" sz="2000" b="1" dirty="0" smtClean="0">
              <a:cs typeface="Arial"/>
              <a:sym typeface="Arial"/>
            </a:endParaRPr>
          </a:p>
          <a:p>
            <a:r>
              <a:rPr lang="da-DK" sz="2000" b="1" dirty="0" smtClean="0">
                <a:cs typeface="Arial"/>
                <a:sym typeface="Arial"/>
              </a:rPr>
              <a:t>Kort film om undervisningsbeskrivelsen:</a:t>
            </a:r>
          </a:p>
          <a:p>
            <a:r>
              <a:rPr lang="da-DK" sz="2000" dirty="0" smtClean="0">
                <a:hlinkClick r:id="rId5"/>
              </a:rPr>
              <a:t>Undervisningsbeskrivelser </a:t>
            </a:r>
            <a:r>
              <a:rPr lang="da-DK" sz="2000" dirty="0">
                <a:hlinkClick r:id="rId5"/>
              </a:rPr>
              <a:t>| emu </a:t>
            </a:r>
            <a:r>
              <a:rPr lang="da-DK" sz="2000" dirty="0" err="1">
                <a:hlinkClick r:id="rId5"/>
              </a:rPr>
              <a:t>danmarks</a:t>
            </a:r>
            <a:r>
              <a:rPr lang="da-DK" sz="2000" dirty="0">
                <a:hlinkClick r:id="rId5"/>
              </a:rPr>
              <a:t> </a:t>
            </a:r>
            <a:r>
              <a:rPr lang="da-DK" sz="2000" dirty="0" smtClean="0">
                <a:hlinkClick r:id="rId5"/>
              </a:rPr>
              <a:t>læringsportal</a:t>
            </a:r>
            <a:r>
              <a:rPr lang="da-DK" sz="2000" dirty="0" smtClean="0"/>
              <a:t> </a:t>
            </a:r>
          </a:p>
        </p:txBody>
      </p:sp>
      <p:pic>
        <p:nvPicPr>
          <p:cNvPr id="2" name="Billede 1"/>
          <p:cNvPicPr>
            <a:picLocks noChangeAspect="1"/>
          </p:cNvPicPr>
          <p:nvPr/>
        </p:nvPicPr>
        <p:blipFill>
          <a:blip r:embed="rId6"/>
          <a:stretch>
            <a:fillRect/>
          </a:stretch>
        </p:blipFill>
        <p:spPr>
          <a:xfrm>
            <a:off x="7703908" y="168209"/>
            <a:ext cx="1647847" cy="2319524"/>
          </a:xfrm>
          <a:prstGeom prst="rect">
            <a:avLst/>
          </a:prstGeom>
        </p:spPr>
      </p:pic>
      <p:pic>
        <p:nvPicPr>
          <p:cNvPr id="9" name="Billede 8"/>
          <p:cNvPicPr>
            <a:picLocks noChangeAspect="1"/>
          </p:cNvPicPr>
          <p:nvPr/>
        </p:nvPicPr>
        <p:blipFill rotWithShape="1">
          <a:blip r:embed="rId7"/>
          <a:srcRect t="8206"/>
          <a:stretch/>
        </p:blipFill>
        <p:spPr>
          <a:xfrm>
            <a:off x="7699808" y="2908349"/>
            <a:ext cx="2671180" cy="1549660"/>
          </a:xfrm>
          <a:prstGeom prst="rect">
            <a:avLst/>
          </a:prstGeom>
        </p:spPr>
      </p:pic>
      <p:pic>
        <p:nvPicPr>
          <p:cNvPr id="10" name="Billede 9"/>
          <p:cNvPicPr>
            <a:picLocks noChangeAspect="1"/>
          </p:cNvPicPr>
          <p:nvPr/>
        </p:nvPicPr>
        <p:blipFill>
          <a:blip r:embed="rId8"/>
          <a:stretch>
            <a:fillRect/>
          </a:stretch>
        </p:blipFill>
        <p:spPr>
          <a:xfrm>
            <a:off x="7699808" y="4790986"/>
            <a:ext cx="2682746" cy="1712438"/>
          </a:xfrm>
          <a:prstGeom prst="rect">
            <a:avLst/>
          </a:prstGeom>
        </p:spPr>
      </p:pic>
      <p:sp>
        <p:nvSpPr>
          <p:cNvPr id="11" name="Tekstfelt 10"/>
          <p:cNvSpPr txBox="1"/>
          <p:nvPr/>
        </p:nvSpPr>
        <p:spPr>
          <a:xfrm>
            <a:off x="538002" y="491665"/>
            <a:ext cx="10227733"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Links</a:t>
            </a:r>
            <a:endParaRPr lang="da-DK" sz="2800" b="1" dirty="0" smtClean="0">
              <a:latin typeface="+mj-lt"/>
              <a:ea typeface="Verdana"/>
              <a:cs typeface="Verdana"/>
              <a:sym typeface="Verdana"/>
            </a:endParaRPr>
          </a:p>
        </p:txBody>
      </p:sp>
    </p:spTree>
    <p:extLst>
      <p:ext uri="{BB962C8B-B14F-4D97-AF65-F5344CB8AC3E}">
        <p14:creationId xmlns:p14="http://schemas.microsoft.com/office/powerpoint/2010/main" val="390341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grpSp>
        <p:nvGrpSpPr>
          <p:cNvPr id="6" name="Gruppe 5"/>
          <p:cNvGrpSpPr/>
          <p:nvPr/>
        </p:nvGrpSpPr>
        <p:grpSpPr>
          <a:xfrm>
            <a:off x="949750" y="2275879"/>
            <a:ext cx="10580651" cy="4071125"/>
            <a:chOff x="93716" y="1945138"/>
            <a:chExt cx="10580651" cy="4071125"/>
          </a:xfrm>
        </p:grpSpPr>
        <p:pic>
          <p:nvPicPr>
            <p:cNvPr id="8" name="Billede 7"/>
            <p:cNvPicPr>
              <a:picLocks noChangeAspect="1"/>
            </p:cNvPicPr>
            <p:nvPr/>
          </p:nvPicPr>
          <p:blipFill rotWithShape="1">
            <a:blip r:embed="rId3"/>
            <a:srcRect l="30203" t="43741" r="31764" b="12222"/>
            <a:stretch/>
          </p:blipFill>
          <p:spPr>
            <a:xfrm>
              <a:off x="93716" y="3063924"/>
              <a:ext cx="4532924" cy="2952339"/>
            </a:xfrm>
            <a:prstGeom prst="rect">
              <a:avLst/>
            </a:prstGeom>
          </p:spPr>
        </p:pic>
        <p:sp>
          <p:nvSpPr>
            <p:cNvPr id="9" name="Tekstfelt 8"/>
            <p:cNvSpPr txBox="1"/>
            <p:nvPr/>
          </p:nvSpPr>
          <p:spPr>
            <a:xfrm>
              <a:off x="6535672" y="3373585"/>
              <a:ext cx="4138695" cy="2277547"/>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000" b="0" i="0" u="none" strike="noStrike" kern="1200" cap="none" spc="0" normalizeH="0" baseline="0" noProof="0" dirty="0">
                  <a:ln>
                    <a:noFill/>
                  </a:ln>
                  <a:solidFill>
                    <a:srgbClr val="161616"/>
                  </a:solidFill>
                  <a:effectLst/>
                  <a:uLnTx/>
                  <a:uFillTx/>
                </a:rPr>
                <a:t>Har du spørgsmål </a:t>
              </a:r>
              <a:r>
                <a:rPr kumimoji="0" lang="da-DK" sz="2000" b="0" i="0" u="none" strike="noStrike" kern="1200" cap="none" spc="0" normalizeH="0" baseline="0" noProof="0" dirty="0" smtClean="0">
                  <a:ln>
                    <a:noFill/>
                  </a:ln>
                  <a:solidFill>
                    <a:srgbClr val="161616"/>
                  </a:solidFill>
                  <a:effectLst/>
                  <a:uLnTx/>
                  <a:uFillTx/>
                </a:rPr>
                <a:t>om fx: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rPr>
                <a:t>Undervisningen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smtClean="0">
                  <a:solidFill>
                    <a:srgbClr val="161616"/>
                  </a:solidFill>
                </a:rPr>
                <a:t>F</a:t>
              </a:r>
              <a:r>
                <a:rPr kumimoji="0" lang="da-DK" sz="2000" b="0" i="0" u="none" strike="noStrike" kern="1200" cap="none" spc="0" normalizeH="0" baseline="0" noProof="0" dirty="0" err="1" smtClean="0">
                  <a:ln>
                    <a:noFill/>
                  </a:ln>
                  <a:solidFill>
                    <a:srgbClr val="161616"/>
                  </a:solidFill>
                  <a:effectLst/>
                  <a:uLnTx/>
                  <a:uFillTx/>
                </a:rPr>
                <a:t>ælles</a:t>
              </a:r>
              <a:r>
                <a:rPr kumimoji="0" lang="da-DK" sz="2000" b="0" i="0" u="none" strike="noStrike" kern="1200" cap="none" spc="0" normalizeH="0" baseline="0" noProof="0" dirty="0" smtClean="0">
                  <a:ln>
                    <a:noFill/>
                  </a:ln>
                  <a:solidFill>
                    <a:srgbClr val="161616"/>
                  </a:solidFill>
                  <a:effectLst/>
                  <a:uLnTx/>
                  <a:uFillTx/>
                </a:rPr>
                <a:t> Mål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smtClean="0">
                  <a:solidFill>
                    <a:srgbClr val="161616"/>
                  </a:solidFill>
                </a:rPr>
                <a:t>Prøven</a:t>
              </a:r>
              <a:r>
                <a:rPr kumimoji="0" lang="da-DK" sz="2000" b="0" i="0" u="none" strike="noStrike" kern="1200" cap="none" spc="0" normalizeH="0" baseline="0" noProof="0" dirty="0" smtClean="0">
                  <a:ln>
                    <a:noFill/>
                  </a:ln>
                  <a:solidFill>
                    <a:srgbClr val="161616"/>
                  </a:solidFill>
                  <a:effectLst/>
                  <a:uLnTx/>
                  <a:uFillTx/>
                </a:rPr>
                <a:t/>
              </a:r>
              <a:br>
                <a:rPr kumimoji="0" lang="da-DK" sz="2000" b="0" i="0" u="none" strike="noStrike" kern="1200" cap="none" spc="0" normalizeH="0" baseline="0" noProof="0" dirty="0" smtClean="0">
                  <a:ln>
                    <a:noFill/>
                  </a:ln>
                  <a:solidFill>
                    <a:srgbClr val="161616"/>
                  </a:solidFill>
                  <a:effectLst/>
                  <a:uLnTx/>
                  <a:uFillTx/>
                </a:rPr>
              </a:br>
              <a:endParaRPr kumimoji="0" lang="da-DK" sz="2000" b="0" i="0" u="none" strike="noStrike" kern="1200" cap="none" spc="0" normalizeH="0" baseline="0" noProof="0" dirty="0" smtClean="0">
                <a:ln>
                  <a:noFill/>
                </a:ln>
                <a:solidFill>
                  <a:srgbClr val="161616"/>
                </a:solidFill>
                <a:effectLst/>
                <a:uLnTx/>
                <a:uFillTx/>
              </a:endParaRPr>
            </a:p>
            <a:p>
              <a:pPr marR="0" lvl="0" algn="l" defTabSz="914400" rtl="0" eaLnBrk="1" fontAlgn="auto" latinLnBrk="0" hangingPunct="1">
                <a:lnSpc>
                  <a:spcPct val="100000"/>
                </a:lnSpc>
                <a:spcBef>
                  <a:spcPts val="0"/>
                </a:spcBef>
                <a:spcAft>
                  <a:spcPts val="0"/>
                </a:spcAft>
                <a:buClrTx/>
                <a:buSzTx/>
                <a:tabLst/>
                <a:defRPr/>
              </a:pPr>
              <a:r>
                <a:rPr kumimoji="0" lang="da-DK" sz="2800" b="0" i="0" u="none" strike="noStrike" kern="1200" cap="none" spc="0" normalizeH="0" baseline="0" noProof="0" dirty="0" smtClean="0">
                  <a:ln>
                    <a:noFill/>
                  </a:ln>
                  <a:solidFill>
                    <a:srgbClr val="FF9900"/>
                  </a:solidFill>
                  <a:effectLst/>
                  <a:uLnTx/>
                  <a:uFillTx/>
                </a:rPr>
                <a:t>www.respons.emu.dk</a:t>
              </a:r>
              <a:r>
                <a:rPr kumimoji="0" lang="da-DK" sz="2800" b="0" i="0" u="none" strike="noStrike" kern="1200" cap="none" spc="0" normalizeH="0" baseline="0" noProof="0" dirty="0" smtClean="0">
                  <a:ln>
                    <a:noFill/>
                  </a:ln>
                  <a:solidFill>
                    <a:srgbClr val="FF0000"/>
                  </a:solidFill>
                  <a:effectLst/>
                  <a:uLnTx/>
                  <a:uFillTx/>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161616"/>
                </a:solidFill>
                <a:effectLst/>
                <a:uLnTx/>
                <a:uFillTx/>
                <a:latin typeface="Verdana"/>
                <a:ea typeface="+mn-ea"/>
                <a:cs typeface="+mn-cs"/>
              </a:endParaRPr>
            </a:p>
          </p:txBody>
        </p:sp>
        <p:pic>
          <p:nvPicPr>
            <p:cNvPr id="10" name="Billede 9"/>
            <p:cNvPicPr>
              <a:picLocks noChangeAspect="1"/>
            </p:cNvPicPr>
            <p:nvPr/>
          </p:nvPicPr>
          <p:blipFill rotWithShape="1">
            <a:blip r:embed="rId4"/>
            <a:srcRect b="84783"/>
            <a:stretch/>
          </p:blipFill>
          <p:spPr>
            <a:xfrm>
              <a:off x="271588" y="1945138"/>
              <a:ext cx="7779170" cy="771833"/>
            </a:xfrm>
            <a:prstGeom prst="rect">
              <a:avLst/>
            </a:prstGeom>
          </p:spPr>
        </p:pic>
      </p:grpSp>
      <p:sp>
        <p:nvSpPr>
          <p:cNvPr id="12" name="Tekstfelt 11"/>
          <p:cNvSpPr txBox="1"/>
          <p:nvPr/>
        </p:nvSpPr>
        <p:spPr>
          <a:xfrm>
            <a:off x="538002" y="496777"/>
            <a:ext cx="10227733" cy="369332"/>
          </a:xfrm>
          <a:prstGeom prst="rect">
            <a:avLst/>
          </a:prstGeom>
          <a:noFill/>
        </p:spPr>
        <p:txBody>
          <a:bodyPr wrap="square" lIns="0" tIns="0" rIns="0" bIns="0" rtlCol="0">
            <a:spAutoFit/>
          </a:bodyPr>
          <a:lstStyle/>
          <a:p>
            <a:r>
              <a:rPr lang="da-DK" sz="2400" dirty="0" smtClean="0">
                <a:latin typeface="+mj-lt"/>
                <a:ea typeface="Verdana"/>
                <a:cs typeface="Verdana"/>
                <a:sym typeface="Verdana"/>
              </a:rPr>
              <a:t>Du er velkommen til stille spørgsmål på emu-respons.dk</a:t>
            </a:r>
          </a:p>
        </p:txBody>
      </p:sp>
    </p:spTree>
    <p:extLst>
      <p:ext uri="{BB962C8B-B14F-4D97-AF65-F5344CB8AC3E}">
        <p14:creationId xmlns:p14="http://schemas.microsoft.com/office/powerpoint/2010/main" val="564317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a-DK" sz="2400" dirty="0"/>
              <a:t>De følgende slides er målrettet eleverne. </a:t>
            </a:r>
            <a:r>
              <a:rPr lang="da-DK" sz="2400" dirty="0" smtClean="0"/>
              <a:t/>
            </a:r>
            <a:br>
              <a:rPr lang="da-DK" sz="2400" dirty="0" smtClean="0"/>
            </a:br>
            <a:r>
              <a:rPr lang="da-DK" sz="2400" dirty="0" smtClean="0"/>
              <a:t>De </a:t>
            </a:r>
            <a:r>
              <a:rPr lang="da-DK" sz="2400" dirty="0"/>
              <a:t>kan bruges som udgangspunkt til </a:t>
            </a:r>
            <a:r>
              <a:rPr lang="da-DK" sz="2400" dirty="0" smtClean="0"/>
              <a:t>at samtale med </a:t>
            </a:r>
            <a:r>
              <a:rPr lang="da-DK" sz="2400" dirty="0"/>
              <a:t>eleverne </a:t>
            </a:r>
            <a:r>
              <a:rPr lang="da-DK" sz="2400" dirty="0" smtClean="0"/>
              <a:t>om prøven.</a:t>
            </a:r>
            <a:r>
              <a:rPr lang="da-DK" sz="2400" dirty="0"/>
              <a:t/>
            </a:r>
            <a:br>
              <a:rPr lang="da-DK" sz="2400" dirty="0"/>
            </a:br>
            <a:endParaRPr lang="da-DK" sz="2400" dirty="0"/>
          </a:p>
        </p:txBody>
      </p:sp>
      <p:sp>
        <p:nvSpPr>
          <p:cNvPr id="5" name="Pladsholder til dato 4"/>
          <p:cNvSpPr>
            <a:spLocks noGrp="1"/>
          </p:cNvSpPr>
          <p:nvPr>
            <p:ph type="dt" sz="half" idx="10"/>
          </p:nvPr>
        </p:nvSpPr>
        <p:spPr/>
        <p:txBody>
          <a:bodyPr/>
          <a:lstStyle/>
          <a:p>
            <a:fld id="{6AF4479B-0355-4C94-B49B-FA0F61B2E61F}" type="datetime2">
              <a:rPr lang="da-DK" smtClean="0"/>
              <a:t>2.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spTree>
    <p:extLst>
      <p:ext uri="{BB962C8B-B14F-4D97-AF65-F5344CB8AC3E}">
        <p14:creationId xmlns:p14="http://schemas.microsoft.com/office/powerpoint/2010/main" val="427857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190094" y="1634885"/>
            <a:ext cx="11648553" cy="3979320"/>
          </a:xfrm>
          <a:prstGeom prst="rect">
            <a:avLst/>
          </a:prstGeom>
          <a:noFill/>
          <a:ln w="12700">
            <a:noFill/>
          </a:ln>
        </p:spPr>
        <p:txBody>
          <a:bodyPr spcFirstLastPara="1" wrap="square" lIns="121900" tIns="60925" rIns="121900" bIns="60925" anchor="t" anchorCtr="0">
            <a:noAutofit/>
          </a:bodyPr>
          <a:lstStyle/>
          <a:p>
            <a:pPr>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b="1" dirty="0" smtClean="0">
                <a:latin typeface="Verdana" panose="020B0604030504040204" pitchFamily="34" charset="0"/>
                <a:ea typeface="Verdana" panose="020B0604030504040204" pitchFamily="34" charset="0"/>
              </a:rPr>
              <a:t>I løbet af undervisningen i 7. og 8. klasse</a:t>
            </a:r>
          </a:p>
          <a:p>
            <a:pPr>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Undervejs i undervisningen kan du lave en logbog eller </a:t>
            </a:r>
            <a:r>
              <a:rPr lang="da-DK" sz="1400" dirty="0" err="1" smtClean="0">
                <a:latin typeface="Verdana" panose="020B0604030504040204" pitchFamily="34" charset="0"/>
                <a:ea typeface="Verdana" panose="020B0604030504040204" pitchFamily="34" charset="0"/>
              </a:rPr>
              <a:t>portfolio</a:t>
            </a:r>
            <a:endParaRPr lang="da-DK" sz="1400"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Her du kan lave skitser, noter og sætte billeder ind </a:t>
            </a:r>
          </a:p>
          <a:p>
            <a:pPr lvl="1">
              <a:buClr>
                <a:schemeClr val="tx1"/>
              </a:buClr>
            </a:pPr>
            <a:r>
              <a:rPr lang="da-DK" sz="1400" dirty="0" smtClean="0">
                <a:latin typeface="Verdana" panose="020B0604030504040204" pitchFamily="34" charset="0"/>
                <a:ea typeface="Verdana" panose="020B0604030504040204" pitchFamily="34" charset="0"/>
              </a:rPr>
              <a:t>Det er en god måde at huske på, hvordan processerne har været, og hvilke tanker du har gjort dig. Du kan også skrive fagbegreber ind, og hvad der har været udfordrende, eller det du har haft succes med</a:t>
            </a:r>
          </a:p>
          <a:p>
            <a:pPr lvl="1">
              <a:buClr>
                <a:schemeClr val="tx1"/>
              </a:buClr>
            </a:pPr>
            <a:endParaRPr lang="da-DK" sz="1400" dirty="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b="1" dirty="0" smtClean="0">
                <a:latin typeface="Verdana" panose="020B0604030504040204" pitchFamily="34" charset="0"/>
                <a:ea typeface="Verdana" panose="020B0604030504040204" pitchFamily="34" charset="0"/>
              </a:rPr>
              <a:t>Inden prøven</a:t>
            </a:r>
          </a:p>
          <a:p>
            <a:pPr lvl="1">
              <a:buClr>
                <a:schemeClr val="tx1"/>
              </a:buClr>
            </a:pPr>
            <a:r>
              <a:rPr lang="da-DK" sz="1400" dirty="0" smtClean="0">
                <a:latin typeface="Verdana" panose="020B0604030504040204" pitchFamily="34" charset="0"/>
                <a:ea typeface="Verdana" panose="020B0604030504040204" pitchFamily="34" charset="0"/>
              </a:rPr>
              <a:t>Du skal finde ud af om du vil gå til prøven alene eller i en gruppe </a:t>
            </a:r>
          </a:p>
          <a:p>
            <a:pPr lvl="1">
              <a:buClr>
                <a:schemeClr val="tx1"/>
              </a:buClr>
            </a:pPr>
            <a:r>
              <a:rPr lang="da-DK" sz="1400" dirty="0" smtClean="0">
                <a:latin typeface="Verdana" panose="020B0604030504040204" pitchFamily="34" charset="0"/>
                <a:ea typeface="Verdana" panose="020B0604030504040204" pitchFamily="34" charset="0"/>
              </a:rPr>
              <a:t>(Vær opmærksom på, at du ikke </a:t>
            </a:r>
            <a:r>
              <a:rPr lang="da-DK" sz="1400" i="1" dirty="0" smtClean="0">
                <a:latin typeface="Verdana" panose="020B0604030504040204" pitchFamily="34" charset="0"/>
                <a:ea typeface="Verdana" panose="020B0604030504040204" pitchFamily="34" charset="0"/>
              </a:rPr>
              <a:t>altid</a:t>
            </a:r>
            <a:r>
              <a:rPr lang="da-DK" sz="1400" dirty="0" smtClean="0">
                <a:latin typeface="Verdana" panose="020B0604030504040204" pitchFamily="34" charset="0"/>
                <a:ea typeface="Verdana" panose="020B0604030504040204" pitchFamily="34" charset="0"/>
              </a:rPr>
              <a:t> selv kan bestemme din gruppes sammensætning. Din lærer hjælper med at lave grupper)</a:t>
            </a:r>
          </a:p>
          <a:p>
            <a:pPr lvl="1">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Sæt dig godt ind i den undervisningsbeskrivelse, som din lærer har lavet:</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Sig til din lærer, hvis der er noget i undervisningsbeskrivelsen, du ikke forstår</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Skab dit eget overblik over, hvad I har lavet i undervisningen</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Skab din egen orden i dine noter og billeder og se om de passer med undervisningsbeskrivelsen</a:t>
            </a:r>
          </a:p>
          <a:p>
            <a:pPr>
              <a:buClr>
                <a:schemeClr val="tx1"/>
              </a:buClr>
            </a:pPr>
            <a:endParaRPr sz="1400" dirty="0">
              <a:latin typeface="Calibri"/>
              <a:ea typeface="Calibri"/>
              <a:cs typeface="Calibri"/>
              <a:sym typeface="Calibri"/>
            </a:endParaRPr>
          </a:p>
        </p:txBody>
      </p:sp>
      <p:sp>
        <p:nvSpPr>
          <p:cNvPr id="5" name="Tekstfelt 4"/>
          <p:cNvSpPr txBox="1"/>
          <p:nvPr/>
        </p:nvSpPr>
        <p:spPr>
          <a:xfrm>
            <a:off x="683409" y="614945"/>
            <a:ext cx="10227733"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Før prøven</a:t>
            </a:r>
          </a:p>
        </p:txBody>
      </p:sp>
    </p:spTree>
    <p:extLst>
      <p:ext uri="{BB962C8B-B14F-4D97-AF65-F5344CB8AC3E}">
        <p14:creationId xmlns:p14="http://schemas.microsoft.com/office/powerpoint/2010/main" val="3140996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049142"/>
            <a:ext cx="9386244" cy="45719"/>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8" name="Google Shape;200;p25"/>
          <p:cNvSpPr txBox="1">
            <a:spLocks/>
          </p:cNvSpPr>
          <p:nvPr/>
        </p:nvSpPr>
        <p:spPr>
          <a:xfrm>
            <a:off x="533140" y="452113"/>
            <a:ext cx="9919384" cy="471523"/>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pPr>
              <a:spcBef>
                <a:spcPts val="0"/>
              </a:spcBef>
              <a:buClr>
                <a:schemeClr val="dk1"/>
              </a:buClr>
              <a:buSzPts val="5400"/>
            </a:pPr>
            <a:r>
              <a:rPr lang="da-DK" b="1" dirty="0" smtClean="0">
                <a:ea typeface="Verdana"/>
                <a:cs typeface="Arial"/>
                <a:sym typeface="Arial"/>
              </a:rPr>
              <a:t>Prøvens del A: Trækning af prøveoplæg</a:t>
            </a:r>
            <a:r>
              <a:rPr lang="da-DK" dirty="0" smtClean="0">
                <a:solidFill>
                  <a:schemeClr val="dk1"/>
                </a:solidFill>
                <a:ea typeface="Verdana"/>
                <a:cs typeface="Verdana"/>
                <a:sym typeface="Verdana"/>
              </a:rPr>
              <a:t/>
            </a:r>
            <a:br>
              <a:rPr lang="da-DK" dirty="0" smtClean="0">
                <a:solidFill>
                  <a:schemeClr val="dk1"/>
                </a:solidFill>
                <a:ea typeface="Verdana"/>
                <a:cs typeface="Verdana"/>
                <a:sym typeface="Verdana"/>
              </a:rPr>
            </a:br>
            <a:endParaRPr lang="da-DK" b="1" dirty="0">
              <a:ea typeface="Arial"/>
              <a:cs typeface="Arial"/>
              <a:sym typeface="Arial"/>
            </a:endParaRPr>
          </a:p>
        </p:txBody>
      </p:sp>
      <p:sp>
        <p:nvSpPr>
          <p:cNvPr id="9" name="Google Shape;521;p57"/>
          <p:cNvSpPr/>
          <p:nvPr/>
        </p:nvSpPr>
        <p:spPr>
          <a:xfrm>
            <a:off x="249038" y="1250349"/>
            <a:ext cx="11013322" cy="5383062"/>
          </a:xfrm>
          <a:prstGeom prst="rect">
            <a:avLst/>
          </a:prstGeom>
          <a:noFill/>
          <a:ln w="12700">
            <a:noFill/>
          </a:ln>
        </p:spPr>
        <p:txBody>
          <a:bodyPr spcFirstLastPara="1" wrap="square" lIns="121900" tIns="60925" rIns="121900" bIns="60925" anchor="t" anchorCtr="0">
            <a:noAutofit/>
          </a:bodyPr>
          <a:lstStyle/>
          <a:p>
            <a:pPr>
              <a:buClr>
                <a:schemeClr val="tx1"/>
              </a:buClr>
            </a:pPr>
            <a:r>
              <a:rPr lang="da-DK" sz="1200" b="1" dirty="0" smtClean="0">
                <a:latin typeface="Verdana" panose="020B0604030504040204" pitchFamily="34" charset="0"/>
                <a:ea typeface="Verdana" panose="020B0604030504040204" pitchFamily="34" charset="0"/>
              </a:rPr>
              <a:t>Prøveoplægget: </a:t>
            </a:r>
          </a:p>
          <a:p>
            <a:pPr>
              <a:buClr>
                <a:schemeClr val="tx1"/>
              </a:buClr>
            </a:pPr>
            <a:endParaRPr lang="da-DK" sz="1200" b="1" u="sng" dirty="0" smtClean="0">
              <a:solidFill>
                <a:srgbClr val="0070C0"/>
              </a:solidFill>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b="1" dirty="0" smtClean="0">
                <a:latin typeface="Verdana" panose="020B0604030504040204" pitchFamily="34" charset="0"/>
                <a:ea typeface="Verdana" panose="020B0604030504040204" pitchFamily="34" charset="0"/>
              </a:rPr>
              <a:t>Del A </a:t>
            </a:r>
            <a:r>
              <a:rPr lang="da-DK" sz="1200" dirty="0" smtClean="0">
                <a:latin typeface="Verdana" panose="020B0604030504040204" pitchFamily="34" charset="0"/>
                <a:ea typeface="Verdana" panose="020B0604030504040204" pitchFamily="34" charset="0"/>
              </a:rPr>
              <a:t>varer 60 min</a:t>
            </a:r>
          </a:p>
          <a:p>
            <a:pPr lvl="1">
              <a:buClr>
                <a:schemeClr val="tx1"/>
              </a:buClr>
            </a:pPr>
            <a:endParaRPr lang="da-DK" sz="120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Du/gruppen trækker prøveoplægget. Læs prøveoplægget godt igennem, og vær sikker på, at du forstår opgaven. Her må din lærer gerne hjælpe dig med at forklare og snakke om prøveoplægget.</a:t>
            </a:r>
          </a:p>
          <a:p>
            <a:pPr lvl="1">
              <a:buClr>
                <a:schemeClr val="tx1"/>
              </a:buClr>
            </a:pPr>
            <a:endParaRPr lang="da-DK" sz="1200" dirty="0" smtClean="0">
              <a:latin typeface="Verdana" panose="020B0604030504040204" pitchFamily="34" charset="0"/>
              <a:ea typeface="Verdana" panose="020B0604030504040204" pitchFamily="34" charset="0"/>
            </a:endParaRPr>
          </a:p>
          <a:p>
            <a:pPr lvl="1">
              <a:buClr>
                <a:schemeClr val="tx1"/>
              </a:buClr>
            </a:pPr>
            <a:r>
              <a:rPr lang="da-DK" sz="1200" b="1" dirty="0" smtClean="0">
                <a:latin typeface="Verdana" panose="020B0604030504040204" pitchFamily="34" charset="0"/>
                <a:ea typeface="Verdana" panose="020B0604030504040204" pitchFamily="34" charset="0"/>
              </a:rPr>
              <a:t>Tema</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Læs prøveoplægget grundigt flere gange og læg mærke til, hvad der bliver fortalt i teksten og kig godt på billeder og links</a:t>
            </a:r>
            <a:endParaRPr lang="da-DK" sz="1200" dirty="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Lav en brainstorm over temaet</a:t>
            </a:r>
            <a:r>
              <a:rPr lang="da-DK" sz="1200" b="1" dirty="0" smtClean="0">
                <a:latin typeface="Verdana" panose="020B0604030504040204" pitchFamily="34" charset="0"/>
                <a:ea typeface="Verdana" panose="020B0604030504040204" pitchFamily="34" charset="0"/>
              </a:rPr>
              <a:t>:</a:t>
            </a:r>
            <a:r>
              <a:rPr lang="da-DK" sz="1200" dirty="0" smtClean="0">
                <a:latin typeface="Verdana" panose="020B0604030504040204" pitchFamily="34" charset="0"/>
                <a:ea typeface="Verdana" panose="020B0604030504040204" pitchFamily="34" charset="0"/>
              </a:rPr>
              <a:t> Skriv alt det ned, du kommer til at tænke på</a:t>
            </a:r>
          </a:p>
          <a:p>
            <a:pPr marL="628650" lvl="1" indent="-171450">
              <a:buClr>
                <a:schemeClr val="tx1"/>
              </a:buClr>
              <a:buFont typeface="Arial" panose="020B0604020202020204" pitchFamily="34" charset="0"/>
              <a:buChar char="•"/>
            </a:pPr>
            <a:endParaRPr lang="da-DK" sz="1200" b="1" dirty="0">
              <a:latin typeface="Verdana" panose="020B0604030504040204" pitchFamily="34" charset="0"/>
              <a:ea typeface="Verdana" panose="020B0604030504040204" pitchFamily="34" charset="0"/>
            </a:endParaRPr>
          </a:p>
          <a:p>
            <a:pPr lvl="1">
              <a:buClr>
                <a:schemeClr val="tx1"/>
              </a:buClr>
            </a:pPr>
            <a:r>
              <a:rPr lang="da-DK" sz="1200" b="1" dirty="0" smtClean="0">
                <a:latin typeface="Verdana" panose="020B0604030504040204" pitchFamily="34" charset="0"/>
                <a:ea typeface="Verdana" panose="020B0604030504040204" pitchFamily="34" charset="0"/>
              </a:rPr>
              <a:t>Krav til opgaveløsningen</a:t>
            </a:r>
            <a:endParaRPr lang="da-DK" sz="1200" b="1" dirty="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 har trukket en udtryksform. Den udtryksform </a:t>
            </a:r>
            <a:r>
              <a:rPr lang="da-DK" sz="1200" b="1" dirty="0" smtClean="0">
                <a:latin typeface="Verdana" panose="020B0604030504040204" pitchFamily="34" charset="0"/>
                <a:ea typeface="Verdana" panose="020B0604030504040204" pitchFamily="34" charset="0"/>
              </a:rPr>
              <a:t>skal</a:t>
            </a:r>
            <a:r>
              <a:rPr lang="da-DK" sz="1200" dirty="0" smtClean="0">
                <a:latin typeface="Verdana" panose="020B0604030504040204" pitchFamily="34" charset="0"/>
                <a:ea typeface="Verdana" panose="020B0604030504040204" pitchFamily="34" charset="0"/>
              </a:rPr>
              <a:t> du bruge til dit billedprojekt. Du må gerne tilføje en udtryksform, du selv vælger, men det den udtryksform, du har trukket skal være tydelig i dit billedprojekt </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Der skal være sammenhæng mellem temaet, udtryksformen og din hensigt med billedprojektet</a:t>
            </a:r>
          </a:p>
          <a:p>
            <a:pPr marL="1543050" lvl="3" indent="-1714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lvl="1">
              <a:buClr>
                <a:schemeClr val="tx1"/>
              </a:buClr>
            </a:pPr>
            <a:r>
              <a:rPr lang="da-DK" sz="1200" b="1" dirty="0">
                <a:latin typeface="Verdana" panose="020B0604030504040204" pitchFamily="34" charset="0"/>
                <a:ea typeface="Verdana" panose="020B0604030504040204" pitchFamily="34" charset="0"/>
              </a:rPr>
              <a:t>Idéer og </a:t>
            </a:r>
            <a:r>
              <a:rPr lang="da-DK" sz="1200" b="1" dirty="0" smtClean="0">
                <a:latin typeface="Verdana" panose="020B0604030504040204" pitchFamily="34" charset="0"/>
                <a:ea typeface="Verdana" panose="020B0604030504040204" pitchFamily="34" charset="0"/>
              </a:rPr>
              <a:t>research</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Start med at lave en brainstorm over alt, hvad der falder dig ind om emnet</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 kan starte på at researche. Du kan finde kunstnere, kunstretninger, fotos, film og tekster som inspiration</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 kan begynde at lave skitser over dine idéer. Lav mange skitser, så du har noget at vælge mellem</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 kan også eksperimentere med forskelige materialer</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Husk at gemme alle tegninger, materialeafprøvninger og billeder, du er blevet inspireret af billeder </a:t>
            </a:r>
          </a:p>
          <a:p>
            <a:pPr lvl="2">
              <a:buClr>
                <a:schemeClr val="tx1"/>
              </a:buClr>
            </a:pPr>
            <a:endParaRPr lang="da-DK" sz="1200" dirty="0" smtClean="0">
              <a:latin typeface="Verdana" panose="020B0604030504040204" pitchFamily="34" charset="0"/>
              <a:ea typeface="Verdana" panose="020B0604030504040204" pitchFamily="34" charset="0"/>
            </a:endParaRPr>
          </a:p>
          <a:p>
            <a:pPr lvl="1">
              <a:buClr>
                <a:schemeClr val="tx1"/>
              </a:buClr>
            </a:pPr>
            <a:r>
              <a:rPr lang="da-DK" sz="1200" b="1" dirty="0">
                <a:latin typeface="Verdana" panose="020B0604030504040204" pitchFamily="34" charset="0"/>
                <a:ea typeface="Verdana" panose="020B0604030504040204" pitchFamily="34" charset="0"/>
              </a:rPr>
              <a:t>Tid og </a:t>
            </a:r>
            <a:r>
              <a:rPr lang="da-DK" sz="1200" b="1" dirty="0" smtClean="0">
                <a:latin typeface="Verdana" panose="020B0604030504040204" pitchFamily="34" charset="0"/>
                <a:ea typeface="Verdana" panose="020B0604030504040204" pitchFamily="34" charset="0"/>
              </a:rPr>
              <a:t>planlægning</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Det vil være en god idé, at du (og </a:t>
            </a:r>
            <a:r>
              <a:rPr lang="da-DK" sz="1200" dirty="0" err="1" smtClean="0">
                <a:latin typeface="Verdana" panose="020B0604030504040204" pitchFamily="34" charset="0"/>
                <a:ea typeface="Verdana" panose="020B0604030504040204" pitchFamily="34" charset="0"/>
              </a:rPr>
              <a:t>evt</a:t>
            </a:r>
            <a:r>
              <a:rPr lang="da-DK" sz="1200" dirty="0" smtClean="0">
                <a:latin typeface="Verdana" panose="020B0604030504040204" pitchFamily="34" charset="0"/>
                <a:ea typeface="Verdana" panose="020B0604030504040204" pitchFamily="34" charset="0"/>
              </a:rPr>
              <a:t> din gruppe) laver en overordnet plan for, hvordan I vil arbejde. </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Skriv ned hvilke materialer, du vil arbejde med. Snak med din lærer om I har materialerne på skolen, du må nemlig IKKE selv medbringe materialer </a:t>
            </a:r>
          </a:p>
          <a:p>
            <a:pPr marL="1085850" lvl="2" indent="-1714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1085850" lvl="2" indent="-1714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a:buClr>
                <a:schemeClr val="tx1"/>
              </a:buClr>
            </a:pPr>
            <a:endParaRPr sz="1200" dirty="0">
              <a:latin typeface="Calibri"/>
              <a:ea typeface="Calibri"/>
              <a:cs typeface="Calibri"/>
              <a:sym typeface="Calibri"/>
            </a:endParaRPr>
          </a:p>
        </p:txBody>
      </p:sp>
    </p:spTree>
    <p:extLst>
      <p:ext uri="{BB962C8B-B14F-4D97-AF65-F5344CB8AC3E}">
        <p14:creationId xmlns:p14="http://schemas.microsoft.com/office/powerpoint/2010/main" val="2382591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Google Shape;200;p25"/>
          <p:cNvSpPr txBox="1">
            <a:spLocks/>
          </p:cNvSpPr>
          <p:nvPr/>
        </p:nvSpPr>
        <p:spPr>
          <a:xfrm>
            <a:off x="539749" y="367548"/>
            <a:ext cx="9919384" cy="496415"/>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pPr>
              <a:spcBef>
                <a:spcPts val="0"/>
              </a:spcBef>
              <a:buClr>
                <a:schemeClr val="dk1"/>
              </a:buClr>
              <a:buSzPts val="5400"/>
            </a:pPr>
            <a:r>
              <a:rPr lang="da-DK" b="1" dirty="0" smtClean="0">
                <a:ea typeface="Verdana"/>
                <a:cs typeface="Arial"/>
                <a:sym typeface="Arial"/>
              </a:rPr>
              <a:t>Prøvens del B:  Arbejde med </a:t>
            </a:r>
            <a:br>
              <a:rPr lang="da-DK" b="1" dirty="0" smtClean="0">
                <a:ea typeface="Verdana"/>
                <a:cs typeface="Arial"/>
                <a:sym typeface="Arial"/>
              </a:rPr>
            </a:br>
            <a:r>
              <a:rPr lang="da-DK" b="1" dirty="0" smtClean="0">
                <a:ea typeface="Verdana"/>
                <a:cs typeface="Arial"/>
                <a:sym typeface="Arial"/>
              </a:rPr>
              <a:t>billedprojekt og årsudstilling</a:t>
            </a:r>
            <a:r>
              <a:rPr lang="da-DK" dirty="0" smtClean="0">
                <a:solidFill>
                  <a:schemeClr val="dk1"/>
                </a:solidFill>
                <a:ea typeface="Verdana"/>
                <a:cs typeface="Verdana"/>
                <a:sym typeface="Verdana"/>
              </a:rPr>
              <a:t/>
            </a:r>
            <a:br>
              <a:rPr lang="da-DK" dirty="0" smtClean="0">
                <a:solidFill>
                  <a:schemeClr val="dk1"/>
                </a:solidFill>
                <a:ea typeface="Verdana"/>
                <a:cs typeface="Verdana"/>
                <a:sym typeface="Verdana"/>
              </a:rPr>
            </a:br>
            <a:endParaRPr lang="da-DK" b="1" dirty="0">
              <a:ea typeface="Arial"/>
              <a:cs typeface="Arial"/>
              <a:sym typeface="Arial"/>
            </a:endParaRPr>
          </a:p>
        </p:txBody>
      </p:sp>
      <p:sp>
        <p:nvSpPr>
          <p:cNvPr id="8" name="Google Shape;521;p57"/>
          <p:cNvSpPr/>
          <p:nvPr/>
        </p:nvSpPr>
        <p:spPr>
          <a:xfrm>
            <a:off x="539749" y="1719979"/>
            <a:ext cx="10172960" cy="4544309"/>
          </a:xfrm>
          <a:prstGeom prst="rect">
            <a:avLst/>
          </a:prstGeom>
          <a:noFill/>
          <a:ln w="12700">
            <a:noFill/>
          </a:ln>
        </p:spPr>
        <p:txBody>
          <a:bodyPr spcFirstLastPara="1" wrap="square" lIns="121900" tIns="60925" rIns="121900" bIns="60925" anchor="t" anchorCtr="0">
            <a:noAutofit/>
          </a:bodyPr>
          <a:lstStyle/>
          <a:p>
            <a:pPr>
              <a:buClr>
                <a:schemeClr val="tx1"/>
              </a:buClr>
            </a:pPr>
            <a:endParaRPr lang="da-DK" sz="1400" dirty="0">
              <a:latin typeface="Verdana" panose="020B0604030504040204" pitchFamily="34" charset="0"/>
              <a:ea typeface="Verdana" panose="020B0604030504040204" pitchFamily="34" charset="0"/>
            </a:endParaRPr>
          </a:p>
          <a:p>
            <a:pPr>
              <a:buClr>
                <a:schemeClr val="tx1"/>
              </a:buClr>
            </a:pPr>
            <a:r>
              <a:rPr lang="da-DK" sz="1400" b="1" dirty="0" smtClean="0">
                <a:latin typeface="Verdana" panose="020B0604030504040204" pitchFamily="34" charset="0"/>
                <a:ea typeface="Verdana" panose="020B0604030504040204" pitchFamily="34" charset="0"/>
              </a:rPr>
              <a:t>Arbejdet med billedprojektet:</a:t>
            </a:r>
          </a:p>
          <a:p>
            <a:pPr>
              <a:buClr>
                <a:schemeClr val="tx1"/>
              </a:buClr>
            </a:pPr>
            <a:endParaRPr lang="da-DK" sz="1400" b="1" u="sng" dirty="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r>
              <a:rPr lang="da-DK" sz="1400" b="1" dirty="0" smtClean="0">
                <a:latin typeface="Verdana" panose="020B0604030504040204" pitchFamily="34" charset="0"/>
                <a:ea typeface="Verdana" panose="020B0604030504040204" pitchFamily="34" charset="0"/>
              </a:rPr>
              <a:t>Del B </a:t>
            </a:r>
            <a:r>
              <a:rPr lang="da-DK" sz="1400" dirty="0" smtClean="0">
                <a:latin typeface="Verdana" panose="020B0604030504040204" pitchFamily="34" charset="0"/>
                <a:ea typeface="Verdana" panose="020B0604030504040204" pitchFamily="34" charset="0"/>
              </a:rPr>
              <a:t>varer 10x45 min (10 lektioner)</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arbejde med dit billedprojekt ud fra din research og dine skitser. Det er godt at eksperimentere med forskellige materialer og udtryk undervejs. </a:t>
            </a:r>
            <a:endParaRPr lang="da-DK" sz="1400" dirty="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dokumentere din proces, så husk at tage fotos undervejs og gemme alle skitser og eksperimenter</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må KUN arbejde på dit produkt i de 10 lektioner. Når prøvedel B slutter, må du ikke arbejde mere på dit billedprojekt </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Dit billedprojekt skal være færdigt efter de 10 lektioner. Dit billedprojekt skal blive på skolen ind til prøvedel C</a:t>
            </a:r>
          </a:p>
          <a:p>
            <a:pPr marL="285750"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a:buClr>
                <a:schemeClr val="tx1"/>
              </a:buClr>
            </a:pPr>
            <a:endParaRPr lang="da-DK" sz="1400" dirty="0">
              <a:latin typeface="Verdana" panose="020B0604030504040204" pitchFamily="34" charset="0"/>
              <a:ea typeface="Verdana" panose="020B0604030504040204" pitchFamily="34" charset="0"/>
            </a:endParaRPr>
          </a:p>
          <a:p>
            <a:pPr>
              <a:buClr>
                <a:schemeClr val="tx1"/>
              </a:buClr>
            </a:pPr>
            <a:r>
              <a:rPr lang="da-DK" sz="1400" b="1" dirty="0" smtClean="0">
                <a:latin typeface="Verdana" panose="020B0604030504040204" pitchFamily="34" charset="0"/>
                <a:ea typeface="Verdana" panose="020B0604030504040204" pitchFamily="34" charset="0"/>
              </a:rPr>
              <a:t>Arbejdet med årsudstillingen</a:t>
            </a:r>
            <a:endParaRPr lang="da-DK" sz="1400" b="1" dirty="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I </a:t>
            </a:r>
            <a:r>
              <a:rPr lang="da-DK" sz="1400" b="1" dirty="0" smtClean="0">
                <a:latin typeface="Verdana" panose="020B0604030504040204" pitchFamily="34" charset="0"/>
                <a:ea typeface="Verdana" panose="020B0604030504040204" pitchFamily="34" charset="0"/>
              </a:rPr>
              <a:t>del B </a:t>
            </a:r>
            <a:r>
              <a:rPr lang="da-DK" sz="1400" dirty="0" smtClean="0">
                <a:latin typeface="Verdana" panose="020B0604030504040204" pitchFamily="34" charset="0"/>
                <a:ea typeface="Verdana" panose="020B0604030504040204" pitchFamily="34" charset="0"/>
              </a:rPr>
              <a:t>må du også gerne arbejde med at sætte din årsudstilling op</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Din årsudstilling skal være repræsentativ, det vil sige, at du skal have billeder med fra hele undervisningen i valgfaget. Der skal både være plane, rumlige og digitale billeder med</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vise, hvordan du har arbejdet med de forskellige temaer i undervisningen.</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også vise, hvordan du har fået dine idéer, og hvordan du har øvet dig på teknikker.</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tage din </a:t>
            </a:r>
            <a:r>
              <a:rPr lang="da-DK" sz="1400" dirty="0" err="1" smtClean="0">
                <a:latin typeface="Verdana" panose="020B0604030504040204" pitchFamily="34" charset="0"/>
                <a:ea typeface="Verdana" panose="020B0604030504040204" pitchFamily="34" charset="0"/>
              </a:rPr>
              <a:t>portfolio</a:t>
            </a:r>
            <a:r>
              <a:rPr lang="da-DK" sz="1400" dirty="0" smtClean="0">
                <a:latin typeface="Verdana" panose="020B0604030504040204" pitchFamily="34" charset="0"/>
                <a:ea typeface="Verdana" panose="020B0604030504040204" pitchFamily="34" charset="0"/>
              </a:rPr>
              <a:t>/logbog med til årsudstillingen</a:t>
            </a:r>
          </a:p>
          <a:p>
            <a:pPr lvl="1">
              <a:buClr>
                <a:schemeClr val="tx1"/>
              </a:buClr>
            </a:pPr>
            <a:endParaRPr lang="da-DK" sz="1400" dirty="0">
              <a:latin typeface="Verdana" panose="020B0604030504040204" pitchFamily="34" charset="0"/>
              <a:ea typeface="Verdana" panose="020B0604030504040204" pitchFamily="34" charset="0"/>
            </a:endParaRPr>
          </a:p>
          <a:p>
            <a:pPr>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Tree>
    <p:extLst>
      <p:ext uri="{BB962C8B-B14F-4D97-AF65-F5344CB8AC3E}">
        <p14:creationId xmlns:p14="http://schemas.microsoft.com/office/powerpoint/2010/main" val="3943167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8084" y="2230044"/>
            <a:ext cx="11189749" cy="1692000"/>
          </a:xfrm>
        </p:spPr>
        <p:txBody>
          <a:bodyPr/>
          <a:lstStyle/>
          <a:p>
            <a:r>
              <a:rPr lang="da-DK" sz="3200" dirty="0">
                <a:latin typeface="+mn-lt"/>
              </a:rPr>
              <a:t>Denne præsentation handler om </a:t>
            </a:r>
            <a:r>
              <a:rPr lang="da-DK" dirty="0">
                <a:latin typeface="+mn-lt"/>
              </a:rPr>
              <a:t/>
            </a:r>
            <a:br>
              <a:rPr lang="da-DK" dirty="0">
                <a:latin typeface="+mn-lt"/>
              </a:rPr>
            </a:br>
            <a:r>
              <a:rPr lang="da-DK" dirty="0">
                <a:latin typeface="+mn-lt"/>
              </a:rPr>
              <a:t/>
            </a:r>
            <a:br>
              <a:rPr lang="da-DK" dirty="0">
                <a:latin typeface="+mn-lt"/>
              </a:rPr>
            </a:br>
            <a:r>
              <a:rPr lang="da-DK" sz="4800" b="1" dirty="0" smtClean="0">
                <a:latin typeface="+mn-lt"/>
              </a:rPr>
              <a:t>Prøven </a:t>
            </a:r>
            <a:r>
              <a:rPr lang="da-DK" sz="4800" b="1" dirty="0">
                <a:latin typeface="+mn-lt"/>
              </a:rPr>
              <a:t>i v</a:t>
            </a:r>
            <a:r>
              <a:rPr lang="da-DK" sz="4800" b="1" dirty="0" smtClean="0">
                <a:latin typeface="+mn-lt"/>
              </a:rPr>
              <a:t>algfaget Billedkunst </a:t>
            </a:r>
            <a:endParaRPr lang="da-DK" sz="4800" b="1" dirty="0">
              <a:latin typeface="+mn-lt"/>
            </a:endParaRPr>
          </a:p>
        </p:txBody>
      </p:sp>
      <p:sp>
        <p:nvSpPr>
          <p:cNvPr id="4" name="Pladsholder til dato 3"/>
          <p:cNvSpPr>
            <a:spLocks noGrp="1"/>
          </p:cNvSpPr>
          <p:nvPr>
            <p:ph type="dt" sz="half" idx="10"/>
          </p:nvPr>
        </p:nvSpPr>
        <p:spPr/>
        <p:txBody>
          <a:bodyPr/>
          <a:lstStyle/>
          <a:p>
            <a:fld id="{6D29C85A-9AB6-4E0C-9D73-FA8E2C7093E2}" type="datetime2">
              <a:rPr lang="da-DK" smtClean="0"/>
              <a:t>2. maj 2023</a:t>
            </a:fld>
            <a:endParaRPr lang="da-DK"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2</a:t>
            </a:fld>
            <a:endParaRPr lang="da-DK" dirty="0"/>
          </a:p>
        </p:txBody>
      </p:sp>
      <p:sp>
        <p:nvSpPr>
          <p:cNvPr id="5" name="Tekstfelt 4"/>
          <p:cNvSpPr txBox="1"/>
          <p:nvPr/>
        </p:nvSpPr>
        <p:spPr>
          <a:xfrm>
            <a:off x="938084" y="5183515"/>
            <a:ext cx="10699734" cy="1877437"/>
          </a:xfrm>
          <a:prstGeom prst="rect">
            <a:avLst/>
          </a:prstGeom>
          <a:noFill/>
        </p:spPr>
        <p:txBody>
          <a:bodyPr wrap="square" lIns="0" tIns="0" rIns="0" bIns="0" rtlCol="0">
            <a:spAutoFit/>
          </a:bodyPr>
          <a:lstStyle/>
          <a:p>
            <a:r>
              <a:rPr lang="da-DK" dirty="0" smtClean="0"/>
              <a:t>Præsentationen indeholder et afsnit for </a:t>
            </a:r>
            <a:r>
              <a:rPr lang="da-DK" b="1" dirty="0" smtClean="0"/>
              <a:t>lærere</a:t>
            </a:r>
            <a:r>
              <a:rPr lang="da-DK" dirty="0" smtClean="0"/>
              <a:t> og et afsnit for rettet mod </a:t>
            </a:r>
            <a:r>
              <a:rPr lang="da-DK" b="1" dirty="0" smtClean="0"/>
              <a:t>elever</a:t>
            </a:r>
            <a:endParaRPr lang="da-DK" dirty="0" smtClean="0"/>
          </a:p>
          <a:p>
            <a:endParaRPr lang="da-DK" dirty="0" smtClean="0"/>
          </a:p>
          <a:p>
            <a:r>
              <a:rPr lang="da-DK" dirty="0"/>
              <a:t>På næste slide kan du se, hvilke slides der er til dig som </a:t>
            </a:r>
            <a:r>
              <a:rPr lang="da-DK" dirty="0" smtClean="0"/>
              <a:t>lærer, </a:t>
            </a:r>
          </a:p>
          <a:p>
            <a:r>
              <a:rPr lang="da-DK" dirty="0" smtClean="0"/>
              <a:t>og </a:t>
            </a:r>
            <a:r>
              <a:rPr lang="da-DK" dirty="0"/>
              <a:t>hvilke </a:t>
            </a:r>
            <a:r>
              <a:rPr lang="da-DK" dirty="0" smtClean="0"/>
              <a:t>slides </a:t>
            </a:r>
            <a:r>
              <a:rPr lang="da-DK" dirty="0"/>
              <a:t>du kan </a:t>
            </a:r>
            <a:r>
              <a:rPr lang="da-DK" dirty="0" smtClean="0"/>
              <a:t>tage udgangspunkt i, når du skal forklare dine elever om prøven </a:t>
            </a:r>
            <a:endParaRPr lang="da-DK" dirty="0"/>
          </a:p>
          <a:p>
            <a:pPr>
              <a:lnSpc>
                <a:spcPct val="150000"/>
              </a:lnSpc>
            </a:pPr>
            <a:endParaRPr lang="da-DK" sz="2000" i="1" dirty="0">
              <a:solidFill>
                <a:srgbClr val="C00000"/>
              </a:solidFill>
            </a:endParaRPr>
          </a:p>
          <a:p>
            <a:endParaRPr lang="da-DK" sz="2000" dirty="0" smtClean="0">
              <a:solidFill>
                <a:srgbClr val="C00000"/>
              </a:solidFill>
            </a:endParaRPr>
          </a:p>
        </p:txBody>
      </p:sp>
    </p:spTree>
    <p:extLst>
      <p:ext uri="{BB962C8B-B14F-4D97-AF65-F5344CB8AC3E}">
        <p14:creationId xmlns:p14="http://schemas.microsoft.com/office/powerpoint/2010/main" val="268463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Google Shape;521;p57"/>
          <p:cNvSpPr/>
          <p:nvPr/>
        </p:nvSpPr>
        <p:spPr>
          <a:xfrm>
            <a:off x="313850" y="1635414"/>
            <a:ext cx="10932881" cy="3926810"/>
          </a:xfrm>
          <a:prstGeom prst="rect">
            <a:avLst/>
          </a:prstGeom>
          <a:noFill/>
          <a:ln w="12700">
            <a:noFill/>
          </a:ln>
        </p:spPr>
        <p:txBody>
          <a:bodyPr spcFirstLastPara="1" wrap="square" lIns="121900" tIns="60925" rIns="121900" bIns="60925" anchor="t" anchorCtr="0">
            <a:noAutofit/>
          </a:bodyPr>
          <a:lstStyle/>
          <a:p>
            <a:pPr>
              <a:buClr>
                <a:schemeClr val="tx1"/>
              </a:buClr>
            </a:pPr>
            <a:r>
              <a:rPr lang="da-DK" sz="1400" b="1" dirty="0" smtClean="0">
                <a:latin typeface="Verdana" panose="020B0604030504040204" pitchFamily="34" charset="0"/>
                <a:ea typeface="Verdana" panose="020B0604030504040204" pitchFamily="34" charset="0"/>
              </a:rPr>
              <a:t>Prøveafholdelse:</a:t>
            </a:r>
          </a:p>
          <a:p>
            <a:pPr>
              <a:buClr>
                <a:schemeClr val="tx1"/>
              </a:buClr>
            </a:pPr>
            <a:endParaRPr lang="da-DK" sz="1400" b="1" u="sng" dirty="0">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Til </a:t>
            </a:r>
            <a:r>
              <a:rPr lang="da-DK" sz="1400" b="1" dirty="0" smtClean="0">
                <a:latin typeface="Verdana" panose="020B0604030504040204" pitchFamily="34" charset="0"/>
                <a:ea typeface="Verdana" panose="020B0604030504040204" pitchFamily="34" charset="0"/>
              </a:rPr>
              <a:t>del C </a:t>
            </a:r>
            <a:r>
              <a:rPr lang="da-DK" sz="1400" dirty="0" smtClean="0">
                <a:latin typeface="Verdana" panose="020B0604030504040204" pitchFamily="34" charset="0"/>
                <a:ea typeface="Verdana" panose="020B0604030504040204" pitchFamily="34" charset="0"/>
              </a:rPr>
              <a:t>er der følgende antal minutter</a:t>
            </a:r>
          </a:p>
          <a:p>
            <a:pPr marL="628650" lvl="1"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25 minutter til én elev</a:t>
            </a:r>
          </a:p>
          <a:p>
            <a:pPr marL="628650" lvl="1"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35 minutter til to elever</a:t>
            </a:r>
          </a:p>
          <a:p>
            <a:pPr marL="628650" lvl="1"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45 minutter til tre elever</a:t>
            </a:r>
          </a:p>
          <a:p>
            <a:pPr marL="628650" lvl="1" indent="-1714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Til prøven er censor og din lærer tilstede</a:t>
            </a: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Prøven er en reflekterende billedsamtale, hvor du præsenterer og fortæller om dit billedprojekt og om din årsudstilling</a:t>
            </a: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De sidste minutter vil du blive sendt ud af lokalet, fordi din lærer og censor skal blive enige om, hvilken karaktér du skal have</a:t>
            </a:r>
          </a:p>
          <a:p>
            <a:pPr>
              <a:buClr>
                <a:schemeClr val="tx1"/>
              </a:buClr>
            </a:pPr>
            <a:endParaRPr lang="da-DK" sz="1400" b="1" u="sng" dirty="0">
              <a:latin typeface="Verdana" panose="020B0604030504040204" pitchFamily="34" charset="0"/>
              <a:ea typeface="Verdana" panose="020B0604030504040204" pitchFamily="34" charset="0"/>
            </a:endParaRPr>
          </a:p>
          <a:p>
            <a:pPr>
              <a:buClr>
                <a:schemeClr val="tx1"/>
              </a:buClr>
            </a:pPr>
            <a:r>
              <a:rPr lang="da-DK" sz="1400" b="1" dirty="0" smtClean="0">
                <a:latin typeface="Verdana" panose="020B0604030504040204" pitchFamily="34" charset="0"/>
                <a:ea typeface="Verdana" panose="020B0604030504040204" pitchFamily="34" charset="0"/>
              </a:rPr>
              <a:t>Den reflekterende samtale:</a:t>
            </a:r>
          </a:p>
          <a:p>
            <a:pPr>
              <a:buClr>
                <a:schemeClr val="tx1"/>
              </a:buClr>
            </a:pPr>
            <a:endParaRPr lang="da-DK" sz="1400" b="1" dirty="0" smtClean="0">
              <a:solidFill>
                <a:schemeClr val="accent1"/>
              </a:solidFill>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fortælle om dine processer med billedprojektet. Det kan være om de overvejelser, du har haft i forhold til temaet, udtryksformen og din billedproces</a:t>
            </a: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fortælle om og vise de eksperimeter, du har lavet, og hvilke valg du har taget ud fra dine skitser undervejs i processen. </a:t>
            </a: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skal også fortælle om overvejelser i forhold din hensigt med dit billede</a:t>
            </a:r>
          </a:p>
          <a:p>
            <a:pPr marL="171450" indent="-1714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I samtalen skal du også præsentere dine billedprojekter i din årsudstilling. Her skal du komme med dine overvejelser over billedgenrer</a:t>
            </a:r>
            <a:r>
              <a:rPr lang="da-DK" sz="1400" dirty="0">
                <a:latin typeface="Verdana" panose="020B0604030504040204" pitchFamily="34" charset="0"/>
                <a:ea typeface="Verdana" panose="020B0604030504040204" pitchFamily="34" charset="0"/>
              </a:rPr>
              <a:t>, </a:t>
            </a:r>
            <a:r>
              <a:rPr lang="da-DK" sz="1400" dirty="0" smtClean="0">
                <a:latin typeface="Verdana" panose="020B0604030504040204" pitchFamily="34" charset="0"/>
                <a:ea typeface="Verdana" panose="020B0604030504040204" pitchFamily="34" charset="0"/>
              </a:rPr>
              <a:t>billedkomposition og billedernes funktion </a:t>
            </a:r>
            <a:endParaRPr lang="da-DK" sz="1400" dirty="0">
              <a:latin typeface="Verdana" panose="020B0604030504040204" pitchFamily="34" charset="0"/>
              <a:ea typeface="Verdana" panose="020B0604030504040204" pitchFamily="34" charset="0"/>
            </a:endParaRPr>
          </a:p>
          <a:p>
            <a:pPr>
              <a:buClr>
                <a:schemeClr val="tx1"/>
              </a:buClr>
            </a:pPr>
            <a:endParaRPr lang="da-DK" sz="14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
        <p:nvSpPr>
          <p:cNvPr id="8" name="Google Shape;200;p25"/>
          <p:cNvSpPr txBox="1">
            <a:spLocks/>
          </p:cNvSpPr>
          <p:nvPr/>
        </p:nvSpPr>
        <p:spPr>
          <a:xfrm>
            <a:off x="533140" y="599297"/>
            <a:ext cx="9919384" cy="496415"/>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pPr>
              <a:spcBef>
                <a:spcPts val="0"/>
              </a:spcBef>
              <a:buClr>
                <a:schemeClr val="dk1"/>
              </a:buClr>
              <a:buSzPts val="5400"/>
            </a:pPr>
            <a:r>
              <a:rPr lang="da-DK" b="1" dirty="0" smtClean="0">
                <a:ea typeface="Verdana"/>
                <a:cs typeface="Arial"/>
                <a:sym typeface="Arial"/>
              </a:rPr>
              <a:t>Prøvens del </a:t>
            </a:r>
            <a:r>
              <a:rPr lang="da-DK" b="1" dirty="0">
                <a:ea typeface="Verdana"/>
                <a:cs typeface="Arial"/>
                <a:sym typeface="Arial"/>
              </a:rPr>
              <a:t>C</a:t>
            </a:r>
            <a:r>
              <a:rPr lang="da-DK" b="1" dirty="0" smtClean="0">
                <a:ea typeface="Verdana"/>
                <a:cs typeface="Arial"/>
                <a:sym typeface="Arial"/>
              </a:rPr>
              <a:t>: Eksaminationen</a:t>
            </a:r>
            <a:r>
              <a:rPr lang="da-DK" dirty="0" smtClean="0">
                <a:solidFill>
                  <a:schemeClr val="dk1"/>
                </a:solidFill>
                <a:ea typeface="Verdana"/>
                <a:cs typeface="Verdana"/>
                <a:sym typeface="Verdana"/>
              </a:rPr>
              <a:t/>
            </a:r>
            <a:br>
              <a:rPr lang="da-DK" dirty="0" smtClean="0">
                <a:solidFill>
                  <a:schemeClr val="dk1"/>
                </a:solidFill>
                <a:ea typeface="Verdana"/>
                <a:cs typeface="Verdana"/>
                <a:sym typeface="Verdana"/>
              </a:rPr>
            </a:br>
            <a:endParaRPr lang="da-DK" b="1" dirty="0">
              <a:ea typeface="Arial"/>
              <a:cs typeface="Arial"/>
              <a:sym typeface="Arial"/>
            </a:endParaRPr>
          </a:p>
        </p:txBody>
      </p:sp>
    </p:spTree>
    <p:extLst>
      <p:ext uri="{BB962C8B-B14F-4D97-AF65-F5344CB8AC3E}">
        <p14:creationId xmlns:p14="http://schemas.microsoft.com/office/powerpoint/2010/main" val="4123598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888022" y="1600111"/>
            <a:ext cx="9733795" cy="4712376"/>
          </a:xfrm>
          <a:prstGeom prst="rect">
            <a:avLst/>
          </a:prstGeom>
          <a:noFill/>
          <a:ln w="12700">
            <a:noFill/>
          </a:ln>
        </p:spPr>
        <p:txBody>
          <a:bodyPr spcFirstLastPara="1" wrap="square" lIns="121900" tIns="60925" rIns="121900" bIns="60925" anchor="t" anchorCtr="0">
            <a:noAutofit/>
          </a:bodyPr>
          <a:lstStyle/>
          <a:p>
            <a:pPr>
              <a:buClr>
                <a:schemeClr val="tx1"/>
              </a:buClr>
            </a:pPr>
            <a:r>
              <a:rPr lang="da-DK" sz="1600" b="1" dirty="0" smtClean="0">
                <a:ea typeface="Verdana" panose="020B0604030504040204" pitchFamily="34" charset="0"/>
              </a:rPr>
              <a:t>Vurdering af din præstation</a:t>
            </a:r>
          </a:p>
          <a:p>
            <a:pPr>
              <a:buClr>
                <a:schemeClr val="tx1"/>
              </a:buClr>
            </a:pPr>
            <a:endParaRPr lang="da-DK" sz="1600" b="1" dirty="0">
              <a:ea typeface="Verdana" panose="020B0604030504040204" pitchFamily="34" charset="0"/>
            </a:endParaRPr>
          </a:p>
          <a:p>
            <a:pPr>
              <a:buClr>
                <a:schemeClr val="tx1"/>
              </a:buClr>
            </a:pPr>
            <a:r>
              <a:rPr lang="da-DK" sz="1400" dirty="0" smtClean="0">
                <a:ea typeface="Verdana" panose="020B0604030504040204" pitchFamily="34" charset="0"/>
              </a:rPr>
              <a:t>Når du er færdig med samtalen med din lærer og censor, skal de bedømme din præstation. </a:t>
            </a:r>
          </a:p>
          <a:p>
            <a:pPr>
              <a:buClr>
                <a:schemeClr val="tx1"/>
              </a:buClr>
            </a:pPr>
            <a:r>
              <a:rPr lang="da-DK" sz="1400" dirty="0" smtClean="0">
                <a:ea typeface="Verdana" panose="020B0604030504040204" pitchFamily="34" charset="0"/>
              </a:rPr>
              <a:t>Din karakter er en helhedsbedømmelse. Det betyder, at både dit arbejde </a:t>
            </a:r>
            <a:r>
              <a:rPr lang="da-DK" sz="1400" dirty="0">
                <a:ea typeface="Verdana" panose="020B0604030504040204" pitchFamily="34" charset="0"/>
              </a:rPr>
              <a:t>med dit billedprojekt og </a:t>
            </a:r>
            <a:r>
              <a:rPr lang="da-DK" sz="1400" dirty="0" smtClean="0">
                <a:ea typeface="Verdana" panose="020B0604030504040204" pitchFamily="34" charset="0"/>
              </a:rPr>
              <a:t>præsentationen af din årsudstilling indgår i bedømmelsen</a:t>
            </a:r>
          </a:p>
          <a:p>
            <a:pPr lvl="1">
              <a:buClr>
                <a:schemeClr val="tx1"/>
              </a:buClr>
            </a:pPr>
            <a:endParaRPr lang="da-DK" sz="1400" dirty="0" smtClean="0">
              <a:ea typeface="Verdana" panose="020B0604030504040204" pitchFamily="34" charset="0"/>
            </a:endParaRPr>
          </a:p>
          <a:p>
            <a:pPr lvl="1">
              <a:buClr>
                <a:schemeClr val="tx1"/>
              </a:buClr>
            </a:pPr>
            <a:endParaRPr lang="da-DK" sz="1400" dirty="0" smtClean="0">
              <a:ea typeface="Verdana" panose="020B0604030504040204" pitchFamily="34" charset="0"/>
            </a:endParaRPr>
          </a:p>
          <a:p>
            <a:pPr>
              <a:buClr>
                <a:schemeClr val="tx1"/>
              </a:buClr>
            </a:pPr>
            <a:r>
              <a:rPr lang="da-DK" sz="1400" dirty="0" smtClean="0">
                <a:ea typeface="Verdana" panose="020B0604030504040204" pitchFamily="34" charset="0"/>
              </a:rPr>
              <a:t>Det kan være godt at kende til vurderingskriterierne. Det er dem, du bliver vurderet ud fra. </a:t>
            </a:r>
          </a:p>
          <a:p>
            <a:pPr>
              <a:buClr>
                <a:schemeClr val="tx1"/>
              </a:buClr>
            </a:pPr>
            <a:r>
              <a:rPr lang="da-DK" sz="1400" dirty="0" smtClean="0">
                <a:ea typeface="Verdana" panose="020B0604030504040204" pitchFamily="34" charset="0"/>
              </a:rPr>
              <a:t>Din lærer og censor taler sammen om, hvor godt du har gjort det i forhold til:</a:t>
            </a:r>
          </a:p>
          <a:p>
            <a:pPr>
              <a:buClr>
                <a:schemeClr val="tx1"/>
              </a:buClr>
            </a:pPr>
            <a:endParaRPr lang="da-DK" sz="1400" dirty="0" smtClean="0">
              <a:ea typeface="Verdana" panose="020B0604030504040204" pitchFamily="34" charset="0"/>
            </a:endParaRPr>
          </a:p>
          <a:p>
            <a:pPr marL="628650" lvl="1" indent="-171450">
              <a:buClr>
                <a:schemeClr val="tx1"/>
              </a:buClr>
              <a:buFont typeface="Arial" panose="020B0604020202020204" pitchFamily="34" charset="0"/>
              <a:buChar char="•"/>
            </a:pPr>
            <a:r>
              <a:rPr lang="da-DK" sz="1400" dirty="0"/>
              <a:t>At </a:t>
            </a:r>
            <a:r>
              <a:rPr lang="da-DK" sz="1400" dirty="0" smtClean="0"/>
              <a:t>fremstille </a:t>
            </a:r>
            <a:r>
              <a:rPr lang="da-DK" sz="1400" dirty="0"/>
              <a:t>billeder og at </a:t>
            </a:r>
            <a:r>
              <a:rPr lang="da-DK" sz="1400" dirty="0" smtClean="0"/>
              <a:t>kunne træffe </a:t>
            </a:r>
            <a:r>
              <a:rPr lang="da-DK" sz="1400" dirty="0"/>
              <a:t>begrundede valg i </a:t>
            </a:r>
            <a:r>
              <a:rPr lang="da-DK" sz="1400" dirty="0" smtClean="0"/>
              <a:t>billedfremstillingen</a:t>
            </a:r>
          </a:p>
          <a:p>
            <a:pPr marL="628650" lvl="1" indent="-171450">
              <a:buClr>
                <a:schemeClr val="tx1"/>
              </a:buClr>
              <a:buFont typeface="Arial" panose="020B0604020202020204" pitchFamily="34" charset="0"/>
              <a:buChar char="•"/>
            </a:pPr>
            <a:r>
              <a:rPr lang="da-DK" sz="1400" dirty="0" smtClean="0"/>
              <a:t>At vise </a:t>
            </a:r>
            <a:r>
              <a:rPr lang="da-DK" sz="1400" dirty="0"/>
              <a:t>praktiske </a:t>
            </a:r>
            <a:r>
              <a:rPr lang="da-DK" sz="1400" dirty="0" smtClean="0"/>
              <a:t>færdigheder og </a:t>
            </a:r>
            <a:r>
              <a:rPr lang="da-DK" sz="1400" dirty="0"/>
              <a:t>kreativitet. </a:t>
            </a:r>
            <a:endParaRPr lang="da-DK" sz="1400" dirty="0" smtClean="0"/>
          </a:p>
          <a:p>
            <a:pPr marL="628650" lvl="1" indent="-171450">
              <a:buClr>
                <a:schemeClr val="tx1"/>
              </a:buClr>
              <a:buFont typeface="Arial" panose="020B0604020202020204" pitchFamily="34" charset="0"/>
              <a:buChar char="•"/>
            </a:pPr>
            <a:r>
              <a:rPr lang="da-DK" sz="1400" dirty="0" smtClean="0"/>
              <a:t>Om der er tydelig </a:t>
            </a:r>
            <a:r>
              <a:rPr lang="da-DK" sz="1400" dirty="0"/>
              <a:t>sammenhæng mellem prøveoplægget, </a:t>
            </a:r>
            <a:r>
              <a:rPr lang="da-DK" sz="1400" dirty="0" smtClean="0"/>
              <a:t>din idé</a:t>
            </a:r>
            <a:r>
              <a:rPr lang="da-DK" sz="1400" dirty="0"/>
              <a:t>, </a:t>
            </a:r>
            <a:r>
              <a:rPr lang="da-DK" sz="1400" dirty="0" smtClean="0"/>
              <a:t>og hensigten med billedet</a:t>
            </a:r>
          </a:p>
          <a:p>
            <a:pPr marL="628650" lvl="1" indent="-171450">
              <a:buClr>
                <a:schemeClr val="tx1"/>
              </a:buClr>
              <a:buFont typeface="Arial" panose="020B0604020202020204" pitchFamily="34" charset="0"/>
              <a:buChar char="•"/>
            </a:pPr>
            <a:r>
              <a:rPr lang="da-DK" sz="1400" dirty="0" smtClean="0"/>
              <a:t>At kunne præsentere din </a:t>
            </a:r>
            <a:r>
              <a:rPr lang="da-DK" sz="1400" dirty="0"/>
              <a:t>proces fra skitse til færdigt </a:t>
            </a:r>
            <a:r>
              <a:rPr lang="da-DK" sz="1400" dirty="0" smtClean="0"/>
              <a:t>udtryk</a:t>
            </a:r>
          </a:p>
          <a:p>
            <a:pPr marL="628650" lvl="1" indent="-171450">
              <a:buClr>
                <a:schemeClr val="tx1"/>
              </a:buClr>
              <a:buFont typeface="Arial" panose="020B0604020202020204" pitchFamily="34" charset="0"/>
              <a:buChar char="•"/>
            </a:pPr>
            <a:r>
              <a:rPr lang="da-DK" sz="1400" dirty="0" smtClean="0"/>
              <a:t>At kunne eksperimentere </a:t>
            </a:r>
            <a:r>
              <a:rPr lang="da-DK" sz="1400" dirty="0"/>
              <a:t>og afprøve forskellige udtryk </a:t>
            </a:r>
            <a:endParaRPr lang="da-DK" sz="1400" dirty="0" smtClean="0"/>
          </a:p>
          <a:p>
            <a:pPr marL="628650" lvl="1" indent="-171450">
              <a:buClr>
                <a:schemeClr val="tx1"/>
              </a:buClr>
              <a:buFont typeface="Arial" panose="020B0604020202020204" pitchFamily="34" charset="0"/>
              <a:buChar char="•"/>
            </a:pPr>
            <a:r>
              <a:rPr lang="da-DK" sz="1400" dirty="0" smtClean="0"/>
              <a:t>At kunne begrunde valg af fremstillingsform</a:t>
            </a:r>
            <a:r>
              <a:rPr lang="da-DK" sz="1400" dirty="0"/>
              <a:t> </a:t>
            </a:r>
            <a:r>
              <a:rPr lang="da-DK" sz="1400" dirty="0" smtClean="0"/>
              <a:t>og valg af materialer</a:t>
            </a:r>
          </a:p>
          <a:p>
            <a:pPr marL="628650" lvl="1" indent="-171450">
              <a:buClr>
                <a:schemeClr val="tx1"/>
              </a:buClr>
              <a:buFont typeface="Arial" panose="020B0604020202020204" pitchFamily="34" charset="0"/>
              <a:buChar char="•"/>
            </a:pPr>
            <a:r>
              <a:rPr lang="da-DK" sz="1400" dirty="0" smtClean="0"/>
              <a:t>At kunne iscenesættelse billedprojektet og årsudstillingen</a:t>
            </a:r>
          </a:p>
          <a:p>
            <a:pPr marL="628650" lvl="1" indent="-171450">
              <a:buClr>
                <a:schemeClr val="tx1"/>
              </a:buClr>
              <a:buFont typeface="Arial" panose="020B0604020202020204" pitchFamily="34" charset="0"/>
              <a:buChar char="•"/>
            </a:pPr>
            <a:r>
              <a:rPr lang="da-DK" sz="1400" dirty="0" smtClean="0"/>
              <a:t>At kunne formidle overvejelser </a:t>
            </a:r>
            <a:r>
              <a:rPr lang="da-DK" sz="1400" dirty="0"/>
              <a:t>over billedgenrer, </a:t>
            </a:r>
            <a:r>
              <a:rPr lang="da-DK" sz="1400" dirty="0" smtClean="0"/>
              <a:t>billedkompositioner </a:t>
            </a:r>
            <a:r>
              <a:rPr lang="da-DK" sz="1400" dirty="0"/>
              <a:t>og </a:t>
            </a:r>
            <a:r>
              <a:rPr lang="da-DK" sz="1400" dirty="0" smtClean="0"/>
              <a:t>billeders funktion</a:t>
            </a:r>
          </a:p>
          <a:p>
            <a:pPr marL="628650" lvl="1" indent="-171450">
              <a:buClr>
                <a:schemeClr val="tx1"/>
              </a:buClr>
              <a:buFont typeface="Arial" panose="020B0604020202020204" pitchFamily="34" charset="0"/>
              <a:buChar char="•"/>
            </a:pPr>
            <a:endParaRPr lang="da-DK" sz="1400" dirty="0">
              <a:ea typeface="Verdana" panose="020B0604030504040204" pitchFamily="34" charset="0"/>
            </a:endParaRPr>
          </a:p>
          <a:p>
            <a:pPr marL="628650" lvl="1" indent="-171450">
              <a:buClr>
                <a:schemeClr val="tx1"/>
              </a:buClr>
              <a:buFont typeface="Arial" panose="020B0604020202020204" pitchFamily="34" charset="0"/>
              <a:buChar char="•"/>
            </a:pPr>
            <a:endParaRPr lang="da-DK" sz="1400" dirty="0" smtClean="0">
              <a:ea typeface="Verdana" panose="020B0604030504040204" pitchFamily="34" charset="0"/>
            </a:endParaRPr>
          </a:p>
          <a:p>
            <a:pPr lvl="1">
              <a:buClr>
                <a:schemeClr val="tx1"/>
              </a:buClr>
            </a:pPr>
            <a:r>
              <a:rPr lang="da-DK" sz="1400" dirty="0" smtClean="0">
                <a:ea typeface="Verdana" panose="020B0604030504040204" pitchFamily="34" charset="0"/>
              </a:rPr>
              <a:t>Det er vigtigt, at du kan forklare, hvorfor noget måske ikke er gået helt så godt, som du ønskede. Det behøver ikke trække ned i din karakter, hvis dit billedprojekt ikke helt lykkes. Men hvis du ikke kan forklare hvorfor, det ikke gik så godt, så vil det trække ned i din karakter.</a:t>
            </a:r>
          </a:p>
          <a:p>
            <a:pPr lvl="1">
              <a:buClr>
                <a:schemeClr val="tx1"/>
              </a:buClr>
            </a:pPr>
            <a:endParaRPr lang="da-DK" sz="1400" dirty="0">
              <a:ea typeface="Verdana" panose="020B0604030504040204" pitchFamily="34" charset="0"/>
            </a:endParaRPr>
          </a:p>
          <a:p>
            <a:pPr lvl="1">
              <a:buClr>
                <a:schemeClr val="tx1"/>
              </a:buClr>
            </a:pPr>
            <a:endParaRPr lang="da-DK" sz="1400" dirty="0">
              <a:ea typeface="Verdana" panose="020B0604030504040204" pitchFamily="34" charset="0"/>
            </a:endParaRP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
        <p:nvSpPr>
          <p:cNvPr id="6" name="Google Shape;200;p25"/>
          <p:cNvSpPr txBox="1">
            <a:spLocks noGrp="1"/>
          </p:cNvSpPr>
          <p:nvPr>
            <p:ph type="title"/>
          </p:nvPr>
        </p:nvSpPr>
        <p:spPr>
          <a:xfrm>
            <a:off x="533140" y="357081"/>
            <a:ext cx="9258162" cy="934890"/>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smtClean="0">
                <a:ea typeface="Arial"/>
                <a:cs typeface="Arial"/>
                <a:sym typeface="Arial"/>
              </a:rPr>
              <a:t>Karakterer og vurdering af din præsentation:</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Tree>
    <p:extLst>
      <p:ext uri="{BB962C8B-B14F-4D97-AF65-F5344CB8AC3E}">
        <p14:creationId xmlns:p14="http://schemas.microsoft.com/office/powerpoint/2010/main" val="3778251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itel 1"/>
          <p:cNvSpPr txBox="1">
            <a:spLocks/>
          </p:cNvSpPr>
          <p:nvPr/>
        </p:nvSpPr>
        <p:spPr>
          <a:xfrm>
            <a:off x="3863383" y="4000568"/>
            <a:ext cx="4644572" cy="712064"/>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lnSpc>
                <a:spcPct val="100000"/>
              </a:lnSpc>
            </a:pPr>
            <a:r>
              <a:rPr lang="da-DK" sz="2000" dirty="0" smtClean="0">
                <a:latin typeface="+mn-lt"/>
              </a:rPr>
              <a:t>Her er et link til en pjece, </a:t>
            </a:r>
          </a:p>
          <a:p>
            <a:pPr>
              <a:lnSpc>
                <a:spcPct val="100000"/>
              </a:lnSpc>
            </a:pPr>
            <a:r>
              <a:rPr lang="da-DK" sz="2000" dirty="0" smtClean="0">
                <a:latin typeface="+mn-lt"/>
              </a:rPr>
              <a:t>hvor du kan læse mere om at gå til prøve.</a:t>
            </a:r>
          </a:p>
          <a:p>
            <a:pPr>
              <a:lnSpc>
                <a:spcPct val="100000"/>
              </a:lnSpc>
            </a:pPr>
            <a:r>
              <a:rPr lang="da-DK" sz="2000" dirty="0" smtClean="0">
                <a:latin typeface="+mn-lt"/>
                <a:hlinkClick r:id="rId3"/>
              </a:rPr>
              <a:t>Når du skal til prøve</a:t>
            </a:r>
            <a:endParaRPr lang="da-DK" sz="2000" dirty="0">
              <a:latin typeface="+mn-lt"/>
            </a:endParaRPr>
          </a:p>
        </p:txBody>
      </p:sp>
      <p:pic>
        <p:nvPicPr>
          <p:cNvPr id="11" name="Billede 10"/>
          <p:cNvPicPr>
            <a:picLocks noChangeAspect="1"/>
          </p:cNvPicPr>
          <p:nvPr/>
        </p:nvPicPr>
        <p:blipFill rotWithShape="1">
          <a:blip r:embed="rId4"/>
          <a:srcRect l="30987" t="16917" r="34063" b="3500"/>
          <a:stretch/>
        </p:blipFill>
        <p:spPr>
          <a:xfrm>
            <a:off x="742949" y="2028114"/>
            <a:ext cx="2919223" cy="4154500"/>
          </a:xfrm>
          <a:prstGeom prst="rect">
            <a:avLst/>
          </a:prstGeom>
        </p:spPr>
      </p:pic>
      <p:sp>
        <p:nvSpPr>
          <p:cNvPr id="12"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2800" b="1" dirty="0" smtClean="0">
                <a:latin typeface="Arial"/>
                <a:ea typeface="Arial"/>
                <a:cs typeface="Arial"/>
                <a:sym typeface="Arial"/>
              </a:rPr>
              <a:t>Pjece om at gå til prøve:</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Tree>
    <p:extLst>
      <p:ext uri="{BB962C8B-B14F-4D97-AF65-F5344CB8AC3E}">
        <p14:creationId xmlns:p14="http://schemas.microsoft.com/office/powerpoint/2010/main" val="1362988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endParaRPr lang="da-DK" dirty="0" smtClean="0">
              <a:solidFill>
                <a:schemeClr val="dk1"/>
              </a:solidFill>
              <a:latin typeface="Verdana"/>
              <a:ea typeface="Verdana"/>
              <a:cs typeface="Verdana"/>
              <a:sym typeface="Verdana"/>
            </a:endParaRPr>
          </a:p>
          <a:p>
            <a:pPr lvl="0">
              <a:buClr>
                <a:schemeClr val="dk1"/>
              </a:buClr>
              <a:buSzPts val="2800"/>
            </a:pPr>
            <a:endParaRPr lang="da-DK" dirty="0">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2" name="Rektangel 1"/>
          <p:cNvSpPr/>
          <p:nvPr/>
        </p:nvSpPr>
        <p:spPr>
          <a:xfrm>
            <a:off x="1600798" y="2260083"/>
            <a:ext cx="6773598" cy="2585323"/>
          </a:xfrm>
          <a:prstGeom prst="rect">
            <a:avLst/>
          </a:prstGeom>
        </p:spPr>
        <p:txBody>
          <a:bodyPr wrap="square">
            <a:spAutoFit/>
          </a:bodyPr>
          <a:lstStyle/>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Generel information om prøven </a:t>
            </a:r>
          </a:p>
          <a:p>
            <a:pPr marL="285750" lvl="8" indent="-285750">
              <a:lnSpc>
                <a:spcPct val="150000"/>
              </a:lnSpc>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Eksempel på en undervisningsbeskrivelse </a:t>
            </a:r>
          </a:p>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Eksempel på prøveoplæg </a:t>
            </a:r>
          </a:p>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Når du skal være censor</a:t>
            </a:r>
          </a:p>
          <a:p>
            <a:pPr marL="285750" lvl="8" indent="-285750">
              <a:lnSpc>
                <a:spcPct val="150000"/>
              </a:lnSpc>
              <a:buClr>
                <a:schemeClr val="accent3">
                  <a:lumMod val="50000"/>
                </a:schemeClr>
              </a:buClr>
              <a:buSzPts val="2800"/>
              <a:buFont typeface="Arial" panose="020B0604020202020204" pitchFamily="34" charset="0"/>
              <a:buChar char="•"/>
            </a:pPr>
            <a:r>
              <a:rPr lang="da-DK" dirty="0">
                <a:ea typeface="Verdana"/>
                <a:cs typeface="Verdana"/>
                <a:sym typeface="Verdana"/>
              </a:rPr>
              <a:t>Links til lovgivning, vejledninger, film mv.</a:t>
            </a:r>
          </a:p>
          <a:p>
            <a:pPr marL="0" lvl="8">
              <a:lnSpc>
                <a:spcPct val="150000"/>
              </a:lnSpc>
              <a:buClr>
                <a:schemeClr val="accent3">
                  <a:lumMod val="50000"/>
                </a:schemeClr>
              </a:buClr>
              <a:buSzPts val="2800"/>
            </a:pPr>
            <a:endParaRPr lang="da-DK" dirty="0">
              <a:latin typeface="Verdana"/>
              <a:ea typeface="Verdana"/>
              <a:cs typeface="Verdana"/>
              <a:sym typeface="Verdana"/>
            </a:endParaRPr>
          </a:p>
        </p:txBody>
      </p:sp>
      <p:sp>
        <p:nvSpPr>
          <p:cNvPr id="4" name="Tekstfelt 3"/>
          <p:cNvSpPr txBox="1"/>
          <p:nvPr/>
        </p:nvSpPr>
        <p:spPr>
          <a:xfrm>
            <a:off x="533140" y="490239"/>
            <a:ext cx="7455951"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Materialet indeholder følgende</a:t>
            </a:r>
            <a:endParaRPr lang="da-DK" sz="3600" b="1" dirty="0" smtClean="0">
              <a:latin typeface="+mj-lt"/>
            </a:endParaRPr>
          </a:p>
        </p:txBody>
      </p:sp>
      <p:sp>
        <p:nvSpPr>
          <p:cNvPr id="8"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3" name="Rektangel 2"/>
          <p:cNvSpPr/>
          <p:nvPr/>
        </p:nvSpPr>
        <p:spPr>
          <a:xfrm>
            <a:off x="176727" y="1454450"/>
            <a:ext cx="5200343" cy="607154"/>
          </a:xfrm>
          <a:prstGeom prst="rect">
            <a:avLst/>
          </a:prstGeom>
        </p:spPr>
        <p:txBody>
          <a:bodyPr wrap="square">
            <a:spAutoFit/>
          </a:bodyPr>
          <a:lstStyle/>
          <a:p>
            <a:pPr lvl="2">
              <a:lnSpc>
                <a:spcPct val="200000"/>
              </a:lnSpc>
              <a:buClr>
                <a:schemeClr val="dk1"/>
              </a:buClr>
              <a:buSzPts val="2800"/>
            </a:pPr>
            <a:r>
              <a:rPr lang="da-DK" sz="2000" dirty="0">
                <a:ea typeface="Verdana"/>
                <a:cs typeface="Verdana"/>
                <a:sym typeface="Verdana"/>
              </a:rPr>
              <a:t>T</a:t>
            </a:r>
            <a:r>
              <a:rPr lang="da-DK" sz="2000" dirty="0" smtClean="0">
                <a:ea typeface="Verdana"/>
                <a:cs typeface="Verdana"/>
                <a:sym typeface="Verdana"/>
              </a:rPr>
              <a:t>il lærere (s. 4-15)</a:t>
            </a:r>
            <a:endParaRPr lang="da-DK" sz="2000" dirty="0">
              <a:ea typeface="Verdana"/>
              <a:cs typeface="Verdana"/>
              <a:sym typeface="Verdana"/>
            </a:endParaRPr>
          </a:p>
        </p:txBody>
      </p:sp>
      <p:sp>
        <p:nvSpPr>
          <p:cNvPr id="9" name="Google Shape;203;p25"/>
          <p:cNvSpPr/>
          <p:nvPr/>
        </p:nvSpPr>
        <p:spPr>
          <a:xfrm>
            <a:off x="-296778" y="4390848"/>
            <a:ext cx="4475747" cy="2132549"/>
          </a:xfrm>
          <a:prstGeom prst="rect">
            <a:avLst/>
          </a:prstGeom>
          <a:noFill/>
          <a:ln>
            <a:noFill/>
          </a:ln>
        </p:spPr>
        <p:txBody>
          <a:bodyPr spcFirstLastPara="1" wrap="square" lIns="91425" tIns="45700" rIns="91425" bIns="45700" anchor="t" anchorCtr="0">
            <a:noAutofit/>
          </a:bodyPr>
          <a:lstStyle/>
          <a:p>
            <a:pPr lvl="0">
              <a:buClr>
                <a:schemeClr val="dk1"/>
              </a:buClr>
              <a:buSzPts val="2800"/>
            </a:pPr>
            <a:endParaRPr lang="da-DK" sz="2800" dirty="0">
              <a:ea typeface="Verdana"/>
              <a:cs typeface="Verdana"/>
              <a:sym typeface="Verdana"/>
            </a:endParaRPr>
          </a:p>
          <a:p>
            <a:pPr lvl="1">
              <a:buClr>
                <a:schemeClr val="dk1"/>
              </a:buClr>
              <a:buSzPts val="2800"/>
            </a:pPr>
            <a:endParaRPr lang="da-DK" sz="32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3200" dirty="0">
              <a:solidFill>
                <a:schemeClr val="dk1"/>
              </a:solidFill>
              <a:latin typeface="Verdana"/>
              <a:ea typeface="Verdana"/>
              <a:cs typeface="Verdana"/>
              <a:sym typeface="Verdana"/>
            </a:endParaRPr>
          </a:p>
        </p:txBody>
      </p:sp>
      <p:sp>
        <p:nvSpPr>
          <p:cNvPr id="10" name="Rektangel 9"/>
          <p:cNvSpPr/>
          <p:nvPr/>
        </p:nvSpPr>
        <p:spPr>
          <a:xfrm>
            <a:off x="181931" y="4480565"/>
            <a:ext cx="4877086" cy="607154"/>
          </a:xfrm>
          <a:prstGeom prst="rect">
            <a:avLst/>
          </a:prstGeom>
        </p:spPr>
        <p:txBody>
          <a:bodyPr wrap="square">
            <a:spAutoFit/>
          </a:bodyPr>
          <a:lstStyle/>
          <a:p>
            <a:pPr lvl="2">
              <a:lnSpc>
                <a:spcPct val="200000"/>
              </a:lnSpc>
              <a:buClr>
                <a:schemeClr val="dk1"/>
              </a:buClr>
              <a:buSzPts val="2800"/>
            </a:pPr>
            <a:r>
              <a:rPr lang="da-DK" sz="2000" dirty="0">
                <a:ea typeface="Verdana"/>
                <a:cs typeface="Verdana"/>
                <a:sym typeface="Verdana"/>
              </a:rPr>
              <a:t>Til elever (s. </a:t>
            </a:r>
            <a:r>
              <a:rPr lang="da-DK" sz="2000" dirty="0" smtClean="0">
                <a:ea typeface="Verdana"/>
                <a:cs typeface="Verdana"/>
                <a:sym typeface="Verdana"/>
              </a:rPr>
              <a:t>16-21)</a:t>
            </a:r>
            <a:endParaRPr lang="da-DK" sz="2000" dirty="0">
              <a:ea typeface="Verdana"/>
              <a:cs typeface="Verdana"/>
              <a:sym typeface="Verdana"/>
            </a:endParaRPr>
          </a:p>
        </p:txBody>
      </p:sp>
      <p:sp>
        <p:nvSpPr>
          <p:cNvPr id="11" name="Rektangel 10"/>
          <p:cNvSpPr/>
          <p:nvPr/>
        </p:nvSpPr>
        <p:spPr>
          <a:xfrm>
            <a:off x="1600798" y="5177436"/>
            <a:ext cx="6773598" cy="2585323"/>
          </a:xfrm>
          <a:prstGeom prst="rect">
            <a:avLst/>
          </a:prstGeom>
        </p:spPr>
        <p:txBody>
          <a:bodyPr wrap="square">
            <a:spAutoFit/>
          </a:bodyPr>
          <a:lstStyle/>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Før prøven</a:t>
            </a:r>
          </a:p>
          <a:p>
            <a:pPr marL="285750" lvl="8" indent="-285750">
              <a:lnSpc>
                <a:spcPct val="150000"/>
              </a:lnSpc>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Prøvens forløb</a:t>
            </a:r>
          </a:p>
          <a:p>
            <a:pPr marL="285750" lvl="8" indent="-285750">
              <a:lnSpc>
                <a:spcPct val="150000"/>
              </a:lnSpc>
              <a:buClr>
                <a:schemeClr val="accent3">
                  <a:lumMod val="50000"/>
                </a:schemeClr>
              </a:buClr>
              <a:buSzPts val="2800"/>
              <a:buFont typeface="Arial" panose="020B0604020202020204" pitchFamily="34" charset="0"/>
              <a:buChar char="•"/>
            </a:pPr>
            <a:r>
              <a:rPr lang="da-DK" dirty="0">
                <a:latin typeface="Verdana"/>
                <a:ea typeface="Verdana"/>
                <a:cs typeface="Verdana"/>
                <a:sym typeface="Verdana"/>
              </a:rPr>
              <a:t>V</a:t>
            </a:r>
            <a:r>
              <a:rPr lang="da-DK" dirty="0" smtClean="0">
                <a:latin typeface="Verdana"/>
                <a:ea typeface="Verdana"/>
                <a:cs typeface="Verdana"/>
                <a:sym typeface="Verdana"/>
              </a:rPr>
              <a:t>urdering</a:t>
            </a:r>
            <a:endParaRPr lang="da-DK" sz="1800" dirty="0" smtClean="0">
              <a:solidFill>
                <a:schemeClr val="tx1"/>
              </a:solidFill>
              <a:latin typeface="Verdana"/>
              <a:ea typeface="Verdana"/>
              <a:cs typeface="Verdana"/>
              <a:sym typeface="Verdana"/>
            </a:endParaRPr>
          </a:p>
          <a:p>
            <a:pPr marL="285750" lvl="8" indent="-285750">
              <a:lnSpc>
                <a:spcPct val="150000"/>
              </a:lnSpc>
              <a:buClr>
                <a:schemeClr val="accent3">
                  <a:lumMod val="50000"/>
                </a:schemeClr>
              </a:buClr>
              <a:buSzPts val="2800"/>
              <a:buFont typeface="Arial" panose="020B0604020202020204" pitchFamily="34" charset="0"/>
              <a:buChar char="•"/>
            </a:pPr>
            <a:endParaRPr lang="da-DK" sz="1800" dirty="0" smtClean="0">
              <a:solidFill>
                <a:schemeClr val="tx1"/>
              </a:solidFill>
              <a:latin typeface="Verdana"/>
              <a:ea typeface="Verdana"/>
              <a:cs typeface="Verdana"/>
              <a:sym typeface="Verdana"/>
            </a:endParaRPr>
          </a:p>
          <a:p>
            <a:pPr marL="0" lvl="8">
              <a:lnSpc>
                <a:spcPct val="150000"/>
              </a:lnSpc>
              <a:buClr>
                <a:schemeClr val="accent3">
                  <a:lumMod val="50000"/>
                </a:schemeClr>
              </a:buClr>
              <a:buSzPts val="2800"/>
            </a:pPr>
            <a:endParaRPr lang="da-DK" dirty="0">
              <a:ea typeface="Verdana"/>
              <a:cs typeface="Verdana"/>
              <a:sym typeface="Verdana"/>
            </a:endParaRPr>
          </a:p>
          <a:p>
            <a:pPr marL="0" lvl="8">
              <a:lnSpc>
                <a:spcPct val="150000"/>
              </a:lnSpc>
              <a:buClr>
                <a:schemeClr val="accent3">
                  <a:lumMod val="50000"/>
                </a:schemeClr>
              </a:buClr>
              <a:buSzPts val="2800"/>
            </a:pPr>
            <a:endParaRPr lang="da-DK" dirty="0">
              <a:latin typeface="Verdana"/>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5" name="Tekstfelt 4"/>
          <p:cNvSpPr txBox="1"/>
          <p:nvPr/>
        </p:nvSpPr>
        <p:spPr>
          <a:xfrm>
            <a:off x="127802" y="6592107"/>
            <a:ext cx="3685246" cy="215444"/>
          </a:xfrm>
          <a:prstGeom prst="rect">
            <a:avLst/>
          </a:prstGeom>
          <a:noFill/>
        </p:spPr>
        <p:txBody>
          <a:bodyPr wrap="square" lIns="0" tIns="0" rIns="0" bIns="0" rtlCol="0">
            <a:spAutoFit/>
          </a:bodyPr>
          <a:lstStyle/>
          <a:p>
            <a:r>
              <a:rPr lang="da-DK" sz="1400" i="1" dirty="0" smtClean="0"/>
              <a:t>Prøvevejledningen s. 6</a:t>
            </a:r>
          </a:p>
        </p:txBody>
      </p:sp>
      <p:sp>
        <p:nvSpPr>
          <p:cNvPr id="9" name="Tekstfelt 8"/>
          <p:cNvSpPr txBox="1"/>
          <p:nvPr/>
        </p:nvSpPr>
        <p:spPr>
          <a:xfrm>
            <a:off x="533140" y="467308"/>
            <a:ext cx="6809253" cy="553998"/>
          </a:xfrm>
          <a:prstGeom prst="rect">
            <a:avLst/>
          </a:prstGeom>
          <a:noFill/>
        </p:spPr>
        <p:txBody>
          <a:bodyPr wrap="square" lIns="0" tIns="0" rIns="0" bIns="0" rtlCol="0">
            <a:spAutoFit/>
          </a:bodyPr>
          <a:lstStyle/>
          <a:p>
            <a:r>
              <a:rPr lang="da-DK" sz="3600" b="1" dirty="0">
                <a:latin typeface="+mj-lt"/>
                <a:ea typeface="Verdana"/>
                <a:cs typeface="Verdana"/>
                <a:sym typeface="Verdana"/>
              </a:rPr>
              <a:t>F</a:t>
            </a:r>
            <a:r>
              <a:rPr lang="da-DK" sz="3600" b="1" dirty="0" smtClean="0">
                <a:latin typeface="+mj-lt"/>
                <a:ea typeface="Verdana"/>
                <a:cs typeface="Verdana"/>
                <a:sym typeface="Verdana"/>
              </a:rPr>
              <a:t>orløbet frem mod prøven</a:t>
            </a:r>
            <a:endParaRPr lang="da-DK" sz="3600" b="1" dirty="0" smtClean="0">
              <a:latin typeface="+mj-lt"/>
            </a:endParaRPr>
          </a:p>
        </p:txBody>
      </p:sp>
      <p:sp>
        <p:nvSpPr>
          <p:cNvPr id="11"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2" name="Billede 1"/>
          <p:cNvPicPr>
            <a:picLocks noChangeAspect="1"/>
          </p:cNvPicPr>
          <p:nvPr/>
        </p:nvPicPr>
        <p:blipFill rotWithShape="1">
          <a:blip r:embed="rId3"/>
          <a:srcRect l="9056"/>
          <a:stretch/>
        </p:blipFill>
        <p:spPr>
          <a:xfrm>
            <a:off x="1008911" y="1340638"/>
            <a:ext cx="10242246" cy="4994325"/>
          </a:xfrm>
          <a:prstGeom prst="rect">
            <a:avLst/>
          </a:prstGeom>
        </p:spPr>
      </p:pic>
    </p:spTree>
    <p:extLst>
      <p:ext uri="{BB962C8B-B14F-4D97-AF65-F5344CB8AC3E}">
        <p14:creationId xmlns:p14="http://schemas.microsoft.com/office/powerpoint/2010/main" val="219871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Tekstfelt 5"/>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6</a:t>
            </a:r>
          </a:p>
        </p:txBody>
      </p:sp>
      <p:sp>
        <p:nvSpPr>
          <p:cNvPr id="9" name="Tekstfelt 8"/>
          <p:cNvSpPr txBox="1"/>
          <p:nvPr/>
        </p:nvSpPr>
        <p:spPr>
          <a:xfrm>
            <a:off x="633604" y="437666"/>
            <a:ext cx="3835144"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Prøveforløbet</a:t>
            </a:r>
            <a:endParaRPr lang="da-DK" sz="2800" b="1" dirty="0" smtClean="0">
              <a:latin typeface="+mj-lt"/>
            </a:endParaRPr>
          </a:p>
        </p:txBody>
      </p:sp>
      <p:sp>
        <p:nvSpPr>
          <p:cNvPr id="10"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3" name="Billede 2"/>
          <p:cNvPicPr>
            <a:picLocks noChangeAspect="1"/>
          </p:cNvPicPr>
          <p:nvPr/>
        </p:nvPicPr>
        <p:blipFill>
          <a:blip r:embed="rId3"/>
          <a:stretch>
            <a:fillRect/>
          </a:stretch>
        </p:blipFill>
        <p:spPr>
          <a:xfrm>
            <a:off x="1309511" y="1362823"/>
            <a:ext cx="7456142" cy="4961496"/>
          </a:xfrm>
          <a:prstGeom prst="rect">
            <a:avLst/>
          </a:prstGeom>
        </p:spPr>
      </p:pic>
    </p:spTree>
    <p:extLst>
      <p:ext uri="{BB962C8B-B14F-4D97-AF65-F5344CB8AC3E}">
        <p14:creationId xmlns:p14="http://schemas.microsoft.com/office/powerpoint/2010/main" val="68161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Tekstfelt 5"/>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8-9</a:t>
            </a:r>
          </a:p>
        </p:txBody>
      </p:sp>
      <p:sp>
        <p:nvSpPr>
          <p:cNvPr id="8" name="Google Shape;521;p57"/>
          <p:cNvSpPr/>
          <p:nvPr/>
        </p:nvSpPr>
        <p:spPr>
          <a:xfrm>
            <a:off x="336485" y="2117712"/>
            <a:ext cx="11133056" cy="3612654"/>
          </a:xfrm>
          <a:prstGeom prst="rect">
            <a:avLst/>
          </a:prstGeom>
          <a:noFill/>
          <a:ln w="12700">
            <a:noFill/>
          </a:ln>
        </p:spPr>
        <p:txBody>
          <a:bodyPr spcFirstLastPara="1" wrap="square" lIns="121900" tIns="60925" rIns="121900" bIns="60925" anchor="t" anchorCtr="0">
            <a:noAutofit/>
          </a:bodyPr>
          <a:lstStyle/>
          <a:p>
            <a:pPr>
              <a:buClr>
                <a:schemeClr val="tx1"/>
              </a:buClr>
            </a:pPr>
            <a:r>
              <a:rPr lang="da-DK" sz="1400" dirty="0" smtClean="0">
                <a:latin typeface="Verdana" panose="020B0604030504040204" pitchFamily="34" charset="0"/>
                <a:ea typeface="Verdana" panose="020B0604030504040204" pitchFamily="34" charset="0"/>
              </a:rPr>
              <a:t>1. </a:t>
            </a:r>
            <a:r>
              <a:rPr lang="da-DK" sz="1400" b="1" dirty="0" smtClean="0">
                <a:latin typeface="Verdana" panose="020B0604030504040204" pitchFamily="34" charset="0"/>
                <a:ea typeface="Verdana" panose="020B0604030504040204" pitchFamily="34" charset="0"/>
              </a:rPr>
              <a:t>Gruppefacilitering  </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Eleverne vælger selv, om de vil gå til prøve individuelt eller i gruppe. Du skal hjælpe eleverne med gruppedannelse forud for prøvens start del A</a:t>
            </a:r>
          </a:p>
          <a:p>
            <a:pPr marL="342900" indent="-342900">
              <a:buClr>
                <a:schemeClr val="tx1"/>
              </a:buClr>
              <a:buFont typeface="+mj-lt"/>
              <a:buAutoNum type="arabicPeriod"/>
            </a:pPr>
            <a:endParaRPr lang="da-DK" sz="1400" b="1"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dirty="0" smtClean="0">
                <a:latin typeface="Verdana" panose="020B0604030504040204" pitchFamily="34" charset="0"/>
                <a:ea typeface="Verdana" panose="020B0604030504040204" pitchFamily="34" charset="0"/>
              </a:rPr>
              <a:t>Undervisningsbeskrivelse</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Beskrivelse af  organiseringen af undervisningen</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Beskrivelse af undervisningen inden for de tre kompetenceområder evt. med færdigheds- og </a:t>
            </a:r>
            <a:r>
              <a:rPr lang="da-DK" sz="1400" dirty="0" err="1" smtClean="0">
                <a:latin typeface="Verdana" panose="020B0604030504040204" pitchFamily="34" charset="0"/>
                <a:ea typeface="Verdana" panose="020B0604030504040204" pitchFamily="34" charset="0"/>
              </a:rPr>
              <a:t>vidensmål</a:t>
            </a:r>
            <a:endParaRPr lang="da-DK" sz="14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Undervisningsbeskrivelsen udleveres til eleverne, så de kender grundlaget for prøveoplæggene</a:t>
            </a:r>
          </a:p>
          <a:p>
            <a:pPr lvl="1">
              <a:buClr>
                <a:schemeClr val="tx1"/>
              </a:buClr>
            </a:pPr>
            <a:endParaRPr lang="da-DK" sz="1400" b="1"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3.</a:t>
            </a:r>
            <a:r>
              <a:rPr lang="da-DK" sz="1400" b="1" dirty="0" smtClean="0">
                <a:latin typeface="Verdana" panose="020B0604030504040204" pitchFamily="34" charset="0"/>
                <a:ea typeface="Verdana" panose="020B0604030504040204" pitchFamily="34" charset="0"/>
              </a:rPr>
              <a:t> Prøveoplæg</a:t>
            </a:r>
            <a:endParaRPr lang="da-DK" sz="14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Består af en lærerdefineret tematisk billedopgave fx med bilag af billeder til inspiration for eleverne</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Temaet er ukendt </a:t>
            </a:r>
            <a:r>
              <a:rPr lang="da-DK" sz="1400" dirty="0">
                <a:latin typeface="Verdana" panose="020B0604030504040204" pitchFamily="34" charset="0"/>
                <a:ea typeface="Verdana" panose="020B0604030504040204" pitchFamily="34" charset="0"/>
              </a:rPr>
              <a:t>for </a:t>
            </a:r>
            <a:r>
              <a:rPr lang="da-DK" sz="1400" dirty="0" smtClean="0">
                <a:latin typeface="Verdana" panose="020B0604030504040204" pitchFamily="34" charset="0"/>
                <a:ea typeface="Verdana" panose="020B0604030504040204" pitchFamily="34" charset="0"/>
              </a:rPr>
              <a:t>eleverne, alle elever får det sammen tema</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Lodtrækning af udtryksform sammen med den tematiske billedopgave - der skal være mindst fire forskellige udtryksformer at trække imellem</a:t>
            </a: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4. </a:t>
            </a:r>
            <a:r>
              <a:rPr lang="da-DK" sz="1400" b="1" dirty="0" smtClean="0">
                <a:latin typeface="Verdana" panose="020B0604030504040204" pitchFamily="34" charset="0"/>
                <a:ea typeface="Verdana" panose="020B0604030504040204" pitchFamily="34" charset="0"/>
              </a:rPr>
              <a:t>Kontakt til censor</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a:latin typeface="Verdana" panose="020B0604030504040204" pitchFamily="34" charset="0"/>
                <a:ea typeface="Verdana" panose="020B0604030504040204" pitchFamily="34" charset="0"/>
              </a:rPr>
              <a:t>U</a:t>
            </a:r>
            <a:r>
              <a:rPr lang="da-DK" sz="1400" dirty="0" smtClean="0">
                <a:latin typeface="Verdana" panose="020B0604030504040204" pitchFamily="34" charset="0"/>
                <a:ea typeface="Verdana" panose="020B0604030504040204" pitchFamily="34" charset="0"/>
              </a:rPr>
              <a:t>ndervisningsbeskrivelse og prøveoplæg sendes til censor senest 14 kalenderdage inden udførelsesfasen</a:t>
            </a:r>
            <a:endParaRPr sz="1400" dirty="0">
              <a:latin typeface="Calibri"/>
              <a:ea typeface="Calibri"/>
              <a:cs typeface="Calibri"/>
              <a:sym typeface="Calibri"/>
            </a:endParaRPr>
          </a:p>
        </p:txBody>
      </p:sp>
      <p:sp>
        <p:nvSpPr>
          <p:cNvPr id="12" name="Tekstfelt 11"/>
          <p:cNvSpPr txBox="1"/>
          <p:nvPr/>
        </p:nvSpPr>
        <p:spPr>
          <a:xfrm>
            <a:off x="607547" y="520438"/>
            <a:ext cx="6800017"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Forløbet frem mod prøven</a:t>
            </a:r>
            <a:endParaRPr lang="da-DK" sz="3600" b="1" dirty="0" smtClean="0">
              <a:latin typeface="+mj-lt"/>
            </a:endParaRPr>
          </a:p>
        </p:txBody>
      </p:sp>
      <p:sp>
        <p:nvSpPr>
          <p:cNvPr id="9"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13" name="Billede 12"/>
          <p:cNvPicPr>
            <a:picLocks noChangeAspect="1"/>
          </p:cNvPicPr>
          <p:nvPr/>
        </p:nvPicPr>
        <p:blipFill rotWithShape="1">
          <a:blip r:embed="rId3"/>
          <a:srcRect l="9056"/>
          <a:stretch/>
        </p:blipFill>
        <p:spPr>
          <a:xfrm>
            <a:off x="8099505" y="520438"/>
            <a:ext cx="2392032" cy="1166403"/>
          </a:xfrm>
          <a:prstGeom prst="rect">
            <a:avLst/>
          </a:prstGeom>
        </p:spPr>
      </p:pic>
    </p:spTree>
    <p:extLst>
      <p:ext uri="{BB962C8B-B14F-4D97-AF65-F5344CB8AC3E}">
        <p14:creationId xmlns:p14="http://schemas.microsoft.com/office/powerpoint/2010/main" val="67659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Tekstfelt 5"/>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a:t>
            </a:r>
            <a:r>
              <a:rPr lang="da-DK" sz="1400" i="1" dirty="0"/>
              <a:t>7</a:t>
            </a:r>
            <a:endParaRPr lang="da-DK" sz="1400" i="1" dirty="0" smtClean="0"/>
          </a:p>
        </p:txBody>
      </p:sp>
      <p:sp>
        <p:nvSpPr>
          <p:cNvPr id="8" name="Google Shape;521;p57"/>
          <p:cNvSpPr/>
          <p:nvPr/>
        </p:nvSpPr>
        <p:spPr>
          <a:xfrm>
            <a:off x="334348" y="2236944"/>
            <a:ext cx="11372230" cy="4013351"/>
          </a:xfrm>
          <a:prstGeom prst="rect">
            <a:avLst/>
          </a:prstGeom>
          <a:noFill/>
          <a:ln w="12700">
            <a:noFill/>
          </a:ln>
        </p:spPr>
        <p:txBody>
          <a:bodyPr spcFirstLastPara="1" wrap="square" lIns="121900" tIns="60925" rIns="121900" bIns="60925" anchor="t" anchorCtr="0">
            <a:noAutofit/>
          </a:bodyPr>
          <a:lstStyle/>
          <a:p>
            <a:pPr>
              <a:buClr>
                <a:schemeClr val="tx1"/>
              </a:buClr>
            </a:pPr>
            <a:r>
              <a:rPr lang="da-DK" sz="1400" dirty="0" smtClean="0">
                <a:latin typeface="Verdana" panose="020B0604030504040204" pitchFamily="34" charset="0"/>
                <a:ea typeface="Verdana" panose="020B0604030504040204" pitchFamily="34" charset="0"/>
              </a:rPr>
              <a:t>1. </a:t>
            </a:r>
            <a:r>
              <a:rPr lang="da-DK" sz="1400" b="1" dirty="0" smtClean="0">
                <a:latin typeface="Verdana" panose="020B0604030504040204" pitchFamily="34" charset="0"/>
                <a:ea typeface="Verdana" panose="020B0604030504040204" pitchFamily="34" charset="0"/>
              </a:rPr>
              <a:t>Del </a:t>
            </a:r>
            <a:r>
              <a:rPr lang="da-DK" sz="1400" b="1" dirty="0">
                <a:latin typeface="Verdana" panose="020B0604030504040204" pitchFamily="34" charset="0"/>
                <a:ea typeface="Verdana" panose="020B0604030504040204" pitchFamily="34" charset="0"/>
              </a:rPr>
              <a:t>A: </a:t>
            </a:r>
            <a:r>
              <a:rPr lang="da-DK" sz="1400" b="1" dirty="0" smtClean="0">
                <a:latin typeface="Verdana" panose="020B0604030504040204" pitchFamily="34" charset="0"/>
                <a:ea typeface="Verdana" panose="020B0604030504040204" pitchFamily="34" charset="0"/>
              </a:rPr>
              <a:t>Trækning </a:t>
            </a:r>
            <a:r>
              <a:rPr lang="da-DK" sz="1400" b="1" dirty="0">
                <a:latin typeface="Verdana" panose="020B0604030504040204" pitchFamily="34" charset="0"/>
                <a:ea typeface="Verdana" panose="020B0604030504040204" pitchFamily="34" charset="0"/>
              </a:rPr>
              <a:t>af prøveoplæg; 60 min</a:t>
            </a:r>
            <a:r>
              <a:rPr lang="da-DK" sz="1400" dirty="0">
                <a:latin typeface="Verdana" panose="020B0604030504040204" pitchFamily="34" charset="0"/>
                <a:ea typeface="Verdana" panose="020B0604030504040204" pitchFamily="34" charset="0"/>
              </a:rPr>
              <a:t> </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Eleverne trækker prøveoplæg og begynder på research- og skitsearbejdet. Lav evt. en fælles brainstorm over temaet</a:t>
            </a:r>
            <a:endParaRPr lang="da-DK" sz="14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Gennemgå tidsplanen og kravene til opgaveløsningen herunder procesbeskrivelse og det færdige billedprojekt</a:t>
            </a:r>
            <a:endParaRPr lang="da-DK" sz="14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a:buClr>
                <a:schemeClr val="tx1"/>
              </a:buClr>
            </a:pPr>
            <a:r>
              <a:rPr lang="da-DK" sz="1400" dirty="0">
                <a:latin typeface="Verdana" panose="020B0604030504040204" pitchFamily="34" charset="0"/>
                <a:ea typeface="Verdana" panose="020B0604030504040204" pitchFamily="34" charset="0"/>
              </a:rPr>
              <a:t>2. </a:t>
            </a:r>
            <a:r>
              <a:rPr lang="da-DK" sz="1400" b="1" dirty="0">
                <a:latin typeface="Verdana" panose="020B0604030504040204" pitchFamily="34" charset="0"/>
                <a:ea typeface="Verdana" panose="020B0604030504040204" pitchFamily="34" charset="0"/>
              </a:rPr>
              <a:t>Del B: </a:t>
            </a:r>
            <a:r>
              <a:rPr lang="da-DK" sz="1400" b="1" dirty="0" smtClean="0">
                <a:latin typeface="Verdana" panose="020B0604030504040204" pitchFamily="34" charset="0"/>
                <a:ea typeface="Verdana" panose="020B0604030504040204" pitchFamily="34" charset="0"/>
              </a:rPr>
              <a:t>10 lektioner </a:t>
            </a:r>
            <a:r>
              <a:rPr lang="da-DK" sz="1400" b="1" dirty="0">
                <a:latin typeface="Verdana" panose="020B0604030504040204" pitchFamily="34" charset="0"/>
                <a:ea typeface="Verdana" panose="020B0604030504040204" pitchFamily="34" charset="0"/>
              </a:rPr>
              <a:t>á</a:t>
            </a:r>
            <a:r>
              <a:rPr lang="da-DK" sz="1400" b="1" dirty="0" smtClean="0">
                <a:latin typeface="Verdana" panose="020B0604030504040204" pitchFamily="34" charset="0"/>
                <a:ea typeface="Verdana" panose="020B0604030504040204" pitchFamily="34" charset="0"/>
              </a:rPr>
              <a:t> </a:t>
            </a:r>
            <a:r>
              <a:rPr lang="da-DK" sz="1400" b="1" dirty="0">
                <a:latin typeface="Verdana" panose="020B0604030504040204" pitchFamily="34" charset="0"/>
                <a:ea typeface="Verdana" panose="020B0604030504040204" pitchFamily="34" charset="0"/>
              </a:rPr>
              <a:t>45 </a:t>
            </a:r>
            <a:r>
              <a:rPr lang="da-DK" sz="1400" b="1" dirty="0" smtClean="0">
                <a:latin typeface="Verdana" panose="020B0604030504040204" pitchFamily="34" charset="0"/>
                <a:ea typeface="Verdana" panose="020B0604030504040204" pitchFamily="34" charset="0"/>
              </a:rPr>
              <a:t>min</a:t>
            </a:r>
            <a:endParaRPr lang="da-DK" sz="14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a:latin typeface="Verdana" panose="020B0604030504040204" pitchFamily="34" charset="0"/>
                <a:ea typeface="Verdana" panose="020B0604030504040204" pitchFamily="34" charset="0"/>
              </a:rPr>
              <a:t>Lærer og ledelse </a:t>
            </a:r>
            <a:r>
              <a:rPr lang="da-DK" sz="1400" dirty="0" smtClean="0">
                <a:latin typeface="Verdana" panose="020B0604030504040204" pitchFamily="34" charset="0"/>
                <a:ea typeface="Verdana" panose="020B0604030504040204" pitchFamily="34" charset="0"/>
              </a:rPr>
              <a:t>planlægger i samarbejde, </a:t>
            </a:r>
            <a:r>
              <a:rPr lang="da-DK" sz="1400" dirty="0">
                <a:latin typeface="Verdana" panose="020B0604030504040204" pitchFamily="34" charset="0"/>
                <a:ea typeface="Verdana" panose="020B0604030504040204" pitchFamily="34" charset="0"/>
              </a:rPr>
              <a:t>hvordan de 10 lektioner fordeles på dage frem mod </a:t>
            </a:r>
            <a:r>
              <a:rPr lang="da-DK" sz="1400" dirty="0" smtClean="0">
                <a:latin typeface="Verdana" panose="020B0604030504040204" pitchFamily="34" charset="0"/>
                <a:ea typeface="Verdana" panose="020B0604030504040204" pitchFamily="34" charset="0"/>
              </a:rPr>
              <a:t>del C</a:t>
            </a:r>
            <a:endParaRPr lang="da-DK" sz="1400" b="1"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Eleverne arbejder med deres proces og dokumenterer den</a:t>
            </a:r>
          </a:p>
          <a:p>
            <a:pPr marL="742950" lvl="1" indent="-285750">
              <a:buClr>
                <a:schemeClr val="tx1"/>
              </a:buClr>
              <a:buFont typeface="Arial" panose="020B0604020202020204" pitchFamily="34" charset="0"/>
              <a:buChar char="•"/>
            </a:pPr>
            <a:r>
              <a:rPr lang="da-DK" sz="1400" dirty="0">
                <a:latin typeface="Verdana" panose="020B0604030504040204" pitchFamily="34" charset="0"/>
                <a:ea typeface="Verdana" panose="020B0604030504040204" pitchFamily="34" charset="0"/>
              </a:rPr>
              <a:t>Læreren vejleder </a:t>
            </a:r>
            <a:r>
              <a:rPr lang="da-DK" sz="1400" dirty="0" smtClean="0">
                <a:latin typeface="Verdana" panose="020B0604030504040204" pitchFamily="34" charset="0"/>
                <a:ea typeface="Verdana" panose="020B0604030504040204" pitchFamily="34" charset="0"/>
              </a:rPr>
              <a:t>eleverne </a:t>
            </a:r>
            <a:endParaRPr lang="da-DK" sz="14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Eleverne færdiggør deres billedprojekt, de må ikke arbejde videre med billedprojektet efter de 10 lektioner</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Eleverne sætter deres årsudstilling op. Årsudstillingen må også sættes op efter del B frem mod del C</a:t>
            </a:r>
          </a:p>
          <a:p>
            <a:pPr marL="742950" lvl="1" indent="-285750">
              <a:buClr>
                <a:schemeClr val="tx1"/>
              </a:buClr>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a:buClr>
                <a:schemeClr val="tx1"/>
              </a:buClr>
            </a:pPr>
            <a:r>
              <a:rPr lang="da-DK" sz="1400" dirty="0">
                <a:latin typeface="Verdana" panose="020B0604030504040204" pitchFamily="34" charset="0"/>
                <a:ea typeface="Verdana" panose="020B0604030504040204" pitchFamily="34" charset="0"/>
              </a:rPr>
              <a:t>3.</a:t>
            </a:r>
            <a:r>
              <a:rPr lang="da-DK" sz="1400" b="1" dirty="0">
                <a:latin typeface="Verdana" panose="020B0604030504040204" pitchFamily="34" charset="0"/>
                <a:ea typeface="Verdana" panose="020B0604030504040204" pitchFamily="34" charset="0"/>
              </a:rPr>
              <a:t> Del C: </a:t>
            </a:r>
            <a:r>
              <a:rPr lang="da-DK" sz="1400" b="1" dirty="0" smtClean="0">
                <a:latin typeface="Verdana" panose="020B0604030504040204" pitchFamily="34" charset="0"/>
                <a:ea typeface="Verdana" panose="020B0604030504040204" pitchFamily="34" charset="0"/>
              </a:rPr>
              <a:t>Eksamination</a:t>
            </a:r>
            <a:endParaRPr lang="da-DK" sz="1400" dirty="0">
              <a:latin typeface="Verdana" panose="020B0604030504040204" pitchFamily="34" charset="0"/>
              <a:ea typeface="Verdana" panose="020B0604030504040204" pitchFamily="34" charset="0"/>
            </a:endParaRPr>
          </a:p>
          <a:p>
            <a:pPr lvl="1">
              <a:buClr>
                <a:schemeClr val="tx1"/>
              </a:buClr>
            </a:pPr>
            <a:r>
              <a:rPr lang="da-DK" sz="1400" dirty="0">
                <a:latin typeface="Verdana" panose="020B0604030504040204" pitchFamily="34" charset="0"/>
                <a:ea typeface="Verdana" panose="020B0604030504040204" pitchFamily="34" charset="0"/>
              </a:rPr>
              <a:t>Censor er tilstede</a:t>
            </a:r>
          </a:p>
          <a:p>
            <a:pPr marL="742950" lvl="1" indent="-285750">
              <a:buClr>
                <a:schemeClr val="tx1"/>
              </a:buClr>
              <a:buFont typeface="Arial" panose="020B0604020202020204" pitchFamily="34" charset="0"/>
              <a:buChar char="•"/>
            </a:pPr>
            <a:r>
              <a:rPr lang="da-DK" sz="1400" dirty="0" smtClean="0"/>
              <a:t>En reflekterende billedsamtale om billedprojekt og årsudstilling</a:t>
            </a:r>
          </a:p>
          <a:p>
            <a:pPr marL="742950" lvl="1" indent="-285750">
              <a:buClr>
                <a:schemeClr val="tx1"/>
              </a:buClr>
              <a:buFont typeface="Arial" panose="020B0604020202020204" pitchFamily="34" charset="0"/>
              <a:buChar char="•"/>
            </a:pPr>
            <a:r>
              <a:rPr lang="da-DK" sz="1400" dirty="0" smtClean="0"/>
              <a:t>Der gives følgende antal minutter til eksaminationen </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Karakterfastsættelse </a:t>
            </a:r>
            <a:r>
              <a:rPr lang="da-DK" sz="1400" dirty="0">
                <a:latin typeface="Verdana" panose="020B0604030504040204" pitchFamily="34" charset="0"/>
                <a:ea typeface="Verdana" panose="020B0604030504040204" pitchFamily="34" charset="0"/>
              </a:rPr>
              <a:t>er </a:t>
            </a:r>
            <a:r>
              <a:rPr lang="da-DK" sz="1400" dirty="0" smtClean="0">
                <a:latin typeface="Verdana" panose="020B0604030504040204" pitchFamily="34" charset="0"/>
                <a:ea typeface="Verdana" panose="020B0604030504040204" pitchFamily="34" charset="0"/>
              </a:rPr>
              <a:t>indeholdt i tiden</a:t>
            </a:r>
          </a:p>
          <a:p>
            <a:pPr>
              <a:buClr>
                <a:schemeClr val="tx1"/>
              </a:buClr>
            </a:pPr>
            <a:endParaRPr sz="1400" dirty="0">
              <a:latin typeface="Calibri"/>
              <a:ea typeface="Calibri"/>
              <a:cs typeface="Calibri"/>
              <a:sym typeface="Calibri"/>
            </a:endParaRPr>
          </a:p>
        </p:txBody>
      </p:sp>
      <p:sp>
        <p:nvSpPr>
          <p:cNvPr id="11" name="Tekstfelt 10"/>
          <p:cNvSpPr txBox="1"/>
          <p:nvPr/>
        </p:nvSpPr>
        <p:spPr>
          <a:xfrm>
            <a:off x="569976" y="493499"/>
            <a:ext cx="3962400"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Prøveforløbet</a:t>
            </a:r>
            <a:endParaRPr lang="da-DK" sz="3600" b="1" dirty="0" smtClean="0">
              <a:latin typeface="+mj-lt"/>
            </a:endParaRPr>
          </a:p>
        </p:txBody>
      </p:sp>
      <p:sp>
        <p:nvSpPr>
          <p:cNvPr id="12"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13" name="Billede 12"/>
          <p:cNvPicPr>
            <a:picLocks noChangeAspect="1"/>
          </p:cNvPicPr>
          <p:nvPr/>
        </p:nvPicPr>
        <p:blipFill>
          <a:blip r:embed="rId3"/>
          <a:stretch>
            <a:fillRect/>
          </a:stretch>
        </p:blipFill>
        <p:spPr>
          <a:xfrm>
            <a:off x="7359132" y="415023"/>
            <a:ext cx="1970060" cy="1310925"/>
          </a:xfrm>
          <a:prstGeom prst="rect">
            <a:avLst/>
          </a:prstGeom>
        </p:spPr>
      </p:pic>
      <p:pic>
        <p:nvPicPr>
          <p:cNvPr id="2" name="Billede 1"/>
          <p:cNvPicPr>
            <a:picLocks noChangeAspect="1"/>
          </p:cNvPicPr>
          <p:nvPr/>
        </p:nvPicPr>
        <p:blipFill>
          <a:blip r:embed="rId4"/>
          <a:stretch>
            <a:fillRect/>
          </a:stretch>
        </p:blipFill>
        <p:spPr>
          <a:xfrm>
            <a:off x="7011505" y="4854369"/>
            <a:ext cx="2665314" cy="1737738"/>
          </a:xfrm>
          <a:prstGeom prst="rect">
            <a:avLst/>
          </a:prstGeom>
        </p:spPr>
      </p:pic>
      <p:cxnSp>
        <p:nvCxnSpPr>
          <p:cNvPr id="4" name="Lige pilforbindelse 3"/>
          <p:cNvCxnSpPr/>
          <p:nvPr/>
        </p:nvCxnSpPr>
        <p:spPr>
          <a:xfrm>
            <a:off x="6036733" y="5630943"/>
            <a:ext cx="626534"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12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5" name="Rektangel 4"/>
          <p:cNvSpPr/>
          <p:nvPr/>
        </p:nvSpPr>
        <p:spPr>
          <a:xfrm>
            <a:off x="492343" y="1882401"/>
            <a:ext cx="11431498" cy="5262979"/>
          </a:xfrm>
          <a:prstGeom prst="rect">
            <a:avLst/>
          </a:prstGeom>
        </p:spPr>
        <p:txBody>
          <a:bodyPr wrap="square">
            <a:spAutoFit/>
          </a:bodyPr>
          <a:lstStyle/>
          <a:p>
            <a:pPr marL="285750" lvl="8" indent="-285750">
              <a:lnSpc>
                <a:spcPct val="150000"/>
              </a:lnSpc>
              <a:buClr>
                <a:schemeClr val="accent3">
                  <a:lumMod val="50000"/>
                </a:schemeClr>
              </a:buClr>
              <a:buSzPts val="2800"/>
              <a:buFont typeface="Wingdings" panose="05000000000000000000" pitchFamily="2" charset="2"/>
              <a:buChar char="ü"/>
            </a:pPr>
            <a:r>
              <a:rPr lang="da-DK" sz="1400" dirty="0" smtClean="0">
                <a:latin typeface="Verdana"/>
                <a:ea typeface="Verdana"/>
                <a:cs typeface="Verdana"/>
                <a:sym typeface="Verdana"/>
              </a:rPr>
              <a:t>Undervisningsbeskrivelsen omfatter oplysninger om undervisningens form og indhold</a:t>
            </a:r>
          </a:p>
          <a:p>
            <a:pPr marL="0" lvl="8">
              <a:lnSpc>
                <a:spcPct val="150000"/>
              </a:lnSpc>
              <a:buClr>
                <a:schemeClr val="accent3">
                  <a:lumMod val="50000"/>
                </a:schemeClr>
              </a:buClr>
              <a:buSzPts val="2800"/>
            </a:pPr>
            <a:endParaRPr lang="da-DK" sz="1400" dirty="0" smtClean="0">
              <a:latin typeface="Verdana"/>
              <a:ea typeface="Verdana"/>
              <a:cs typeface="Verdana"/>
              <a:sym typeface="Verdana"/>
            </a:endParaRPr>
          </a:p>
          <a:p>
            <a:pPr marL="285750" lvl="8" indent="-285750">
              <a:lnSpc>
                <a:spcPct val="150000"/>
              </a:lnSpc>
              <a:buClr>
                <a:schemeClr val="accent3">
                  <a:lumMod val="50000"/>
                </a:schemeClr>
              </a:buClr>
              <a:buSzPts val="2800"/>
              <a:buFont typeface="Wingdings" panose="05000000000000000000" pitchFamily="2" charset="2"/>
              <a:buChar char="ü"/>
            </a:pPr>
            <a:r>
              <a:rPr lang="da-DK" sz="1400" dirty="0" smtClean="0">
                <a:latin typeface="Verdana"/>
                <a:ea typeface="Verdana"/>
                <a:cs typeface="Verdana"/>
                <a:sym typeface="Verdana"/>
              </a:rPr>
              <a:t>Udgangspunktet for undervisningsbeskrivelsen er læreren årsplan, og den anvendes som et dynamisk værktøj, der laves sideløbende med den gennemførte undervisning over de to år. Hermed er den opdateret og klar til prøveforløbet</a:t>
            </a:r>
          </a:p>
          <a:p>
            <a:pPr marL="0" lvl="8">
              <a:lnSpc>
                <a:spcPct val="150000"/>
              </a:lnSpc>
              <a:buClr>
                <a:schemeClr val="accent3">
                  <a:lumMod val="50000"/>
                </a:schemeClr>
              </a:buClr>
              <a:buSzPts val="2800"/>
            </a:pPr>
            <a:endParaRPr lang="da-DK" sz="1400" dirty="0" smtClean="0">
              <a:latin typeface="Verdana"/>
              <a:ea typeface="Verdana"/>
              <a:cs typeface="Verdana"/>
              <a:sym typeface="Verdana"/>
            </a:endParaRPr>
          </a:p>
          <a:p>
            <a:pPr marL="285750" lvl="8" indent="-285750">
              <a:lnSpc>
                <a:spcPct val="150000"/>
              </a:lnSpc>
              <a:buClr>
                <a:schemeClr val="accent3">
                  <a:lumMod val="50000"/>
                </a:schemeClr>
              </a:buClr>
              <a:buSzPts val="2800"/>
              <a:buFont typeface="Wingdings" panose="05000000000000000000" pitchFamily="2" charset="2"/>
              <a:buChar char="ü"/>
            </a:pPr>
            <a:r>
              <a:rPr lang="da-DK" sz="1400" dirty="0" smtClean="0">
                <a:latin typeface="Verdana"/>
                <a:ea typeface="Verdana"/>
                <a:cs typeface="Verdana"/>
                <a:sym typeface="Verdana"/>
              </a:rPr>
              <a:t>Undervisningsbeskrivelsen skal indeholde </a:t>
            </a:r>
          </a:p>
          <a:p>
            <a:pPr marL="0" lvl="8">
              <a:lnSpc>
                <a:spcPct val="150000"/>
              </a:lnSpc>
              <a:buClr>
                <a:schemeClr val="accent3">
                  <a:lumMod val="50000"/>
                </a:schemeClr>
              </a:buClr>
              <a:buSzPts val="2800"/>
            </a:pPr>
            <a:r>
              <a:rPr lang="da-DK" sz="1400" dirty="0">
                <a:latin typeface="Verdana"/>
                <a:ea typeface="Verdana"/>
                <a:cs typeface="Verdana"/>
                <a:sym typeface="Verdana"/>
              </a:rPr>
              <a:t>	</a:t>
            </a:r>
            <a:r>
              <a:rPr lang="da-DK" sz="1400" dirty="0" smtClean="0">
                <a:latin typeface="Verdana"/>
                <a:ea typeface="Verdana"/>
                <a:cs typeface="Verdana"/>
                <a:sym typeface="Verdana"/>
              </a:rPr>
              <a:t>1. De formelle forhold: Skolens og holdets navn, lærer(e), elevantal og –grupper, prøvedatoer</a:t>
            </a:r>
          </a:p>
          <a:p>
            <a:pPr marL="0" lvl="8">
              <a:lnSpc>
                <a:spcPct val="150000"/>
              </a:lnSpc>
              <a:buClr>
                <a:schemeClr val="accent3">
                  <a:lumMod val="50000"/>
                </a:schemeClr>
              </a:buClr>
              <a:buSzPts val="2800"/>
            </a:pPr>
            <a:r>
              <a:rPr lang="da-DK" sz="1400" dirty="0">
                <a:latin typeface="Verdana"/>
                <a:ea typeface="Verdana"/>
                <a:cs typeface="Verdana"/>
                <a:sym typeface="Verdana"/>
              </a:rPr>
              <a:t>	</a:t>
            </a:r>
            <a:r>
              <a:rPr lang="da-DK" sz="1400" dirty="0" smtClean="0">
                <a:latin typeface="Verdana"/>
                <a:ea typeface="Verdana"/>
                <a:cs typeface="Verdana"/>
                <a:sym typeface="Verdana"/>
              </a:rPr>
              <a:t>2. Undervisningsforhold: </a:t>
            </a:r>
            <a:r>
              <a:rPr lang="da-DK" sz="1400" dirty="0">
                <a:latin typeface="Verdana"/>
                <a:ea typeface="Verdana"/>
                <a:cs typeface="Verdana"/>
                <a:sym typeface="Verdana"/>
              </a:rPr>
              <a:t>O</a:t>
            </a:r>
            <a:r>
              <a:rPr lang="da-DK" sz="1400" dirty="0" smtClean="0">
                <a:latin typeface="Verdana"/>
                <a:ea typeface="Verdana"/>
                <a:cs typeface="Verdana"/>
                <a:sym typeface="Verdana"/>
              </a:rPr>
              <a:t>rganisering, form og indhold, kompetenceområder, henvisninger til litteratur, 	film, links og åben skole aktiviteter</a:t>
            </a:r>
          </a:p>
          <a:p>
            <a:pPr marL="285750" lvl="8" indent="-285750">
              <a:lnSpc>
                <a:spcPct val="150000"/>
              </a:lnSpc>
              <a:buClr>
                <a:schemeClr val="accent3">
                  <a:lumMod val="50000"/>
                </a:schemeClr>
              </a:buClr>
              <a:buSzPts val="2800"/>
              <a:buFont typeface="Wingdings" panose="05000000000000000000" pitchFamily="2" charset="2"/>
              <a:buChar char="ü"/>
            </a:pPr>
            <a:r>
              <a:rPr lang="da-DK" sz="1400" dirty="0" smtClean="0">
                <a:latin typeface="Verdana"/>
                <a:ea typeface="Verdana"/>
                <a:cs typeface="Verdana"/>
                <a:sym typeface="Verdana"/>
              </a:rPr>
              <a:t>Undervisningsbeskrivelsen skal være overskuelig og samtidigt fyldestgørende for censor</a:t>
            </a:r>
          </a:p>
          <a:p>
            <a:pPr marL="285750" lvl="8" indent="-285750">
              <a:lnSpc>
                <a:spcPct val="150000"/>
              </a:lnSpc>
              <a:buClr>
                <a:schemeClr val="accent3">
                  <a:lumMod val="50000"/>
                </a:schemeClr>
              </a:buClr>
              <a:buSzPts val="2800"/>
              <a:buFont typeface="Wingdings" panose="05000000000000000000" pitchFamily="2" charset="2"/>
              <a:buChar char="ü"/>
            </a:pPr>
            <a:endParaRPr lang="da-DK" sz="1400" dirty="0" smtClean="0">
              <a:latin typeface="Verdana"/>
              <a:ea typeface="Verdana"/>
              <a:cs typeface="Verdana"/>
              <a:sym typeface="Verdana"/>
            </a:endParaRPr>
          </a:p>
          <a:p>
            <a:pPr marL="285750" lvl="8" indent="-285750">
              <a:lnSpc>
                <a:spcPct val="150000"/>
              </a:lnSpc>
              <a:buClr>
                <a:schemeClr val="accent3">
                  <a:lumMod val="50000"/>
                </a:schemeClr>
              </a:buClr>
              <a:buSzPts val="2800"/>
              <a:buFont typeface="Wingdings" panose="05000000000000000000" pitchFamily="2" charset="2"/>
              <a:buChar char="ü"/>
            </a:pPr>
            <a:r>
              <a:rPr lang="da-DK" sz="1400" dirty="0" smtClean="0"/>
              <a:t>Undervisningsbeskrivelsen </a:t>
            </a:r>
            <a:r>
              <a:rPr lang="da-DK" sz="1400" dirty="0"/>
              <a:t>er </a:t>
            </a:r>
            <a:r>
              <a:rPr lang="da-DK" sz="1400" dirty="0" smtClean="0"/>
              <a:t>også til eleverne, hvor de får et </a:t>
            </a:r>
            <a:r>
              <a:rPr lang="da-DK" sz="1400" dirty="0"/>
              <a:t>overblik over </a:t>
            </a:r>
            <a:r>
              <a:rPr lang="da-DK" sz="1400" dirty="0" smtClean="0"/>
              <a:t>undervisningsforløbene og </a:t>
            </a:r>
            <a:r>
              <a:rPr lang="da-DK" sz="1400" dirty="0"/>
              <a:t>det faglige </a:t>
            </a:r>
            <a:r>
              <a:rPr lang="da-DK" sz="1400" dirty="0" smtClean="0"/>
              <a:t>stof</a:t>
            </a:r>
          </a:p>
          <a:p>
            <a:pPr marL="285750" lvl="8" indent="-285750">
              <a:lnSpc>
                <a:spcPct val="150000"/>
              </a:lnSpc>
              <a:buClr>
                <a:schemeClr val="accent3">
                  <a:lumMod val="50000"/>
                </a:schemeClr>
              </a:buClr>
              <a:buSzPts val="2800"/>
              <a:buFont typeface="Wingdings" panose="05000000000000000000" pitchFamily="2" charset="2"/>
              <a:buChar char="ü"/>
            </a:pPr>
            <a:endParaRPr lang="da-DK" sz="1400" dirty="0" smtClean="0"/>
          </a:p>
          <a:p>
            <a:pPr marL="285750" lvl="8" indent="-285750">
              <a:lnSpc>
                <a:spcPct val="150000"/>
              </a:lnSpc>
              <a:buClr>
                <a:schemeClr val="accent3">
                  <a:lumMod val="50000"/>
                </a:schemeClr>
              </a:buClr>
              <a:buSzPts val="2800"/>
              <a:buFont typeface="Wingdings" panose="05000000000000000000" pitchFamily="2" charset="2"/>
              <a:buChar char="ü"/>
            </a:pPr>
            <a:r>
              <a:rPr lang="da-DK" sz="1400" dirty="0" smtClean="0"/>
              <a:t>Censor skal modtage undervisningsbeskrivelsen </a:t>
            </a:r>
            <a:r>
              <a:rPr lang="da-DK" sz="1400" dirty="0"/>
              <a:t>og </a:t>
            </a:r>
            <a:r>
              <a:rPr lang="da-DK" sz="1400" dirty="0" smtClean="0"/>
              <a:t>prøveoplægget senest 14 kalenderdage før lodtrækning af prøveoplæg (prøvedel A)</a:t>
            </a:r>
          </a:p>
          <a:p>
            <a:pPr marL="285750" lvl="8" indent="-285750">
              <a:lnSpc>
                <a:spcPct val="150000"/>
              </a:lnSpc>
              <a:buClr>
                <a:schemeClr val="accent3">
                  <a:lumMod val="50000"/>
                </a:schemeClr>
              </a:buClr>
              <a:buSzPts val="2800"/>
              <a:buFont typeface="Arial" panose="020B0604020202020204" pitchFamily="34" charset="0"/>
              <a:buChar char="•"/>
            </a:pPr>
            <a:endParaRPr lang="da-DK" sz="1400" dirty="0">
              <a:latin typeface="Verdana"/>
              <a:ea typeface="Verdana"/>
              <a:cs typeface="Verdana"/>
              <a:sym typeface="Verdana"/>
            </a:endParaRPr>
          </a:p>
        </p:txBody>
      </p:sp>
      <p:sp>
        <p:nvSpPr>
          <p:cNvPr id="8" name="Tekstfelt 7"/>
          <p:cNvSpPr txBox="1"/>
          <p:nvPr/>
        </p:nvSpPr>
        <p:spPr>
          <a:xfrm>
            <a:off x="533140" y="527705"/>
            <a:ext cx="10227733"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Undervisningsbeskrivelsen </a:t>
            </a:r>
          </a:p>
        </p:txBody>
      </p:sp>
      <p:sp>
        <p:nvSpPr>
          <p:cNvPr id="2" name="Rektangel 1"/>
          <p:cNvSpPr/>
          <p:nvPr/>
        </p:nvSpPr>
        <p:spPr>
          <a:xfrm>
            <a:off x="511849" y="1384520"/>
            <a:ext cx="7188362" cy="369332"/>
          </a:xfrm>
          <a:prstGeom prst="rect">
            <a:avLst/>
          </a:prstGeom>
        </p:spPr>
        <p:txBody>
          <a:bodyPr wrap="square">
            <a:spAutoFit/>
          </a:bodyPr>
          <a:lstStyle/>
          <a:p>
            <a:r>
              <a:rPr lang="da-DK" b="1" dirty="0">
                <a:ea typeface="Verdana"/>
                <a:cs typeface="Verdana"/>
                <a:sym typeface="Verdana"/>
              </a:rPr>
              <a:t>Læreren udarbejder </a:t>
            </a:r>
            <a:r>
              <a:rPr lang="da-DK" b="1" dirty="0" smtClean="0">
                <a:ea typeface="Verdana"/>
                <a:cs typeface="Verdana"/>
                <a:sym typeface="Verdana"/>
              </a:rPr>
              <a:t>undervisningsbeskrivelsen</a:t>
            </a:r>
            <a:endParaRPr lang="da-DK" b="1" dirty="0">
              <a:ea typeface="Verdana"/>
              <a:cs typeface="Verdana"/>
              <a:sym typeface="Verdana"/>
            </a:endParaRPr>
          </a:p>
        </p:txBody>
      </p:sp>
      <p:sp>
        <p:nvSpPr>
          <p:cNvPr id="9" name="Google Shape;192;p24"/>
          <p:cNvSpPr txBox="1">
            <a:spLocks/>
          </p:cNvSpPr>
          <p:nvPr/>
        </p:nvSpPr>
        <p:spPr>
          <a:xfrm flipV="1">
            <a:off x="533140" y="1210252"/>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Tree>
    <p:extLst>
      <p:ext uri="{BB962C8B-B14F-4D97-AF65-F5344CB8AC3E}">
        <p14:creationId xmlns:p14="http://schemas.microsoft.com/office/powerpoint/2010/main" val="75247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8" name="Tekstfelt 7"/>
          <p:cNvSpPr txBox="1"/>
          <p:nvPr/>
        </p:nvSpPr>
        <p:spPr>
          <a:xfrm>
            <a:off x="480962" y="418207"/>
            <a:ext cx="10658093" cy="430887"/>
          </a:xfrm>
          <a:prstGeom prst="rect">
            <a:avLst/>
          </a:prstGeom>
          <a:noFill/>
        </p:spPr>
        <p:txBody>
          <a:bodyPr wrap="square" lIns="0" tIns="0" rIns="0" bIns="0" rtlCol="0">
            <a:spAutoFit/>
          </a:bodyPr>
          <a:lstStyle/>
          <a:p>
            <a:r>
              <a:rPr lang="da-DK" sz="2800" b="1" dirty="0" smtClean="0">
                <a:latin typeface="+mj-lt"/>
                <a:ea typeface="Verdana"/>
                <a:cs typeface="Verdana"/>
                <a:sym typeface="Verdana"/>
              </a:rPr>
              <a:t>Eksempel: udsnit af en undervisningsbeskrivelse </a:t>
            </a:r>
          </a:p>
        </p:txBody>
      </p:sp>
      <p:sp>
        <p:nvSpPr>
          <p:cNvPr id="9" name="Google Shape;192;p24"/>
          <p:cNvSpPr txBox="1">
            <a:spLocks/>
          </p:cNvSpPr>
          <p:nvPr/>
        </p:nvSpPr>
        <p:spPr>
          <a:xfrm flipV="1">
            <a:off x="476571" y="998286"/>
            <a:ext cx="9386244" cy="45719"/>
          </a:xfrm>
          <a:prstGeom prst="rect">
            <a:avLst/>
          </a:prstGeom>
          <a:solidFill>
            <a:schemeClr val="dk1"/>
          </a:solidFill>
          <a:ln w="3175">
            <a:solidFill>
              <a:schemeClr val="bg1"/>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4" name="Billede 3"/>
          <p:cNvPicPr>
            <a:picLocks noChangeAspect="1"/>
          </p:cNvPicPr>
          <p:nvPr/>
        </p:nvPicPr>
        <p:blipFill>
          <a:blip r:embed="rId3"/>
          <a:stretch>
            <a:fillRect/>
          </a:stretch>
        </p:blipFill>
        <p:spPr>
          <a:xfrm>
            <a:off x="1700463" y="1085070"/>
            <a:ext cx="6938460" cy="2013995"/>
          </a:xfrm>
          <a:prstGeom prst="rect">
            <a:avLst/>
          </a:prstGeom>
        </p:spPr>
      </p:pic>
      <p:pic>
        <p:nvPicPr>
          <p:cNvPr id="5" name="Billede 4"/>
          <p:cNvPicPr>
            <a:picLocks noChangeAspect="1"/>
          </p:cNvPicPr>
          <p:nvPr/>
        </p:nvPicPr>
        <p:blipFill rotWithShape="1">
          <a:blip r:embed="rId4"/>
          <a:srcRect b="8682"/>
          <a:stretch/>
        </p:blipFill>
        <p:spPr>
          <a:xfrm>
            <a:off x="1700463" y="3099065"/>
            <a:ext cx="6938460" cy="3711906"/>
          </a:xfrm>
          <a:prstGeom prst="rect">
            <a:avLst/>
          </a:prstGeom>
        </p:spPr>
      </p:pic>
    </p:spTree>
    <p:extLst>
      <p:ext uri="{BB962C8B-B14F-4D97-AF65-F5344CB8AC3E}">
        <p14:creationId xmlns:p14="http://schemas.microsoft.com/office/powerpoint/2010/main" val="1110862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2353</Words>
  <Application>Microsoft Office PowerPoint</Application>
  <PresentationFormat>Widescreen</PresentationFormat>
  <Paragraphs>262</Paragraphs>
  <Slides>22</Slides>
  <Notes>20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Georgia</vt:lpstr>
      <vt:lpstr>Verdana</vt:lpstr>
      <vt:lpstr>Wingdings</vt:lpstr>
      <vt:lpstr>UVM</vt:lpstr>
      <vt:lpstr>Klar til prøve i valgfaget Billedkunst</vt:lpstr>
      <vt:lpstr>Denne præsentation handler om   Prøven i valgfaget Billedkunst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De følgende slides er målrettet eleverne.  De kan bruges som udgangspunkt til at samtale med eleverne om prøven. </vt:lpstr>
      <vt:lpstr>PowerPoint-præsentation</vt:lpstr>
      <vt:lpstr>PowerPoint-præsentation</vt:lpstr>
      <vt:lpstr>PowerPoint-præsentation</vt:lpstr>
      <vt:lpstr>PowerPoint-præsentation</vt:lpstr>
      <vt:lpstr>Karakterer og vurdering af din præsentation: </vt:lpstr>
      <vt:lpstr>Pjece om at gå til prøve: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2023-05-02T11:01:31Z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