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05" r:id="rId4"/>
    <p:sldId id="259" r:id="rId5"/>
    <p:sldId id="260" r:id="rId6"/>
    <p:sldId id="261" r:id="rId7"/>
    <p:sldId id="308" r:id="rId8"/>
    <p:sldId id="262" r:id="rId9"/>
    <p:sldId id="263" r:id="rId10"/>
    <p:sldId id="271" r:id="rId11"/>
    <p:sldId id="272" r:id="rId12"/>
    <p:sldId id="290" r:id="rId13"/>
    <p:sldId id="291" r:id="rId14"/>
    <p:sldId id="292" r:id="rId15"/>
    <p:sldId id="293" r:id="rId16"/>
    <p:sldId id="302" r:id="rId17"/>
    <p:sldId id="294" r:id="rId18"/>
    <p:sldId id="295" r:id="rId19"/>
    <p:sldId id="296" r:id="rId20"/>
    <p:sldId id="300" r:id="rId21"/>
    <p:sldId id="301" r:id="rId22"/>
    <p:sldId id="304" r:id="rId23"/>
    <p:sldId id="303" r:id="rId24"/>
    <p:sldId id="307" r:id="rId25"/>
    <p:sldId id="309" r:id="rId26"/>
    <p:sldId id="311" r:id="rId27"/>
    <p:sldId id="310" r:id="rId28"/>
    <p:sldId id="264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Jensen" initials="DJ" lastIdx="4" clrIdx="0">
    <p:extLst>
      <p:ext uri="{19B8F6BF-5375-455C-9EA6-DF929625EA0E}">
        <p15:presenceInfo xmlns:p15="http://schemas.microsoft.com/office/powerpoint/2012/main" userId="Dan J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F67B7-9C81-4E25-B0B9-E7FC89C89EED}" v="7" dt="2021-01-04T13:15:15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2" autoAdjust="0"/>
    <p:restoredTop sz="87584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Jensen" userId="d33b9230-0b3e-41c7-80b9-841f6d8392ad" providerId="ADAL" clId="{733F67B7-9C81-4E25-B0B9-E7FC89C89EED}"/>
    <pc:docChg chg="custSel addSld delSld modSld">
      <pc:chgData name="Dan Jensen" userId="d33b9230-0b3e-41c7-80b9-841f6d8392ad" providerId="ADAL" clId="{733F67B7-9C81-4E25-B0B9-E7FC89C89EED}" dt="2021-01-04T13:36:08.839" v="780" actId="12"/>
      <pc:docMkLst>
        <pc:docMk/>
      </pc:docMkLst>
      <pc:sldChg chg="modAnim">
        <pc:chgData name="Dan Jensen" userId="d33b9230-0b3e-41c7-80b9-841f6d8392ad" providerId="ADAL" clId="{733F67B7-9C81-4E25-B0B9-E7FC89C89EED}" dt="2021-01-04T13:14:31.690" v="0"/>
        <pc:sldMkLst>
          <pc:docMk/>
          <pc:sldMk cId="1186453392" sldId="291"/>
        </pc:sldMkLst>
      </pc:sldChg>
      <pc:sldChg chg="modAnim">
        <pc:chgData name="Dan Jensen" userId="d33b9230-0b3e-41c7-80b9-841f6d8392ad" providerId="ADAL" clId="{733F67B7-9C81-4E25-B0B9-E7FC89C89EED}" dt="2021-01-04T13:14:53.599" v="1"/>
        <pc:sldMkLst>
          <pc:docMk/>
          <pc:sldMk cId="2702621531" sldId="292"/>
        </pc:sldMkLst>
      </pc:sldChg>
      <pc:sldChg chg="modAnim">
        <pc:chgData name="Dan Jensen" userId="d33b9230-0b3e-41c7-80b9-841f6d8392ad" providerId="ADAL" clId="{733F67B7-9C81-4E25-B0B9-E7FC89C89EED}" dt="2021-01-04T13:14:58.084" v="2"/>
        <pc:sldMkLst>
          <pc:docMk/>
          <pc:sldMk cId="1164850583" sldId="293"/>
        </pc:sldMkLst>
      </pc:sldChg>
      <pc:sldChg chg="modAnim">
        <pc:chgData name="Dan Jensen" userId="d33b9230-0b3e-41c7-80b9-841f6d8392ad" providerId="ADAL" clId="{733F67B7-9C81-4E25-B0B9-E7FC89C89EED}" dt="2021-01-04T13:15:04.732" v="4"/>
        <pc:sldMkLst>
          <pc:docMk/>
          <pc:sldMk cId="1122626446" sldId="294"/>
        </pc:sldMkLst>
      </pc:sldChg>
      <pc:sldChg chg="modAnim">
        <pc:chgData name="Dan Jensen" userId="d33b9230-0b3e-41c7-80b9-841f6d8392ad" providerId="ADAL" clId="{733F67B7-9C81-4E25-B0B9-E7FC89C89EED}" dt="2021-01-04T13:15:11.853" v="5"/>
        <pc:sldMkLst>
          <pc:docMk/>
          <pc:sldMk cId="70825511" sldId="295"/>
        </pc:sldMkLst>
      </pc:sldChg>
      <pc:sldChg chg="modAnim">
        <pc:chgData name="Dan Jensen" userId="d33b9230-0b3e-41c7-80b9-841f6d8392ad" providerId="ADAL" clId="{733F67B7-9C81-4E25-B0B9-E7FC89C89EED}" dt="2021-01-04T13:15:15.479" v="6"/>
        <pc:sldMkLst>
          <pc:docMk/>
          <pc:sldMk cId="3017513577" sldId="296"/>
        </pc:sldMkLst>
      </pc:sldChg>
      <pc:sldChg chg="modAnim">
        <pc:chgData name="Dan Jensen" userId="d33b9230-0b3e-41c7-80b9-841f6d8392ad" providerId="ADAL" clId="{733F67B7-9C81-4E25-B0B9-E7FC89C89EED}" dt="2021-01-04T13:15:01.249" v="3"/>
        <pc:sldMkLst>
          <pc:docMk/>
          <pc:sldMk cId="267965537" sldId="302"/>
        </pc:sldMkLst>
      </pc:sldChg>
      <pc:sldChg chg="modNotesTx">
        <pc:chgData name="Dan Jensen" userId="d33b9230-0b3e-41c7-80b9-841f6d8392ad" providerId="ADAL" clId="{733F67B7-9C81-4E25-B0B9-E7FC89C89EED}" dt="2021-01-04T13:23:23.044" v="714" actId="20577"/>
        <pc:sldMkLst>
          <pc:docMk/>
          <pc:sldMk cId="790313224" sldId="307"/>
        </pc:sldMkLst>
      </pc:sldChg>
      <pc:sldChg chg="modNotesTx">
        <pc:chgData name="Dan Jensen" userId="d33b9230-0b3e-41c7-80b9-841f6d8392ad" providerId="ADAL" clId="{733F67B7-9C81-4E25-B0B9-E7FC89C89EED}" dt="2021-01-04T13:19:16.749" v="491" actId="6549"/>
        <pc:sldMkLst>
          <pc:docMk/>
          <pc:sldMk cId="3672195273" sldId="308"/>
        </pc:sldMkLst>
      </pc:sldChg>
      <pc:sldChg chg="modNotesTx">
        <pc:chgData name="Dan Jensen" userId="d33b9230-0b3e-41c7-80b9-841f6d8392ad" providerId="ADAL" clId="{733F67B7-9C81-4E25-B0B9-E7FC89C89EED}" dt="2021-01-04T13:27:16.888" v="750" actId="20577"/>
        <pc:sldMkLst>
          <pc:docMk/>
          <pc:sldMk cId="3995170681" sldId="309"/>
        </pc:sldMkLst>
      </pc:sldChg>
      <pc:sldChg chg="modSp mod">
        <pc:chgData name="Dan Jensen" userId="d33b9230-0b3e-41c7-80b9-841f6d8392ad" providerId="ADAL" clId="{733F67B7-9C81-4E25-B0B9-E7FC89C89EED}" dt="2021-01-04T13:35:51.322" v="770" actId="14"/>
        <pc:sldMkLst>
          <pc:docMk/>
          <pc:sldMk cId="3353706434" sldId="310"/>
        </pc:sldMkLst>
        <pc:spChg chg="mod">
          <ac:chgData name="Dan Jensen" userId="d33b9230-0b3e-41c7-80b9-841f6d8392ad" providerId="ADAL" clId="{733F67B7-9C81-4E25-B0B9-E7FC89C89EED}" dt="2021-01-04T13:35:51.322" v="770" actId="14"/>
          <ac:spMkLst>
            <pc:docMk/>
            <pc:sldMk cId="3353706434" sldId="310"/>
            <ac:spMk id="3" creationId="{00000000-0000-0000-0000-000000000000}"/>
          </ac:spMkLst>
        </pc:spChg>
      </pc:sldChg>
      <pc:sldChg chg="addSp delSp modSp mod modNotesTx">
        <pc:chgData name="Dan Jensen" userId="d33b9230-0b3e-41c7-80b9-841f6d8392ad" providerId="ADAL" clId="{733F67B7-9C81-4E25-B0B9-E7FC89C89EED}" dt="2021-01-04T13:36:08.839" v="780" actId="12"/>
        <pc:sldMkLst>
          <pc:docMk/>
          <pc:sldMk cId="3115895937" sldId="311"/>
        </pc:sldMkLst>
        <pc:spChg chg="mod">
          <ac:chgData name="Dan Jensen" userId="d33b9230-0b3e-41c7-80b9-841f6d8392ad" providerId="ADAL" clId="{733F67B7-9C81-4E25-B0B9-E7FC89C89EED}" dt="2021-01-04T13:36:08.839" v="780" actId="12"/>
          <ac:spMkLst>
            <pc:docMk/>
            <pc:sldMk cId="3115895937" sldId="311"/>
            <ac:spMk id="3" creationId="{00000000-0000-0000-0000-000000000000}"/>
          </ac:spMkLst>
        </pc:spChg>
        <pc:picChg chg="add mod">
          <ac:chgData name="Dan Jensen" userId="d33b9230-0b3e-41c7-80b9-841f6d8392ad" providerId="ADAL" clId="{733F67B7-9C81-4E25-B0B9-E7FC89C89EED}" dt="2021-01-04T13:30:04.620" v="757" actId="1076"/>
          <ac:picMkLst>
            <pc:docMk/>
            <pc:sldMk cId="3115895937" sldId="311"/>
            <ac:picMk id="6" creationId="{BEA5A6D1-E06D-4ABD-BB02-EAEAFD6C5034}"/>
          </ac:picMkLst>
        </pc:picChg>
        <pc:picChg chg="add del mod">
          <ac:chgData name="Dan Jensen" userId="d33b9230-0b3e-41c7-80b9-841f6d8392ad" providerId="ADAL" clId="{733F67B7-9C81-4E25-B0B9-E7FC89C89EED}" dt="2021-01-04T13:32:48.067" v="761" actId="478"/>
          <ac:picMkLst>
            <pc:docMk/>
            <pc:sldMk cId="3115895937" sldId="311"/>
            <ac:picMk id="8" creationId="{176F4321-F522-4BC6-8859-79B1B6B7D17D}"/>
          </ac:picMkLst>
        </pc:picChg>
      </pc:sldChg>
      <pc:sldChg chg="add del">
        <pc:chgData name="Dan Jensen" userId="d33b9230-0b3e-41c7-80b9-841f6d8392ad" providerId="ADAL" clId="{733F67B7-9C81-4E25-B0B9-E7FC89C89EED}" dt="2021-01-04T13:34:14.048" v="762" actId="2696"/>
        <pc:sldMkLst>
          <pc:docMk/>
          <pc:sldMk cId="3192000011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964-0920-4089-BB54-42501B276C4B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5929-B9B4-42C4-A52B-AA564F5564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33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Kort præsentation af os begge og vores funktioner.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5929-B9B4-42C4-A52B-AA564F5564A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62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eksamensperioden lægger vi formiddag ind, hvor eleverne får et brush-up: På bekendtgørelsesmæssige krav, videnskabsteori og metode (specielt på tværs af hovedområder og i c-fag) og om struktureringen af fremlæggelsen. Mange elever spørger ”Hvad skal jeg vælge?” og vi kan svare med retningslinjer for, hvordan man kan vælge ud.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5929-B9B4-42C4-A52B-AA564F5564A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42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begyndte med vores frustrationer, som primært giv på at skubbe elever i gang og gøre opgaverne mere personlige for eleverne, og det synes vi i høj grad er lykkes (men det er jo mest </a:t>
            </a:r>
            <a:r>
              <a:rPr lang="da-DK" dirty="0" err="1"/>
              <a:t>synsning</a:t>
            </a:r>
            <a:r>
              <a:rPr lang="da-DK" dirty="0"/>
              <a:t>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5929-B9B4-42C4-A52B-AA564F5564A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056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der afsættes til i skemaet gør det tydeligt for alle elevtyper, hvad vi forventer af dem hvornår. Vi har (næsten) ingen elever, der dukker tomhændet op til første vejledning.</a:t>
            </a:r>
          </a:p>
          <a:p>
            <a:r>
              <a:rPr lang="da-DK" dirty="0"/>
              <a:t>At der sættes fagbegreber og metoder på emnerne gør, at deres egnethed kan vurderes (specielt i naturvidenskab). (Næste slide med eksempel)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5929-B9B4-42C4-A52B-AA564F5564A8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755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der sættes fagbegreber og metoder på emnerne gør, at deres egnethed kan vurderes (specielt i naturvidenskab). I </a:t>
            </a:r>
            <a:r>
              <a:rPr lang="da-DK" dirty="0" err="1"/>
              <a:t>samf</a:t>
            </a:r>
            <a:r>
              <a:rPr lang="da-DK" dirty="0"/>
              <a:t>/hum får vi ikke i tilstrækkelig grad spurgt: Hvad skal diskuteres?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5929-B9B4-42C4-A52B-AA564F5564A8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57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SRP er et kæmpeprojekt og klart nemmest at overskue for eleven, hvis de glæder sig til at besvare spørgsmålene. Vi får tændt en ild hos flere elever end tidligere.</a:t>
            </a:r>
          </a:p>
          <a:p>
            <a:r>
              <a:rPr lang="da-DK" dirty="0"/>
              <a:t>At opgaven har et formål for eleven (andet end det åbenlyse) giver opgaven rød tråd.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5929-B9B4-42C4-A52B-AA564F5564A8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22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87FA9-6DD2-4942-BE9D-9301D5D1B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54121E-2018-495E-9450-C98E5ED78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7CEBDD-CC91-48C7-97A1-861C6D2D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5E01F1-4658-472D-948E-58EBAC88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C4A71E-FF66-4AE7-98F4-4B2031FA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89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544D5-C512-44A7-AF2C-8A9C6575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95D3AFC-A2A5-4256-BF13-4150A0512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97515-3CAA-4B6C-AE80-87671D75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C058AD-5395-4E04-9012-C3EE99A5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143DB6-7734-4541-BFDB-E5840297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21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1B210F-C71E-489B-B9E8-DEB77B0DE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ACB3D8C-9DF8-4819-975D-3C0FD3021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46AF8E-726A-4790-AEA4-22D8905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C79167-49F9-4839-8624-B8D816A4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E1657F-638D-44B2-B496-1DD78363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29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78A4-A276-44B6-801D-8C84458D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6CA503-2D4E-440B-B635-6038D3F82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9F9DF4-5343-4642-9E14-5D18F26E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85A5C7-639F-4A94-93AC-352498B2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782ABF-5DC1-49E1-BF67-6BA31AE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24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99F98-98B3-460C-8A56-83997399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69F296-55A3-4BAC-9F85-113303F8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8399D6-EE9F-4EC1-81B5-3DADCBE3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6F30E2-BB0E-48D7-B8BA-31889DA8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356AF2-1211-4490-B555-4958C37A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00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4A8D6-E131-4759-A534-44BE622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5B1C58-B42B-41A8-9AFF-4ADF82D68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1E5F0D4-8FC0-45F1-B438-2DB444B88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3FA5DC-177B-4437-A2E9-7E5AC345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098666-4D46-4B94-A504-7ED12C40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393D37-2AAC-442E-981B-7239C5F6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4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92B1A-2748-41A3-976E-AE47BDC4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76CB05-520F-4710-A1CA-A10FFB10A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3251C4B-40EC-4030-BBFC-0B802DD4E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2EA88F3-D36E-424D-BD89-AAE3C1519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2D4E2F-C858-4499-8663-1D8A0788F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3277EA7-1E06-4E60-873A-063E100E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7716975-89B7-4942-AB60-CCB2080E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148C0BE-B9FD-4A69-B3B7-3A09EA89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20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5F0B2-6474-4537-B027-F41655C5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40F12E-3943-4BF3-B443-65C4518C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94ADC58-5B88-45F3-920B-5FF42FF5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36B8CA-98CB-4593-83FC-3D169A36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903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B02A6D-64B4-4069-AEE2-31C5B754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9A10AE9-F6BD-48CE-9CC5-72E770FD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697BA2-9321-42EC-96FE-090F46F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96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C1D62-DFC8-4610-8A45-0E878113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2C6227-7A13-435D-8B30-BDF6F0BF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C49C54-77DA-4EB9-BEA9-2F15BE68D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BD8702-EDF3-4946-968B-F82B5788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B32EAA5-2449-4B26-8311-D02E9FAD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3CCF65-EE78-4D54-A9C2-A7D16E27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96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849C7-D475-475D-AA3E-5B77FB2E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7FE25F-DCE2-45A2-A7D7-433296BE8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11E5EF-2413-4826-BA63-1F7FC9396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A4B581-0E14-4000-B7D0-679487D4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1092EC-88CC-45A0-8302-E0DF9198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9B7D52-C759-43A3-9907-080BC502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06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AF02EF9-3967-4AAC-98A7-19B70FC3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18C3EE-BC83-4D90-A5FD-77C4367B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D0820B-D793-405A-B993-108368BD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2588-EDAE-42D5-A580-4AADDC0820DA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3BD73B-9299-49A2-93F6-35717082A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475994-2CA2-4FDA-AC7F-3AD6AF64A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EEA8-1AA4-4D4C-8CAB-A706AF85D4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4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bibliotek.dk" TargetMode="External"/><Relationship Id="rId2" Type="http://schemas.openxmlformats.org/officeDocument/2006/relationships/hyperlink" Target="videnskab.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hval.dk/mitcf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810FC-E20C-4FB0-BE9F-0E141C4D2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1960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Hvordan understøttes elevernes undren og selvstændige indkredsning af problemformulering?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0218DDE-5E7C-4947-A468-DF8719107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4487863"/>
            <a:ext cx="9144000" cy="1655762"/>
          </a:xfrm>
        </p:spPr>
        <p:txBody>
          <a:bodyPr/>
          <a:lstStyle/>
          <a:p>
            <a:r>
              <a:rPr lang="da-DK" i="1" dirty="0"/>
              <a:t>Dan Otte Jensen &amp; Jesper Holmbach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CAF8AC4-2DE3-42E8-A25D-CFACFDA1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29" y="5231357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018ED-E24A-4019-82CC-63EE9D62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 err="1"/>
              <a:t>Problemformulering</a:t>
            </a:r>
            <a:br>
              <a:rPr lang="en-US" sz="4700" dirty="0"/>
            </a:br>
            <a:r>
              <a:rPr lang="en-US" sz="2800" dirty="0"/>
              <a:t>-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skitse</a:t>
            </a:r>
            <a:endParaRPr lang="en-US" sz="47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FA16DA2-C14E-4043-B7AF-2E8345F39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3" r="-3" b="-3"/>
          <a:stretch/>
        </p:blipFill>
        <p:spPr>
          <a:xfrm>
            <a:off x="194036" y="-22159"/>
            <a:ext cx="5733039" cy="6880159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8E0CB6C-2F5A-4760-A53F-D4F1CA2BA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Idegenerering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000000"/>
                </a:solidFill>
              </a:rPr>
              <a:t>I forbindelse med det videre arbejde i dag er det vigtigt, at alle har én ide at gå ud fra.</a:t>
            </a:r>
          </a:p>
          <a:p>
            <a:r>
              <a:rPr lang="da-DK" sz="2000" dirty="0">
                <a:solidFill>
                  <a:srgbClr val="000000"/>
                </a:solidFill>
              </a:rPr>
              <a:t>Det er ikke bindende på nogen måde!</a:t>
            </a:r>
          </a:p>
          <a:p>
            <a:r>
              <a:rPr lang="da-DK" sz="2000" dirty="0">
                <a:solidFill>
                  <a:srgbClr val="000000"/>
                </a:solidFill>
              </a:rPr>
              <a:t>Vi vil derfor lave en </a:t>
            </a:r>
            <a:r>
              <a:rPr lang="da-DK" sz="2000" dirty="0" err="1">
                <a:solidFill>
                  <a:srgbClr val="000000"/>
                </a:solidFill>
              </a:rPr>
              <a:t>idevæg</a:t>
            </a:r>
            <a:r>
              <a:rPr lang="da-DK" sz="2000" dirty="0">
                <a:solidFill>
                  <a:srgbClr val="000000"/>
                </a:solidFill>
              </a:rPr>
              <a:t>, der kan hjælpe jer med at få gode ideer.</a:t>
            </a:r>
          </a:p>
          <a:p>
            <a:endParaRPr lang="da-DK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9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Idegenerering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6" y="2043485"/>
            <a:ext cx="6088321" cy="4373218"/>
          </a:xfrm>
        </p:spPr>
        <p:txBody>
          <a:bodyPr anchor="ctr">
            <a:normAutofit fontScale="77500" lnSpcReduction="20000"/>
          </a:bodyPr>
          <a:lstStyle/>
          <a:p>
            <a:r>
              <a:rPr lang="da-DK" dirty="0"/>
              <a:t>Individuelt skal alle skrive mindst tre ideer ned. En på hver post-it.</a:t>
            </a:r>
          </a:p>
          <a:p>
            <a:endParaRPr lang="da-DK" dirty="0"/>
          </a:p>
          <a:p>
            <a:r>
              <a:rPr lang="da-DK" dirty="0"/>
              <a:t>Det kan være grove skitser som f.eks. </a:t>
            </a:r>
          </a:p>
          <a:p>
            <a:pPr lvl="1"/>
            <a:r>
              <a:rPr lang="da-DK" dirty="0"/>
              <a:t>Havspejlsstigninger i Danmark</a:t>
            </a:r>
          </a:p>
          <a:p>
            <a:pPr lvl="1"/>
            <a:r>
              <a:rPr lang="da-DK" dirty="0"/>
              <a:t>Epidemimodeller</a:t>
            </a:r>
          </a:p>
          <a:p>
            <a:pPr lvl="1"/>
            <a:endParaRPr lang="da-DK" dirty="0"/>
          </a:p>
          <a:p>
            <a:r>
              <a:rPr lang="da-DK" dirty="0"/>
              <a:t>Det kan være mere uddybende problemformuleringer som f.eks.</a:t>
            </a:r>
          </a:p>
          <a:p>
            <a:pPr lvl="1"/>
            <a:r>
              <a:rPr lang="da-DK" dirty="0"/>
              <a:t>Hvorledes påvirker klimaforandringerne risikoen for oversvømmelser i Limfjorden ved Aalborg centrum.</a:t>
            </a:r>
          </a:p>
          <a:p>
            <a:pPr lvl="1"/>
            <a:r>
              <a:rPr lang="da-DK" dirty="0"/>
              <a:t>Er det muligt at modellere koleraudbruddet i København i 1853 med den matematiske model SIR</a:t>
            </a:r>
          </a:p>
          <a:p>
            <a:pPr lvl="1"/>
            <a:endParaRPr lang="da-DK" dirty="0"/>
          </a:p>
          <a:p>
            <a:r>
              <a:rPr lang="da-DK" dirty="0"/>
              <a:t>Dette har i 5 minutter til.</a:t>
            </a: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7" y="77003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01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Ideudvælgelse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/>
          </a:bodyPr>
          <a:lstStyle/>
          <a:p>
            <a:r>
              <a:rPr lang="da-DK" dirty="0"/>
              <a:t>Hæng jeres ideer op på idetavlen.</a:t>
            </a:r>
          </a:p>
          <a:p>
            <a:endParaRPr lang="da-DK" dirty="0"/>
          </a:p>
          <a:p>
            <a:r>
              <a:rPr lang="da-DK" dirty="0"/>
              <a:t>I har nu 5 minutter til at gå rundt og kigge på alle ideerne og vælge en at arbejde videre med.</a:t>
            </a:r>
          </a:p>
          <a:p>
            <a:endParaRPr lang="da-DK" dirty="0"/>
          </a:p>
          <a:p>
            <a:r>
              <a:rPr lang="da-DK" dirty="0"/>
              <a:t>Skriv ideen på en ny post-it, som du tager med dig resten af aktiviteten.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77AD7D0-C091-4BE4-BDE3-2C8D9458CFC8}"/>
              </a:ext>
            </a:extLst>
          </p:cNvPr>
          <p:cNvSpPr/>
          <p:nvPr/>
        </p:nvSpPr>
        <p:spPr>
          <a:xfrm>
            <a:off x="7002158" y="1437179"/>
            <a:ext cx="4881437" cy="4895706"/>
          </a:xfrm>
          <a:custGeom>
            <a:avLst/>
            <a:gdLst>
              <a:gd name="connsiteX0" fmla="*/ 0 w 5284604"/>
              <a:gd name="connsiteY0" fmla="*/ 0 h 4553214"/>
              <a:gd name="connsiteX1" fmla="*/ 5284604 w 5284604"/>
              <a:gd name="connsiteY1" fmla="*/ 0 h 4553214"/>
              <a:gd name="connsiteX2" fmla="*/ 5284604 w 5284604"/>
              <a:gd name="connsiteY2" fmla="*/ 4553214 h 4553214"/>
              <a:gd name="connsiteX3" fmla="*/ 0 w 5284604"/>
              <a:gd name="connsiteY3" fmla="*/ 4553214 h 4553214"/>
              <a:gd name="connsiteX4" fmla="*/ 0 w 5284604"/>
              <a:gd name="connsiteY4" fmla="*/ 0 h 4553214"/>
              <a:gd name="connsiteX0" fmla="*/ 853440 w 5284604"/>
              <a:gd name="connsiteY0" fmla="*/ 497840 h 4553214"/>
              <a:gd name="connsiteX1" fmla="*/ 5284604 w 5284604"/>
              <a:gd name="connsiteY1" fmla="*/ 0 h 4553214"/>
              <a:gd name="connsiteX2" fmla="*/ 5284604 w 5284604"/>
              <a:gd name="connsiteY2" fmla="*/ 4553214 h 4553214"/>
              <a:gd name="connsiteX3" fmla="*/ 0 w 5284604"/>
              <a:gd name="connsiteY3" fmla="*/ 4553214 h 4553214"/>
              <a:gd name="connsiteX4" fmla="*/ 853440 w 5284604"/>
              <a:gd name="connsiteY4" fmla="*/ 497840 h 4553214"/>
              <a:gd name="connsiteX0" fmla="*/ 853440 w 5284604"/>
              <a:gd name="connsiteY0" fmla="*/ 71120 h 4126494"/>
              <a:gd name="connsiteX1" fmla="*/ 4095884 w 5284604"/>
              <a:gd name="connsiteY1" fmla="*/ 0 h 4126494"/>
              <a:gd name="connsiteX2" fmla="*/ 5284604 w 5284604"/>
              <a:gd name="connsiteY2" fmla="*/ 4126494 h 4126494"/>
              <a:gd name="connsiteX3" fmla="*/ 0 w 5284604"/>
              <a:gd name="connsiteY3" fmla="*/ 4126494 h 4126494"/>
              <a:gd name="connsiteX4" fmla="*/ 853440 w 5284604"/>
              <a:gd name="connsiteY4" fmla="*/ 71120 h 4126494"/>
              <a:gd name="connsiteX0" fmla="*/ 853440 w 4360044"/>
              <a:gd name="connsiteY0" fmla="*/ 71120 h 4126494"/>
              <a:gd name="connsiteX1" fmla="*/ 4095884 w 4360044"/>
              <a:gd name="connsiteY1" fmla="*/ 0 h 4126494"/>
              <a:gd name="connsiteX2" fmla="*/ 4360044 w 4360044"/>
              <a:gd name="connsiteY2" fmla="*/ 3364494 h 4126494"/>
              <a:gd name="connsiteX3" fmla="*/ 0 w 4360044"/>
              <a:gd name="connsiteY3" fmla="*/ 4126494 h 4126494"/>
              <a:gd name="connsiteX4" fmla="*/ 853440 w 4360044"/>
              <a:gd name="connsiteY4" fmla="*/ 71120 h 4126494"/>
              <a:gd name="connsiteX0" fmla="*/ 406400 w 3913004"/>
              <a:gd name="connsiteY0" fmla="*/ 71120 h 3598174"/>
              <a:gd name="connsiteX1" fmla="*/ 3648844 w 3913004"/>
              <a:gd name="connsiteY1" fmla="*/ 0 h 3598174"/>
              <a:gd name="connsiteX2" fmla="*/ 3913004 w 3913004"/>
              <a:gd name="connsiteY2" fmla="*/ 3364494 h 3598174"/>
              <a:gd name="connsiteX3" fmla="*/ 0 w 3913004"/>
              <a:gd name="connsiteY3" fmla="*/ 3598174 h 3598174"/>
              <a:gd name="connsiteX4" fmla="*/ 406400 w 3913004"/>
              <a:gd name="connsiteY4" fmla="*/ 71120 h 3598174"/>
              <a:gd name="connsiteX0" fmla="*/ 0 w 3506604"/>
              <a:gd name="connsiteY0" fmla="*/ 71120 h 3364494"/>
              <a:gd name="connsiteX1" fmla="*/ 3242444 w 3506604"/>
              <a:gd name="connsiteY1" fmla="*/ 0 h 3364494"/>
              <a:gd name="connsiteX2" fmla="*/ 3506604 w 3506604"/>
              <a:gd name="connsiteY2" fmla="*/ 3364494 h 3364494"/>
              <a:gd name="connsiteX3" fmla="*/ 50800 w 3506604"/>
              <a:gd name="connsiteY3" fmla="*/ 3273054 h 3364494"/>
              <a:gd name="connsiteX4" fmla="*/ 0 w 3506604"/>
              <a:gd name="connsiteY4" fmla="*/ 71120 h 3364494"/>
              <a:gd name="connsiteX0" fmla="*/ 1158240 w 4664844"/>
              <a:gd name="connsiteY0" fmla="*/ 71120 h 4644654"/>
              <a:gd name="connsiteX1" fmla="*/ 4400684 w 4664844"/>
              <a:gd name="connsiteY1" fmla="*/ 0 h 4644654"/>
              <a:gd name="connsiteX2" fmla="*/ 4664844 w 4664844"/>
              <a:gd name="connsiteY2" fmla="*/ 3364494 h 4644654"/>
              <a:gd name="connsiteX3" fmla="*/ 0 w 4664844"/>
              <a:gd name="connsiteY3" fmla="*/ 4644654 h 4644654"/>
              <a:gd name="connsiteX4" fmla="*/ 1158240 w 4664844"/>
              <a:gd name="connsiteY4" fmla="*/ 71120 h 4644654"/>
              <a:gd name="connsiteX0" fmla="*/ 1158240 w 4664844"/>
              <a:gd name="connsiteY0" fmla="*/ 71120 h 4644654"/>
              <a:gd name="connsiteX1" fmla="*/ 4400684 w 4664844"/>
              <a:gd name="connsiteY1" fmla="*/ 0 h 4644654"/>
              <a:gd name="connsiteX2" fmla="*/ 4664844 w 4664844"/>
              <a:gd name="connsiteY2" fmla="*/ 3364494 h 4644654"/>
              <a:gd name="connsiteX3" fmla="*/ 0 w 4664844"/>
              <a:gd name="connsiteY3" fmla="*/ 4644654 h 4644654"/>
              <a:gd name="connsiteX4" fmla="*/ 614609 w 4664844"/>
              <a:gd name="connsiteY4" fmla="*/ 4083013 h 4644654"/>
              <a:gd name="connsiteX5" fmla="*/ 1158240 w 4664844"/>
              <a:gd name="connsiteY5" fmla="*/ 71120 h 4644654"/>
              <a:gd name="connsiteX0" fmla="*/ 543724 w 4050328"/>
              <a:gd name="connsiteY0" fmla="*/ 71120 h 4471934"/>
              <a:gd name="connsiteX1" fmla="*/ 3786168 w 4050328"/>
              <a:gd name="connsiteY1" fmla="*/ 0 h 4471934"/>
              <a:gd name="connsiteX2" fmla="*/ 4050328 w 4050328"/>
              <a:gd name="connsiteY2" fmla="*/ 3364494 h 4471934"/>
              <a:gd name="connsiteX3" fmla="*/ 553884 w 4050328"/>
              <a:gd name="connsiteY3" fmla="*/ 4471934 h 4471934"/>
              <a:gd name="connsiteX4" fmla="*/ 93 w 4050328"/>
              <a:gd name="connsiteY4" fmla="*/ 4083013 h 4471934"/>
              <a:gd name="connsiteX5" fmla="*/ 543724 w 4050328"/>
              <a:gd name="connsiteY5" fmla="*/ 71120 h 4471934"/>
              <a:gd name="connsiteX0" fmla="*/ 877926 w 4384530"/>
              <a:gd name="connsiteY0" fmla="*/ 71120 h 4471934"/>
              <a:gd name="connsiteX1" fmla="*/ 4120370 w 4384530"/>
              <a:gd name="connsiteY1" fmla="*/ 0 h 4471934"/>
              <a:gd name="connsiteX2" fmla="*/ 4384530 w 4384530"/>
              <a:gd name="connsiteY2" fmla="*/ 3364494 h 4471934"/>
              <a:gd name="connsiteX3" fmla="*/ 888086 w 4384530"/>
              <a:gd name="connsiteY3" fmla="*/ 4471934 h 4471934"/>
              <a:gd name="connsiteX4" fmla="*/ 334295 w 4384530"/>
              <a:gd name="connsiteY4" fmla="*/ 4083013 h 4471934"/>
              <a:gd name="connsiteX5" fmla="*/ 9175 w 4384530"/>
              <a:gd name="connsiteY5" fmla="*/ 1035013 h 4471934"/>
              <a:gd name="connsiteX6" fmla="*/ 877926 w 4384530"/>
              <a:gd name="connsiteY6" fmla="*/ 71120 h 4471934"/>
              <a:gd name="connsiteX0" fmla="*/ 877926 w 4384530"/>
              <a:gd name="connsiteY0" fmla="*/ 996987 h 5397801"/>
              <a:gd name="connsiteX1" fmla="*/ 2752375 w 4384530"/>
              <a:gd name="connsiteY1" fmla="*/ 0 h 5397801"/>
              <a:gd name="connsiteX2" fmla="*/ 4120370 w 4384530"/>
              <a:gd name="connsiteY2" fmla="*/ 925867 h 5397801"/>
              <a:gd name="connsiteX3" fmla="*/ 4384530 w 4384530"/>
              <a:gd name="connsiteY3" fmla="*/ 4290361 h 5397801"/>
              <a:gd name="connsiteX4" fmla="*/ 888086 w 4384530"/>
              <a:gd name="connsiteY4" fmla="*/ 5397801 h 5397801"/>
              <a:gd name="connsiteX5" fmla="*/ 334295 w 4384530"/>
              <a:gd name="connsiteY5" fmla="*/ 5008880 h 5397801"/>
              <a:gd name="connsiteX6" fmla="*/ 9175 w 4384530"/>
              <a:gd name="connsiteY6" fmla="*/ 1960880 h 5397801"/>
              <a:gd name="connsiteX7" fmla="*/ 877926 w 4384530"/>
              <a:gd name="connsiteY7" fmla="*/ 996987 h 5397801"/>
              <a:gd name="connsiteX0" fmla="*/ 877926 w 4882370"/>
              <a:gd name="connsiteY0" fmla="*/ 996987 h 5397801"/>
              <a:gd name="connsiteX1" fmla="*/ 2752375 w 4882370"/>
              <a:gd name="connsiteY1" fmla="*/ 0 h 5397801"/>
              <a:gd name="connsiteX2" fmla="*/ 4882370 w 4882370"/>
              <a:gd name="connsiteY2" fmla="*/ 773467 h 5397801"/>
              <a:gd name="connsiteX3" fmla="*/ 4384530 w 4882370"/>
              <a:gd name="connsiteY3" fmla="*/ 4290361 h 5397801"/>
              <a:gd name="connsiteX4" fmla="*/ 888086 w 4882370"/>
              <a:gd name="connsiteY4" fmla="*/ 5397801 h 5397801"/>
              <a:gd name="connsiteX5" fmla="*/ 334295 w 4882370"/>
              <a:gd name="connsiteY5" fmla="*/ 5008880 h 5397801"/>
              <a:gd name="connsiteX6" fmla="*/ 9175 w 4882370"/>
              <a:gd name="connsiteY6" fmla="*/ 1960880 h 5397801"/>
              <a:gd name="connsiteX7" fmla="*/ 877926 w 4882370"/>
              <a:gd name="connsiteY7" fmla="*/ 996987 h 5397801"/>
              <a:gd name="connsiteX0" fmla="*/ 877926 w 5359890"/>
              <a:gd name="connsiteY0" fmla="*/ 996987 h 5397801"/>
              <a:gd name="connsiteX1" fmla="*/ 2752375 w 5359890"/>
              <a:gd name="connsiteY1" fmla="*/ 0 h 5397801"/>
              <a:gd name="connsiteX2" fmla="*/ 4882370 w 5359890"/>
              <a:gd name="connsiteY2" fmla="*/ 773467 h 5397801"/>
              <a:gd name="connsiteX3" fmla="*/ 5359890 w 5359890"/>
              <a:gd name="connsiteY3" fmla="*/ 5113321 h 5397801"/>
              <a:gd name="connsiteX4" fmla="*/ 888086 w 5359890"/>
              <a:gd name="connsiteY4" fmla="*/ 5397801 h 5397801"/>
              <a:gd name="connsiteX5" fmla="*/ 334295 w 5359890"/>
              <a:gd name="connsiteY5" fmla="*/ 5008880 h 5397801"/>
              <a:gd name="connsiteX6" fmla="*/ 9175 w 5359890"/>
              <a:gd name="connsiteY6" fmla="*/ 1960880 h 5397801"/>
              <a:gd name="connsiteX7" fmla="*/ 877926 w 5359890"/>
              <a:gd name="connsiteY7" fmla="*/ 996987 h 5397801"/>
              <a:gd name="connsiteX0" fmla="*/ 877926 w 5359890"/>
              <a:gd name="connsiteY0" fmla="*/ 996987 h 5504114"/>
              <a:gd name="connsiteX1" fmla="*/ 2752375 w 5359890"/>
              <a:gd name="connsiteY1" fmla="*/ 0 h 5504114"/>
              <a:gd name="connsiteX2" fmla="*/ 4882370 w 5359890"/>
              <a:gd name="connsiteY2" fmla="*/ 773467 h 5504114"/>
              <a:gd name="connsiteX3" fmla="*/ 5359890 w 5359890"/>
              <a:gd name="connsiteY3" fmla="*/ 5113321 h 5504114"/>
              <a:gd name="connsiteX4" fmla="*/ 888086 w 5359890"/>
              <a:gd name="connsiteY4" fmla="*/ 5397801 h 5504114"/>
              <a:gd name="connsiteX5" fmla="*/ 334295 w 5359890"/>
              <a:gd name="connsiteY5" fmla="*/ 5008880 h 5504114"/>
              <a:gd name="connsiteX6" fmla="*/ 9175 w 5359890"/>
              <a:gd name="connsiteY6" fmla="*/ 1960880 h 5504114"/>
              <a:gd name="connsiteX7" fmla="*/ 877926 w 5359890"/>
              <a:gd name="connsiteY7" fmla="*/ 996987 h 5504114"/>
              <a:gd name="connsiteX0" fmla="*/ 876993 w 5358957"/>
              <a:gd name="connsiteY0" fmla="*/ 996987 h 5504114"/>
              <a:gd name="connsiteX1" fmla="*/ 2751442 w 5358957"/>
              <a:gd name="connsiteY1" fmla="*/ 0 h 5504114"/>
              <a:gd name="connsiteX2" fmla="*/ 4881437 w 5358957"/>
              <a:gd name="connsiteY2" fmla="*/ 773467 h 5504114"/>
              <a:gd name="connsiteX3" fmla="*/ 5358957 w 5358957"/>
              <a:gd name="connsiteY3" fmla="*/ 5113321 h 5504114"/>
              <a:gd name="connsiteX4" fmla="*/ 887153 w 5358957"/>
              <a:gd name="connsiteY4" fmla="*/ 5397801 h 5504114"/>
              <a:gd name="connsiteX5" fmla="*/ 394322 w 5358957"/>
              <a:gd name="connsiteY5" fmla="*/ 4937760 h 5504114"/>
              <a:gd name="connsiteX6" fmla="*/ 8242 w 5358957"/>
              <a:gd name="connsiteY6" fmla="*/ 1960880 h 5504114"/>
              <a:gd name="connsiteX7" fmla="*/ 876993 w 5358957"/>
              <a:gd name="connsiteY7" fmla="*/ 996987 h 5504114"/>
              <a:gd name="connsiteX0" fmla="*/ 876993 w 5358957"/>
              <a:gd name="connsiteY0" fmla="*/ 996987 h 5504114"/>
              <a:gd name="connsiteX1" fmla="*/ 2751442 w 5358957"/>
              <a:gd name="connsiteY1" fmla="*/ 0 h 5504114"/>
              <a:gd name="connsiteX2" fmla="*/ 4881437 w 5358957"/>
              <a:gd name="connsiteY2" fmla="*/ 773467 h 5504114"/>
              <a:gd name="connsiteX3" fmla="*/ 5358957 w 5358957"/>
              <a:gd name="connsiteY3" fmla="*/ 5113321 h 5504114"/>
              <a:gd name="connsiteX4" fmla="*/ 887153 w 5358957"/>
              <a:gd name="connsiteY4" fmla="*/ 5397801 h 5504114"/>
              <a:gd name="connsiteX5" fmla="*/ 394322 w 5358957"/>
              <a:gd name="connsiteY5" fmla="*/ 4937760 h 5504114"/>
              <a:gd name="connsiteX6" fmla="*/ 8242 w 5358957"/>
              <a:gd name="connsiteY6" fmla="*/ 1960880 h 5504114"/>
              <a:gd name="connsiteX7" fmla="*/ 876993 w 5358957"/>
              <a:gd name="connsiteY7" fmla="*/ 996987 h 5504114"/>
              <a:gd name="connsiteX0" fmla="*/ 876993 w 4881437"/>
              <a:gd name="connsiteY0" fmla="*/ 996987 h 5469285"/>
              <a:gd name="connsiteX1" fmla="*/ 2751442 w 4881437"/>
              <a:gd name="connsiteY1" fmla="*/ 0 h 5469285"/>
              <a:gd name="connsiteX2" fmla="*/ 4881437 w 4881437"/>
              <a:gd name="connsiteY2" fmla="*/ 773467 h 5469285"/>
              <a:gd name="connsiteX3" fmla="*/ 4868506 w 4881437"/>
              <a:gd name="connsiteY3" fmla="*/ 5055132 h 5469285"/>
              <a:gd name="connsiteX4" fmla="*/ 887153 w 4881437"/>
              <a:gd name="connsiteY4" fmla="*/ 5397801 h 5469285"/>
              <a:gd name="connsiteX5" fmla="*/ 394322 w 4881437"/>
              <a:gd name="connsiteY5" fmla="*/ 4937760 h 5469285"/>
              <a:gd name="connsiteX6" fmla="*/ 8242 w 4881437"/>
              <a:gd name="connsiteY6" fmla="*/ 1960880 h 5469285"/>
              <a:gd name="connsiteX7" fmla="*/ 876993 w 4881437"/>
              <a:gd name="connsiteY7" fmla="*/ 996987 h 5469285"/>
              <a:gd name="connsiteX0" fmla="*/ 876993 w 4881437"/>
              <a:gd name="connsiteY0" fmla="*/ 423408 h 4895706"/>
              <a:gd name="connsiteX1" fmla="*/ 2842882 w 4881437"/>
              <a:gd name="connsiteY1" fmla="*/ 0 h 4895706"/>
              <a:gd name="connsiteX2" fmla="*/ 4881437 w 4881437"/>
              <a:gd name="connsiteY2" fmla="*/ 199888 h 4895706"/>
              <a:gd name="connsiteX3" fmla="*/ 4868506 w 4881437"/>
              <a:gd name="connsiteY3" fmla="*/ 4481553 h 4895706"/>
              <a:gd name="connsiteX4" fmla="*/ 887153 w 4881437"/>
              <a:gd name="connsiteY4" fmla="*/ 4824222 h 4895706"/>
              <a:gd name="connsiteX5" fmla="*/ 394322 w 4881437"/>
              <a:gd name="connsiteY5" fmla="*/ 4364181 h 4895706"/>
              <a:gd name="connsiteX6" fmla="*/ 8242 w 4881437"/>
              <a:gd name="connsiteY6" fmla="*/ 1387301 h 4895706"/>
              <a:gd name="connsiteX7" fmla="*/ 876993 w 4881437"/>
              <a:gd name="connsiteY7" fmla="*/ 423408 h 48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1437" h="4895706">
                <a:moveTo>
                  <a:pt x="876993" y="423408"/>
                </a:moveTo>
                <a:cubicBezTo>
                  <a:pt x="1423916" y="399266"/>
                  <a:pt x="2295959" y="24142"/>
                  <a:pt x="2842882" y="0"/>
                </a:cubicBezTo>
                <a:lnTo>
                  <a:pt x="4881437" y="199888"/>
                </a:lnTo>
                <a:cubicBezTo>
                  <a:pt x="4877127" y="1627110"/>
                  <a:pt x="4872816" y="3054331"/>
                  <a:pt x="4868506" y="4481553"/>
                </a:cubicBezTo>
                <a:cubicBezTo>
                  <a:pt x="3337265" y="5216460"/>
                  <a:pt x="2377754" y="4729395"/>
                  <a:pt x="887153" y="4824222"/>
                </a:cubicBezTo>
                <a:cubicBezTo>
                  <a:pt x="895596" y="4772475"/>
                  <a:pt x="385879" y="4415928"/>
                  <a:pt x="394322" y="4364181"/>
                </a:cubicBezTo>
                <a:cubicBezTo>
                  <a:pt x="475602" y="3717328"/>
                  <a:pt x="-73038" y="2034154"/>
                  <a:pt x="8242" y="1387301"/>
                </a:cubicBezTo>
                <a:lnTo>
                  <a:pt x="876993" y="423408"/>
                </a:lnTo>
                <a:close/>
              </a:path>
            </a:pathLst>
          </a:custGeom>
          <a:blipFill dpi="0" rotWithShape="1">
            <a:blip r:embed="rId2">
              <a:alphaModFix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45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Spørg google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/>
          </a:bodyPr>
          <a:lstStyle/>
          <a:p>
            <a:r>
              <a:rPr lang="da-DK" dirty="0"/>
              <a:t>Du har nu 10 minutter til informationssøgning på internettet på din ide.</a:t>
            </a:r>
          </a:p>
          <a:p>
            <a:r>
              <a:rPr lang="da-DK" dirty="0">
                <a:hlinkClick r:id="rId2"/>
              </a:rPr>
              <a:t>Videnskab.dk</a:t>
            </a:r>
            <a:endParaRPr lang="da-DK" dirty="0"/>
          </a:p>
          <a:p>
            <a:r>
              <a:rPr lang="da-DK" dirty="0"/>
              <a:t>Google </a:t>
            </a:r>
            <a:r>
              <a:rPr lang="da-DK" dirty="0" err="1"/>
              <a:t>scholar</a:t>
            </a:r>
            <a:endParaRPr lang="da-DK" dirty="0"/>
          </a:p>
          <a:p>
            <a:r>
              <a:rPr lang="da-DK" dirty="0"/>
              <a:t>Google avanceret søgning</a:t>
            </a:r>
          </a:p>
          <a:p>
            <a:r>
              <a:rPr lang="da-DK" dirty="0">
                <a:hlinkClick r:id="rId3"/>
              </a:rPr>
              <a:t>Bibliotek.dk</a:t>
            </a:r>
            <a:endParaRPr lang="da-DK" dirty="0"/>
          </a:p>
          <a:p>
            <a:r>
              <a:rPr lang="da-DK" u="sng" dirty="0">
                <a:hlinkClick r:id="rId4"/>
              </a:rPr>
              <a:t>http://hval.dk/mitcfu/</a:t>
            </a:r>
            <a:endParaRPr lang="da-DK" u="sng" dirty="0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2" descr="Billedresultat for ask google&quot;">
            <a:extLst>
              <a:ext uri="{FF2B5EF4-FFF2-40B4-BE49-F238E27FC236}">
                <a16:creationId xmlns:a16="http://schemas.microsoft.com/office/drawing/2014/main" id="{60FB8461-1DA6-41DD-A25B-F214433D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53" y="2019975"/>
            <a:ext cx="4809347" cy="34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2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Faglige metoder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 fontScale="92500" lnSpcReduction="10000"/>
          </a:bodyPr>
          <a:lstStyle/>
          <a:p>
            <a:r>
              <a:rPr lang="da-DK" dirty="0"/>
              <a:t>Du skal nu komme op med 4 fag, der hver især kunne bidrage med noget til din ide.</a:t>
            </a:r>
          </a:p>
          <a:p>
            <a:endParaRPr lang="da-DK" dirty="0"/>
          </a:p>
          <a:p>
            <a:r>
              <a:rPr lang="da-DK" dirty="0"/>
              <a:t>Her </a:t>
            </a:r>
            <a:r>
              <a:rPr lang="da-DK"/>
              <a:t>skal dit </a:t>
            </a:r>
            <a:r>
              <a:rPr lang="da-DK" dirty="0"/>
              <a:t>fokus være på metode.</a:t>
            </a:r>
          </a:p>
          <a:p>
            <a:pPr lvl="1"/>
            <a:r>
              <a:rPr lang="da-DK" dirty="0"/>
              <a:t>Begrebspar</a:t>
            </a:r>
          </a:p>
          <a:p>
            <a:pPr lvl="1"/>
            <a:r>
              <a:rPr lang="da-DK" dirty="0"/>
              <a:t>Videnskabsteoretiske basismodel</a:t>
            </a:r>
          </a:p>
          <a:p>
            <a:pPr lvl="1"/>
            <a:endParaRPr lang="da-DK" dirty="0"/>
          </a:p>
          <a:p>
            <a:r>
              <a:rPr lang="da-DK" dirty="0"/>
              <a:t>Individuelt.</a:t>
            </a:r>
          </a:p>
          <a:p>
            <a:endParaRPr lang="da-DK" dirty="0"/>
          </a:p>
          <a:p>
            <a:r>
              <a:rPr lang="da-DK" dirty="0"/>
              <a:t>Dette har du 5 minutter til.</a:t>
            </a: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7" y="77003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485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Faglige metoder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/>
          </a:bodyPr>
          <a:lstStyle/>
          <a:p>
            <a:r>
              <a:rPr lang="da-DK" dirty="0"/>
              <a:t>Udvælg nu de 2 fag, som du synes passer bedst.</a:t>
            </a:r>
          </a:p>
          <a:p>
            <a:endParaRPr lang="da-DK" dirty="0"/>
          </a:p>
          <a:p>
            <a:r>
              <a:rPr lang="da-DK" dirty="0"/>
              <a:t>Dette har du 2 minutter til.</a:t>
            </a: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7" y="77003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6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Faglige metoder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 fontScale="70000" lnSpcReduction="20000"/>
          </a:bodyPr>
          <a:lstStyle/>
          <a:p>
            <a:r>
              <a:rPr lang="da-DK" dirty="0">
                <a:sym typeface="Wingdings" panose="05000000000000000000" pitchFamily="2" charset="2"/>
              </a:rPr>
              <a:t>Stil jer i grupper af 4 personer, der er tilfældigt valg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/>
              <a:t>Præsenter dine overvejelser i forbindelse i forhold til din ide.</a:t>
            </a:r>
          </a:p>
          <a:p>
            <a:endParaRPr lang="da-DK" dirty="0"/>
          </a:p>
          <a:p>
            <a:r>
              <a:rPr lang="da-DK" dirty="0"/>
              <a:t>Det kunne f.eks. være i forhold til</a:t>
            </a:r>
          </a:p>
          <a:p>
            <a:pPr lvl="1"/>
            <a:r>
              <a:rPr lang="da-DK" dirty="0"/>
              <a:t>Fag</a:t>
            </a:r>
          </a:p>
          <a:p>
            <a:pPr lvl="1"/>
            <a:r>
              <a:rPr lang="da-DK" dirty="0"/>
              <a:t>Metoder</a:t>
            </a:r>
          </a:p>
          <a:p>
            <a:pPr lvl="1"/>
            <a:r>
              <a:rPr lang="da-DK" dirty="0"/>
              <a:t>Indhold</a:t>
            </a:r>
          </a:p>
          <a:p>
            <a:pPr lvl="1"/>
            <a:endParaRPr lang="da-DK" dirty="0"/>
          </a:p>
          <a:p>
            <a:r>
              <a:rPr lang="da-DK" dirty="0"/>
              <a:t>Dette har i 10 minutter til</a:t>
            </a:r>
          </a:p>
          <a:p>
            <a:endParaRPr lang="da-DK" dirty="0"/>
          </a:p>
          <a:p>
            <a:r>
              <a:rPr lang="da-DK" dirty="0"/>
              <a:t>Hvis i bliver færdige før tid, så drys lidt rundt i lokalet og stræk benene.</a:t>
            </a: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7" y="77003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2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Sortering på fag 1. runde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 fontScale="92500" lnSpcReduction="10000"/>
          </a:bodyPr>
          <a:lstStyle/>
          <a:p>
            <a:r>
              <a:rPr lang="da-DK" dirty="0"/>
              <a:t>Udvælg nu ét fag, som du vil fokusere på i forhold til din ide.</a:t>
            </a:r>
          </a:p>
          <a:p>
            <a:endParaRPr lang="da-DK" dirty="0"/>
          </a:p>
          <a:p>
            <a:r>
              <a:rPr lang="da-DK" dirty="0"/>
              <a:t>Gå sammen i grupper af 4, der har fokus på det samme fag.</a:t>
            </a:r>
          </a:p>
          <a:p>
            <a:endParaRPr lang="da-DK" dirty="0"/>
          </a:p>
          <a:p>
            <a:r>
              <a:rPr lang="da-DK" dirty="0"/>
              <a:t>Diskuter de forskellige ideer med fokus på faglige vinkler og metoder i det valgte fag.</a:t>
            </a:r>
          </a:p>
          <a:p>
            <a:endParaRPr lang="da-DK" dirty="0"/>
          </a:p>
          <a:p>
            <a:r>
              <a:rPr lang="da-DK" dirty="0"/>
              <a:t>Dette har I 5 minutter til.</a:t>
            </a: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7" y="77003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2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/>
              <a:t>Sortering på fag 2. runde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 fontScale="92500" lnSpcReduction="10000"/>
          </a:bodyPr>
          <a:lstStyle/>
          <a:p>
            <a:r>
              <a:rPr lang="da-DK" dirty="0"/>
              <a:t>Udvælg nu ét andet fag, som du vil fokusere på i forhold til din ide.</a:t>
            </a:r>
          </a:p>
          <a:p>
            <a:endParaRPr lang="da-DK" dirty="0"/>
          </a:p>
          <a:p>
            <a:r>
              <a:rPr lang="da-DK" dirty="0"/>
              <a:t>Gå sammen i grupper af 4, der har fokus på det samme fag.</a:t>
            </a:r>
          </a:p>
          <a:p>
            <a:endParaRPr lang="da-DK" dirty="0"/>
          </a:p>
          <a:p>
            <a:r>
              <a:rPr lang="da-DK" dirty="0"/>
              <a:t>Diskuter de forskellige ideer med fokus på faglige vinkler og metoder i det valgte fag.</a:t>
            </a:r>
          </a:p>
          <a:p>
            <a:endParaRPr lang="da-DK" dirty="0"/>
          </a:p>
          <a:p>
            <a:r>
              <a:rPr lang="da-DK" dirty="0"/>
              <a:t>Dette har I 5 minutter til.</a:t>
            </a:r>
          </a:p>
        </p:txBody>
      </p:sp>
      <p:pic>
        <p:nvPicPr>
          <p:cNvPr id="2050" name="Picture 2" descr="Billedresultat for ide&quot;">
            <a:extLst>
              <a:ext uri="{FF2B5EF4-FFF2-40B4-BE49-F238E27FC236}">
                <a16:creationId xmlns:a16="http://schemas.microsoft.com/office/drawing/2014/main" id="{34B974E0-240B-4CA4-8E07-D02CB29D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6398" b="-1"/>
          <a:stretch/>
        </p:blipFill>
        <p:spPr bwMode="auto">
          <a:xfrm>
            <a:off x="6893317" y="77003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51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Struktur og overblik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Baggrund og frustrationer</a:t>
            </a:r>
          </a:p>
          <a:p>
            <a:r>
              <a:rPr lang="da-DK" dirty="0"/>
              <a:t>Vores SRP-progressionsplan med særligt fokus på opstart i 3.g</a:t>
            </a:r>
          </a:p>
          <a:p>
            <a:r>
              <a:rPr lang="da-DK" dirty="0"/>
              <a:t>Hvordan giver man næring til en god SRP-ide?</a:t>
            </a:r>
          </a:p>
          <a:p>
            <a:r>
              <a:rPr lang="da-DK" dirty="0"/>
              <a:t>Idegenereringsworkshop, problemformulering og spæde erfaringer</a:t>
            </a:r>
          </a:p>
          <a:p>
            <a:r>
              <a:rPr lang="da-DK" dirty="0"/>
              <a:t>Erfaringsudveksling i grupper</a:t>
            </a:r>
          </a:p>
          <a:p>
            <a:pPr lvl="1"/>
            <a:r>
              <a:rPr lang="da-DK" dirty="0"/>
              <a:t>SRP-progressionsplanen omkring opstart i 3.g</a:t>
            </a:r>
          </a:p>
          <a:p>
            <a:pPr lvl="1"/>
            <a:r>
              <a:rPr lang="da-DK" dirty="0"/>
              <a:t>Elevernes faglige undren, engagement og faglig dybde i problemformuleringsfasen</a:t>
            </a:r>
          </a:p>
          <a:p>
            <a:pPr lvl="1"/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7062652" cy="1311664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Problemformulering</a:t>
            </a:r>
            <a:r>
              <a:rPr lang="en-US" sz="4400" dirty="0">
                <a:solidFill>
                  <a:srgbClr val="000000"/>
                </a:solidFill>
              </a:rPr>
              <a:t> (</a:t>
            </a:r>
            <a:r>
              <a:rPr lang="en-US" sz="4400" dirty="0" err="1">
                <a:solidFill>
                  <a:srgbClr val="000000"/>
                </a:solidFill>
              </a:rPr>
              <a:t>skitse</a:t>
            </a:r>
            <a:r>
              <a:rPr lang="en-US" sz="4400" dirty="0">
                <a:solidFill>
                  <a:srgbClr val="000000"/>
                </a:solidFill>
              </a:rPr>
              <a:t>)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033960"/>
            <a:ext cx="5908917" cy="4373218"/>
          </a:xfrm>
        </p:spPr>
        <p:txBody>
          <a:bodyPr anchor="ctr">
            <a:normAutofit/>
          </a:bodyPr>
          <a:lstStyle/>
          <a:p>
            <a:r>
              <a:rPr lang="da-DK" sz="2800" dirty="0"/>
              <a:t>Arbejd nu med din problemformulering individuelt eller i små grupper.</a:t>
            </a:r>
          </a:p>
          <a:p>
            <a:endParaRPr lang="da-DK" sz="2800" dirty="0"/>
          </a:p>
          <a:p>
            <a:r>
              <a:rPr lang="da-DK" sz="2800" dirty="0"/>
              <a:t>Udfyld så meget som muligt</a:t>
            </a:r>
            <a:r>
              <a:rPr lang="da-DK" dirty="0"/>
              <a:t> nu. </a:t>
            </a:r>
            <a:br>
              <a:rPr lang="da-DK" sz="2800" dirty="0"/>
            </a:br>
            <a:endParaRPr lang="da-DK" dirty="0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43EBE57-C085-43A7-A46E-65C63CB5B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2" r="-3" b="86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842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E8F2-83E0-4A43-81C9-97F18D5E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Afrunding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E4115E-329E-4AD7-A647-38DAAF1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043485"/>
            <a:ext cx="5908917" cy="4373218"/>
          </a:xfrm>
        </p:spPr>
        <p:txBody>
          <a:bodyPr anchor="ctr">
            <a:normAutofit/>
          </a:bodyPr>
          <a:lstStyle/>
          <a:p>
            <a:r>
              <a:rPr lang="da-DK" dirty="0" err="1"/>
              <a:t>Fagbazar</a:t>
            </a:r>
            <a:r>
              <a:rPr lang="da-DK" dirty="0"/>
              <a:t> i festsalen</a:t>
            </a:r>
          </a:p>
          <a:p>
            <a:endParaRPr lang="da-DK" dirty="0"/>
          </a:p>
          <a:p>
            <a:r>
              <a:rPr lang="da-DK" dirty="0"/>
              <a:t>Brug denne til at spille jeres ideer op imod relevante faglærere.</a:t>
            </a:r>
          </a:p>
          <a:p>
            <a:endParaRPr lang="da-DK" dirty="0"/>
          </a:p>
          <a:p>
            <a:r>
              <a:rPr lang="da-DK" dirty="0"/>
              <a:t>I skal stadig gerne drøfte ideer med egen lærer løbende.</a:t>
            </a:r>
          </a:p>
          <a:p>
            <a:endParaRPr lang="da-DK" dirty="0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AB1065C-D808-4EFE-A356-97D3BA009B9E}"/>
              </a:ext>
            </a:extLst>
          </p:cNvPr>
          <p:cNvSpPr/>
          <p:nvPr/>
        </p:nvSpPr>
        <p:spPr>
          <a:xfrm>
            <a:off x="0" y="255838"/>
            <a:ext cx="12192000" cy="494579"/>
          </a:xfrm>
          <a:prstGeom prst="rightArrow">
            <a:avLst>
              <a:gd name="adj1" fmla="val 100000"/>
              <a:gd name="adj2" fmla="val 46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13AB1BA-EF85-49C5-99BF-549F59BEF19B}"/>
              </a:ext>
            </a:extLst>
          </p:cNvPr>
          <p:cNvSpPr/>
          <p:nvPr/>
        </p:nvSpPr>
        <p:spPr>
          <a:xfrm>
            <a:off x="0" y="264267"/>
            <a:ext cx="12192000" cy="47772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ladsholder til indhold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A03D761-1E94-4A72-A395-36720774D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10088" b="7251"/>
          <a:stretch/>
        </p:blipFill>
        <p:spPr>
          <a:xfrm>
            <a:off x="7674811" y="1570443"/>
            <a:ext cx="4673088" cy="43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da-DK" sz="3600"/>
              <a:t>Fagbazar</a:t>
            </a:r>
          </a:p>
        </p:txBody>
      </p:sp>
      <p:pic>
        <p:nvPicPr>
          <p:cNvPr id="6" name="Pladsholder til indhold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2944ED2-F596-4A95-A8C0-FCD4B52E5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 b="3669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endParaRPr lang="da-DK" sz="1800"/>
          </a:p>
          <a:p>
            <a:r>
              <a:rPr lang="da-DK" sz="1800"/>
              <a:t>Mulighed for at tale med en faglærer indenfor (nærmest) alle SRP-fag</a:t>
            </a:r>
          </a:p>
          <a:p>
            <a:r>
              <a:rPr lang="da-DK" sz="1800"/>
              <a:t>Hurtig respons på elevernes umiddelbare forslag </a:t>
            </a:r>
          </a:p>
          <a:p>
            <a:r>
              <a:rPr lang="da-DK" sz="1800"/>
              <a:t>Inspiration til det videre arbejde med indkredsning af fag og emne</a:t>
            </a:r>
          </a:p>
          <a:p>
            <a:r>
              <a:rPr lang="da-DK" sz="1800"/>
              <a:t>Påbegynde litteratursøgning via bibliotikar</a:t>
            </a:r>
          </a:p>
          <a:p>
            <a:pPr lvl="1"/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164551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Selve workshoppen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E40C56-BC66-4D20-8CAD-70F98E35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24" y="1417093"/>
            <a:ext cx="9932352" cy="48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Hvorfor virker det?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a-DK" sz="2800" dirty="0"/>
              <a:t>Eleverne kommer i gang </a:t>
            </a:r>
          </a:p>
          <a:p>
            <a:pPr lvl="1"/>
            <a:endParaRPr lang="da-DK" sz="2800" dirty="0"/>
          </a:p>
          <a:p>
            <a:pPr lvl="1"/>
            <a:endParaRPr lang="da-DK" sz="2800" dirty="0"/>
          </a:p>
          <a:p>
            <a:pPr lvl="1"/>
            <a:r>
              <a:rPr lang="da-DK" sz="2800" dirty="0"/>
              <a:t>Idegenereringsworkshop støtter processen:</a:t>
            </a:r>
          </a:p>
          <a:p>
            <a:pPr lvl="1"/>
            <a:endParaRPr lang="da-DK" sz="2800" dirty="0"/>
          </a:p>
          <a:p>
            <a:pPr marL="457200" lvl="1" indent="0" algn="ctr">
              <a:buNone/>
            </a:pPr>
            <a:r>
              <a:rPr lang="da-DK" sz="2800" dirty="0"/>
              <a:t>faglig undren eller personligt interesse  -&gt; SRP-emne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1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Hvorfor virker det?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a-DK" b="1" dirty="0"/>
              <a:t>Eleverne kommer i gang</a:t>
            </a:r>
          </a:p>
          <a:p>
            <a:pPr lvl="1"/>
            <a:endParaRPr lang="da-DK" b="1" dirty="0"/>
          </a:p>
          <a:p>
            <a:pPr lvl="1">
              <a:buFontTx/>
              <a:buChar char="-"/>
            </a:pPr>
            <a:r>
              <a:rPr lang="da-DK" dirty="0"/>
              <a:t>Der er afsat tid i skemaet</a:t>
            </a:r>
          </a:p>
          <a:p>
            <a:pPr lvl="2">
              <a:buFontTx/>
              <a:buChar char="-"/>
            </a:pPr>
            <a:r>
              <a:rPr lang="da-DK" dirty="0"/>
              <a:t>Tydelige forventninger til både stærke og svage elever.</a:t>
            </a:r>
          </a:p>
          <a:p>
            <a:pPr marL="457200" lvl="1" indent="0">
              <a:buNone/>
            </a:pPr>
            <a:endParaRPr lang="da-DK" dirty="0"/>
          </a:p>
          <a:p>
            <a:pPr lvl="1">
              <a:buFontTx/>
              <a:buChar char="-"/>
            </a:pPr>
            <a:r>
              <a:rPr lang="da-DK" dirty="0"/>
              <a:t>Der sættes fagbegreber og metoder på emnerne.</a:t>
            </a:r>
          </a:p>
          <a:p>
            <a:pPr lvl="2">
              <a:buFontTx/>
              <a:buChar char="-"/>
            </a:pPr>
            <a:r>
              <a:rPr lang="da-DK" dirty="0"/>
              <a:t>Muliggør litteratursøgning</a:t>
            </a:r>
          </a:p>
          <a:p>
            <a:pPr lvl="2">
              <a:buFontTx/>
              <a:buChar char="-"/>
            </a:pPr>
            <a:r>
              <a:rPr lang="da-DK" dirty="0"/>
              <a:t>Muliggør vurdering af emnernes egnethed</a:t>
            </a:r>
          </a:p>
          <a:p>
            <a:pPr lvl="1">
              <a:buFontTx/>
              <a:buChar char="-"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Hvorfor virker det?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3912"/>
          </a:xfrm>
        </p:spPr>
        <p:txBody>
          <a:bodyPr>
            <a:normAutofit/>
          </a:bodyPr>
          <a:lstStyle/>
          <a:p>
            <a:pPr lvl="1"/>
            <a:r>
              <a:rPr lang="da-DK" b="1" dirty="0"/>
              <a:t>Eleverne kommer i gang</a:t>
            </a:r>
          </a:p>
          <a:p>
            <a:pPr lvl="1"/>
            <a:endParaRPr lang="da-DK" b="1" dirty="0"/>
          </a:p>
          <a:p>
            <a:pPr lvl="1"/>
            <a:r>
              <a:rPr lang="da-DK" dirty="0"/>
              <a:t>Der er afsat tid i skemaet</a:t>
            </a:r>
          </a:p>
          <a:p>
            <a:pPr lvl="2"/>
            <a:r>
              <a:rPr lang="da-DK" dirty="0"/>
              <a:t>Tydelige forventninger til både stærke og svage elever.</a:t>
            </a:r>
          </a:p>
          <a:p>
            <a:pPr marL="457200" lvl="1" indent="0">
              <a:buNone/>
            </a:pPr>
            <a:endParaRPr lang="da-DK" dirty="0"/>
          </a:p>
          <a:p>
            <a:pPr lvl="1"/>
            <a:r>
              <a:rPr lang="da-DK" dirty="0"/>
              <a:t>Der sættes fagbegreber og metoder på emnerne.</a:t>
            </a:r>
          </a:p>
          <a:p>
            <a:pPr lvl="2"/>
            <a:r>
              <a:rPr lang="da-DK" dirty="0"/>
              <a:t>Muliggør litteratursøgning</a:t>
            </a:r>
          </a:p>
          <a:p>
            <a:pPr lvl="2"/>
            <a:r>
              <a:rPr lang="da-DK" dirty="0"/>
              <a:t>Muliggør vurdering af emnernes egnethed</a:t>
            </a:r>
          </a:p>
          <a:p>
            <a:pPr lvl="1">
              <a:buFontTx/>
              <a:buChar char="-"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Eksempel: Blackjack og filmen ”21” (MA-En)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EA5A6D1-E06D-4ABD-BB02-EAEAFD6C5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0" y="5642306"/>
            <a:ext cx="7480453" cy="11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5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Hvorfor virker det?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a-DK" dirty="0"/>
              <a:t>Idegenererings </a:t>
            </a:r>
            <a:r>
              <a:rPr lang="da-DK" dirty="0" err="1"/>
              <a:t>work</a:t>
            </a:r>
            <a:r>
              <a:rPr lang="da-DK" dirty="0"/>
              <a:t> shop støtter processen:</a:t>
            </a:r>
          </a:p>
          <a:p>
            <a:pPr lvl="1"/>
            <a:endParaRPr lang="da-DK" dirty="0"/>
          </a:p>
          <a:p>
            <a:pPr marL="457200" lvl="1" indent="0" algn="ctr">
              <a:buNone/>
            </a:pPr>
            <a:r>
              <a:rPr lang="da-DK" dirty="0"/>
              <a:t>faglig undren eller personligt interesse  -&gt; SRP-emne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Skaber </a:t>
            </a:r>
            <a:r>
              <a:rPr lang="da-DK" b="1" dirty="0"/>
              <a:t>engagement</a:t>
            </a:r>
          </a:p>
          <a:p>
            <a:pPr lvl="1">
              <a:buFontTx/>
              <a:buChar char="-"/>
            </a:pPr>
            <a:endParaRPr lang="da-DK" b="1" dirty="0"/>
          </a:p>
          <a:p>
            <a:pPr lvl="1"/>
            <a:r>
              <a:rPr lang="da-DK" dirty="0"/>
              <a:t>Skaber en fortælling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6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Erfaringsudveksling i grupper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Bordet rundt</a:t>
            </a:r>
          </a:p>
          <a:p>
            <a:pPr marL="971550" lvl="1" indent="-514350">
              <a:buFont typeface="+mj-lt"/>
              <a:buAutoNum type="romanLcPeriod"/>
            </a:pPr>
            <a:r>
              <a:rPr lang="da-DK" dirty="0"/>
              <a:t>Hvordan er 3.g SRP-forløbet struktureret på min skole?</a:t>
            </a:r>
          </a:p>
          <a:p>
            <a:pPr marL="971550" lvl="1" indent="-514350">
              <a:buFont typeface="+mj-lt"/>
              <a:buAutoNum type="romanLcPeriod"/>
            </a:pPr>
            <a:r>
              <a:rPr lang="da-DK" dirty="0"/>
              <a:t>Hvordan arbejder min skole med at understøtte elevernes undren og engagement i SRP-opstartsfasen?</a:t>
            </a:r>
          </a:p>
          <a:p>
            <a:pPr marL="971550" lvl="1" indent="-514350">
              <a:buFont typeface="+mj-lt"/>
              <a:buAutoNum type="romanLcPeriod"/>
            </a:pPr>
            <a:r>
              <a:rPr lang="da-DK" dirty="0"/>
              <a:t>Hvordan arbejder min skole med problemformulering?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da-DK" dirty="0"/>
              <a:t>Hvordan forbereder vi eleverne til at skrive problemformuleringen?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da-DK" dirty="0"/>
              <a:t>Hvordan sikrer vi faglig dybde i arbejdet med problemformuleringen?</a:t>
            </a:r>
          </a:p>
          <a:p>
            <a:pPr marL="971550" lvl="1" indent="-514350">
              <a:buFont typeface="+mj-lt"/>
              <a:buAutoNum type="romanLcPeriod"/>
            </a:pPr>
            <a:r>
              <a:rPr lang="da-DK" dirty="0"/>
              <a:t>Hvordan var min skoles erfaringer sidste år omkring elevernes faglige undren, engagement og faglig dybde i problemformuleringsfasen.	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Del og stjæl – spørg ind og brug hinandens erfaringer. Bliv inspireret!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Grupper: brug møderum i udsendt materiale (4 – 6 i hvert rum).</a:t>
            </a:r>
          </a:p>
          <a:p>
            <a:pPr marL="1428750" lvl="2" indent="-514350">
              <a:buFont typeface="+mj-lt"/>
              <a:buAutoNum type="romanLcPeriod"/>
            </a:pPr>
            <a:endParaRPr lang="da-DK" dirty="0"/>
          </a:p>
          <a:p>
            <a:endParaRPr lang="da-DK" dirty="0"/>
          </a:p>
          <a:p>
            <a:pPr lvl="1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2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Baggrund og frustrationer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Vi oplevede (…og oplever stadigvæk i nogen grad</a:t>
            </a:r>
            <a:r>
              <a:rPr lang="da-DK" b="1" dirty="0">
                <a:sym typeface="Wingdings" panose="05000000000000000000" pitchFamily="2" charset="2"/>
              </a:rPr>
              <a:t>):</a:t>
            </a:r>
          </a:p>
          <a:p>
            <a:pPr lvl="1"/>
            <a:r>
              <a:rPr lang="da-DK" b="1" dirty="0"/>
              <a:t>De svage elever </a:t>
            </a:r>
            <a:r>
              <a:rPr lang="da-DK" dirty="0"/>
              <a:t>kommer alt for sent i gang med at indkredse fag- og emne til deres SRP</a:t>
            </a:r>
          </a:p>
          <a:p>
            <a:pPr lvl="1"/>
            <a:r>
              <a:rPr lang="da-DK" b="1" dirty="0"/>
              <a:t>Den gennemsnitlige elev </a:t>
            </a:r>
            <a:r>
              <a:rPr lang="da-DK" dirty="0"/>
              <a:t>har tænkt tanker om SRP, men læner sig meget op ad ”gamle SRP-kendinge” (fx ”</a:t>
            </a:r>
            <a:r>
              <a:rPr lang="da-DK" dirty="0" err="1"/>
              <a:t>Precious</a:t>
            </a:r>
            <a:r>
              <a:rPr lang="da-DK" dirty="0"/>
              <a:t>” (SA + EN) og ”</a:t>
            </a:r>
            <a:r>
              <a:rPr lang="da-DK" dirty="0" err="1"/>
              <a:t>Enigma</a:t>
            </a:r>
            <a:r>
              <a:rPr lang="da-DK" dirty="0"/>
              <a:t>” (MA + HI)</a:t>
            </a:r>
          </a:p>
          <a:p>
            <a:pPr lvl="1"/>
            <a:r>
              <a:rPr lang="da-DK" b="1" dirty="0"/>
              <a:t>De dygtigste elever</a:t>
            </a:r>
            <a:r>
              <a:rPr lang="da-DK" dirty="0"/>
              <a:t> mangler bekræftelse af deres ide og et startskud til at komme i gang</a:t>
            </a:r>
          </a:p>
          <a:p>
            <a:r>
              <a:rPr lang="da-DK" b="1" dirty="0"/>
              <a:t>Vi savnede (…og savner stadigvæk i nogen grad</a:t>
            </a:r>
            <a:r>
              <a:rPr lang="da-DK" b="1" dirty="0">
                <a:sym typeface="Wingdings" panose="05000000000000000000" pitchFamily="2" charset="2"/>
              </a:rPr>
              <a:t>):</a:t>
            </a:r>
            <a:endParaRPr lang="da-DK" b="1" dirty="0"/>
          </a:p>
          <a:p>
            <a:pPr lvl="1"/>
            <a:r>
              <a:rPr lang="da-DK" dirty="0"/>
              <a:t>At elevernes SRP-emner tager udgangspunkt i faglig undren eller personlig interesse og engagement</a:t>
            </a:r>
          </a:p>
          <a:p>
            <a:pPr lvl="1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3.g SRP-plan 2020-2021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825ED1F1-86D0-465B-807E-1DA98B15D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513046"/>
              </p:ext>
            </p:extLst>
          </p:nvPr>
        </p:nvGraphicFramePr>
        <p:xfrm>
          <a:off x="838203" y="1417093"/>
          <a:ext cx="1051559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496227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1173067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1204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Aktører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4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Uge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SRP-forløb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Uge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Introduktion til SRP – team talk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81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Uge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SRP-forløb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9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24/11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Idegenereringsworkshop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7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Valg af fag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4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Offentliggørelse af vejlederpåsætning og vejledningsplan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5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SRP-problemformulering</a:t>
                      </a:r>
                    </a:p>
                    <a:p>
                      <a:r>
                        <a:rPr lang="da-DK" dirty="0"/>
                        <a:t>Vejledningsdag 1</a:t>
                      </a:r>
                    </a:p>
                    <a:p>
                      <a:r>
                        <a:rPr lang="da-DK" dirty="0"/>
                        <a:t>Bibliotekssøgning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SRP-problemformulering</a:t>
                      </a:r>
                    </a:p>
                    <a:p>
                      <a:r>
                        <a:rPr lang="da-DK" dirty="0"/>
                        <a:t>16:00: Aflevering af opgaveformulering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4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69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SRP-plan 2020-2021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825ED1F1-86D0-465B-807E-1DA98B15D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29542"/>
              </p:ext>
            </p:extLst>
          </p:nvPr>
        </p:nvGraphicFramePr>
        <p:xfrm>
          <a:off x="838200" y="1934886"/>
          <a:ext cx="10515597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496227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1173067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1204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Aktører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4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16/3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Start skrivedage 2 –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Tilstedeværelse m. vejledning + 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Virtuel undervisning + tilstedeværelse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81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Tilstedeværelse stamklasser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9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26/3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Aflevering af SRP på netprøver.dk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7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71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Hvordan giver man næring </a:t>
            </a:r>
            <a:br>
              <a:rPr lang="da-DK" dirty="0"/>
            </a:br>
            <a:r>
              <a:rPr lang="da-DK" dirty="0"/>
              <a:t>til en god ide?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Generelt</a:t>
            </a:r>
          </a:p>
          <a:p>
            <a:pPr lvl="1"/>
            <a:r>
              <a:rPr lang="da-DK" dirty="0"/>
              <a:t>Progression i de større skriftlige opgaver – fra DHO -&gt; SRO -&gt; SRP</a:t>
            </a:r>
          </a:p>
          <a:p>
            <a:pPr lvl="2"/>
            <a:r>
              <a:rPr lang="da-DK" dirty="0"/>
              <a:t>DHO: fokus på fagligt samspil, formalia og formidling</a:t>
            </a:r>
          </a:p>
          <a:p>
            <a:pPr lvl="2"/>
            <a:r>
              <a:rPr lang="da-DK" dirty="0"/>
              <a:t>SRO: fokus på fagligt samspil, formalia, formidling + videnskabsteori og metode</a:t>
            </a:r>
          </a:p>
          <a:p>
            <a:pPr lvl="2"/>
            <a:r>
              <a:rPr lang="da-DK" b="1" dirty="0"/>
              <a:t>SRP</a:t>
            </a:r>
            <a:endParaRPr lang="da-DK" dirty="0"/>
          </a:p>
          <a:p>
            <a:pPr lvl="1"/>
            <a:r>
              <a:rPr lang="da-DK" dirty="0"/>
              <a:t>Studieretningsdage og –uger som gennemgående pejlemærker i løbet af 1.g – 3.g</a:t>
            </a:r>
          </a:p>
          <a:p>
            <a:pPr lvl="2"/>
            <a:r>
              <a:rPr lang="da-DK" dirty="0"/>
              <a:t>I 3.g er der studieretningsugerne:</a:t>
            </a:r>
          </a:p>
          <a:p>
            <a:pPr lvl="3"/>
            <a:r>
              <a:rPr lang="da-DK" dirty="0"/>
              <a:t>Uge 37: Studieretningsfagene + </a:t>
            </a:r>
            <a:r>
              <a:rPr lang="da-DK" dirty="0" err="1"/>
              <a:t>kulturfag</a:t>
            </a:r>
            <a:r>
              <a:rPr lang="da-DK" dirty="0"/>
              <a:t> (fagligt samspil, VT og problemformulering)</a:t>
            </a:r>
          </a:p>
          <a:p>
            <a:pPr lvl="3"/>
            <a:r>
              <a:rPr lang="da-DK" dirty="0"/>
              <a:t>Uge 47: Studieretningsfagene + </a:t>
            </a:r>
            <a:r>
              <a:rPr lang="da-DK" dirty="0" err="1"/>
              <a:t>kulturfag</a:t>
            </a:r>
            <a:r>
              <a:rPr lang="da-DK" dirty="0"/>
              <a:t> (fagligt samspil, VT og problemformulering)</a:t>
            </a:r>
          </a:p>
          <a:p>
            <a:pPr lvl="1"/>
            <a:r>
              <a:rPr lang="da-DK" b="1" dirty="0"/>
              <a:t>Idegenereringsworkshop</a:t>
            </a:r>
          </a:p>
          <a:p>
            <a:pPr lvl="1"/>
            <a:r>
              <a:rPr lang="da-DK" dirty="0"/>
              <a:t>Faglig sparring med faglærere -&gt; problemformulering!</a:t>
            </a:r>
          </a:p>
          <a:p>
            <a:pPr marL="914400" lvl="2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3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FF7FB-DB58-49D5-B7D9-173FCA2E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Forberedelse til den mundtlige prøve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C74E1A-BEBD-4320-AB19-55E675A7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Hvad er kravene?</a:t>
            </a:r>
          </a:p>
          <a:p>
            <a:endParaRPr lang="da-DK" dirty="0"/>
          </a:p>
          <a:p>
            <a:r>
              <a:rPr lang="da-DK" dirty="0"/>
              <a:t>Hvordan forbereder jeg mig?</a:t>
            </a:r>
          </a:p>
          <a:p>
            <a:pPr lvl="1"/>
            <a:r>
              <a:rPr lang="da-DK" dirty="0"/>
              <a:t>Brug af ”</a:t>
            </a:r>
            <a:r>
              <a:rPr lang="da-DK" dirty="0" err="1"/>
              <a:t>Vidensmønstre</a:t>
            </a:r>
            <a:r>
              <a:rPr lang="da-DK" dirty="0"/>
              <a:t>.”</a:t>
            </a:r>
          </a:p>
          <a:p>
            <a:pPr lvl="1"/>
            <a:r>
              <a:rPr lang="da-DK" dirty="0"/>
              <a:t>Begrebspar indenfor og på tværs af hovedområder.</a:t>
            </a:r>
          </a:p>
          <a:p>
            <a:pPr lvl="1"/>
            <a:r>
              <a:rPr lang="da-DK" dirty="0"/>
              <a:t>Metode brush-up specielt i c-fag.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Hvordan kan oplægget struktureres?</a:t>
            </a:r>
          </a:p>
          <a:p>
            <a:pPr lvl="1"/>
            <a:r>
              <a:rPr lang="da-DK" dirty="0"/>
              <a:t>Vælg afsnit, der er centrale og metodisk klare.</a:t>
            </a:r>
          </a:p>
          <a:p>
            <a:pPr lvl="1"/>
            <a:r>
              <a:rPr lang="da-DK" dirty="0"/>
              <a:t>Vælg afsnit, der viser fagligt samspil.</a:t>
            </a:r>
          </a:p>
        </p:txBody>
      </p:sp>
    </p:spTree>
    <p:extLst>
      <p:ext uri="{BB962C8B-B14F-4D97-AF65-F5344CB8AC3E}">
        <p14:creationId xmlns:p14="http://schemas.microsoft.com/office/powerpoint/2010/main" val="367219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SRP-workshop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Workshop for alle 3.g-elever</a:t>
            </a:r>
          </a:p>
          <a:p>
            <a:pPr lvl="1"/>
            <a:r>
              <a:rPr lang="da-DK" dirty="0"/>
              <a:t>2 lektioners varighed</a:t>
            </a:r>
          </a:p>
          <a:p>
            <a:pPr lvl="1"/>
            <a:r>
              <a:rPr lang="da-DK" dirty="0"/>
              <a:t>Del 1: sæt ord på din SRP</a:t>
            </a:r>
          </a:p>
          <a:p>
            <a:pPr lvl="1"/>
            <a:r>
              <a:rPr lang="da-DK" dirty="0"/>
              <a:t>Del 2: </a:t>
            </a:r>
            <a:r>
              <a:rPr lang="da-DK" dirty="0" err="1"/>
              <a:t>Fagbazar</a:t>
            </a:r>
            <a:r>
              <a:rPr lang="da-DK" dirty="0"/>
              <a:t> – spørg en faglærer om din ide.</a:t>
            </a:r>
          </a:p>
          <a:p>
            <a:r>
              <a:rPr lang="da-DK" dirty="0"/>
              <a:t>Workshoppen tager udgangspunkt i innovationsmodellernes ideudviklingsfase og læner sig op af mange af de samme metoder.</a:t>
            </a:r>
          </a:p>
          <a:p>
            <a:r>
              <a:rPr lang="da-DK" dirty="0"/>
              <a:t>Workshoppens formål: </a:t>
            </a:r>
            <a:r>
              <a:rPr lang="da-DK" b="1" dirty="0"/>
              <a:t>Sæt ord på din SRP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Selve workshoppen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072EAD-074A-431C-A624-023C09A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57" y="254001"/>
            <a:ext cx="3712191" cy="10519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E40C56-BC66-4D20-8CAD-70F98E35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24" y="1417093"/>
            <a:ext cx="9932352" cy="48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2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1516</Words>
  <Application>Microsoft Office PowerPoint</Application>
  <PresentationFormat>Widescreen</PresentationFormat>
  <Paragraphs>235</Paragraphs>
  <Slides>28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Office-tema</vt:lpstr>
      <vt:lpstr>Hvordan understøttes elevernes undren og selvstændige indkredsning af problemformulering?</vt:lpstr>
      <vt:lpstr>Struktur og overblik</vt:lpstr>
      <vt:lpstr>Baggrund og frustrationer</vt:lpstr>
      <vt:lpstr>3.g SRP-plan 2020-2021</vt:lpstr>
      <vt:lpstr>SRP-plan 2020-2021</vt:lpstr>
      <vt:lpstr>Hvordan giver man næring  til en god ide?</vt:lpstr>
      <vt:lpstr>Forberedelse til den mundtlige prøve</vt:lpstr>
      <vt:lpstr>SRP-workshop</vt:lpstr>
      <vt:lpstr>Selve workshoppen</vt:lpstr>
      <vt:lpstr>Problemformulering - en skitse</vt:lpstr>
      <vt:lpstr>Idegenerering</vt:lpstr>
      <vt:lpstr>Idegenerering</vt:lpstr>
      <vt:lpstr>Ideudvælgelse</vt:lpstr>
      <vt:lpstr>Spørg google</vt:lpstr>
      <vt:lpstr>Faglige metoder</vt:lpstr>
      <vt:lpstr>Faglige metoder</vt:lpstr>
      <vt:lpstr>Faglige metoder</vt:lpstr>
      <vt:lpstr>Sortering på fag 1. runde</vt:lpstr>
      <vt:lpstr>Sortering på fag 2. runde</vt:lpstr>
      <vt:lpstr>Problemformulering (skitse)</vt:lpstr>
      <vt:lpstr>Afrunding</vt:lpstr>
      <vt:lpstr>Fagbazar</vt:lpstr>
      <vt:lpstr>Selve workshoppen</vt:lpstr>
      <vt:lpstr>Hvorfor virker det?</vt:lpstr>
      <vt:lpstr>Hvorfor virker det?</vt:lpstr>
      <vt:lpstr>Hvorfor virker det?</vt:lpstr>
      <vt:lpstr>Hvorfor virker det?</vt:lpstr>
      <vt:lpstr>Erfaringsudveksling i grupper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understøttes elevernes undren og selvstændige indkredsning af problemformulering?</dc:title>
  <dc:creator>Jesper Holmbach</dc:creator>
  <cp:lastModifiedBy>Dan Jensen</cp:lastModifiedBy>
  <cp:revision>4</cp:revision>
  <dcterms:created xsi:type="dcterms:W3CDTF">2021-01-02T17:17:07Z</dcterms:created>
  <dcterms:modified xsi:type="dcterms:W3CDTF">2021-01-04T13:36:17Z</dcterms:modified>
</cp:coreProperties>
</file>