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3" r:id="rId1"/>
  </p:sldMasterIdLst>
  <p:notesMasterIdLst>
    <p:notesMasterId r:id="rId20"/>
  </p:notesMasterIdLst>
  <p:handoutMasterIdLst>
    <p:handoutMasterId r:id="rId21"/>
  </p:handoutMasterIdLst>
  <p:sldIdLst>
    <p:sldId id="320" r:id="rId2"/>
    <p:sldId id="376" r:id="rId3"/>
    <p:sldId id="377" r:id="rId4"/>
    <p:sldId id="378" r:id="rId5"/>
    <p:sldId id="379" r:id="rId6"/>
    <p:sldId id="380" r:id="rId7"/>
    <p:sldId id="381" r:id="rId8"/>
    <p:sldId id="382" r:id="rId9"/>
    <p:sldId id="390" r:id="rId10"/>
    <p:sldId id="384" r:id="rId11"/>
    <p:sldId id="385" r:id="rId12"/>
    <p:sldId id="386" r:id="rId13"/>
    <p:sldId id="387" r:id="rId14"/>
    <p:sldId id="337" r:id="rId15"/>
    <p:sldId id="369" r:id="rId16"/>
    <p:sldId id="370" r:id="rId17"/>
    <p:sldId id="371" r:id="rId18"/>
    <p:sldId id="389" r:id="rId19"/>
  </p:sldIdLst>
  <p:sldSz cx="12190413" cy="6859588"/>
  <p:notesSz cx="6858000" cy="9144000"/>
  <p:custDataLst>
    <p:tags r:id="rId22"/>
  </p:custDataLst>
  <p:defaultTextStyle>
    <a:defPPr>
      <a:defRPr lang="en-US"/>
    </a:defPPr>
    <a:lvl1pPr marL="0" indent="0" algn="l" defTabSz="457189" rtl="0" eaLnBrk="1" fontAlgn="base" hangingPunct="1">
      <a:lnSpc>
        <a:spcPct val="100000"/>
      </a:lnSpc>
      <a:spcBef>
        <a:spcPct val="0"/>
      </a:spcBef>
      <a:spcAft>
        <a:spcPts val="1200"/>
      </a:spcAft>
      <a:buFont typeface="Arial" panose="020B0604020202020204" pitchFamily="34" charset="0"/>
      <a:buChar char="​"/>
      <a:defRPr kern="1200" spc="-50" baseline="0">
        <a:solidFill>
          <a:schemeClr val="tx1"/>
        </a:solidFill>
        <a:latin typeface="Verdana"/>
        <a:ea typeface="Verdana" pitchFamily="34" charset="0"/>
        <a:cs typeface="Verdana" pitchFamily="34" charset="0"/>
      </a:defRPr>
    </a:lvl1pPr>
    <a:lvl2pPr marL="252000" indent="-252000" algn="l" defTabSz="457189" rtl="0" eaLnBrk="1" fontAlgn="base" hangingPunct="1">
      <a:lnSpc>
        <a:spcPct val="100000"/>
      </a:lnSpc>
      <a:spcBef>
        <a:spcPct val="0"/>
      </a:spcBef>
      <a:spcAft>
        <a:spcPts val="1200"/>
      </a:spcAft>
      <a:buFont typeface="Verdana" pitchFamily="34" charset="0"/>
      <a:buChar char="•"/>
      <a:defRPr sz="1800" kern="1200" spc="-50">
        <a:solidFill>
          <a:schemeClr val="tx1"/>
        </a:solidFill>
        <a:latin typeface="Verdana"/>
        <a:ea typeface="Verdana" pitchFamily="34" charset="0"/>
        <a:cs typeface="+mn-cs"/>
      </a:defRPr>
    </a:lvl2pPr>
    <a:lvl3pPr marL="648000" indent="-252000" algn="l" defTabSz="457189" rtl="0" eaLnBrk="1" fontAlgn="base" hangingPunct="1">
      <a:lnSpc>
        <a:spcPct val="100000"/>
      </a:lnSpc>
      <a:spcBef>
        <a:spcPct val="0"/>
      </a:spcBef>
      <a:spcAft>
        <a:spcPts val="1200"/>
      </a:spcAft>
      <a:buFont typeface="Verdana" pitchFamily="34" charset="0"/>
      <a:buChar char="•"/>
      <a:defRPr sz="1600" kern="1200" spc="-50">
        <a:solidFill>
          <a:schemeClr val="tx1"/>
        </a:solidFill>
        <a:latin typeface="Verdana"/>
        <a:ea typeface="Verdana" pitchFamily="34" charset="0"/>
        <a:cs typeface="+mn-cs"/>
      </a:defRPr>
    </a:lvl3pPr>
    <a:lvl4pPr marL="979200" indent="-252000" algn="l" defTabSz="457189" rtl="0" eaLnBrk="1" fontAlgn="base" hangingPunct="1">
      <a:lnSpc>
        <a:spcPct val="100000"/>
      </a:lnSpc>
      <a:spcBef>
        <a:spcPct val="0"/>
      </a:spcBef>
      <a:spcAft>
        <a:spcPts val="1200"/>
      </a:spcAft>
      <a:buFont typeface="Verdana" panose="020B0604030504040204" pitchFamily="34" charset="0"/>
      <a:buChar char="•"/>
      <a:defRPr sz="1400" kern="1200" spc="-5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5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1"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 Dam Holstein-Rathlou" initials="JDH" lastIdx="1" clrIdx="0">
    <p:extLst>
      <p:ext uri="{19B8F6BF-5375-455C-9EA6-DF929625EA0E}">
        <p15:presenceInfo xmlns:p15="http://schemas.microsoft.com/office/powerpoint/2012/main" userId="S-1-5-21-1123561945-1202660629-725345543-239828" providerId="AD"/>
      </p:ext>
    </p:extLst>
  </p:cmAuthor>
  <p:cmAuthor id="2" name="Katrine Rusmann" initials="KR" lastIdx="10" clrIdx="1">
    <p:extLst>
      <p:ext uri="{19B8F6BF-5375-455C-9EA6-DF929625EA0E}">
        <p15:presenceInfo xmlns:p15="http://schemas.microsoft.com/office/powerpoint/2012/main" userId="S::karu@ramboll.com::144feddb-6ec2-452e-829f-d510fc989638" providerId="AD"/>
      </p:ext>
    </p:extLst>
  </p:cmAuthor>
  <p:cmAuthor id="3" name="Helle Kjærhus Nørgaard" initials="HKN" lastIdx="4" clrIdx="2">
    <p:extLst>
      <p:ext uri="{19B8F6BF-5375-455C-9EA6-DF929625EA0E}">
        <p15:presenceInfo xmlns:p15="http://schemas.microsoft.com/office/powerpoint/2012/main" userId="S-1-5-21-2100284113-1573851820-878952375-260085" providerId="AD"/>
      </p:ext>
    </p:extLst>
  </p:cmAuthor>
  <p:cmAuthor id="4" name="Pernille Matthiesen" initials="PM" lastIdx="2" clrIdx="3">
    <p:extLst>
      <p:ext uri="{19B8F6BF-5375-455C-9EA6-DF929625EA0E}">
        <p15:presenceInfo xmlns:p15="http://schemas.microsoft.com/office/powerpoint/2012/main" userId="S-1-5-21-2100284113-1573851820-878952375-1005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51"/>
    <a:srgbClr val="AFC5B9"/>
    <a:srgbClr val="37A76F"/>
    <a:srgbClr val="31937B"/>
    <a:srgbClr val="44C1A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1376" autoAdjust="0"/>
  </p:normalViewPr>
  <p:slideViewPr>
    <p:cSldViewPr snapToGrid="0">
      <p:cViewPr varScale="1">
        <p:scale>
          <a:sx n="59" d="100"/>
          <a:sy n="59" d="100"/>
        </p:scale>
        <p:origin x="102" y="678"/>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80" d="100"/>
          <a:sy n="80" d="100"/>
        </p:scale>
        <p:origin x="328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B7588AC-F512-4847-9233-601F4B16DDFE}" type="slidenum">
              <a:rPr lang="en-GB" smtClean="0"/>
              <a:pPr/>
              <a:t>‹nr.›</a:t>
            </a:fld>
            <a:endParaRPr lang="en-GB" dirty="0"/>
          </a:p>
        </p:txBody>
      </p:sp>
      <p:sp>
        <p:nvSpPr>
          <p:cNvPr id="3" name="Date Placeholder 2">
            <a:extLst>
              <a:ext uri="{FF2B5EF4-FFF2-40B4-BE49-F238E27FC236}">
                <a16:creationId xmlns:a16="http://schemas.microsoft.com/office/drawing/2014/main" id="{E73E8A3B-3A63-46A9-95E1-03CE2FCF9C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F6A870-D0BC-44DB-AD81-D5E8B04AE8D4}" type="datetimeFigureOut">
              <a:rPr lang="da-DK" smtClean="0"/>
              <a:t>03-03-2021</a:t>
            </a:fld>
            <a:endParaRPr lang="da-DK"/>
          </a:p>
        </p:txBody>
      </p:sp>
    </p:spTree>
    <p:extLst>
      <p:ext uri="{BB962C8B-B14F-4D97-AF65-F5344CB8AC3E}">
        <p14:creationId xmlns:p14="http://schemas.microsoft.com/office/powerpoint/2010/main" val="12541452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noProof="0"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F5B7C09-5A60-450F-8B1D-B16CDE8563A2}" type="datetime1">
              <a:rPr lang="en-GB" noProof="0" smtClean="0"/>
              <a:pPr/>
              <a:t>03/03/2021</a:t>
            </a:fld>
            <a:endParaRPr lang="en-GB" noProof="0"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3175">
            <a:solidFill>
              <a:schemeClr val="accent6"/>
            </a:solidFill>
          </a:ln>
        </p:spPr>
        <p:txBody>
          <a:bodyPr vert="horz" wrap="square" lIns="91440" tIns="45720" rIns="91440" bIns="45720" numCol="1" anchor="ctr" anchorCtr="0" compatLnSpc="1">
            <a:prstTxWarp prst="textNoShape">
              <a:avLst/>
            </a:prstTxWarp>
          </a:bodyP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noProof="0"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1F2F6E2-CA2D-40A7-8BE4-C30E5CF2054D}" type="slidenum">
              <a:rPr lang="en-GB" noProof="0" smtClean="0"/>
              <a:pPr/>
              <a:t>‹nr.›</a:t>
            </a:fld>
            <a:endParaRPr lang="en-GB" noProof="0" dirty="0"/>
          </a:p>
        </p:txBody>
      </p:sp>
    </p:spTree>
    <p:extLst>
      <p:ext uri="{BB962C8B-B14F-4D97-AF65-F5344CB8AC3E}">
        <p14:creationId xmlns:p14="http://schemas.microsoft.com/office/powerpoint/2010/main" val="3365346767"/>
      </p:ext>
    </p:extLst>
  </p:cSld>
  <p:clrMap bg1="lt1" tx1="dk1" bg2="lt2" tx2="dk2" accent1="accent1" accent2="accent2" accent3="accent3" accent4="accent4" accent5="accent5" accent6="accent6" hlink="hlink" folHlink="folHlink"/>
  <p:hf hdr="0" ftr="0" dt="0"/>
  <p:notesStyle>
    <a:lvl1pPr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Verdana" pitchFamily="34" charset="0"/>
      </a:defRPr>
    </a:lvl1pPr>
    <a:lvl2pPr marL="457189"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2pPr>
    <a:lvl3pPr marL="914377"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3pPr>
    <a:lvl4pPr marL="1371566"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4pPr>
    <a:lvl5pPr marL="1828754"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5pPr>
    <a:lvl6pPr marL="2285943" algn="l" defTabSz="457189" rtl="0" eaLnBrk="1" latinLnBrk="0" hangingPunct="1">
      <a:defRPr sz="1200" kern="1200">
        <a:solidFill>
          <a:schemeClr val="tx1"/>
        </a:solidFill>
        <a:latin typeface="+mn-lt"/>
        <a:ea typeface="+mn-ea"/>
        <a:cs typeface="+mn-cs"/>
      </a:defRPr>
    </a:lvl6pPr>
    <a:lvl7pPr marL="2743131"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a:t>
            </a:fld>
            <a:endParaRPr lang="en-GB" noProof="0" dirty="0"/>
          </a:p>
        </p:txBody>
      </p:sp>
    </p:spTree>
    <p:extLst>
      <p:ext uri="{BB962C8B-B14F-4D97-AF65-F5344CB8AC3E}">
        <p14:creationId xmlns:p14="http://schemas.microsoft.com/office/powerpoint/2010/main" val="3102743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spcBef>
                <a:spcPts val="600"/>
              </a:spcBef>
            </a:pPr>
            <a:r>
              <a:rPr lang="da-DK" sz="1200" dirty="0">
                <a:latin typeface="Trebuchet MS" panose="020B0603020202020204" pitchFamily="34" charset="0"/>
              </a:rPr>
              <a:t>NOTER</a:t>
            </a:r>
          </a:p>
          <a:p>
            <a:pPr>
              <a:spcBef>
                <a:spcPts val="600"/>
              </a:spcBef>
            </a:pPr>
            <a:endParaRPr lang="da-DK" sz="1200" dirty="0">
              <a:latin typeface="Trebuchet MS" panose="020B0603020202020204" pitchFamily="34" charset="0"/>
            </a:endParaRPr>
          </a:p>
          <a:p>
            <a:pPr>
              <a:spcBef>
                <a:spcPts val="600"/>
              </a:spcBef>
            </a:pPr>
            <a:r>
              <a:rPr lang="da-DK" sz="1200" b="1" dirty="0">
                <a:latin typeface="Trebuchet MS" panose="020B0603020202020204" pitchFamily="34" charset="0"/>
              </a:rPr>
              <a:t>Hvad viser forskningen?</a:t>
            </a:r>
          </a:p>
          <a:p>
            <a:pPr marL="171450" indent="-171450">
              <a:spcBef>
                <a:spcPts val="600"/>
              </a:spcBef>
              <a:buFont typeface="Arial" panose="020B0604020202020204" pitchFamily="34" charset="0"/>
              <a:buChar char="•"/>
            </a:pPr>
            <a:r>
              <a:rPr lang="da-DK" sz="1200" b="0" dirty="0">
                <a:latin typeface="Trebuchet MS" panose="020B0603020202020204" pitchFamily="34" charset="0"/>
              </a:rPr>
              <a:t>Forskningen peger på, at</a:t>
            </a:r>
            <a:r>
              <a:rPr lang="da-DK" sz="1200" dirty="0">
                <a:latin typeface="Trebuchet MS" panose="020B0603020202020204" pitchFamily="34" charset="0"/>
              </a:rPr>
              <a:t> viden om barnets / den unges faglige, kognitive og sociale kompetencer kan være med til at forme et fælles blik på barnet, og skabe afsæt for, at de nære og professionelle voksne omkring barnet arbejder i samme retning – og på den måde samarbejder om at skabe en faglig udvikling for barnet / den unge.</a:t>
            </a:r>
          </a:p>
          <a:p>
            <a:pPr marL="0" indent="0">
              <a:spcBef>
                <a:spcPts val="600"/>
              </a:spcBef>
              <a:buFont typeface="Arial" panose="020B0604020202020204" pitchFamily="34" charset="0"/>
              <a:buNone/>
            </a:pPr>
            <a:endParaRPr lang="da-DK" sz="1200" dirty="0">
              <a:latin typeface="Trebuchet MS" panose="020B0603020202020204" pitchFamily="34" charset="0"/>
            </a:endParaRPr>
          </a:p>
          <a:p>
            <a:pPr marL="0" indent="0">
              <a:spcBef>
                <a:spcPts val="600"/>
              </a:spcBef>
              <a:buFont typeface="Arial" panose="020B0604020202020204" pitchFamily="34" charset="0"/>
              <a:buNone/>
            </a:pPr>
            <a:r>
              <a:rPr lang="da-DK" sz="1200" b="1" dirty="0">
                <a:latin typeface="Trebuchet MS" panose="020B0603020202020204" pitchFamily="34" charset="0"/>
              </a:rPr>
              <a:t>Hvad indebærer det i praksis?</a:t>
            </a:r>
          </a:p>
          <a:p>
            <a:pPr lvl="0"/>
            <a:endParaRPr lang="da-DK" sz="1200" kern="1200" dirty="0">
              <a:solidFill>
                <a:schemeClr val="tx1"/>
              </a:solidFill>
              <a:effectLst/>
              <a:latin typeface="Verdana" pitchFamily="34" charset="0"/>
              <a:ea typeface="Verdana" pitchFamily="34" charset="0"/>
              <a:cs typeface="Verdana" pitchFamily="34" charset="0"/>
            </a:endParaRPr>
          </a:p>
          <a:p>
            <a:pPr marL="285750" indent="-285750">
              <a:spcBef>
                <a:spcPts val="600"/>
              </a:spcBef>
              <a:spcAft>
                <a:spcPts val="600"/>
              </a:spcAft>
              <a:buFont typeface="Arial" panose="020B0604020202020204" pitchFamily="34" charset="0"/>
              <a:buChar char="•"/>
            </a:pPr>
            <a:r>
              <a:rPr lang="da-DK" sz="1200" b="0" dirty="0">
                <a:latin typeface="Trebuchet MS" panose="020B0603020202020204" pitchFamily="34" charset="0"/>
              </a:rPr>
              <a:t>Første skridt mod at omsætte det i praksis </a:t>
            </a:r>
            <a:r>
              <a:rPr lang="da-DK" sz="1200" dirty="0">
                <a:latin typeface="Trebuchet MS" panose="020B0603020202020204" pitchFamily="34" charset="0"/>
              </a:rPr>
              <a:t>er en systematisk indsamling af viden om barnets / den unges faglige, kognitive og sociale kompetencer. Start med at skabe overblik over eksisterende viden af nyere dato (fx PPV, børnefaglig undersøgelse, tests gennemført af tidligere skole/kommune). Det kan være nødvendigt at supplere med nye tests, observationer og samtaler med bl.a. barnet eller den unge og pædagogisk personale i skolen og på anbringelsesstedet. Evt. også de biologiske forældre. </a:t>
            </a:r>
          </a:p>
          <a:p>
            <a:pPr marL="0" indent="0">
              <a:spcBef>
                <a:spcPts val="600"/>
              </a:spcBef>
              <a:spcAft>
                <a:spcPts val="600"/>
              </a:spcAft>
              <a:buFont typeface="Arial" panose="020B0604020202020204" pitchFamily="34" charset="0"/>
              <a:buNone/>
            </a:pPr>
            <a:endParaRPr lang="da-DK" sz="1200" dirty="0">
              <a:latin typeface="Trebuchet MS" panose="020B0603020202020204" pitchFamily="34" charset="0"/>
            </a:endParaRP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Næste skridt handler om at bearbejde og analysere viden om barnets kompetencer, og derigennem identificere særlige fokusområdet, som en efterfølgende indsats kan tage fat på. </a:t>
            </a:r>
          </a:p>
          <a:p>
            <a:pPr marL="285750" indent="-285750">
              <a:spcBef>
                <a:spcPts val="600"/>
              </a:spcBef>
              <a:spcAft>
                <a:spcPts val="600"/>
              </a:spcAft>
              <a:buFont typeface="Arial" panose="020B0604020202020204" pitchFamily="34" charset="0"/>
              <a:buChar char="•"/>
            </a:pPr>
            <a:endParaRPr lang="da-DK" sz="1200" dirty="0">
              <a:latin typeface="Trebuchet MS" panose="020B0603020202020204" pitchFamily="34" charset="0"/>
            </a:endParaRPr>
          </a:p>
          <a:p>
            <a:pPr marL="285750" indent="-285750">
              <a:spcBef>
                <a:spcPts val="600"/>
              </a:spcBef>
              <a:buFont typeface="Arial" panose="020B0604020202020204" pitchFamily="34" charset="0"/>
              <a:buChar char="•"/>
            </a:pPr>
            <a:r>
              <a:rPr lang="da-DK" sz="1200" dirty="0">
                <a:latin typeface="Trebuchet MS" panose="020B0603020202020204" pitchFamily="34" charset="0"/>
              </a:rPr>
              <a:t>Tredje skrift mod at få et fælles blik på barnet består i at formidle viden og fokusområder til de nære og professionelle voksne omkring barnet, og til barnet selv. Denne viden og de udvalgte fokusområder skal danne et fælles afsæt for samarbejdet om en fælles undervisningsplan, som indeholder mål og aktiviteter, som kan være med til at realisere målene. Det uddybes på næste slide. </a:t>
            </a:r>
          </a:p>
          <a:p>
            <a:pPr marL="285750" marR="0" lvl="0" indent="-285750" algn="l" defTabSz="457189"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lang="da-DK" sz="1200" dirty="0">
              <a:latin typeface="Trebuchet MS" panose="020B0603020202020204" pitchFamily="34" charset="0"/>
            </a:endParaRPr>
          </a:p>
          <a:p>
            <a:pPr marL="285750" marR="0" lvl="0" indent="-285750" algn="l" defTabSz="457189" rtl="0" eaLnBrk="0" fontAlgn="base" latinLnBrk="0" hangingPunct="0">
              <a:lnSpc>
                <a:spcPct val="100000"/>
              </a:lnSpc>
              <a:spcBef>
                <a:spcPts val="600"/>
              </a:spcBef>
              <a:spcAft>
                <a:spcPct val="0"/>
              </a:spcAft>
              <a:buClrTx/>
              <a:buSzTx/>
              <a:buFont typeface="Arial" panose="020B0604020202020204" pitchFamily="34" charset="0"/>
              <a:buChar char="•"/>
              <a:tabLst/>
              <a:defRPr/>
            </a:pPr>
            <a:r>
              <a:rPr lang="da-DK" sz="1200" dirty="0">
                <a:latin typeface="Trebuchet MS" panose="020B0603020202020204" pitchFamily="34" charset="0"/>
              </a:rPr>
              <a:t>I studierne afdækkes det enkelte barns kompetencer gennem en række test. </a:t>
            </a:r>
            <a:r>
              <a:rPr lang="da-DK" sz="1200" kern="1200" dirty="0">
                <a:solidFill>
                  <a:schemeClr val="tx1"/>
                </a:solidFill>
                <a:effectLst/>
                <a:latin typeface="Verdana" pitchFamily="34" charset="0"/>
                <a:ea typeface="Verdana" pitchFamily="34" charset="0"/>
                <a:cs typeface="Verdana" pitchFamily="34" charset="0"/>
              </a:rPr>
              <a:t>I praksis kan det være en fordel først at skabe overblik over og analysere den viden, der allerede foreligger om barnets kompetencer fra fx en børnefaglig undersøgelse eller udredning fra PPR. </a:t>
            </a:r>
          </a:p>
          <a:p>
            <a:pPr marL="0" indent="0">
              <a:spcBef>
                <a:spcPts val="600"/>
              </a:spcBef>
              <a:buFont typeface="Arial" panose="020B0604020202020204" pitchFamily="34" charset="0"/>
              <a:buNone/>
            </a:pPr>
            <a:endParaRPr lang="da-DK" sz="1200" dirty="0">
              <a:latin typeface="Trebuchet MS" panose="020B0603020202020204" pitchFamily="34" charset="0"/>
            </a:endParaRPr>
          </a:p>
          <a:p>
            <a:pPr lvl="0"/>
            <a:endParaRPr lang="da-DK" sz="1200" kern="1200" dirty="0">
              <a:solidFill>
                <a:schemeClr val="tx1"/>
              </a:solidFill>
              <a:effectLst/>
              <a:latin typeface="Verdana" pitchFamily="34" charset="0"/>
              <a:ea typeface="Verdana" pitchFamily="34" charset="0"/>
              <a:cs typeface="Verdana" pitchFamily="34" charset="0"/>
            </a:endParaRPr>
          </a:p>
          <a:p>
            <a:pPr>
              <a:spcBef>
                <a:spcPts val="600"/>
              </a:spcBef>
              <a:spcAft>
                <a:spcPts val="600"/>
              </a:spcAft>
            </a:pPr>
            <a:r>
              <a:rPr lang="da-DK" sz="1200" b="1" dirty="0">
                <a:latin typeface="Trebuchet MS" panose="020B0603020202020204" pitchFamily="34" charset="0"/>
              </a:rPr>
              <a:t>Hvem er aktørerne og hvad er deres roller?</a:t>
            </a:r>
          </a:p>
          <a:p>
            <a:pPr marL="285750" indent="-285750">
              <a:spcBef>
                <a:spcPts val="600"/>
              </a:spcBef>
              <a:spcAft>
                <a:spcPts val="0"/>
              </a:spcAft>
              <a:buFont typeface="Arial" panose="020B0604020202020204" pitchFamily="34" charset="0"/>
              <a:buChar char="•"/>
            </a:pPr>
            <a:r>
              <a:rPr lang="da-DK" dirty="0">
                <a:latin typeface="Trebuchet MS" panose="020B0603020202020204" pitchFamily="34" charset="0"/>
              </a:rPr>
              <a:t>PPR indsamler eksisterende viden om barnet eller den unges faglige, kognitive og sociale kompetencer ved at tage kontakt til barnet eller den unges tidligere skole og bopælskommune. Om nødvendigt gennemføres nye tests, observationer eller samtaler. </a:t>
            </a: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En ressourceperson el. lign. med specialpædagogisk viden og kompetencer fra forvaltning eller barnets skole samarbejder med PPR om at bearbejde viden og bestemme fokusområder  </a:t>
            </a: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Hvis barnet/den unge går på en skole i kommunen, kan teamet herfra med fordel deltage i samarbejdet. </a:t>
            </a: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Derudover formidles viden og fokusområder også til personale på anbringelsessteder / plejeforældre</a:t>
            </a:r>
          </a:p>
          <a:p>
            <a:pPr lvl="2"/>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11</a:t>
            </a:fld>
            <a:endParaRPr lang="en-GB" noProof="0" dirty="0"/>
          </a:p>
        </p:txBody>
      </p:sp>
    </p:spTree>
    <p:extLst>
      <p:ext uri="{BB962C8B-B14F-4D97-AF65-F5344CB8AC3E}">
        <p14:creationId xmlns:p14="http://schemas.microsoft.com/office/powerpoint/2010/main" val="2856417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a:spcBef>
                <a:spcPts val="600"/>
              </a:spcBef>
              <a:spcAft>
                <a:spcPts val="600"/>
              </a:spcAft>
            </a:pPr>
            <a:r>
              <a:rPr lang="da-DK" sz="1200" b="0" dirty="0">
                <a:latin typeface="Trebuchet MS" panose="020B0603020202020204" pitchFamily="34" charset="0"/>
              </a:rPr>
              <a:t>NOTER</a:t>
            </a:r>
          </a:p>
          <a:p>
            <a:pPr>
              <a:spcBef>
                <a:spcPts val="600"/>
              </a:spcBef>
              <a:spcAft>
                <a:spcPts val="600"/>
              </a:spcAft>
            </a:pPr>
            <a:endParaRPr lang="da-DK" sz="1200" b="0" dirty="0">
              <a:latin typeface="Trebuchet MS" panose="020B0603020202020204" pitchFamily="34" charset="0"/>
            </a:endParaRPr>
          </a:p>
          <a:p>
            <a:pPr>
              <a:spcBef>
                <a:spcPts val="600"/>
              </a:spcBef>
              <a:spcAft>
                <a:spcPts val="600"/>
              </a:spcAft>
            </a:pPr>
            <a:r>
              <a:rPr lang="da-DK" sz="1200" b="1" dirty="0">
                <a:latin typeface="Trebuchet MS" panose="020B0603020202020204" pitchFamily="34" charset="0"/>
              </a:rPr>
              <a:t>Hvad viser forskningen?</a:t>
            </a:r>
          </a:p>
          <a:p>
            <a:pPr>
              <a:spcBef>
                <a:spcPts val="600"/>
              </a:spcBef>
              <a:spcAft>
                <a:spcPts val="600"/>
              </a:spcAft>
            </a:pPr>
            <a:r>
              <a:rPr lang="da-DK" sz="1200" b="0" dirty="0">
                <a:latin typeface="Trebuchet MS" panose="020B0603020202020204" pitchFamily="34" charset="0"/>
              </a:rPr>
              <a:t>Studier viser </a:t>
            </a:r>
            <a:r>
              <a:rPr lang="da-DK" sz="1200" dirty="0">
                <a:latin typeface="Trebuchet MS" panose="020B0603020202020204" pitchFamily="34" charset="0"/>
              </a:rPr>
              <a:t>lovende resultater af indsatser, hvor skole, forvaltning og anbringelsessted i samarbejde udarbejder en udviklingsplan. </a:t>
            </a:r>
            <a:r>
              <a:rPr lang="da-DK" sz="1200" dirty="0"/>
              <a:t>Forskning peger på, at det er betydningsfuldt, at barnets / den unges udvikling og behov for støtte ses fra forskellige faglige vinkler. </a:t>
            </a:r>
            <a:r>
              <a:rPr lang="da-DK" sz="1200" dirty="0">
                <a:latin typeface="Trebuchet MS" panose="020B0603020202020204" pitchFamily="34" charset="0"/>
              </a:rPr>
              <a:t>En fælles plan bidrager til at koordinere indsatsen omkring barnet, og skaber ejerskab om mål hele vejen rundt. </a:t>
            </a:r>
            <a:r>
              <a:rPr lang="da-DK" sz="1200" dirty="0"/>
              <a:t>Samarbejdet skal være systematisk, løbende og bindende, så der handles rettidigt på de behov og udfordringer, der måtte opstå undervejs. </a:t>
            </a:r>
          </a:p>
          <a:p>
            <a:pPr>
              <a:spcBef>
                <a:spcPts val="600"/>
              </a:spcBef>
              <a:spcAft>
                <a:spcPts val="600"/>
              </a:spcAft>
            </a:pPr>
            <a:endParaRPr lang="da-DK" sz="1200" dirty="0">
              <a:latin typeface="Trebuchet MS" panose="020B0603020202020204" pitchFamily="34" charset="0"/>
            </a:endParaRPr>
          </a:p>
          <a:p>
            <a:pPr>
              <a:spcBef>
                <a:spcPts val="600"/>
              </a:spcBef>
              <a:spcAft>
                <a:spcPts val="600"/>
              </a:spcAft>
            </a:pPr>
            <a:r>
              <a:rPr lang="da-DK" sz="1200" b="1" dirty="0">
                <a:latin typeface="Trebuchet MS" panose="020B0603020202020204" pitchFamily="34" charset="0"/>
              </a:rPr>
              <a:t>Hvad indebærer det i praksis?</a:t>
            </a:r>
          </a:p>
          <a:p>
            <a:pPr>
              <a:spcBef>
                <a:spcPts val="600"/>
              </a:spcBef>
              <a:spcAft>
                <a:spcPts val="600"/>
              </a:spcAft>
            </a:pPr>
            <a:endParaRPr lang="da-DK" sz="1200" b="1" dirty="0">
              <a:latin typeface="Trebuchet MS" panose="020B0603020202020204" pitchFamily="34" charset="0"/>
            </a:endParaRPr>
          </a:p>
          <a:p>
            <a:pPr marL="285750" indent="-285750">
              <a:spcBef>
                <a:spcPts val="600"/>
              </a:spcBef>
              <a:spcAft>
                <a:spcPts val="600"/>
              </a:spcAft>
              <a:buFont typeface="Arial" panose="020B0604020202020204" pitchFamily="34" charset="0"/>
              <a:buChar char="•"/>
            </a:pPr>
            <a:r>
              <a:rPr lang="da-DK" sz="1200" b="0" dirty="0">
                <a:latin typeface="Trebuchet MS" panose="020B0603020202020204" pitchFamily="34" charset="0"/>
              </a:rPr>
              <a:t>En undervisningsplan skal </a:t>
            </a:r>
            <a:r>
              <a:rPr lang="da-DK" sz="1200" dirty="0">
                <a:latin typeface="Trebuchet MS" panose="020B0603020202020204" pitchFamily="34" charset="0"/>
              </a:rPr>
              <a:t>anskueliggøre barnets/den unge kompetencer, udviklingspotentiale og målsætninger og hvordan de kan nås, og gøre det tydeligt hvordan alle relevante voksne omkring barnet/den unge kan være med til at styrke barnets faglige udvikling, trivsel og deltagelsesmuligheder.  Undervisningsplanen skal indeholde konkrete mål </a:t>
            </a:r>
            <a:r>
              <a:rPr lang="da-DK" sz="1200" b="0" dirty="0">
                <a:latin typeface="Trebuchet MS" panose="020B0603020202020204" pitchFamily="34" charset="0"/>
              </a:rPr>
              <a:t> og </a:t>
            </a:r>
            <a:r>
              <a:rPr lang="da-DK" sz="1200" dirty="0">
                <a:latin typeface="Trebuchet MS" panose="020B0603020202020204" pitchFamily="34" charset="0"/>
              </a:rPr>
              <a:t>delmål for barnets udvikling, samt en plan for, hvordan målene skal nås.  </a:t>
            </a: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Der er fire trin:</a:t>
            </a:r>
          </a:p>
          <a:p>
            <a:pPr marL="742939" lvl="1"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Analyser viden om barnet eller den unges faglige, kognitive og sociale kompetencer og behov og fastlæg fokusområder herudfra (se foregående slide).</a:t>
            </a:r>
          </a:p>
          <a:p>
            <a:pPr marL="742939" lvl="1"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Gennemfør en pædagogisk analyse af muligheder i læringsmiljøerne i skolen og i hjemmet. Hvis I allerede bruger en tilgang til pædagogisk analyse, fx LP-modellen, kan I med anvende den. </a:t>
            </a:r>
          </a:p>
          <a:p>
            <a:pPr marL="742939" lvl="1"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Inddrag barnet eller den unges samt de nære og professionelle voksne omkring barnet eller den unge i at formulere mål og fastlægge tiltag og aktiviteter. </a:t>
            </a:r>
          </a:p>
          <a:p>
            <a:pPr marL="742939" lvl="1"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Juster planen løbende, så den tilpasses og følger barnets eller den unges udvikling. Gør det gerne med afsæt i nye data – tests, observationer og/eller samtaler samt pædagogisk analyse. </a:t>
            </a:r>
          </a:p>
          <a:p>
            <a:pPr marL="457189" lvl="1" indent="0">
              <a:spcBef>
                <a:spcPts val="600"/>
              </a:spcBef>
              <a:spcAft>
                <a:spcPts val="600"/>
              </a:spcAft>
              <a:buFont typeface="Arial" panose="020B0604020202020204" pitchFamily="34" charset="0"/>
              <a:buNone/>
            </a:pPr>
            <a:endParaRPr lang="da-DK" sz="1200" dirty="0">
              <a:latin typeface="Trebuchet MS" panose="020B0603020202020204" pitchFamily="34" charset="0"/>
            </a:endParaRPr>
          </a:p>
          <a:p>
            <a:pPr marL="285750" marR="0" lvl="0" indent="-285750" algn="l" defTabSz="457189"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da-DK" sz="1200" dirty="0">
                <a:latin typeface="Trebuchet MS" panose="020B0603020202020204" pitchFamily="34" charset="0"/>
              </a:rPr>
              <a:t>Studier peger også på et </a:t>
            </a:r>
            <a:r>
              <a:rPr lang="da-DK" sz="1200" b="1" dirty="0">
                <a:latin typeface="Trebuchet MS" panose="020B0603020202020204" pitchFamily="34" charset="0"/>
              </a:rPr>
              <a:t>opmærksomhedspunkt </a:t>
            </a:r>
            <a:r>
              <a:rPr lang="da-DK" sz="1200" b="0" dirty="0">
                <a:latin typeface="Trebuchet MS" panose="020B0603020202020204" pitchFamily="34" charset="0"/>
              </a:rPr>
              <a:t>ift. tværfagligt samarbejde om undervisningsplan, nemlig at </a:t>
            </a:r>
            <a:r>
              <a:rPr lang="da-DK" sz="1200" b="0" kern="1200" dirty="0">
                <a:solidFill>
                  <a:schemeClr val="tx1"/>
                </a:solidFill>
                <a:effectLst/>
                <a:latin typeface="Verdana" pitchFamily="34" charset="0"/>
                <a:ea typeface="Verdana" pitchFamily="34" charset="0"/>
                <a:cs typeface="Verdana" pitchFamily="34" charset="0"/>
              </a:rPr>
              <a:t>udskiftning i teamet kan gøre det svært at følge op på aftaler, og holde gang i aktiviteter imellem møderne. </a:t>
            </a:r>
          </a:p>
          <a:p>
            <a:pPr marL="0" indent="0">
              <a:spcBef>
                <a:spcPts val="600"/>
              </a:spcBef>
              <a:spcAft>
                <a:spcPts val="600"/>
              </a:spcAft>
              <a:buFont typeface="Arial" panose="020B0604020202020204" pitchFamily="34" charset="0"/>
              <a:buNone/>
            </a:pPr>
            <a:endParaRPr lang="da-DK" sz="1200" dirty="0">
              <a:highlight>
                <a:srgbClr val="FFFF00"/>
              </a:highlight>
              <a:latin typeface="Trebuchet MS" panose="020B0603020202020204" pitchFamily="34" charset="0"/>
            </a:endParaRPr>
          </a:p>
          <a:p>
            <a:pPr>
              <a:spcBef>
                <a:spcPts val="600"/>
              </a:spcBef>
              <a:spcAft>
                <a:spcPts val="600"/>
              </a:spcAft>
            </a:pPr>
            <a:r>
              <a:rPr lang="da-DK" sz="1200" b="1" dirty="0">
                <a:latin typeface="Trebuchet MS" panose="020B0603020202020204" pitchFamily="34" charset="0"/>
              </a:rPr>
              <a:t>Hvem er aktørerne og hvad er deres roller?</a:t>
            </a:r>
          </a:p>
          <a:p>
            <a:pPr marL="285750" indent="-285750">
              <a:spcBef>
                <a:spcPts val="600"/>
              </a:spcBef>
              <a:spcAft>
                <a:spcPts val="0"/>
              </a:spcAft>
              <a:buFont typeface="Arial" panose="020B0604020202020204" pitchFamily="34" charset="0"/>
              <a:buChar char="•"/>
            </a:pPr>
            <a:r>
              <a:rPr lang="da-DK" sz="1200" dirty="0">
                <a:solidFill>
                  <a:schemeClr val="tx1"/>
                </a:solidFill>
                <a:latin typeface="Trebuchet MS" panose="020B0603020202020204" pitchFamily="34" charset="0"/>
              </a:rPr>
              <a:t>PPR, ressourceperson </a:t>
            </a:r>
            <a:r>
              <a:rPr lang="da-DK" sz="1200" dirty="0">
                <a:latin typeface="Trebuchet MS" panose="020B0603020202020204" pitchFamily="34" charset="0"/>
              </a:rPr>
              <a:t>på skolen, teamet omkring barnet/den unge samt plejeforældre/pædagogisk personale på anbringelsesstedet udarbejder i fællesskab undervisningsplan og formulerer læringsmål for barnet/den unge. </a:t>
            </a: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En repræsentant for skoleledelsen deltager med henblik på hurtig afklaring og beslutning vedr. ressourceforbrug vedr. indsatser, der iværksættes i forlængelse af undervisningsplanen. </a:t>
            </a:r>
          </a:p>
          <a:p>
            <a:pPr marL="285750" indent="-285750">
              <a:spcBef>
                <a:spcPts val="600"/>
              </a:spcBef>
              <a:spcAft>
                <a:spcPts val="600"/>
              </a:spcAft>
              <a:buFont typeface="Arial" panose="020B0604020202020204" pitchFamily="34" charset="0"/>
              <a:buChar char="•"/>
            </a:pPr>
            <a:r>
              <a:rPr lang="da-DK" sz="1200" dirty="0">
                <a:highlight>
                  <a:srgbClr val="FFFF00"/>
                </a:highlight>
                <a:latin typeface="Trebuchet MS" panose="020B0603020202020204" pitchFamily="34" charset="0"/>
              </a:rPr>
              <a:t>Sagsbehandler kan deltage, hvis det er nødvendigt at allokere ressourcer til ekstra støtte til barnet, fx psykolog</a:t>
            </a:r>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12</a:t>
            </a:fld>
            <a:endParaRPr lang="en-GB" noProof="0" dirty="0"/>
          </a:p>
        </p:txBody>
      </p:sp>
    </p:spTree>
    <p:extLst>
      <p:ext uri="{BB962C8B-B14F-4D97-AF65-F5344CB8AC3E}">
        <p14:creationId xmlns:p14="http://schemas.microsoft.com/office/powerpoint/2010/main" val="2700255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a:spcBef>
                <a:spcPts val="600"/>
              </a:spcBef>
              <a:spcAft>
                <a:spcPts val="600"/>
              </a:spcAft>
            </a:pPr>
            <a:r>
              <a:rPr lang="da-DK" sz="1200" b="0" dirty="0"/>
              <a:t>NOTER</a:t>
            </a:r>
          </a:p>
          <a:p>
            <a:pPr>
              <a:spcBef>
                <a:spcPts val="600"/>
              </a:spcBef>
              <a:spcAft>
                <a:spcPts val="600"/>
              </a:spcAft>
            </a:pPr>
            <a:endParaRPr lang="da-DK" sz="1200" b="0" dirty="0"/>
          </a:p>
          <a:p>
            <a:pPr>
              <a:spcBef>
                <a:spcPts val="600"/>
              </a:spcBef>
              <a:spcAft>
                <a:spcPts val="600"/>
              </a:spcAft>
            </a:pPr>
            <a:r>
              <a:rPr lang="da-DK" sz="1200" b="1" dirty="0"/>
              <a:t>Hvad viser forskningen og praksiserfaringer?</a:t>
            </a:r>
          </a:p>
          <a:p>
            <a:pPr marL="171450" indent="-171450">
              <a:spcBef>
                <a:spcPts val="600"/>
              </a:spcBef>
              <a:spcAft>
                <a:spcPts val="600"/>
              </a:spcAft>
              <a:buFont typeface="Arial" panose="020B0604020202020204" pitchFamily="34" charset="0"/>
              <a:buChar char="•"/>
            </a:pPr>
            <a:r>
              <a:rPr lang="da-DK" sz="1200" b="0" dirty="0"/>
              <a:t>Forskningen fokuserer på samarbejde mellem </a:t>
            </a:r>
            <a:r>
              <a:rPr lang="da-DK" sz="1200" b="0" i="1" dirty="0"/>
              <a:t>fagpersoner </a:t>
            </a:r>
            <a:r>
              <a:rPr lang="da-DK" sz="1200" b="0" dirty="0"/>
              <a:t>om at udarbejde udviklingsplaner og udføre egentlige indsatser. </a:t>
            </a:r>
          </a:p>
          <a:p>
            <a:pPr marL="171450" indent="-171450">
              <a:spcBef>
                <a:spcPts val="600"/>
              </a:spcBef>
              <a:spcAft>
                <a:spcPts val="600"/>
              </a:spcAft>
              <a:buFont typeface="Arial" panose="020B0604020202020204" pitchFamily="34" charset="0"/>
              <a:buChar char="•"/>
            </a:pPr>
            <a:r>
              <a:rPr lang="da-DK" sz="1200" dirty="0">
                <a:latin typeface="Trebuchet MS" panose="020B0603020202020204" pitchFamily="34" charset="0"/>
              </a:rPr>
              <a:t>I flere danske kommuner har skoler og anbringelsessteder gode erfaringer med at samarbejde tæt om de små ting i hverdagen, som kan have stor betydning for barnets trivsel og deltagelse i skolen. </a:t>
            </a:r>
          </a:p>
          <a:p>
            <a:pPr marL="171450" indent="-171450">
              <a:spcBef>
                <a:spcPts val="600"/>
              </a:spcBef>
              <a:spcAft>
                <a:spcPts val="600"/>
              </a:spcAft>
              <a:buFont typeface="Arial" panose="020B0604020202020204" pitchFamily="34" charset="0"/>
              <a:buChar char="•"/>
            </a:pPr>
            <a:r>
              <a:rPr lang="da-DK" sz="1200" dirty="0">
                <a:latin typeface="Trebuchet MS" panose="020B0603020202020204" pitchFamily="34" charset="0"/>
              </a:rPr>
              <a:t>Fokus på samarbejde er opstået </a:t>
            </a:r>
            <a:r>
              <a:rPr lang="da-DK" sz="1200" dirty="0" err="1">
                <a:latin typeface="Trebuchet MS" panose="020B0603020202020204" pitchFamily="34" charset="0"/>
              </a:rPr>
              <a:t>pba</a:t>
            </a:r>
            <a:r>
              <a:rPr lang="da-DK" sz="1200" dirty="0">
                <a:latin typeface="Trebuchet MS" panose="020B0603020202020204" pitchFamily="34" charset="0"/>
              </a:rPr>
              <a:t>. et behov – når børnenes adfærd er en udfordring og skolen bliver presset, kan der opstå samarbejdsvanskeligheder. </a:t>
            </a:r>
          </a:p>
          <a:p>
            <a:pPr marL="171450" indent="-171450">
              <a:spcBef>
                <a:spcPts val="600"/>
              </a:spcBef>
              <a:spcAft>
                <a:spcPts val="600"/>
              </a:spcAft>
              <a:buFont typeface="Arial" panose="020B0604020202020204" pitchFamily="34" charset="0"/>
              <a:buChar char="•"/>
            </a:pPr>
            <a:r>
              <a:rPr lang="da-DK" sz="1200" dirty="0">
                <a:latin typeface="Trebuchet MS" panose="020B0603020202020204" pitchFamily="34" charset="0"/>
              </a:rPr>
              <a:t>Oplevelsen er, at samarbejdet gør det lettere for skolen at rumme barnet / den unge i klassen.  </a:t>
            </a:r>
          </a:p>
          <a:p>
            <a:pPr marL="0" indent="0">
              <a:buFont typeface="Arial" panose="020B0604020202020204" pitchFamily="34" charset="0"/>
              <a:buNone/>
            </a:pPr>
            <a:endParaRPr lang="da-DK" sz="1200" b="0" dirty="0"/>
          </a:p>
          <a:p>
            <a:pPr marL="0" indent="0">
              <a:buFont typeface="Arial" panose="020B0604020202020204" pitchFamily="34" charset="0"/>
              <a:buNone/>
            </a:pPr>
            <a:r>
              <a:rPr lang="da-DK" sz="1200" b="1" dirty="0"/>
              <a:t>Hvad indebærer det i praksis?</a:t>
            </a:r>
          </a:p>
          <a:p>
            <a:pPr marL="0" indent="0">
              <a:buFont typeface="Arial" panose="020B0604020202020204" pitchFamily="34" charset="0"/>
              <a:buNone/>
            </a:pPr>
            <a:endParaRPr lang="da-DK" sz="1200" b="1" dirty="0"/>
          </a:p>
          <a:p>
            <a:pPr>
              <a:spcBef>
                <a:spcPts val="600"/>
              </a:spcBef>
              <a:spcAft>
                <a:spcPts val="600"/>
              </a:spcAft>
            </a:pPr>
            <a:endParaRPr lang="da-DK" sz="1200" b="1" dirty="0">
              <a:latin typeface="Trebuchet MS" panose="020B0603020202020204" pitchFamily="34" charset="0"/>
            </a:endParaRPr>
          </a:p>
          <a:p>
            <a:pPr marL="285750" indent="-285750">
              <a:spcBef>
                <a:spcPts val="600"/>
              </a:spcBef>
              <a:spcAft>
                <a:spcPts val="600"/>
              </a:spcAft>
              <a:buFont typeface="Arial" panose="020B0604020202020204" pitchFamily="34" charset="0"/>
              <a:buChar char="•"/>
            </a:pPr>
            <a:r>
              <a:rPr lang="da-DK" sz="1200" b="0" dirty="0">
                <a:latin typeface="Trebuchet MS" panose="020B0603020202020204" pitchFamily="34" charset="0"/>
              </a:rPr>
              <a:t>I praksis indebærer det </a:t>
            </a:r>
            <a:r>
              <a:rPr lang="da-DK" sz="1200" dirty="0">
                <a:latin typeface="Trebuchet MS" panose="020B0603020202020204" pitchFamily="34" charset="0"/>
              </a:rPr>
              <a:t>at udvikle rutiner i hverdagen, hvor de voksne i skolen og på anbringelsesstedet udveksler al information, som kan være relevant ift. barnets / den unges dagsform, og som kan hjælpe skolen med at møde barnet på en god måde. Konkret fx ved, at der for alle børn på anbringelsesstedet er aftale om, at der sendes en SMS til kontakt på skolen om morgenen, hvis det har været en dårlig morgen eller der er sket noget på anbringelsesstedet, som skolen skal være opmærksom på. </a:t>
            </a:r>
          </a:p>
          <a:p>
            <a:pPr marL="0" indent="0">
              <a:spcBef>
                <a:spcPts val="600"/>
              </a:spcBef>
              <a:spcAft>
                <a:spcPts val="600"/>
              </a:spcAft>
              <a:buFont typeface="Arial" panose="020B0604020202020204" pitchFamily="34" charset="0"/>
              <a:buNone/>
            </a:pPr>
            <a:endParaRPr lang="da-DK" sz="1200" dirty="0">
              <a:latin typeface="Trebuchet MS" panose="020B0603020202020204" pitchFamily="34" charset="0"/>
            </a:endParaRP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Det indebærer også samarbejde mellem skolen og anbringelsessted om at styrke venskaber og fritidsliv, fx gennem legeaftaler og fritidsaktiviteter med klassekammerater. Det handler både om normalisering af barnets hverdag og inklusion i klassen. </a:t>
            </a:r>
          </a:p>
          <a:p>
            <a:pPr marL="285750" marR="0" lvl="0" indent="-285750" algn="l" defTabSz="457189" rtl="0" eaLnBrk="0" fontAlgn="base" latinLnBrk="0" hangingPunct="0">
              <a:lnSpc>
                <a:spcPct val="100000"/>
              </a:lnSpc>
              <a:spcBef>
                <a:spcPts val="600"/>
              </a:spcBef>
              <a:spcAft>
                <a:spcPts val="600"/>
              </a:spcAft>
              <a:buClrTx/>
              <a:buSzTx/>
              <a:buFont typeface="Arial" panose="020B0604020202020204" pitchFamily="34" charset="0"/>
              <a:buChar char="•"/>
              <a:tabLst/>
              <a:defRPr/>
            </a:pPr>
            <a:endParaRPr lang="da-DK" sz="1200" dirty="0"/>
          </a:p>
          <a:p>
            <a:pPr marL="285750" marR="0" lvl="0" indent="-285750" algn="l" defTabSz="457189"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da-DK" sz="1200" dirty="0"/>
              <a:t>De biologiske forældre bør så vidt muligt inddrages systematisk i samarbejdet om barnets skolegang og sociale trivsel. </a:t>
            </a:r>
            <a:r>
              <a:rPr lang="da-DK" sz="1200" dirty="0">
                <a:highlight>
                  <a:srgbClr val="C0C0C0"/>
                </a:highlight>
              </a:rPr>
              <a:t>Det kan fx  overvejes, hvordan man informerer om og inddrager forældre i beskeder på </a:t>
            </a:r>
            <a:r>
              <a:rPr lang="da-DK" sz="1200" dirty="0" err="1">
                <a:highlight>
                  <a:srgbClr val="C0C0C0"/>
                </a:highlight>
              </a:rPr>
              <a:t>intra</a:t>
            </a:r>
            <a:r>
              <a:rPr lang="da-DK" sz="1200" dirty="0">
                <a:highlight>
                  <a:srgbClr val="C0C0C0"/>
                </a:highlight>
              </a:rPr>
              <a:t>/Aula, deltagelse i skole-hjem-samtaler, arrangementer på skolen, venskaber og andre forhold, som knytter sig til barnets skolegang.</a:t>
            </a:r>
          </a:p>
          <a:p>
            <a:pPr marL="285750" marR="0" lvl="0" indent="-285750" algn="l" defTabSz="457189" rtl="0" eaLnBrk="0" fontAlgn="base" latinLnBrk="0" hangingPunct="0">
              <a:lnSpc>
                <a:spcPct val="100000"/>
              </a:lnSpc>
              <a:spcBef>
                <a:spcPts val="600"/>
              </a:spcBef>
              <a:spcAft>
                <a:spcPts val="600"/>
              </a:spcAft>
              <a:buClrTx/>
              <a:buSzTx/>
              <a:buFont typeface="Arial" panose="020B0604020202020204" pitchFamily="34" charset="0"/>
              <a:buChar char="•"/>
              <a:tabLst/>
              <a:defRPr/>
            </a:pPr>
            <a:endParaRPr lang="da-DK" sz="1200" dirty="0">
              <a:highlight>
                <a:srgbClr val="C0C0C0"/>
              </a:highlight>
              <a:latin typeface="Trebuchet MS" panose="020B0603020202020204" pitchFamily="34" charset="0"/>
            </a:endParaRPr>
          </a:p>
          <a:p>
            <a:pPr marL="0" marR="0" lvl="0" indent="0" algn="l" defTabSz="457189" rtl="0" eaLnBrk="0" fontAlgn="base" latinLnBrk="0" hangingPunct="0">
              <a:lnSpc>
                <a:spcPct val="100000"/>
              </a:lnSpc>
              <a:spcBef>
                <a:spcPts val="600"/>
              </a:spcBef>
              <a:spcAft>
                <a:spcPts val="600"/>
              </a:spcAft>
              <a:buClrTx/>
              <a:buSzTx/>
              <a:buFont typeface="Arial" panose="020B0604020202020204" pitchFamily="34" charset="0"/>
              <a:buNone/>
              <a:tabLst/>
              <a:defRPr/>
            </a:pPr>
            <a:r>
              <a:rPr lang="da-DK" sz="1200" b="1" dirty="0">
                <a:highlight>
                  <a:srgbClr val="C0C0C0"/>
                </a:highlight>
                <a:latin typeface="Trebuchet MS" panose="020B0603020202020204" pitchFamily="34" charset="0"/>
              </a:rPr>
              <a:t>Drivkræfter for et tæt samarbejde mellem de nære voksne i barnet eller den unges hverdag:</a:t>
            </a:r>
            <a:endParaRPr lang="da-DK" sz="1200" b="1" dirty="0">
              <a:latin typeface="Trebuchet MS" panose="020B0603020202020204" pitchFamily="34" charset="0"/>
            </a:endParaRPr>
          </a:p>
          <a:p>
            <a:pPr marL="0" indent="0">
              <a:buFont typeface="Arial" panose="020B0604020202020204" pitchFamily="34" charset="0"/>
              <a:buNone/>
            </a:pPr>
            <a:endParaRPr lang="da-DK" sz="1200" b="1" dirty="0"/>
          </a:p>
          <a:p>
            <a:r>
              <a:rPr lang="da-DK" sz="1200" b="0" i="0" u="none" strike="noStrike" kern="1200" baseline="0" dirty="0">
                <a:solidFill>
                  <a:schemeClr val="tx1"/>
                </a:solidFill>
                <a:latin typeface="Verdana" pitchFamily="34" charset="0"/>
                <a:ea typeface="Verdana" pitchFamily="34" charset="0"/>
                <a:cs typeface="Verdana" pitchFamily="34" charset="0"/>
              </a:rPr>
              <a:t>Nøgleaktører i to kommuner peger </a:t>
            </a:r>
            <a:r>
              <a:rPr lang="da-DK" sz="1200" b="1" i="0" u="none" strike="noStrike" kern="1200" baseline="0" dirty="0">
                <a:solidFill>
                  <a:schemeClr val="tx1"/>
                </a:solidFill>
                <a:latin typeface="Verdana" pitchFamily="34" charset="0"/>
                <a:ea typeface="Verdana" pitchFamily="34" charset="0"/>
                <a:cs typeface="Verdana" pitchFamily="34" charset="0"/>
              </a:rPr>
              <a:t>på tre drivkræfter </a:t>
            </a:r>
            <a:r>
              <a:rPr lang="da-DK" sz="1200" b="0" i="0" u="none" strike="noStrike" kern="1200" baseline="0" dirty="0">
                <a:solidFill>
                  <a:schemeClr val="tx1"/>
                </a:solidFill>
                <a:latin typeface="Verdana" pitchFamily="34" charset="0"/>
                <a:ea typeface="Verdana" pitchFamily="34" charset="0"/>
                <a:cs typeface="Verdana" pitchFamily="34" charset="0"/>
              </a:rPr>
              <a:t>for at samarbejde mellem barnets nære voksne har positiv betydning for barnets udvikling og trivsel: </a:t>
            </a:r>
          </a:p>
          <a:p>
            <a:pPr marL="171450" indent="-171450">
              <a:buFont typeface="Arial" panose="020B0604020202020204" pitchFamily="34" charset="0"/>
              <a:buChar cha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b="0" i="0" u="none" strike="noStrike" kern="1200" baseline="0" dirty="0">
                <a:solidFill>
                  <a:schemeClr val="tx1"/>
                </a:solidFill>
                <a:latin typeface="Verdana" pitchFamily="34" charset="0"/>
                <a:ea typeface="Verdana" pitchFamily="34" charset="0"/>
                <a:cs typeface="Verdana" pitchFamily="34" charset="0"/>
              </a:rPr>
              <a:t>Kontinuerligt samarbejde og kontakt mellem skole og anbringelsessted, også når det går godt. </a:t>
            </a:r>
          </a:p>
          <a:p>
            <a:pPr marL="171450" indent="-171450">
              <a:buFont typeface="Arial" panose="020B0604020202020204" pitchFamily="34" charset="0"/>
              <a:buChar char="•"/>
            </a:pPr>
            <a:r>
              <a:rPr lang="da-DK" sz="1200" b="0" i="0" u="none" strike="noStrike" kern="1200" baseline="0" dirty="0">
                <a:solidFill>
                  <a:schemeClr val="tx1"/>
                </a:solidFill>
                <a:latin typeface="Verdana" pitchFamily="34" charset="0"/>
                <a:ea typeface="Verdana" pitchFamily="34" charset="0"/>
                <a:cs typeface="Verdana" pitchFamily="34" charset="0"/>
              </a:rPr>
              <a:t>Gensidig tillid til at begge parter ønsker det bedste for barnet, og anerkendelse af hinandens (forskellige) viden og kompetencer. </a:t>
            </a:r>
          </a:p>
          <a:p>
            <a:pPr marL="171450" indent="-171450">
              <a:buFont typeface="Arial" panose="020B0604020202020204" pitchFamily="34" charset="0"/>
              <a:buChar char="•"/>
            </a:pPr>
            <a:r>
              <a:rPr lang="da-DK" sz="1200" b="0" i="0" u="none" strike="noStrike" kern="1200" baseline="0" dirty="0">
                <a:solidFill>
                  <a:schemeClr val="tx1"/>
                </a:solidFill>
                <a:latin typeface="Verdana" pitchFamily="34" charset="0"/>
                <a:ea typeface="Verdana" pitchFamily="34" charset="0"/>
                <a:cs typeface="Verdana" pitchFamily="34" charset="0"/>
              </a:rPr>
              <a:t>At ansvaret for at koordinere samarbejdet er placeret hos én person mindsker risikoen for, at noget falder ned mellem to stole  </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13</a:t>
            </a:fld>
            <a:endParaRPr lang="en-GB" noProof="0" dirty="0"/>
          </a:p>
        </p:txBody>
      </p:sp>
    </p:spTree>
    <p:extLst>
      <p:ext uri="{BB962C8B-B14F-4D97-AF65-F5344CB8AC3E}">
        <p14:creationId xmlns:p14="http://schemas.microsoft.com/office/powerpoint/2010/main" val="3586428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14</a:t>
            </a:fld>
            <a:endParaRPr lang="en-GB" noProof="0" dirty="0"/>
          </a:p>
        </p:txBody>
      </p:sp>
    </p:spTree>
    <p:extLst>
      <p:ext uri="{BB962C8B-B14F-4D97-AF65-F5344CB8AC3E}">
        <p14:creationId xmlns:p14="http://schemas.microsoft.com/office/powerpoint/2010/main" val="1103317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15</a:t>
            </a:fld>
            <a:endParaRPr lang="en-GB" noProof="0" dirty="0"/>
          </a:p>
        </p:txBody>
      </p:sp>
    </p:spTree>
    <p:extLst>
      <p:ext uri="{BB962C8B-B14F-4D97-AF65-F5344CB8AC3E}">
        <p14:creationId xmlns:p14="http://schemas.microsoft.com/office/powerpoint/2010/main" val="371792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16</a:t>
            </a:fld>
            <a:endParaRPr lang="en-GB" noProof="0" dirty="0"/>
          </a:p>
        </p:txBody>
      </p:sp>
    </p:spTree>
    <p:extLst>
      <p:ext uri="{BB962C8B-B14F-4D97-AF65-F5344CB8AC3E}">
        <p14:creationId xmlns:p14="http://schemas.microsoft.com/office/powerpoint/2010/main" val="3307158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17</a:t>
            </a:fld>
            <a:endParaRPr lang="en-GB" noProof="0" dirty="0"/>
          </a:p>
        </p:txBody>
      </p:sp>
    </p:spTree>
    <p:extLst>
      <p:ext uri="{BB962C8B-B14F-4D97-AF65-F5344CB8AC3E}">
        <p14:creationId xmlns:p14="http://schemas.microsoft.com/office/powerpoint/2010/main" val="1088140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18</a:t>
            </a:fld>
            <a:endParaRPr lang="en-GB" noProof="0" dirty="0"/>
          </a:p>
        </p:txBody>
      </p:sp>
    </p:spTree>
    <p:extLst>
      <p:ext uri="{BB962C8B-B14F-4D97-AF65-F5344CB8AC3E}">
        <p14:creationId xmlns:p14="http://schemas.microsoft.com/office/powerpoint/2010/main" val="835508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2</a:t>
            </a:fld>
            <a:endParaRPr lang="en-GB" noProof="0" dirty="0"/>
          </a:p>
        </p:txBody>
      </p:sp>
    </p:spTree>
    <p:extLst>
      <p:ext uri="{BB962C8B-B14F-4D97-AF65-F5344CB8AC3E}">
        <p14:creationId xmlns:p14="http://schemas.microsoft.com/office/powerpoint/2010/main" val="2191877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4</a:t>
            </a:fld>
            <a:endParaRPr lang="en-GB" noProof="0" dirty="0"/>
          </a:p>
        </p:txBody>
      </p:sp>
    </p:spTree>
    <p:extLst>
      <p:ext uri="{BB962C8B-B14F-4D97-AF65-F5344CB8AC3E}">
        <p14:creationId xmlns:p14="http://schemas.microsoft.com/office/powerpoint/2010/main" val="115084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solidFill>
                  <a:srgbClr val="FF0000"/>
                </a:solidFill>
              </a:rPr>
              <a:t>NOTER</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solidFill>
                <a:srgbClr val="FF0000"/>
              </a:solidFill>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dirty="0">
                <a:solidFill>
                  <a:srgbClr val="FF0000"/>
                </a:solidFill>
              </a:rPr>
              <a:t>Både forskning og praksis peger på et behov for at arbejde både med overordnede principper og konkrete praksisunderstøttende elementer, hvis vi skal styrke anbragte børn og unges faglige progression og deres deltagelsesmuligheder og trivsel i skolen.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dirty="0">
              <a:solidFill>
                <a:srgbClr val="FF0000"/>
              </a:solidFill>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dirty="0">
                <a:solidFill>
                  <a:srgbClr val="FF0000"/>
                </a:solidFill>
              </a:rPr>
              <a:t>Som led i socialstyrelsens projekt om styrket læringsmiljø for anbragte børn og unge er der identificeret tre retningsgivende principper for en kvalificeret faglig praksis, som i høj grad også er relevant, når man zoomer ind på de indsatser, der fokuserer på at styrke anbragte børn og unges trivsel, deltagelsesmuligheder og faglige udvikling i skolen.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dirty="0">
              <a:solidFill>
                <a:srgbClr val="FF0000"/>
              </a:solidFill>
            </a:endParaRPr>
          </a:p>
          <a:p>
            <a:pPr marL="228600" indent="-228600">
              <a:buAutoNum type="arabicPeriod"/>
            </a:pPr>
            <a:r>
              <a:rPr lang="da-DK" sz="1200" dirty="0"/>
              <a:t>Faglige forventninger til barnets / den unges faglige progression</a:t>
            </a:r>
          </a:p>
          <a:p>
            <a:pPr marL="0" indent="0">
              <a:buNone/>
            </a:pPr>
            <a:endParaRPr lang="da-DK" sz="1200" dirty="0"/>
          </a:p>
          <a:p>
            <a:r>
              <a:rPr lang="da-DK" sz="1200" dirty="0"/>
              <a:t>2. Et ligeligt og samtidigt fokus på barnets / den unges faglige progression og trivsel</a:t>
            </a:r>
          </a:p>
          <a:p>
            <a:endParaRPr lang="da-DK" sz="1200" dirty="0"/>
          </a:p>
          <a:p>
            <a:r>
              <a:rPr lang="da-DK" sz="1200" dirty="0"/>
              <a:t>3. Sammenhængende læringsmiljøer mellem skole og hjem</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dirty="0">
              <a:solidFill>
                <a:srgbClr val="FF0000"/>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solidFill>
                <a:srgbClr val="FF0000"/>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solidFill>
                  <a:srgbClr val="FF0000"/>
                </a:solidFill>
              </a:rPr>
              <a:t>- De tre principper skal tilsammen give retning til det tværfaglige samarbejde og tilrettelæggelsen af støtten til barnet. Man kan sige det sådan, at principperne til sammen er principper for en helhedsorienteret forståelse af anbragte børn og unge, hvor </a:t>
            </a:r>
            <a:r>
              <a:rPr lang="da-DK" sz="1200" b="0" i="0" u="none" strike="noStrike" kern="1200" baseline="0" dirty="0">
                <a:solidFill>
                  <a:schemeClr val="tx1"/>
                </a:solidFill>
                <a:latin typeface="Verdana" pitchFamily="34" charset="0"/>
                <a:ea typeface="Verdana" pitchFamily="34" charset="0"/>
                <a:cs typeface="Verdana" pitchFamily="34" charset="0"/>
              </a:rPr>
              <a:t>faglig udvikling og trivsel går  hånd i hånd.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solidFill>
                <a:srgbClr val="FF0000"/>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solidFill>
                  <a:srgbClr val="FF0000"/>
                </a:solidFill>
              </a:rPr>
              <a:t>- </a:t>
            </a:r>
            <a:r>
              <a:rPr lang="da-DK" dirty="0"/>
              <a:t>De praksisunderstøttende greb, som jeg skitserer for jer efter principperne, spiller i </a:t>
            </a:r>
            <a:r>
              <a:rPr lang="da-DK" dirty="0" err="1"/>
              <a:t>forskelig</a:t>
            </a:r>
            <a:r>
              <a:rPr lang="da-DK" dirty="0"/>
              <a:t> grad og på forskellige måder sammen med de tre principper. </a:t>
            </a:r>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5</a:t>
            </a:fld>
            <a:endParaRPr lang="en-GB" noProof="0" dirty="0"/>
          </a:p>
        </p:txBody>
      </p:sp>
    </p:spTree>
    <p:extLst>
      <p:ext uri="{BB962C8B-B14F-4D97-AF65-F5344CB8AC3E}">
        <p14:creationId xmlns:p14="http://schemas.microsoft.com/office/powerpoint/2010/main" val="3569303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0" dirty="0"/>
              <a:t>NOTER</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b="0"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Hvad viser forskningen?</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dirty="0"/>
              <a:t>Svenske registerbaserede studier viser, at der ikke er nogen sammenhæng mellem anbragte børn og unges faglige niveau og udvikling, og de biologiske forældres </a:t>
            </a:r>
            <a:r>
              <a:rPr lang="da-DK" sz="1200" b="0" cap="none" dirty="0"/>
              <a:t>misbrug eller psykiske helbred, varigheden af anbringelsen eller alder ved første anbringelse.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cap="none" dirty="0"/>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cap="none" dirty="0"/>
              <a:t>Derimod tyder undersøgelser på, at de voksne omkring barnet ofte undervurderer barnets faglige </a:t>
            </a:r>
            <a:r>
              <a:rPr lang="da-DK" sz="1200" b="0" cap="none" dirty="0" err="1"/>
              <a:t>formåen</a:t>
            </a:r>
            <a:r>
              <a:rPr lang="da-DK" sz="1200" b="0" cap="none" dirty="0"/>
              <a:t>.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cap="none" dirty="0"/>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dirty="0"/>
              <a:t>Der er ikke nogen studier, som direkte undersøger sammenhæng mellem forventninger (positive eller negative) og barnets præstationer. Men kvalitative studier og eksempler fra praksis tyder på, at positive forventninger kan have en positiv betydning for anbragte børn og unges skolegang og trivsel. Positive forventninger fra lærere og øvrige voksne kan smitte af på barnets selvopfattelse og oplevelse af at gå i skole.</a:t>
            </a:r>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6</a:t>
            </a:fld>
            <a:endParaRPr lang="en-GB" noProof="0" dirty="0"/>
          </a:p>
        </p:txBody>
      </p:sp>
    </p:spTree>
    <p:extLst>
      <p:ext uri="{BB962C8B-B14F-4D97-AF65-F5344CB8AC3E}">
        <p14:creationId xmlns:p14="http://schemas.microsoft.com/office/powerpoint/2010/main" val="26409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a:solidFill>
                  <a:schemeClr val="tx1"/>
                </a:solidFill>
                <a:latin typeface="Verdana" pitchFamily="34" charset="0"/>
                <a:ea typeface="Verdana" pitchFamily="34" charset="0"/>
                <a:cs typeface="Verdana" pitchFamily="34" charset="0"/>
              </a:rPr>
              <a:t>NOTER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i="0" u="none" strike="noStrike" kern="1200" baseline="0" dirty="0">
                <a:solidFill>
                  <a:schemeClr val="tx1"/>
                </a:solidFill>
                <a:latin typeface="Verdana" pitchFamily="34" charset="0"/>
                <a:ea typeface="Verdana" pitchFamily="34" charset="0"/>
                <a:cs typeface="Verdana" pitchFamily="34" charset="0"/>
              </a:rPr>
              <a:t>Hvad viser forskningen?</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Nogle studier adresserer direkte eller indirekte den udfordring, at den socialpædagogiske behandling i nogle tilfælde dominerer støtten til anbragte børn og unge.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cap="none" dirty="0"/>
              <a:t>Ofte ses der i undervisningen af anbragte børn og unge en tendens til at vægte barnets sociale og personlige udvikling højere end faglige mål. Samtidig fremhæver forskningen, at det er en myte, at anbragte børn ikke er modtagelige for undervisning, før deres psykosociale problemer er behandlet. En skolechef i en dansk kommune udtrykker det sådan, at ”når vi skal have anbragte børn i trivsel, er en god skolegang lige så vigtig for trivslen [som behandling]”.</a:t>
            </a: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i="0" u="none" strike="noStrike" kern="1200" baseline="0" dirty="0">
                <a:solidFill>
                  <a:schemeClr val="tx1"/>
                </a:solidFill>
                <a:latin typeface="Verdana" pitchFamily="34" charset="0"/>
                <a:ea typeface="Verdana" pitchFamily="34" charset="0"/>
                <a:cs typeface="Verdana" pitchFamily="34" charset="0"/>
              </a:rPr>
              <a:t>Hvad indebærer det?</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cap="none" dirty="0"/>
              <a:t>Indsatsen omkring det enkelte barn / unge skal både fokusere på og understøtte mulighederne for faglig udvikling og trivsel. De to fokusområder skal være samtidige og koordinerede, dog bør undervisning og socialpædagogisk støtte / behandling holdes adskilt.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Det handler altså ikke om at undervisning og behandling skal integreres på en måde, så hvert område mister sit særskilte fokus – et bredt undervisningsbegreb med høj grad af inddragelse af børnenes personlige og sociale udfordringer, kan også gøre de faglige mål uklare.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Det handler snarere om, at den samlede støtte til anbragte børn og unge både indeholder et fokus på skolegang og socialpædagogiske behandling</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Kvalitative studier peger på, at når undervisning og socialpædagogisk støtte og behandling adskilles, får anbragte børn en mulighed for at opleve sig som kompetente og få et frirum væk fra deres problemer. (Egmont 2013; </a:t>
            </a:r>
            <a:r>
              <a:rPr lang="da-DK" sz="1200" b="0" i="0" u="none" strike="noStrike" kern="1200" baseline="0" dirty="0" err="1">
                <a:solidFill>
                  <a:schemeClr val="tx1"/>
                </a:solidFill>
                <a:latin typeface="Verdana" pitchFamily="34" charset="0"/>
                <a:ea typeface="Verdana" pitchFamily="34" charset="0"/>
                <a:cs typeface="Verdana" pitchFamily="34" charset="0"/>
              </a:rPr>
              <a:t>Bryderup</a:t>
            </a:r>
            <a:r>
              <a:rPr lang="da-DK" sz="1200" b="0" i="0" u="none" strike="noStrike" kern="1200" baseline="0" dirty="0">
                <a:solidFill>
                  <a:schemeClr val="tx1"/>
                </a:solidFill>
                <a:latin typeface="Verdana" pitchFamily="34" charset="0"/>
                <a:ea typeface="Verdana" pitchFamily="34" charset="0"/>
                <a:cs typeface="Verdana" pitchFamily="34" charset="0"/>
              </a:rPr>
              <a:t> et al, 2006).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Et ligeligt og samtidigt fokus kræver samarbejde mellem skole, forvaltning og anbringelsessted, så den samlede indsats kommer hele vejen rundt og er koordineret, men ikke nødvendigvis sker i samme arena!</a:t>
            </a:r>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7</a:t>
            </a:fld>
            <a:endParaRPr lang="en-GB" noProof="0" dirty="0"/>
          </a:p>
        </p:txBody>
      </p:sp>
    </p:spTree>
    <p:extLst>
      <p:ext uri="{BB962C8B-B14F-4D97-AF65-F5344CB8AC3E}">
        <p14:creationId xmlns:p14="http://schemas.microsoft.com/office/powerpoint/2010/main" val="3235704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0" dirty="0"/>
              <a:t>NOTER</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dirty="0"/>
              <a:t>Hvad viser forskningen?</a:t>
            </a:r>
            <a:br>
              <a:rPr lang="da-DK" sz="1200" b="1" dirty="0"/>
            </a:br>
            <a:r>
              <a:rPr lang="da-DK" sz="1200" b="1" dirty="0"/>
              <a:t>- </a:t>
            </a:r>
            <a:r>
              <a:rPr lang="da-DK" sz="1200" b="0" cap="none" dirty="0"/>
              <a:t>Forskning viser, at samarbejdet mellem skole og hjem har betydning for udsatte børn og unges læring og peger på, at der bør bygges bro mellem læringsmiljøet i skolen og læringsmiljøet i hjemmet.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Det er ikke et princip som adresseres direkte i de inkluderede studier. Imidlertid peger den bredere forskning i samarbejdet mellem skole og hjem i forhold til bl.a. udsatte børn og unges læring på betydningen af at skabe en sammenhængende indsats mellem læringsmiljøet i hjemmet og læringsmiljøet i skolen.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i="0" u="none" strike="noStrike" kern="1200" baseline="0" dirty="0">
                <a:solidFill>
                  <a:schemeClr val="tx1"/>
                </a:solidFill>
                <a:latin typeface="Verdana" pitchFamily="34" charset="0"/>
                <a:ea typeface="Verdana" pitchFamily="34" charset="0"/>
                <a:cs typeface="Verdana" pitchFamily="34" charset="0"/>
              </a:rPr>
              <a:t>Hvad indebærer det?</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cap="none" dirty="0"/>
              <a:t>For målgruppen af anbragte børn og unge betyder det, at lærere og pædagoger i skolen og plejeforældre / pædagogisk personale på anbringelsessteder arbejder ud fra en fælles forståelse og tilgang til barnet og fælles mål.</a:t>
            </a: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8</a:t>
            </a:fld>
            <a:endParaRPr lang="en-GB" noProof="0" dirty="0"/>
          </a:p>
        </p:txBody>
      </p:sp>
    </p:spTree>
    <p:extLst>
      <p:ext uri="{BB962C8B-B14F-4D97-AF65-F5344CB8AC3E}">
        <p14:creationId xmlns:p14="http://schemas.microsoft.com/office/powerpoint/2010/main" val="2184564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da-DK" dirty="0"/>
              <a:t>NOTER</a:t>
            </a:r>
          </a:p>
          <a:p>
            <a:endParaRPr lang="da-DK" dirty="0"/>
          </a:p>
          <a:p>
            <a:pPr marL="171450" indent="-171450">
              <a:buFontTx/>
              <a:buChar char="-"/>
            </a:pPr>
            <a:r>
              <a:rPr lang="da-DK" dirty="0"/>
              <a:t>Når man ser på tværs af forskning og praksis, kan der udledes fire ‘praksisgreb’ til at styrke anbragte børn og unges faglige progression, trivsel og deltagelsesmuligheder i skolen: </a:t>
            </a:r>
          </a:p>
          <a:p>
            <a:pPr marL="171450" indent="-171450">
              <a:buFontTx/>
              <a:buChar char="-"/>
            </a:pPr>
            <a:endParaRPr lang="da-DK" dirty="0"/>
          </a:p>
          <a:p>
            <a:pPr marL="342900" indent="-342900">
              <a:buFont typeface="+mj-lt"/>
              <a:buAutoNum type="arabicPeriod"/>
            </a:pPr>
            <a:r>
              <a:rPr lang="da-DK" b="0" dirty="0"/>
              <a:t>Inddrag systematisk barnet/den unges perspektiv</a:t>
            </a:r>
          </a:p>
          <a:p>
            <a:pPr marL="342900" indent="-342900">
              <a:buFont typeface="+mj-lt"/>
              <a:buAutoNum type="arabicPeriod"/>
            </a:pPr>
            <a:r>
              <a:rPr lang="da-DK" b="0" dirty="0"/>
              <a:t>Få viden om barnet/den unges faglige, kognitive og sociale kompetencer ved skolestart</a:t>
            </a:r>
          </a:p>
          <a:p>
            <a:pPr marL="342900" indent="-342900">
              <a:buFont typeface="+mj-lt"/>
              <a:buAutoNum type="arabicPeriod"/>
            </a:pPr>
            <a:r>
              <a:rPr lang="da-DK" b="0" dirty="0"/>
              <a:t>Gå sammen om at udarbejde en undervisningsplan for barnet/den unge</a:t>
            </a:r>
          </a:p>
          <a:p>
            <a:pPr marL="342900" indent="-342900">
              <a:buFont typeface="+mj-lt"/>
              <a:buAutoNum type="arabicPeriod"/>
            </a:pPr>
            <a:r>
              <a:rPr lang="da-DK" b="0" dirty="0"/>
              <a:t>Sørg for et tæt samarbejde mellem de nære og professionelle voksne i barnet/den unges hverdag</a:t>
            </a:r>
          </a:p>
          <a:p>
            <a:pPr marL="342900" indent="-342900">
              <a:buFont typeface="+mj-lt"/>
              <a:buAutoNum type="arabicPeriod"/>
            </a:pPr>
            <a:endParaRPr lang="da-DK" b="0" dirty="0"/>
          </a:p>
          <a:p>
            <a:pPr marL="0" indent="0">
              <a:buFont typeface="+mj-lt"/>
              <a:buNone/>
            </a:pPr>
            <a:r>
              <a:rPr lang="da-DK" b="0" dirty="0"/>
              <a:t>De fire greb uddybes på de følgende slides. </a:t>
            </a:r>
          </a:p>
          <a:p>
            <a:pPr marL="0" indent="0">
              <a:buFont typeface="+mj-lt"/>
              <a:buNone/>
            </a:pPr>
            <a:endParaRPr lang="da-DK" b="0" dirty="0"/>
          </a:p>
          <a:p>
            <a:r>
              <a:rPr lang="da-DK" dirty="0"/>
              <a:t> </a:t>
            </a:r>
          </a:p>
          <a:p>
            <a:r>
              <a:rPr lang="da-DK" dirty="0"/>
              <a:t>- Som I kan se, er der hovedsageligt tale om greb, som knytter sig til det organisatoriske niveau, og ikke om konkrete metoder og indsatsen, som kan integreres i undervisningen. </a:t>
            </a:r>
          </a:p>
          <a:p>
            <a:endParaRPr lang="da-DK" dirty="0"/>
          </a:p>
          <a:p>
            <a:pPr marL="0">
              <a:spcBef>
                <a:spcPts val="600"/>
              </a:spcBef>
              <a:spcAft>
                <a:spcPts val="600"/>
              </a:spcAft>
              <a:buNone/>
            </a:pPr>
            <a:r>
              <a:rPr lang="da-DK" dirty="0"/>
              <a:t>- Forskningen peger </a:t>
            </a:r>
            <a:r>
              <a:rPr lang="da-DK" i="1" dirty="0"/>
              <a:t>ikke </a:t>
            </a:r>
            <a:r>
              <a:rPr lang="da-DK" dirty="0"/>
              <a:t>på bestemte pædagogiske og didaktiske indsatser og metoder, som er særligt velegnede til at styrke </a:t>
            </a:r>
            <a:r>
              <a:rPr lang="da-DK" i="1" dirty="0"/>
              <a:t>anbragte </a:t>
            </a:r>
            <a:r>
              <a:rPr lang="da-DK" dirty="0"/>
              <a:t>børn og unges faglige progression, trivsel og deltagelsesmuligheder. </a:t>
            </a:r>
          </a:p>
          <a:p>
            <a:pPr marL="0">
              <a:spcBef>
                <a:spcPts val="600"/>
              </a:spcBef>
              <a:spcAft>
                <a:spcPts val="600"/>
              </a:spcAft>
              <a:buNone/>
            </a:pPr>
            <a:endParaRPr lang="da-DK" dirty="0"/>
          </a:p>
          <a:p>
            <a:pPr marL="171450" indent="-171450">
              <a:spcBef>
                <a:spcPts val="600"/>
              </a:spcBef>
              <a:spcAft>
                <a:spcPts val="600"/>
              </a:spcAft>
              <a:buFontTx/>
              <a:buChar char="-"/>
            </a:pPr>
            <a:r>
              <a:rPr lang="da-DK" dirty="0"/>
              <a:t>Derimod er det en central pointe, at konkrete indsatser og metoder skal vælges med afsæt i barnets/den unges individuelle behov. Praksiserfaringer peger på, at man skal arbejde fokuseret med få metoder af gangen efter tilgangen  planlæg, afprøv, evaluer, juster.</a:t>
            </a:r>
          </a:p>
          <a:p>
            <a:pPr marL="171450" indent="-171450">
              <a:spcBef>
                <a:spcPts val="600"/>
              </a:spcBef>
              <a:spcAft>
                <a:spcPts val="600"/>
              </a:spcAft>
              <a:buFontTx/>
              <a:buChar char="-"/>
            </a:pPr>
            <a:endParaRPr lang="da-DK" dirty="0"/>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9</a:t>
            </a:fld>
            <a:endParaRPr lang="en-GB" noProof="0" dirty="0"/>
          </a:p>
        </p:txBody>
      </p:sp>
    </p:spTree>
    <p:extLst>
      <p:ext uri="{BB962C8B-B14F-4D97-AF65-F5344CB8AC3E}">
        <p14:creationId xmlns:p14="http://schemas.microsoft.com/office/powerpoint/2010/main" val="678633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indent="0">
              <a:buFont typeface="Arial" panose="020B0604020202020204" pitchFamily="34" charset="0"/>
              <a:buNone/>
            </a:pPr>
            <a:r>
              <a:rPr lang="da-DK" sz="1200" b="0" dirty="0"/>
              <a:t>NOTER</a:t>
            </a:r>
          </a:p>
          <a:p>
            <a:pPr marL="0" indent="0">
              <a:buFont typeface="Arial" panose="020B0604020202020204" pitchFamily="34" charset="0"/>
              <a:buNone/>
            </a:pPr>
            <a:endParaRPr lang="da-DK" sz="1200" b="0" dirty="0"/>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200" b="1" kern="1200" dirty="0">
                <a:solidFill>
                  <a:schemeClr val="tx1"/>
                </a:solidFill>
                <a:effectLst/>
                <a:latin typeface="Verdana" pitchFamily="34" charset="0"/>
                <a:ea typeface="Verdana" pitchFamily="34" charset="0"/>
                <a:cs typeface="Verdana" pitchFamily="34" charset="0"/>
              </a:rPr>
              <a:t>Hvorfor er det relevant at inddrage barnet/den unges perspektiv?</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kern="1200" dirty="0">
                <a:solidFill>
                  <a:schemeClr val="tx1"/>
                </a:solidFill>
                <a:effectLst/>
                <a:latin typeface="Verdana" pitchFamily="34" charset="0"/>
                <a:ea typeface="Verdana" pitchFamily="34" charset="0"/>
                <a:cs typeface="Verdana" pitchFamily="34" charset="0"/>
              </a:rPr>
              <a:t>Det er altid relevant at inddrage anbragte børn og unge i beslutninger og indsatser, der vedrører dem. I folkeskolen er inddragelse både et middel og et mål i sig selv, idet et af formålene med folkeskolen er at ’forberede eleverne til deltagelse, medansvar, rettigheder og pligter i et samfund med frihed og folkestyre. Skolens virke skal derfor være præget af åndsfrihed, ligeværd og demokrati’ (Bekendtgørelse af lov om folkeskolen, § 1, stk. 3).</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kern="1200" dirty="0">
                <a:solidFill>
                  <a:schemeClr val="tx1"/>
                </a:solidFill>
                <a:effectLst/>
                <a:latin typeface="Verdana" pitchFamily="34" charset="0"/>
                <a:ea typeface="Verdana" pitchFamily="34" charset="0"/>
                <a:cs typeface="Verdana" pitchFamily="34" charset="0"/>
              </a:rPr>
              <a:t>Hvad peger forskningen på?</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kern="1200" dirty="0">
                <a:solidFill>
                  <a:schemeClr val="tx1"/>
                </a:solidFill>
                <a:effectLst/>
                <a:latin typeface="Verdana" pitchFamily="34" charset="0"/>
                <a:ea typeface="Verdana" pitchFamily="34" charset="0"/>
                <a:cs typeface="Verdana" pitchFamily="34" charset="0"/>
              </a:rPr>
              <a:t>Inddragelse af børneperspektivet er særligt relevant for anbragte børn og unge, da der ofte er mange aktører involveret i børnenes og de unges liv. Sagsbehandlere, plejeforældre/personale på anbringelsessteder og det pædagogiske personale i skolen kan have forskellige oplevelser og fortolkninger af barnets/den unges situation.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kern="1200" dirty="0">
                <a:solidFill>
                  <a:schemeClr val="tx1"/>
                </a:solidFill>
                <a:effectLst/>
                <a:latin typeface="Verdana" pitchFamily="34" charset="0"/>
                <a:ea typeface="Verdana" pitchFamily="34" charset="0"/>
                <a:cs typeface="Verdana" pitchFamily="34" charset="0"/>
              </a:rPr>
              <a:t>Inddragelse af barnets/den unges perspektiv kan være med til give alle aktører en fælles forståelse af barnets/den unges situation og behov – og ikke mindst en forståelse, som stemmer overens med barnets/den unges egen oplevelse.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kern="1200" dirty="0">
                <a:solidFill>
                  <a:schemeClr val="tx1"/>
                </a:solidFill>
                <a:effectLst/>
                <a:latin typeface="Verdana" pitchFamily="34" charset="0"/>
                <a:ea typeface="Verdana" pitchFamily="34" charset="0"/>
                <a:cs typeface="Verdana" pitchFamily="34" charset="0"/>
              </a:rPr>
              <a:t>Flere studier beskæftiger sig med en indsats, hvor børn og unge inddrages gennem samtaler om deres oplevelse af hverdagen med indsatsen samt feedbacksessioner om deres faglige, kognitive og sociale udvikling. Studierne undersøger dog ikke de direkte effekter af at inddrage børnenes/de unges perspektiv. </a:t>
            </a:r>
            <a:r>
              <a:rPr lang="da-DK" sz="1200" dirty="0">
                <a:latin typeface="Trebuchet MS" panose="020B0603020202020204" pitchFamily="34" charset="0"/>
              </a:rPr>
              <a:t>Derimod peger et studie på, at det kan være vanskeligt at inddrage anbragte børn og unges perspektiv på en måde, hvor de er del af en dialog frem for blot at modtage information om beslutninger truffet af voksne.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kern="1200" dirty="0">
                <a:solidFill>
                  <a:schemeClr val="tx1"/>
                </a:solidFill>
                <a:effectLst/>
                <a:latin typeface="Verdana" pitchFamily="34" charset="0"/>
                <a:ea typeface="Verdana" pitchFamily="34" charset="0"/>
                <a:cs typeface="Verdana" pitchFamily="34" charset="0"/>
              </a:rPr>
              <a:t>Derfor bør formen og rammerne for inddragelse og feedback til barnet overvejes nøje. Forskerne bag den danske undersøgelse af </a:t>
            </a:r>
            <a:r>
              <a:rPr lang="da-DK" sz="1200" kern="1200" dirty="0" err="1">
                <a:solidFill>
                  <a:schemeClr val="tx1"/>
                </a:solidFill>
                <a:effectLst/>
                <a:latin typeface="Verdana" pitchFamily="34" charset="0"/>
                <a:ea typeface="Verdana" pitchFamily="34" charset="0"/>
                <a:cs typeface="Verdana" pitchFamily="34" charset="0"/>
              </a:rPr>
              <a:t>Lukop</a:t>
            </a:r>
            <a:r>
              <a:rPr lang="da-DK" sz="1200" kern="1200" dirty="0">
                <a:solidFill>
                  <a:schemeClr val="tx1"/>
                </a:solidFill>
                <a:effectLst/>
                <a:latin typeface="Verdana" pitchFamily="34" charset="0"/>
                <a:ea typeface="Verdana" pitchFamily="34" charset="0"/>
                <a:cs typeface="Verdana" pitchFamily="34" charset="0"/>
              </a:rPr>
              <a:t>-modellen peger på, at barnets  tryghed under feedbacksessionerne spiller en stor rolle for, om barnet / den unge tør at give sit perspektiv. Derfor foreslår de bl.a., at barnet kan modtage løbende feedback i form af strukturerede samtaler med fx en lærer eller pædagog fra skoleteamet.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dirty="0">
                <a:latin typeface="Trebuchet MS" panose="020B0603020202020204" pitchFamily="34" charset="0"/>
              </a:rPr>
              <a:t>Her er brug for mere erfaring – afprøv fx vejledningen til en læringssamtale, som også er en del af </a:t>
            </a:r>
            <a:r>
              <a:rPr lang="da-DK" sz="1200" dirty="0" err="1">
                <a:latin typeface="Trebuchet MS" panose="020B0603020202020204" pitchFamily="34" charset="0"/>
              </a:rPr>
              <a:t>videnspakken</a:t>
            </a:r>
            <a:r>
              <a:rPr lang="da-DK" sz="1200" dirty="0">
                <a:latin typeface="Trebuchet MS" panose="020B0603020202020204" pitchFamily="34" charset="0"/>
              </a:rPr>
              <a:t>. </a:t>
            </a: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dirty="0">
              <a:latin typeface="Trebuchet MS" panose="020B0603020202020204" pitchFamily="34" charset="0"/>
            </a:endParaRPr>
          </a:p>
          <a:p>
            <a:r>
              <a:rPr lang="da-DK" sz="1200" kern="1200" dirty="0">
                <a:solidFill>
                  <a:schemeClr val="tx1"/>
                </a:solidFill>
                <a:effectLst/>
                <a:latin typeface="Verdana" pitchFamily="34" charset="0"/>
                <a:ea typeface="Verdana" pitchFamily="34" charset="0"/>
                <a:cs typeface="Verdana" pitchFamily="34" charset="0"/>
              </a:rPr>
              <a:t>- Den bredere forskning om inklusion af alle elever i skolens læringsmiljø viser, at inddragelse – når det lykkes - kan have positiv betydning på flere områder:</a:t>
            </a:r>
          </a:p>
          <a:p>
            <a:pPr lvl="0"/>
            <a:r>
              <a:rPr lang="da-DK" sz="1200" kern="1200" dirty="0">
                <a:solidFill>
                  <a:schemeClr val="tx1"/>
                </a:solidFill>
                <a:effectLst/>
                <a:latin typeface="Verdana" pitchFamily="34" charset="0"/>
                <a:ea typeface="Verdana" pitchFamily="34" charset="0"/>
                <a:cs typeface="Verdana" pitchFamily="34" charset="0"/>
              </a:rPr>
              <a:t>Inddragelse kan bidrage til at øge elevernes motivation, engagement og faglige niveau (Meyer, 2010; Harris et al., 2013; Mitchell, 2015). </a:t>
            </a:r>
          </a:p>
          <a:p>
            <a:r>
              <a:rPr lang="da-DK" sz="1200" kern="1200" dirty="0">
                <a:solidFill>
                  <a:schemeClr val="tx1"/>
                </a:solidFill>
                <a:effectLst/>
                <a:latin typeface="Verdana" pitchFamily="34" charset="0"/>
                <a:ea typeface="Verdana" pitchFamily="34" charset="0"/>
                <a:cs typeface="Verdana" pitchFamily="34" charset="0"/>
              </a:rPr>
              <a:t> </a:t>
            </a:r>
          </a:p>
          <a:p>
            <a:pPr lvl="1"/>
            <a:r>
              <a:rPr lang="da-DK" sz="1200" kern="1200" dirty="0">
                <a:solidFill>
                  <a:schemeClr val="tx1"/>
                </a:solidFill>
                <a:effectLst/>
                <a:latin typeface="Verdana" pitchFamily="34" charset="0"/>
                <a:ea typeface="Verdana" pitchFamily="34" charset="0"/>
                <a:cs typeface="Verdana" pitchFamily="34" charset="0"/>
              </a:rPr>
              <a:t>- Børnene kan blive aktive deltagere, der tager ansvar for egen læring. Der er tendenser, der peger på, at denne dynamik er særligt stærk hos marginaliserede børn (Harris, et al., 2013; </a:t>
            </a:r>
            <a:r>
              <a:rPr lang="da-DK" sz="1200" kern="1200" dirty="0" err="1">
                <a:solidFill>
                  <a:schemeClr val="tx1"/>
                </a:solidFill>
                <a:effectLst/>
                <a:latin typeface="Verdana" pitchFamily="34" charset="0"/>
                <a:ea typeface="Verdana" pitchFamily="34" charset="0"/>
                <a:cs typeface="Verdana" pitchFamily="34" charset="0"/>
              </a:rPr>
              <a:t>Babcock</a:t>
            </a:r>
            <a:r>
              <a:rPr lang="da-DK" sz="1200" kern="1200" dirty="0">
                <a:solidFill>
                  <a:schemeClr val="tx1"/>
                </a:solidFill>
                <a:effectLst/>
                <a:latin typeface="Verdana" pitchFamily="34" charset="0"/>
                <a:ea typeface="Verdana" pitchFamily="34" charset="0"/>
                <a:cs typeface="Verdana" pitchFamily="34" charset="0"/>
              </a:rPr>
              <a:t>, 2011; </a:t>
            </a:r>
            <a:r>
              <a:rPr lang="da-DK" sz="1200" kern="1200" dirty="0" err="1">
                <a:solidFill>
                  <a:schemeClr val="tx1"/>
                </a:solidFill>
                <a:effectLst/>
                <a:latin typeface="Verdana" pitchFamily="34" charset="0"/>
                <a:ea typeface="Verdana" pitchFamily="34" charset="0"/>
                <a:cs typeface="Verdana" pitchFamily="34" charset="0"/>
              </a:rPr>
              <a:t>Lerin</a:t>
            </a:r>
            <a:r>
              <a:rPr lang="da-DK" sz="1200" kern="1200" dirty="0">
                <a:solidFill>
                  <a:schemeClr val="tx1"/>
                </a:solidFill>
                <a:effectLst/>
                <a:latin typeface="Verdana" pitchFamily="34" charset="0"/>
                <a:ea typeface="Verdana" pitchFamily="34" charset="0"/>
                <a:cs typeface="Verdana" pitchFamily="34" charset="0"/>
              </a:rPr>
              <a:t>, 2006).  </a:t>
            </a:r>
          </a:p>
          <a:p>
            <a:r>
              <a:rPr lang="da-DK" sz="1200" kern="1200" dirty="0">
                <a:solidFill>
                  <a:schemeClr val="tx1"/>
                </a:solidFill>
                <a:effectLst/>
                <a:latin typeface="Verdana" pitchFamily="34" charset="0"/>
                <a:ea typeface="Verdana" pitchFamily="34" charset="0"/>
                <a:cs typeface="Verdana" pitchFamily="34" charset="0"/>
              </a:rPr>
              <a:t> </a:t>
            </a:r>
          </a:p>
          <a:p>
            <a:pPr lvl="1"/>
            <a:r>
              <a:rPr lang="da-DK" sz="1200" kern="1200" dirty="0">
                <a:solidFill>
                  <a:schemeClr val="tx1"/>
                </a:solidFill>
                <a:effectLst/>
                <a:latin typeface="Verdana" pitchFamily="34" charset="0"/>
                <a:ea typeface="Verdana" pitchFamily="34" charset="0"/>
                <a:cs typeface="Verdana" pitchFamily="34" charset="0"/>
              </a:rPr>
              <a:t>- Der er indikationer på, at inddragelse – særligt deltagelsesorienterede tilgange – spiller en rolle ift. at udvikle børnenes evne til at anvende demokratiske værdier i og uden for klasseværelset og engagere sig i det omkringliggende samfund (Harris et al., 2013; Darling-Hammond, 1996). </a:t>
            </a:r>
          </a:p>
          <a:p>
            <a:r>
              <a:rPr lang="da-DK" sz="1200" kern="1200" dirty="0">
                <a:solidFill>
                  <a:schemeClr val="tx1"/>
                </a:solidFill>
                <a:effectLst/>
                <a:latin typeface="Verdana" pitchFamily="34" charset="0"/>
                <a:ea typeface="Verdana" pitchFamily="34" charset="0"/>
                <a:cs typeface="Verdana" pitchFamily="34" charset="0"/>
              </a:rPr>
              <a:t> </a:t>
            </a:r>
          </a:p>
          <a:p>
            <a:pPr marL="628639" lvl="1" indent="-171450">
              <a:buFontTx/>
              <a:buChar char="-"/>
            </a:pPr>
            <a:r>
              <a:rPr lang="da-DK" sz="1200" kern="1200" dirty="0">
                <a:solidFill>
                  <a:schemeClr val="tx1"/>
                </a:solidFill>
                <a:effectLst/>
                <a:latin typeface="Verdana" pitchFamily="34" charset="0"/>
                <a:ea typeface="Verdana" pitchFamily="34" charset="0"/>
                <a:cs typeface="Verdana" pitchFamily="34" charset="0"/>
              </a:rPr>
              <a:t>Inddragelse af børneperspektivet kan medføre en tilpasning af undervisningsmiljøet, der således i højere grad differentieres efter det enkelte barns forudsætninger for læring (EVA, 2014; Andersen et al., 2012).</a:t>
            </a:r>
          </a:p>
          <a:p>
            <a:pPr marL="628639" lvl="1" indent="-171450">
              <a:buFontTx/>
              <a:buChar char="-"/>
            </a:pP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dirty="0">
                <a:latin typeface="Trebuchet MS" panose="020B0603020202020204" pitchFamily="34" charset="0"/>
              </a:rPr>
              <a:t>Hvem er aktørerne, og hvad er deres roller?</a:t>
            </a:r>
            <a:br>
              <a:rPr lang="da-DK" sz="1200" b="1" dirty="0">
                <a:latin typeface="Trebuchet MS" panose="020B0603020202020204" pitchFamily="34" charset="0"/>
              </a:rPr>
            </a:br>
            <a:r>
              <a:rPr lang="da-DK" sz="1200" b="1" dirty="0">
                <a:latin typeface="Trebuchet MS" panose="020B0603020202020204" pitchFamily="34" charset="0"/>
              </a:rPr>
              <a:t>- </a:t>
            </a:r>
            <a:r>
              <a:rPr lang="da-DK" sz="1200" dirty="0">
                <a:latin typeface="Trebuchet MS" panose="020B0603020202020204" pitchFamily="34" charset="0"/>
              </a:rPr>
              <a:t>De fagpersoner der er en del af barnet/den unges hverdag – det kan fx være pædagogisk personale på skolen og anbringelsesstedet/plejeforældre.</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dirty="0">
                <a:latin typeface="Trebuchet MS" panose="020B0603020202020204" pitchFamily="34" charset="0"/>
              </a:rPr>
              <a:t>- Barnet/den unge kan fx inddrages gennem læringssamtaler, som er et redskab til løbende og systematisk inddragelse af barnet/den unges perspektiv. (Skema for læringssamtaler er et produkt i det samlede inspirationsmateriale om anbragte børn og unges faglige progression, trivsel og </a:t>
            </a:r>
            <a:r>
              <a:rPr lang="da-DK" sz="1200" dirty="0" err="1">
                <a:latin typeface="Trebuchet MS" panose="020B0603020202020204" pitchFamily="34" charset="0"/>
              </a:rPr>
              <a:t>deltalgelsesmuligheder</a:t>
            </a:r>
            <a:r>
              <a:rPr lang="da-DK" sz="1200" dirty="0">
                <a:latin typeface="Trebuchet MS" panose="020B0603020202020204" pitchFamily="34" charset="0"/>
              </a:rPr>
              <a:t>) </a:t>
            </a:r>
          </a:p>
          <a:p>
            <a:pPr marL="171450" lvl="0" indent="-171450">
              <a:buFontTx/>
              <a:buChar char="-"/>
            </a:pP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dirty="0"/>
          </a:p>
          <a:p>
            <a:endParaRPr lang="da-DK" dirty="0"/>
          </a:p>
          <a:p>
            <a:endParaRPr lang="da-DK" sz="1200" b="1" dirty="0"/>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10</a:t>
            </a:fld>
            <a:endParaRPr lang="en-GB" noProof="0" dirty="0"/>
          </a:p>
        </p:txBody>
      </p:sp>
    </p:spTree>
    <p:extLst>
      <p:ext uri="{BB962C8B-B14F-4D97-AF65-F5344CB8AC3E}">
        <p14:creationId xmlns:p14="http://schemas.microsoft.com/office/powerpoint/2010/main" val="2052282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Logo_fonden"/>
          <p:cNvSpPr>
            <a:spLocks noChangeAspect="1"/>
          </p:cNvSpPr>
          <p:nvPr userDrawn="1"/>
        </p:nvSpPr>
        <p:spPr>
          <a:xfrm>
            <a:off x="817200" y="6159600"/>
            <a:ext cx="1319093" cy="298800"/>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FLD_PresentationTitle">
            <a:extLst>
              <a:ext uri="{FF2B5EF4-FFF2-40B4-BE49-F238E27FC236}">
                <a16:creationId xmlns:a16="http://schemas.microsoft.com/office/drawing/2014/main" id="{B1DAA5DF-5AA7-49EC-ACBF-10E8A1971277}"/>
              </a:ext>
            </a:extLst>
          </p:cNvPr>
          <p:cNvSpPr>
            <a:spLocks noGrp="1"/>
          </p:cNvSpPr>
          <p:nvPr>
            <p:ph type="ctrTitle" hasCustomPrompt="1"/>
          </p:nvPr>
        </p:nvSpPr>
        <p:spPr>
          <a:xfrm>
            <a:off x="798513" y="409569"/>
            <a:ext cx="9773112" cy="681548"/>
          </a:xfrm>
        </p:spPr>
        <p:txBody>
          <a:bodyPr tIns="0" anchor="t" anchorCtr="0"/>
          <a:lstStyle>
            <a:lvl1pPr>
              <a:defRPr sz="4800" cap="all" spc="-150" baseline="0" smtClean="0">
                <a:solidFill>
                  <a:schemeClr val="tx1"/>
                </a:solidFill>
                <a:latin typeface="Trebuchet MS" panose="020B0603020202020204" pitchFamily="34" charset="0"/>
              </a:defRPr>
            </a:lvl1pPr>
          </a:lstStyle>
          <a:p>
            <a:r>
              <a:rPr lang="en-GB" noProof="0" dirty="0"/>
              <a:t>Headline</a:t>
            </a:r>
          </a:p>
        </p:txBody>
      </p:sp>
      <p:sp>
        <p:nvSpPr>
          <p:cNvPr id="19" name="FLD_PresentationTitle_2">
            <a:extLst>
              <a:ext uri="{FF2B5EF4-FFF2-40B4-BE49-F238E27FC236}">
                <a16:creationId xmlns:a16="http://schemas.microsoft.com/office/drawing/2014/main" id="{5B27253C-39D7-4448-BD0F-A9FC3677BCBD}"/>
              </a:ext>
            </a:extLst>
          </p:cNvPr>
          <p:cNvSpPr>
            <a:spLocks noGrp="1" noChangeArrowheads="1"/>
          </p:cNvSpPr>
          <p:nvPr>
            <p:ph type="subTitle" sz="quarter" idx="1" hasCustomPrompt="1"/>
          </p:nvPr>
        </p:nvSpPr>
        <p:spPr>
          <a:xfrm>
            <a:off x="798512" y="1139744"/>
            <a:ext cx="9772652" cy="1254562"/>
          </a:xfrm>
        </p:spPr>
        <p:txBody>
          <a:bodyPr lIns="0"/>
          <a:lstStyle>
            <a:lvl1pPr marL="0" indent="0">
              <a:lnSpc>
                <a:spcPct val="100000"/>
              </a:lnSpc>
              <a:spcAft>
                <a:spcPts val="0"/>
              </a:spcAft>
              <a:buFontTx/>
              <a:buNone/>
              <a:defRPr sz="4800" b="1" cap="all" spc="-150" baseline="0" smtClean="0">
                <a:solidFill>
                  <a:schemeClr val="tx2"/>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lvl1pPr>
          </a:lstStyle>
          <a:p>
            <a:pPr lvl="0"/>
            <a:r>
              <a:rPr lang="en-GB" dirty="0"/>
              <a:t>Subtitle</a:t>
            </a:r>
          </a:p>
        </p:txBody>
      </p:sp>
      <p:sp>
        <p:nvSpPr>
          <p:cNvPr id="9" name="Slide Number Placeholder 5"/>
          <p:cNvSpPr>
            <a:spLocks noGrp="1"/>
          </p:cNvSpPr>
          <p:nvPr>
            <p:ph type="sldNum" sz="quarter" idx="4"/>
          </p:nvPr>
        </p:nvSpPr>
        <p:spPr>
          <a:xfrm>
            <a:off x="10907200" y="6284782"/>
            <a:ext cx="479938" cy="155611"/>
          </a:xfrm>
          <a:prstGeom prst="rect">
            <a:avLst/>
          </a:prstGeom>
        </p:spPr>
        <p:txBody>
          <a:bodyPr vert="horz" wrap="square" lIns="0" tIns="0" rIns="0" bIns="0" numCol="1" anchor="ctr" anchorCtr="0" compatLnSpc="1">
            <a:prstTxWarp prst="textNoShape">
              <a:avLst/>
            </a:prstTxWarp>
          </a:bodyPr>
          <a:lstStyle>
            <a:lvl1pPr algn="r">
              <a:defRPr sz="800">
                <a:solidFill>
                  <a:schemeClr val="tx1"/>
                </a:solidFill>
                <a:latin typeface="Trebuchet MS" panose="020B0603020202020204" pitchFamily="34" charset="0"/>
              </a:defRPr>
            </a:lvl1pPr>
          </a:lstStyle>
          <a:p>
            <a:fld id="{31421AFA-3AE7-4CEA-BC9B-447859BED57B}" type="slidenum">
              <a:rPr lang="en-GB" smtClean="0"/>
              <a:pPr/>
              <a:t>‹nr.›</a:t>
            </a:fld>
            <a:endParaRPr lang="en-GB" dirty="0"/>
          </a:p>
        </p:txBody>
      </p:sp>
      <p:sp>
        <p:nvSpPr>
          <p:cNvPr id="11" name="Footer Placeholder 4">
            <a:extLst>
              <a:ext uri="{FF2B5EF4-FFF2-40B4-BE49-F238E27FC236}">
                <a16:creationId xmlns:a16="http://schemas.microsoft.com/office/drawing/2014/main" id="{FC6EA742-E999-426B-9F1C-33524D47AEA4}"/>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atin typeface="Trebuchet MS" panose="020B0603020202020204" pitchFamily="34" charset="0"/>
              </a:defRPr>
            </a:lvl1pPr>
          </a:lstStyle>
          <a:p>
            <a:pPr algn="r"/>
            <a:r>
              <a:rPr lang="da-DK"/>
              <a:t>Kritisk tænkning i Grundskolen</a:t>
            </a:r>
            <a:endParaRPr lang="da-DK" dirty="0"/>
          </a:p>
        </p:txBody>
      </p:sp>
      <p:sp>
        <p:nvSpPr>
          <p:cNvPr id="12" name="Date_DateCustomA">
            <a:extLst>
              <a:ext uri="{FF2B5EF4-FFF2-40B4-BE49-F238E27FC236}">
                <a16:creationId xmlns:a16="http://schemas.microsoft.com/office/drawing/2014/main" id="{09BA1C59-AB8D-4ACE-A4C9-3A97AB0B83E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latin typeface="Trebuchet MS" panose="020B0603020202020204" pitchFamily="34" charset="0"/>
              </a:defRPr>
            </a:lvl1pPr>
          </a:lstStyle>
          <a:p>
            <a:pPr algn="r"/>
            <a:fld id="{A71CF30F-E92E-4A68-8869-57BD9015366E}" type="datetime1">
              <a:rPr lang="da-DK" smtClean="0"/>
              <a:t>03-03-2021</a:t>
            </a:fld>
            <a:endParaRPr lang="da-DK" dirty="0"/>
          </a:p>
        </p:txBody>
      </p:sp>
      <p:pic>
        <p:nvPicPr>
          <p:cNvPr id="13" name="Picture 12">
            <a:extLst>
              <a:ext uri="{FF2B5EF4-FFF2-40B4-BE49-F238E27FC236}">
                <a16:creationId xmlns:a16="http://schemas.microsoft.com/office/drawing/2014/main" id="{FFB51B1B-0C43-46E4-8C3C-795E88A766B2}"/>
              </a:ext>
            </a:extLst>
          </p:cNvPr>
          <p:cNvPicPr>
            <a:picLocks noChangeAspect="1"/>
          </p:cNvPicPr>
          <p:nvPr userDrawn="1"/>
        </p:nvPicPr>
        <p:blipFill>
          <a:blip r:embed="rId2"/>
          <a:stretch>
            <a:fillRect/>
          </a:stretch>
        </p:blipFill>
        <p:spPr>
          <a:xfrm>
            <a:off x="798512" y="6167153"/>
            <a:ext cx="1208838" cy="255600"/>
          </a:xfrm>
          <a:prstGeom prst="rect">
            <a:avLst/>
          </a:prstGeom>
        </p:spPr>
      </p:pic>
      <p:pic>
        <p:nvPicPr>
          <p:cNvPr id="14" name="Picture 13">
            <a:extLst>
              <a:ext uri="{FF2B5EF4-FFF2-40B4-BE49-F238E27FC236}">
                <a16:creationId xmlns:a16="http://schemas.microsoft.com/office/drawing/2014/main" id="{8914D243-3E89-4209-B85A-14BDA4345DEF}"/>
              </a:ext>
            </a:extLst>
          </p:cNvPr>
          <p:cNvPicPr>
            <a:picLocks noChangeAspect="1"/>
          </p:cNvPicPr>
          <p:nvPr userDrawn="1"/>
        </p:nvPicPr>
        <p:blipFill>
          <a:blip r:embed="rId3"/>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542876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dirty="0"/>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570071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4">
            <a:extLst>
              <a:ext uri="{FF2B5EF4-FFF2-40B4-BE49-F238E27FC236}">
                <a16:creationId xmlns:a16="http://schemas.microsoft.com/office/drawing/2014/main" id="{414EC495-A6B9-4C60-A011-7047269C9CE9}"/>
              </a:ext>
            </a:extLst>
          </p:cNvPr>
          <p:cNvSpPr>
            <a:spLocks noGrp="1"/>
          </p:cNvSpPr>
          <p:nvPr>
            <p:ph sz="quarter" idx="16"/>
          </p:nvPr>
        </p:nvSpPr>
        <p:spPr>
          <a:xfrm>
            <a:off x="7313612" y="1645032"/>
            <a:ext cx="4073525" cy="40633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B60EC9E1-A6E7-4EDC-A604-820C98771D2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73643761-53E5-4729-8F9C-AC57323CEE05}"/>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3391ED8-019D-442A-8C61-2421D4E62388}" type="datetime1">
              <a:rPr lang="da-DK" smtClean="0"/>
              <a:t>03-03-2021</a:t>
            </a:fld>
            <a:endParaRPr lang="en-GB" dirty="0"/>
          </a:p>
        </p:txBody>
      </p:sp>
      <p:cxnSp>
        <p:nvCxnSpPr>
          <p:cNvPr id="8" name="Straight Connector 7">
            <a:extLst>
              <a:ext uri="{FF2B5EF4-FFF2-40B4-BE49-F238E27FC236}">
                <a16:creationId xmlns:a16="http://schemas.microsoft.com/office/drawing/2014/main" id="{E83EDFB8-570D-4498-AA8E-84B6600A4B63}"/>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5ACEB614-DA3B-44B3-A2D0-13A9DC18DBD0}"/>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416253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con (A)">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7339647" cy="748800"/>
          </a:xfrm>
        </p:spPr>
        <p:txBody>
          <a:bodyPr anchor="b" anchorCtr="0"/>
          <a:lstStyle/>
          <a:p>
            <a:r>
              <a:rPr lang="en-US"/>
              <a:t>Click to edit Master title style</a:t>
            </a:r>
            <a:endParaRPr lang="en-GB" dirty="0"/>
          </a:p>
        </p:txBody>
      </p:sp>
      <p:sp>
        <p:nvSpPr>
          <p:cNvPr id="3" name="Content Placeholder 2"/>
          <p:cNvSpPr>
            <a:spLocks noGrp="1"/>
          </p:cNvSpPr>
          <p:nvPr>
            <p:ph idx="1" hasCustomPrompt="1"/>
          </p:nvPr>
        </p:nvSpPr>
        <p:spPr>
          <a:xfrm>
            <a:off x="798512" y="1645033"/>
            <a:ext cx="105886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3">
            <a:extLst>
              <a:ext uri="{FF2B5EF4-FFF2-40B4-BE49-F238E27FC236}">
                <a16:creationId xmlns:a16="http://schemas.microsoft.com/office/drawing/2014/main" id="{6FB39600-48A6-438C-ACEE-E7C3FBF9C3A2}"/>
              </a:ext>
            </a:extLst>
          </p:cNvPr>
          <p:cNvSpPr>
            <a:spLocks noGrp="1"/>
          </p:cNvSpPr>
          <p:nvPr>
            <p:ph type="pic" sz="quarter" idx="11" hasCustomPrompt="1"/>
          </p:nvPr>
        </p:nvSpPr>
        <p:spPr>
          <a:xfrm>
            <a:off x="10571163" y="452544"/>
            <a:ext cx="800964" cy="800964"/>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C4DE7E55-1B3D-4B43-B1B5-DE5E4FAB9891}"/>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F5D459F2-4C14-4DC3-8A9D-B1E9DF21E4C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364D55B-40B7-4258-9558-47E6A186EC64}" type="datetime1">
              <a:rPr lang="da-DK" smtClean="0"/>
              <a:t>03-03-2021</a:t>
            </a:fld>
            <a:endParaRPr lang="en-GB" dirty="0"/>
          </a:p>
        </p:txBody>
      </p:sp>
      <p:cxnSp>
        <p:nvCxnSpPr>
          <p:cNvPr id="9" name="Straight Connector 8">
            <a:extLst>
              <a:ext uri="{FF2B5EF4-FFF2-40B4-BE49-F238E27FC236}">
                <a16:creationId xmlns:a16="http://schemas.microsoft.com/office/drawing/2014/main" id="{5DC259FC-7BC3-4EDA-8179-7B4BE98CE7F1}"/>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E0F18B41-9C7B-4D44-94E4-41777E64CA6E}"/>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99918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icon (B)">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7339648" cy="748800"/>
          </a:xfrm>
        </p:spPr>
        <p:txBody>
          <a:bodyPr anchor="b" anchorCtr="0"/>
          <a:lstStyle/>
          <a:p>
            <a:r>
              <a:rPr lang="en-US" dirty="0"/>
              <a:t>Click to edit Master title style</a:t>
            </a:r>
            <a:endParaRPr lang="en-GB" dirty="0"/>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513" y="1645033"/>
            <a:ext cx="895826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10571162" y="1645033"/>
            <a:ext cx="818165" cy="818165"/>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E31502FD-B05E-464F-8932-42D027579D97}"/>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AA65EC4C-43E8-483C-B54B-30D5535BB4C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A534EC8-EBDD-46E8-BEFB-BF874F5673D6}" type="datetime1">
              <a:rPr lang="da-DK" smtClean="0"/>
              <a:t>03-03-2021</a:t>
            </a:fld>
            <a:endParaRPr lang="en-GB" dirty="0"/>
          </a:p>
        </p:txBody>
      </p:sp>
      <p:cxnSp>
        <p:nvCxnSpPr>
          <p:cNvPr id="11" name="Straight Connector 10">
            <a:extLst>
              <a:ext uri="{FF2B5EF4-FFF2-40B4-BE49-F238E27FC236}">
                <a16:creationId xmlns:a16="http://schemas.microsoft.com/office/drawing/2014/main" id="{BB7C7F6D-B8A7-4AA7-BCC3-DD90B0CF2AAB}"/>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132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llustration (A)">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dirty="0"/>
              <a:t>Click to edit Master title style</a:t>
            </a:r>
            <a:endParaRPr lang="en-GB" dirty="0"/>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513" y="1645033"/>
            <a:ext cx="6515100"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8128000" y="1645033"/>
            <a:ext cx="3259138" cy="3240691"/>
          </a:xfrm>
          <a:noFill/>
          <a:ln>
            <a:noFill/>
          </a:ln>
        </p:spPr>
        <p:txBody>
          <a:bodyPr lIns="38399" tIns="0" anchor="t" anchorCtr="0"/>
          <a:lstStyle>
            <a:lvl1pPr marL="0" indent="0">
              <a:buNone/>
              <a:defRPr sz="1800">
                <a:solidFill>
                  <a:schemeClr val="tx1"/>
                </a:solidFill>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FB97A6BE-821A-4BF5-AFE7-9A048351C6D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1815BEB-2C63-4CBF-9795-6F15022666B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F871009-0375-41FB-A46A-17463F54EDC0}" type="datetime1">
              <a:rPr lang="da-DK" smtClean="0"/>
              <a:t>03-03-2021</a:t>
            </a:fld>
            <a:endParaRPr lang="en-GB" dirty="0"/>
          </a:p>
        </p:txBody>
      </p:sp>
      <p:cxnSp>
        <p:nvCxnSpPr>
          <p:cNvPr id="11" name="Straight Connector 10">
            <a:extLst>
              <a:ext uri="{FF2B5EF4-FFF2-40B4-BE49-F238E27FC236}">
                <a16:creationId xmlns:a16="http://schemas.microsoft.com/office/drawing/2014/main" id="{02AE76A0-0BA6-4464-9213-435FF1820782}"/>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4075F56-B15C-4BD8-AA94-1AD27BB13E7E}"/>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474537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llustration (B)">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dirty="0"/>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570071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4">
            <a:extLst>
              <a:ext uri="{FF2B5EF4-FFF2-40B4-BE49-F238E27FC236}">
                <a16:creationId xmlns:a16="http://schemas.microsoft.com/office/drawing/2014/main" id="{286587FC-F18B-4FBE-8CD2-663B9BA8C734}"/>
              </a:ext>
            </a:extLst>
          </p:cNvPr>
          <p:cNvSpPr>
            <a:spLocks noGrp="1"/>
          </p:cNvSpPr>
          <p:nvPr>
            <p:ph type="pic" sz="quarter" idx="14" hasCustomPrompt="1"/>
          </p:nvPr>
        </p:nvSpPr>
        <p:spPr>
          <a:xfrm>
            <a:off x="7313613" y="1644649"/>
            <a:ext cx="4073525" cy="4063738"/>
          </a:xfrm>
        </p:spPr>
        <p:txBody>
          <a:bodyPr/>
          <a:lstStyle>
            <a:lvl1pPr marL="0" indent="0">
              <a:buNone/>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9B89233D-8149-4491-95B2-DE11051C861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D2C9554E-F561-4DDA-B278-92702108D9B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1731C78-43FF-419C-AB7A-521F64EA8AEF}" type="datetime1">
              <a:rPr lang="da-DK" smtClean="0"/>
              <a:t>03-03-2021</a:t>
            </a:fld>
            <a:endParaRPr lang="en-GB" dirty="0"/>
          </a:p>
        </p:txBody>
      </p:sp>
      <p:cxnSp>
        <p:nvCxnSpPr>
          <p:cNvPr id="9" name="Straight Connector 8">
            <a:extLst>
              <a:ext uri="{FF2B5EF4-FFF2-40B4-BE49-F238E27FC236}">
                <a16:creationId xmlns:a16="http://schemas.microsoft.com/office/drawing/2014/main" id="{AE1089A2-5634-48C4-8DC1-B4DDA05C790A}"/>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4D22848C-8DF9-4D1C-B9BF-D0540863CF34}"/>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14375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text">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513" y="1645033"/>
            <a:ext cx="732948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89007D2D-A158-459C-BE2E-0A1D348DA7C9}"/>
              </a:ext>
            </a:extLst>
          </p:cNvPr>
          <p:cNvSpPr>
            <a:spLocks noGrp="1"/>
          </p:cNvSpPr>
          <p:nvPr>
            <p:ph type="body" sz="quarter" idx="15" hasCustomPrompt="1"/>
          </p:nvPr>
        </p:nvSpPr>
        <p:spPr>
          <a:xfrm>
            <a:off x="8942387" y="1644771"/>
            <a:ext cx="244475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12,3</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Text Placeholder 6">
            <a:extLst>
              <a:ext uri="{FF2B5EF4-FFF2-40B4-BE49-F238E27FC236}">
                <a16:creationId xmlns:a16="http://schemas.microsoft.com/office/drawing/2014/main" id="{99C5C721-7970-4C21-B42B-33753616C1B3}"/>
              </a:ext>
            </a:extLst>
          </p:cNvPr>
          <p:cNvSpPr>
            <a:spLocks noGrp="1"/>
          </p:cNvSpPr>
          <p:nvPr>
            <p:ph type="body" sz="quarter" idx="14" hasCustomPrompt="1"/>
          </p:nvPr>
        </p:nvSpPr>
        <p:spPr>
          <a:xfrm>
            <a:off x="8942388" y="4992414"/>
            <a:ext cx="2444750" cy="715973"/>
          </a:xfrm>
        </p:spPr>
        <p:txBody>
          <a:bodyPr lIns="0" anchor="b" anchorCtr="0"/>
          <a:lstStyle>
            <a:lvl1pPr marL="228600" indent="-228600">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grpSp>
        <p:nvGrpSpPr>
          <p:cNvPr id="3" name="Group 2">
            <a:extLst>
              <a:ext uri="{FF2B5EF4-FFF2-40B4-BE49-F238E27FC236}">
                <a16:creationId xmlns:a16="http://schemas.microsoft.com/office/drawing/2014/main" id="{CBDD567F-EFA3-4304-9F2D-5128B34EFFF1}"/>
              </a:ext>
            </a:extLst>
          </p:cNvPr>
          <p:cNvGrpSpPr/>
          <p:nvPr userDrawn="1"/>
        </p:nvGrpSpPr>
        <p:grpSpPr>
          <a:xfrm>
            <a:off x="12339858" y="1634370"/>
            <a:ext cx="1796791" cy="2907588"/>
            <a:chOff x="12403271" y="-1"/>
            <a:chExt cx="1796791" cy="2907588"/>
          </a:xfrm>
        </p:grpSpPr>
        <p:pic>
          <p:nvPicPr>
            <p:cNvPr id="9" name="Picture 8">
              <a:extLst>
                <a:ext uri="{FF2B5EF4-FFF2-40B4-BE49-F238E27FC236}">
                  <a16:creationId xmlns:a16="http://schemas.microsoft.com/office/drawing/2014/main" id="{760E582F-46F7-4DF2-ABCB-E07E85419FF4}"/>
                </a:ext>
              </a:extLst>
            </p:cNvPr>
            <p:cNvPicPr>
              <a:picLocks noChangeAspect="1"/>
            </p:cNvPicPr>
            <p:nvPr userDrawn="1"/>
          </p:nvPicPr>
          <p:blipFill>
            <a:blip r:embed="rId2"/>
            <a:stretch>
              <a:fillRect/>
            </a:stretch>
          </p:blipFill>
          <p:spPr>
            <a:xfrm>
              <a:off x="12414617" y="1122667"/>
              <a:ext cx="1261627" cy="1565633"/>
            </a:xfrm>
            <a:prstGeom prst="rect">
              <a:avLst/>
            </a:prstGeom>
          </p:spPr>
        </p:pic>
        <p:grpSp>
          <p:nvGrpSpPr>
            <p:cNvPr id="12" name="Group 11">
              <a:extLst>
                <a:ext uri="{FF2B5EF4-FFF2-40B4-BE49-F238E27FC236}">
                  <a16:creationId xmlns:a16="http://schemas.microsoft.com/office/drawing/2014/main" id="{FA367DCD-123C-45F4-87EB-1586FA603E3A}"/>
                </a:ext>
              </a:extLst>
            </p:cNvPr>
            <p:cNvGrpSpPr/>
            <p:nvPr userDrawn="1"/>
          </p:nvGrpSpPr>
          <p:grpSpPr>
            <a:xfrm>
              <a:off x="12403271" y="-1"/>
              <a:ext cx="1796791" cy="2907588"/>
              <a:chOff x="9009867" y="1645032"/>
              <a:chExt cx="2365739" cy="3828268"/>
            </a:xfrm>
          </p:grpSpPr>
          <p:pic>
            <p:nvPicPr>
              <p:cNvPr id="15" name="Picture 14">
                <a:extLst>
                  <a:ext uri="{FF2B5EF4-FFF2-40B4-BE49-F238E27FC236}">
                    <a16:creationId xmlns:a16="http://schemas.microsoft.com/office/drawing/2014/main" id="{132FA97E-008F-4B07-B688-A7B22404D82A}"/>
                  </a:ext>
                </a:extLst>
              </p:cNvPr>
              <p:cNvPicPr>
                <a:picLocks noChangeAspect="1"/>
              </p:cNvPicPr>
              <p:nvPr/>
            </p:nvPicPr>
            <p:blipFill>
              <a:blip r:embed="rId3"/>
              <a:stretch>
                <a:fillRect/>
              </a:stretch>
            </p:blipFill>
            <p:spPr>
              <a:xfrm>
                <a:off x="9182748" y="1852126"/>
                <a:ext cx="599367" cy="280555"/>
              </a:xfrm>
              <a:prstGeom prst="rect">
                <a:avLst/>
              </a:prstGeom>
            </p:spPr>
          </p:pic>
          <p:sp>
            <p:nvSpPr>
              <p:cNvPr id="16" name="TextBox 15">
                <a:extLst>
                  <a:ext uri="{FF2B5EF4-FFF2-40B4-BE49-F238E27FC236}">
                    <a16:creationId xmlns:a16="http://schemas.microsoft.com/office/drawing/2014/main" id="{8F49FA4C-A0C7-484D-9CD0-A2B1528B3A2E}"/>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17" name="Rectangle: Rounded Corners 16">
                <a:extLst>
                  <a:ext uri="{FF2B5EF4-FFF2-40B4-BE49-F238E27FC236}">
                    <a16:creationId xmlns:a16="http://schemas.microsoft.com/office/drawing/2014/main" id="{93B8FE7B-9EF6-429C-AC7B-79E85DFB481D}"/>
                  </a:ext>
                </a:extLst>
              </p:cNvPr>
              <p:cNvSpPr/>
              <p:nvPr/>
            </p:nvSpPr>
            <p:spPr>
              <a:xfrm>
                <a:off x="9009867" y="1645032"/>
                <a:ext cx="2365739" cy="3828268"/>
              </a:xfrm>
              <a:prstGeom prst="roundRect">
                <a:avLst>
                  <a:gd name="adj" fmla="val 297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grpSp>
      <p:sp>
        <p:nvSpPr>
          <p:cNvPr id="14" name="Footer Placeholder 4">
            <a:extLst>
              <a:ext uri="{FF2B5EF4-FFF2-40B4-BE49-F238E27FC236}">
                <a16:creationId xmlns:a16="http://schemas.microsoft.com/office/drawing/2014/main" id="{67D61A51-31AF-4082-AFF9-2D4AE9DB7C87}"/>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9" name="Date_DateCustomA">
            <a:extLst>
              <a:ext uri="{FF2B5EF4-FFF2-40B4-BE49-F238E27FC236}">
                <a16:creationId xmlns:a16="http://schemas.microsoft.com/office/drawing/2014/main" id="{8BB7FA2D-0C66-4D42-8CC8-567BD958137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AC735FC-A15A-4CD9-BED7-312E87F48CD8}" type="datetime1">
              <a:rPr lang="da-DK" smtClean="0"/>
              <a:t>03-03-2021</a:t>
            </a:fld>
            <a:endParaRPr lang="en-GB" dirty="0"/>
          </a:p>
        </p:txBody>
      </p:sp>
      <p:cxnSp>
        <p:nvCxnSpPr>
          <p:cNvPr id="18" name="Straight Connector 17">
            <a:extLst>
              <a:ext uri="{FF2B5EF4-FFF2-40B4-BE49-F238E27FC236}">
                <a16:creationId xmlns:a16="http://schemas.microsoft.com/office/drawing/2014/main" id="{C68A60F0-0ABD-4B4F-AFAA-2F77D69A04CF}"/>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D892D5F6-25F4-4C77-997D-47CFEE7E8AC1}"/>
              </a:ext>
            </a:extLst>
          </p:cNvPr>
          <p:cNvPicPr>
            <a:picLocks noChangeAspect="1"/>
          </p:cNvPicPr>
          <p:nvPr userDrawn="1"/>
        </p:nvPicPr>
        <p:blipFill>
          <a:blip r:embed="rId4"/>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351122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two fact texts">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514" y="1645033"/>
            <a:ext cx="4071936"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559CAE46-C6D8-48BD-A372-1CDE93E9CCA9}"/>
              </a:ext>
            </a:extLst>
          </p:cNvPr>
          <p:cNvSpPr>
            <a:spLocks noGrp="1"/>
          </p:cNvSpPr>
          <p:nvPr>
            <p:ph type="body" sz="quarter" idx="13" hasCustomPrompt="1"/>
          </p:nvPr>
        </p:nvSpPr>
        <p:spPr>
          <a:xfrm>
            <a:off x="5684838" y="1644771"/>
            <a:ext cx="244316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8" name="Text Placeholder 6">
            <a:extLst>
              <a:ext uri="{FF2B5EF4-FFF2-40B4-BE49-F238E27FC236}">
                <a16:creationId xmlns:a16="http://schemas.microsoft.com/office/drawing/2014/main" id="{67908BB7-3AA9-46B8-9F51-F98F86B5DB18}"/>
              </a:ext>
            </a:extLst>
          </p:cNvPr>
          <p:cNvSpPr>
            <a:spLocks noGrp="1"/>
          </p:cNvSpPr>
          <p:nvPr>
            <p:ph type="body" sz="quarter" idx="14" hasCustomPrompt="1"/>
          </p:nvPr>
        </p:nvSpPr>
        <p:spPr>
          <a:xfrm>
            <a:off x="8942388" y="1644771"/>
            <a:ext cx="2444750"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grpSp>
        <p:nvGrpSpPr>
          <p:cNvPr id="16" name="Group 15">
            <a:extLst>
              <a:ext uri="{FF2B5EF4-FFF2-40B4-BE49-F238E27FC236}">
                <a16:creationId xmlns:a16="http://schemas.microsoft.com/office/drawing/2014/main" id="{F92F4B53-30AD-4697-89D7-9D962CE965E5}"/>
              </a:ext>
            </a:extLst>
          </p:cNvPr>
          <p:cNvGrpSpPr/>
          <p:nvPr userDrawn="1"/>
        </p:nvGrpSpPr>
        <p:grpSpPr>
          <a:xfrm>
            <a:off x="12339858" y="1634370"/>
            <a:ext cx="1796791" cy="2907588"/>
            <a:chOff x="12403271" y="-1"/>
            <a:chExt cx="1796791" cy="2907588"/>
          </a:xfrm>
        </p:grpSpPr>
        <p:pic>
          <p:nvPicPr>
            <p:cNvPr id="17" name="Picture 16">
              <a:extLst>
                <a:ext uri="{FF2B5EF4-FFF2-40B4-BE49-F238E27FC236}">
                  <a16:creationId xmlns:a16="http://schemas.microsoft.com/office/drawing/2014/main" id="{AF0FEF35-0958-440B-A77A-2699A83990A6}"/>
                </a:ext>
              </a:extLst>
            </p:cNvPr>
            <p:cNvPicPr>
              <a:picLocks noChangeAspect="1"/>
            </p:cNvPicPr>
            <p:nvPr userDrawn="1"/>
          </p:nvPicPr>
          <p:blipFill>
            <a:blip r:embed="rId2"/>
            <a:stretch>
              <a:fillRect/>
            </a:stretch>
          </p:blipFill>
          <p:spPr>
            <a:xfrm>
              <a:off x="12414617" y="1122667"/>
              <a:ext cx="1261627" cy="1565633"/>
            </a:xfrm>
            <a:prstGeom prst="rect">
              <a:avLst/>
            </a:prstGeom>
          </p:spPr>
        </p:pic>
        <p:grpSp>
          <p:nvGrpSpPr>
            <p:cNvPr id="18" name="Group 17">
              <a:extLst>
                <a:ext uri="{FF2B5EF4-FFF2-40B4-BE49-F238E27FC236}">
                  <a16:creationId xmlns:a16="http://schemas.microsoft.com/office/drawing/2014/main" id="{24203BB4-30A9-4057-A809-926EDEDB9F4F}"/>
                </a:ext>
              </a:extLst>
            </p:cNvPr>
            <p:cNvGrpSpPr/>
            <p:nvPr userDrawn="1"/>
          </p:nvGrpSpPr>
          <p:grpSpPr>
            <a:xfrm>
              <a:off x="12403271" y="-1"/>
              <a:ext cx="1796791" cy="2907588"/>
              <a:chOff x="9009867" y="1645032"/>
              <a:chExt cx="2365739" cy="3828268"/>
            </a:xfrm>
          </p:grpSpPr>
          <p:pic>
            <p:nvPicPr>
              <p:cNvPr id="19" name="Picture 18">
                <a:extLst>
                  <a:ext uri="{FF2B5EF4-FFF2-40B4-BE49-F238E27FC236}">
                    <a16:creationId xmlns:a16="http://schemas.microsoft.com/office/drawing/2014/main" id="{7139BD4A-714C-44AF-902B-B7BB51BF1ECF}"/>
                  </a:ext>
                </a:extLst>
              </p:cNvPr>
              <p:cNvPicPr>
                <a:picLocks noChangeAspect="1"/>
              </p:cNvPicPr>
              <p:nvPr/>
            </p:nvPicPr>
            <p:blipFill>
              <a:blip r:embed="rId3"/>
              <a:stretch>
                <a:fillRect/>
              </a:stretch>
            </p:blipFill>
            <p:spPr>
              <a:xfrm>
                <a:off x="9182748" y="1852126"/>
                <a:ext cx="599367" cy="280555"/>
              </a:xfrm>
              <a:prstGeom prst="rect">
                <a:avLst/>
              </a:prstGeom>
            </p:spPr>
          </p:pic>
          <p:sp>
            <p:nvSpPr>
              <p:cNvPr id="20" name="TextBox 19">
                <a:extLst>
                  <a:ext uri="{FF2B5EF4-FFF2-40B4-BE49-F238E27FC236}">
                    <a16:creationId xmlns:a16="http://schemas.microsoft.com/office/drawing/2014/main" id="{FBB5C133-0407-4A77-B2F7-7E365D047DE4}"/>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21" name="Rectangle: Rounded Corners 20">
                <a:extLst>
                  <a:ext uri="{FF2B5EF4-FFF2-40B4-BE49-F238E27FC236}">
                    <a16:creationId xmlns:a16="http://schemas.microsoft.com/office/drawing/2014/main" id="{1BBC228B-197B-44A3-99D0-D56237507B14}"/>
                  </a:ext>
                </a:extLst>
              </p:cNvPr>
              <p:cNvSpPr/>
              <p:nvPr/>
            </p:nvSpPr>
            <p:spPr>
              <a:xfrm>
                <a:off x="9009867" y="1645032"/>
                <a:ext cx="2365739" cy="3828268"/>
              </a:xfrm>
              <a:prstGeom prst="roundRect">
                <a:avLst>
                  <a:gd name="adj" fmla="val 297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grpSp>
      <p:sp>
        <p:nvSpPr>
          <p:cNvPr id="13" name="Footer Placeholder 4">
            <a:extLst>
              <a:ext uri="{FF2B5EF4-FFF2-40B4-BE49-F238E27FC236}">
                <a16:creationId xmlns:a16="http://schemas.microsoft.com/office/drawing/2014/main" id="{CE9B38D5-AD3D-4AE8-88F2-0F9D25BB30C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1AC23FC6-140A-4E04-B1F9-995F52FC873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821350C-1CFC-4AAF-B8E8-585D9D064E26}" type="datetime1">
              <a:rPr lang="da-DK" smtClean="0"/>
              <a:t>03-03-2021</a:t>
            </a:fld>
            <a:endParaRPr lang="en-GB" dirty="0"/>
          </a:p>
        </p:txBody>
      </p:sp>
      <p:cxnSp>
        <p:nvCxnSpPr>
          <p:cNvPr id="22" name="Straight Connector 21">
            <a:extLst>
              <a:ext uri="{FF2B5EF4-FFF2-40B4-BE49-F238E27FC236}">
                <a16:creationId xmlns:a16="http://schemas.microsoft.com/office/drawing/2014/main" id="{F073F1F8-6CE1-45F0-ABE5-046586733CDB}"/>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CCA2525E-5927-46EE-9F96-D49EAB543735}"/>
              </a:ext>
            </a:extLst>
          </p:cNvPr>
          <p:cNvPicPr>
            <a:picLocks noChangeAspect="1"/>
          </p:cNvPicPr>
          <p:nvPr userDrawn="1"/>
        </p:nvPicPr>
        <p:blipFill>
          <a:blip r:embed="rId4"/>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46065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ct text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868B673-9D9F-4BF4-8D81-D1B3477E6F0F}"/>
              </a:ext>
            </a:extLst>
          </p:cNvPr>
          <p:cNvGrpSpPr/>
          <p:nvPr userDrawn="1"/>
        </p:nvGrpSpPr>
        <p:grpSpPr>
          <a:xfrm>
            <a:off x="-1972094" y="1634370"/>
            <a:ext cx="1796791" cy="2907588"/>
            <a:chOff x="12339857" y="1634370"/>
            <a:chExt cx="1796791" cy="2907588"/>
          </a:xfrm>
        </p:grpSpPr>
        <p:sp>
          <p:nvSpPr>
            <p:cNvPr id="19" name="Rectangle: Rounded Corners 18">
              <a:extLst>
                <a:ext uri="{FF2B5EF4-FFF2-40B4-BE49-F238E27FC236}">
                  <a16:creationId xmlns:a16="http://schemas.microsoft.com/office/drawing/2014/main" id="{9F61C6D9-96E6-46EB-8545-E257C98220F8}"/>
                </a:ext>
              </a:extLst>
            </p:cNvPr>
            <p:cNvSpPr/>
            <p:nvPr/>
          </p:nvSpPr>
          <p:spPr>
            <a:xfrm>
              <a:off x="12339857" y="1634370"/>
              <a:ext cx="1796791" cy="290758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pic>
          <p:nvPicPr>
            <p:cNvPr id="17" name="Picture 16">
              <a:extLst>
                <a:ext uri="{FF2B5EF4-FFF2-40B4-BE49-F238E27FC236}">
                  <a16:creationId xmlns:a16="http://schemas.microsoft.com/office/drawing/2014/main" id="{23EC8C10-6A9E-4C2B-B6BA-69C39462851D}"/>
                </a:ext>
              </a:extLst>
            </p:cNvPr>
            <p:cNvPicPr>
              <a:picLocks noChangeAspect="1"/>
            </p:cNvPicPr>
            <p:nvPr/>
          </p:nvPicPr>
          <p:blipFill>
            <a:blip r:embed="rId2"/>
            <a:stretch>
              <a:fillRect/>
            </a:stretch>
          </p:blipFill>
          <p:spPr>
            <a:xfrm>
              <a:off x="12471161" y="1791659"/>
              <a:ext cx="455222" cy="213083"/>
            </a:xfrm>
            <a:prstGeom prst="rect">
              <a:avLst/>
            </a:prstGeom>
          </p:spPr>
        </p:pic>
        <p:sp>
          <p:nvSpPr>
            <p:cNvPr id="18" name="TextBox 17">
              <a:extLst>
                <a:ext uri="{FF2B5EF4-FFF2-40B4-BE49-F238E27FC236}">
                  <a16:creationId xmlns:a16="http://schemas.microsoft.com/office/drawing/2014/main" id="{BF580C90-4416-41DC-ADAC-F1014BB16E65}"/>
                </a:ext>
              </a:extLst>
            </p:cNvPr>
            <p:cNvSpPr txBox="1"/>
            <p:nvPr/>
          </p:nvSpPr>
          <p:spPr bwMode="auto">
            <a:xfrm>
              <a:off x="12483714" y="2086228"/>
              <a:ext cx="1433633" cy="64633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pic>
          <p:nvPicPr>
            <p:cNvPr id="15" name="Picture 14">
              <a:extLst>
                <a:ext uri="{FF2B5EF4-FFF2-40B4-BE49-F238E27FC236}">
                  <a16:creationId xmlns:a16="http://schemas.microsoft.com/office/drawing/2014/main" id="{22C7FA45-BEB8-4FA0-89DA-4AF47CEA9ACF}"/>
                </a:ext>
              </a:extLst>
            </p:cNvPr>
            <p:cNvPicPr>
              <a:picLocks noChangeAspect="1"/>
            </p:cNvPicPr>
            <p:nvPr userDrawn="1"/>
          </p:nvPicPr>
          <p:blipFill>
            <a:blip r:embed="rId3"/>
            <a:stretch>
              <a:fillRect/>
            </a:stretch>
          </p:blipFill>
          <p:spPr>
            <a:xfrm>
              <a:off x="12351204" y="2757038"/>
              <a:ext cx="1261627" cy="1565633"/>
            </a:xfrm>
            <a:prstGeom prst="rect">
              <a:avLst/>
            </a:prstGeom>
          </p:spPr>
        </p:pic>
      </p:grpSp>
      <p:grpSp>
        <p:nvGrpSpPr>
          <p:cNvPr id="21" name="Group 20">
            <a:extLst>
              <a:ext uri="{FF2B5EF4-FFF2-40B4-BE49-F238E27FC236}">
                <a16:creationId xmlns:a16="http://schemas.microsoft.com/office/drawing/2014/main" id="{21327CDE-D280-433E-A1DD-9B88BC9A9D74}"/>
              </a:ext>
            </a:extLst>
          </p:cNvPr>
          <p:cNvGrpSpPr/>
          <p:nvPr userDrawn="1"/>
        </p:nvGrpSpPr>
        <p:grpSpPr>
          <a:xfrm>
            <a:off x="12339858" y="1634370"/>
            <a:ext cx="1796791" cy="2907588"/>
            <a:chOff x="-1899137" y="-1"/>
            <a:chExt cx="1796791" cy="2907588"/>
          </a:xfrm>
        </p:grpSpPr>
        <p:grpSp>
          <p:nvGrpSpPr>
            <p:cNvPr id="22" name="Group 21">
              <a:extLst>
                <a:ext uri="{FF2B5EF4-FFF2-40B4-BE49-F238E27FC236}">
                  <a16:creationId xmlns:a16="http://schemas.microsoft.com/office/drawing/2014/main" id="{4AE14B58-12EA-4B20-8931-337F0DC7BE74}"/>
                </a:ext>
              </a:extLst>
            </p:cNvPr>
            <p:cNvGrpSpPr/>
            <p:nvPr userDrawn="1"/>
          </p:nvGrpSpPr>
          <p:grpSpPr>
            <a:xfrm>
              <a:off x="-1899137" y="-1"/>
              <a:ext cx="1796791" cy="2907588"/>
              <a:chOff x="9009867" y="1645032"/>
              <a:chExt cx="2365739" cy="3828268"/>
            </a:xfrm>
          </p:grpSpPr>
          <p:pic>
            <p:nvPicPr>
              <p:cNvPr id="24" name="Picture 23">
                <a:extLst>
                  <a:ext uri="{FF2B5EF4-FFF2-40B4-BE49-F238E27FC236}">
                    <a16:creationId xmlns:a16="http://schemas.microsoft.com/office/drawing/2014/main" id="{E1E15413-4664-4681-9444-310804612302}"/>
                  </a:ext>
                </a:extLst>
              </p:cNvPr>
              <p:cNvPicPr>
                <a:picLocks noChangeAspect="1"/>
              </p:cNvPicPr>
              <p:nvPr/>
            </p:nvPicPr>
            <p:blipFill>
              <a:blip r:embed="rId2"/>
              <a:stretch>
                <a:fillRect/>
              </a:stretch>
            </p:blipFill>
            <p:spPr>
              <a:xfrm>
                <a:off x="9182748" y="1852126"/>
                <a:ext cx="599367" cy="280555"/>
              </a:xfrm>
              <a:prstGeom prst="rect">
                <a:avLst/>
              </a:prstGeom>
            </p:spPr>
          </p:pic>
          <p:sp>
            <p:nvSpPr>
              <p:cNvPr id="25" name="TextBox 24">
                <a:extLst>
                  <a:ext uri="{FF2B5EF4-FFF2-40B4-BE49-F238E27FC236}">
                    <a16:creationId xmlns:a16="http://schemas.microsoft.com/office/drawing/2014/main" id="{D2D38E9D-D309-4835-BB4A-24E940357F1D}"/>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26" name="Rectangle: Rounded Corners 25">
                <a:extLst>
                  <a:ext uri="{FF2B5EF4-FFF2-40B4-BE49-F238E27FC236}">
                    <a16:creationId xmlns:a16="http://schemas.microsoft.com/office/drawing/2014/main" id="{3408A5E0-BE3B-4CF6-B031-C7BDEAE8EF42}"/>
                  </a:ext>
                </a:extLst>
              </p:cNvPr>
              <p:cNvSpPr/>
              <p:nvPr/>
            </p:nvSpPr>
            <p:spPr>
              <a:xfrm>
                <a:off x="9009867" y="1645032"/>
                <a:ext cx="2365739" cy="3828268"/>
              </a:xfrm>
              <a:prstGeom prst="roundRect">
                <a:avLst>
                  <a:gd name="adj" fmla="val 3193"/>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pic>
          <p:nvPicPr>
            <p:cNvPr id="23" name="Picture 22">
              <a:extLst>
                <a:ext uri="{FF2B5EF4-FFF2-40B4-BE49-F238E27FC236}">
                  <a16:creationId xmlns:a16="http://schemas.microsoft.com/office/drawing/2014/main" id="{74467B95-2571-401A-B1E8-0E4825008764}"/>
                </a:ext>
              </a:extLst>
            </p:cNvPr>
            <p:cNvPicPr>
              <a:picLocks noChangeAspect="1"/>
            </p:cNvPicPr>
            <p:nvPr userDrawn="1"/>
          </p:nvPicPr>
          <p:blipFill>
            <a:blip r:embed="rId4"/>
            <a:stretch>
              <a:fillRect/>
            </a:stretch>
          </p:blipFill>
          <p:spPr>
            <a:xfrm>
              <a:off x="-1884053" y="1200637"/>
              <a:ext cx="1418614" cy="1444137"/>
            </a:xfrm>
            <a:prstGeom prst="rect">
              <a:avLst/>
            </a:prstGeom>
          </p:spPr>
        </p:pic>
      </p:grpSp>
      <p:sp>
        <p:nvSpPr>
          <p:cNvPr id="4" name="Title 1"/>
          <p:cNvSpPr>
            <a:spLocks noGrp="1"/>
          </p:cNvSpPr>
          <p:nvPr>
            <p:ph type="title"/>
          </p:nvPr>
        </p:nvSpPr>
        <p:spPr>
          <a:xfrm>
            <a:off x="798514" y="453600"/>
            <a:ext cx="7339646" cy="748800"/>
          </a:xfrm>
        </p:spPr>
        <p:txBody>
          <a:bodyPr anchor="b" anchorCtr="0"/>
          <a:lstStyle/>
          <a:p>
            <a:r>
              <a:rPr lang="en-US"/>
              <a:t>Click to edit Master title style</a:t>
            </a:r>
            <a:endParaRPr lang="en-GB" dirty="0"/>
          </a:p>
        </p:txBody>
      </p:sp>
      <p:sp>
        <p:nvSpPr>
          <p:cNvPr id="3" name="Content Placeholder 2"/>
          <p:cNvSpPr>
            <a:spLocks noGrp="1"/>
          </p:cNvSpPr>
          <p:nvPr>
            <p:ph idx="1" hasCustomPrompt="1"/>
          </p:nvPr>
        </p:nvSpPr>
        <p:spPr>
          <a:xfrm>
            <a:off x="4056064" y="1645033"/>
            <a:ext cx="7331074"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6">
            <a:extLst>
              <a:ext uri="{FF2B5EF4-FFF2-40B4-BE49-F238E27FC236}">
                <a16:creationId xmlns:a16="http://schemas.microsoft.com/office/drawing/2014/main" id="{344D76E6-1904-4038-80C4-8BC46CEBB703}"/>
              </a:ext>
            </a:extLst>
          </p:cNvPr>
          <p:cNvSpPr>
            <a:spLocks noGrp="1"/>
          </p:cNvSpPr>
          <p:nvPr>
            <p:ph type="body" sz="quarter" idx="15" hasCustomPrompt="1"/>
          </p:nvPr>
        </p:nvSpPr>
        <p:spPr>
          <a:xfrm>
            <a:off x="798514" y="1644771"/>
            <a:ext cx="2443162"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0" name="Text Placeholder 6">
            <a:extLst>
              <a:ext uri="{FF2B5EF4-FFF2-40B4-BE49-F238E27FC236}">
                <a16:creationId xmlns:a16="http://schemas.microsoft.com/office/drawing/2014/main" id="{6CAB1BFF-44E8-48FF-AF80-4144B6650AAE}"/>
              </a:ext>
            </a:extLst>
          </p:cNvPr>
          <p:cNvSpPr>
            <a:spLocks noGrp="1"/>
          </p:cNvSpPr>
          <p:nvPr>
            <p:ph type="body" sz="quarter" idx="14" hasCustomPrompt="1"/>
          </p:nvPr>
        </p:nvSpPr>
        <p:spPr>
          <a:xfrm>
            <a:off x="798514" y="4992414"/>
            <a:ext cx="2443161" cy="715973"/>
          </a:xfrm>
        </p:spPr>
        <p:txBody>
          <a:bodyPr lIns="0" anchor="b" anchorCtr="0"/>
          <a:lstStyle>
            <a:lvl1pPr marL="228600" indent="-228600">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27" name="Footer Placeholder 4">
            <a:extLst>
              <a:ext uri="{FF2B5EF4-FFF2-40B4-BE49-F238E27FC236}">
                <a16:creationId xmlns:a16="http://schemas.microsoft.com/office/drawing/2014/main" id="{BB98BEF1-8B24-44DD-B00E-B069E4D5CA5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9" name="Date_DateCustomA">
            <a:extLst>
              <a:ext uri="{FF2B5EF4-FFF2-40B4-BE49-F238E27FC236}">
                <a16:creationId xmlns:a16="http://schemas.microsoft.com/office/drawing/2014/main" id="{5AF2CA37-37E6-4F35-A8D3-13E15E8256C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4B6AAB8-E396-470D-8D3D-DD1F697079D4}" type="datetime1">
              <a:rPr lang="da-DK" smtClean="0"/>
              <a:t>03-03-2021</a:t>
            </a:fld>
            <a:endParaRPr lang="en-GB" dirty="0"/>
          </a:p>
        </p:txBody>
      </p:sp>
      <p:cxnSp>
        <p:nvCxnSpPr>
          <p:cNvPr id="28" name="Straight Connector 27">
            <a:extLst>
              <a:ext uri="{FF2B5EF4-FFF2-40B4-BE49-F238E27FC236}">
                <a16:creationId xmlns:a16="http://schemas.microsoft.com/office/drawing/2014/main" id="{9BCB3719-183B-4566-BB78-3881B431FE2A}"/>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2036DD5A-3DCF-4C9F-BC4F-9BD983BD3BA3}"/>
              </a:ext>
            </a:extLst>
          </p:cNvPr>
          <p:cNvPicPr>
            <a:picLocks noChangeAspect="1"/>
          </p:cNvPicPr>
          <p:nvPr userDrawn="1"/>
        </p:nvPicPr>
        <p:blipFill>
          <a:blip r:embed="rId5"/>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5353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556C8-A731-4240-9800-194A4F70A1D8}"/>
              </a:ext>
            </a:extLst>
          </p:cNvPr>
          <p:cNvSpPr>
            <a:spLocks noGrp="1"/>
          </p:cNvSpPr>
          <p:nvPr>
            <p:ph type="title"/>
          </p:nvPr>
        </p:nvSpPr>
        <p:spPr>
          <a:xfrm>
            <a:off x="798514" y="452543"/>
            <a:ext cx="4071936" cy="748800"/>
          </a:xfrm>
        </p:spPr>
        <p:txBody>
          <a:bodyPr anchor="b" anchorCtr="0"/>
          <a:lstStyle/>
          <a:p>
            <a:r>
              <a:rPr lang="en-US" dirty="0"/>
              <a:t>Click to edit Master title style</a:t>
            </a:r>
            <a:endParaRPr lang="en-GB" dirty="0"/>
          </a:p>
        </p:txBody>
      </p:sp>
      <p:sp>
        <p:nvSpPr>
          <p:cNvPr id="7" name="Content Placeholder 2">
            <a:extLst>
              <a:ext uri="{FF2B5EF4-FFF2-40B4-BE49-F238E27FC236}">
                <a16:creationId xmlns:a16="http://schemas.microsoft.com/office/drawing/2014/main" id="{F530FD33-AB9C-4A88-9BBB-1E385B91358C}"/>
              </a:ext>
            </a:extLst>
          </p:cNvPr>
          <p:cNvSpPr>
            <a:spLocks noGrp="1"/>
          </p:cNvSpPr>
          <p:nvPr>
            <p:ph idx="17" hasCustomPrompt="1"/>
          </p:nvPr>
        </p:nvSpPr>
        <p:spPr>
          <a:xfrm>
            <a:off x="798513" y="1645033"/>
            <a:ext cx="407193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Text Placeholder 6">
            <a:extLst>
              <a:ext uri="{FF2B5EF4-FFF2-40B4-BE49-F238E27FC236}">
                <a16:creationId xmlns:a16="http://schemas.microsoft.com/office/drawing/2014/main" id="{9C52035C-C8B1-4C44-976C-626BFFA7790E}"/>
              </a:ext>
            </a:extLst>
          </p:cNvPr>
          <p:cNvSpPr>
            <a:spLocks noGrp="1"/>
          </p:cNvSpPr>
          <p:nvPr>
            <p:ph type="body" sz="quarter" idx="14" hasCustomPrompt="1"/>
          </p:nvPr>
        </p:nvSpPr>
        <p:spPr>
          <a:xfrm>
            <a:off x="5684838" y="5390147"/>
            <a:ext cx="570230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8" y="537029"/>
            <a:ext cx="5702300" cy="485311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Footer Placeholder 4">
            <a:extLst>
              <a:ext uri="{FF2B5EF4-FFF2-40B4-BE49-F238E27FC236}">
                <a16:creationId xmlns:a16="http://schemas.microsoft.com/office/drawing/2014/main" id="{49DC368E-8BDB-41BB-B406-A3B0A25665D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6531AD21-BE76-4592-909B-A3B963868059}"/>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35EC171-044A-43B7-86F0-5781B35E41DC}" type="datetime1">
              <a:rPr lang="da-DK" smtClean="0"/>
              <a:t>03-03-2021</a:t>
            </a:fld>
            <a:endParaRPr lang="en-GB" dirty="0"/>
          </a:p>
        </p:txBody>
      </p:sp>
      <p:cxnSp>
        <p:nvCxnSpPr>
          <p:cNvPr id="9" name="Straight Connector 8">
            <a:extLst>
              <a:ext uri="{FF2B5EF4-FFF2-40B4-BE49-F238E27FC236}">
                <a16:creationId xmlns:a16="http://schemas.microsoft.com/office/drawing/2014/main" id="{FE7F8CFB-5810-4845-B4DC-2A7358B1B158}"/>
              </a:ext>
            </a:extLst>
          </p:cNvPr>
          <p:cNvCxnSpPr>
            <a:cxnSpLocks/>
          </p:cNvCxnSpPr>
          <p:nvPr userDrawn="1"/>
        </p:nvCxnSpPr>
        <p:spPr>
          <a:xfrm>
            <a:off x="798513" y="1332411"/>
            <a:ext cx="407193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84B5588E-2F3F-4AC1-A4DE-98B3CD0248FA}"/>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123995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E71F-8FC2-4DE4-9423-EE57143478CB}"/>
              </a:ext>
            </a:extLst>
          </p:cNvPr>
          <p:cNvSpPr>
            <a:spLocks noGrp="1"/>
          </p:cNvSpPr>
          <p:nvPr>
            <p:ph type="title"/>
          </p:nvPr>
        </p:nvSpPr>
        <p:spPr>
          <a:xfrm>
            <a:off x="798513" y="452543"/>
            <a:ext cx="2443162" cy="748800"/>
          </a:xfrm>
        </p:spPr>
        <p:txBody>
          <a:bodyPr/>
          <a:lstStyle/>
          <a:p>
            <a:r>
              <a:rPr lang="en-US" dirty="0"/>
              <a:t>Click to edit Master title style</a:t>
            </a:r>
            <a:endParaRPr lang="en-GB" dirty="0"/>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514" y="1915885"/>
            <a:ext cx="2443162" cy="3791177"/>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4056063" y="5390147"/>
            <a:ext cx="7331075"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4056063" y="537029"/>
            <a:ext cx="7331075" cy="485311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E7D9B79D-FD5C-45BD-97EA-6B24E7C0045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1E666E0-9E5A-4A77-8B2D-91C35C22746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A648004-A9F3-43B8-93F6-E08F7869326E}" type="datetime1">
              <a:rPr lang="da-DK" smtClean="0"/>
              <a:t>03-03-2021</a:t>
            </a:fld>
            <a:endParaRPr lang="en-GB" dirty="0"/>
          </a:p>
        </p:txBody>
      </p:sp>
      <p:cxnSp>
        <p:nvCxnSpPr>
          <p:cNvPr id="11" name="Straight Connector 10">
            <a:extLst>
              <a:ext uri="{FF2B5EF4-FFF2-40B4-BE49-F238E27FC236}">
                <a16:creationId xmlns:a16="http://schemas.microsoft.com/office/drawing/2014/main" id="{51EC0AFE-0C53-4D6E-8D23-FF7D4E2B0F2B}"/>
              </a:ext>
            </a:extLst>
          </p:cNvPr>
          <p:cNvCxnSpPr>
            <a:cxnSpLocks/>
          </p:cNvCxnSpPr>
          <p:nvPr userDrawn="1"/>
        </p:nvCxnSpPr>
        <p:spPr>
          <a:xfrm>
            <a:off x="798513" y="1645033"/>
            <a:ext cx="2443162"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20756E91-D197-41EB-BD73-953AFF8CB710}"/>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10644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right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0" y="0"/>
            <a:ext cx="12190413" cy="6859588"/>
          </a:xfrm>
          <a:noFill/>
          <a:ln>
            <a:noFill/>
          </a:ln>
        </p:spPr>
        <p:txBody>
          <a:bodyPr tIns="0" anchor="t" anchorCtr="0"/>
          <a:lstStyle>
            <a:lvl1pPr algn="ctr">
              <a:buNone/>
              <a:defRPr>
                <a:solidFill>
                  <a:schemeClr val="tx1"/>
                </a:solidFill>
              </a:defRPr>
            </a:lvl1pPr>
          </a:lstStyle>
          <a:p>
            <a:r>
              <a:rPr lang="en-GB" noProof="0" dirty="0"/>
              <a:t>Mark placeholder to insert image</a:t>
            </a:r>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513" y="409569"/>
            <a:ext cx="9772651" cy="681548"/>
          </a:xfrm>
        </p:spPr>
        <p:txBody>
          <a:bodyPr tIns="0" anchor="t" anchorCtr="0"/>
          <a:lstStyle>
            <a:lvl1pPr>
              <a:defRPr sz="4800" cap="all" spc="-150" baseline="0" smtClean="0">
                <a:solidFill>
                  <a:schemeClr val="tx1"/>
                </a:solidFill>
                <a:latin typeface="Trebuchet MS" panose="020B0603020202020204" pitchFamily="34" charset="0"/>
                <a:cs typeface="Arial" panose="020B0604020202020204" pitchFamily="34" charset="0"/>
              </a:defRPr>
            </a:lvl1pPr>
          </a:lstStyle>
          <a:p>
            <a:r>
              <a:rPr lang="en-GB" noProof="0" dirty="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512" y="1139744"/>
            <a:ext cx="9772191" cy="1254562"/>
          </a:xfrm>
        </p:spPr>
        <p:txBody>
          <a:bodyPr lIns="0"/>
          <a:lstStyle>
            <a:lvl1pPr marL="0" indent="0">
              <a:lnSpc>
                <a:spcPct val="100000"/>
              </a:lnSpc>
              <a:spcAft>
                <a:spcPts val="0"/>
              </a:spcAft>
              <a:buFontTx/>
              <a:buNone/>
              <a:defRPr sz="4800" b="1" cap="all" spc="-150" baseline="0" smtClean="0">
                <a:solidFill>
                  <a:schemeClr val="tx2"/>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lvl1pPr>
          </a:lstStyle>
          <a:p>
            <a:pPr lvl="0"/>
            <a:r>
              <a:rPr lang="en-GB" dirty="0"/>
              <a:t>Subtitle</a:t>
            </a:r>
          </a:p>
        </p:txBody>
      </p:sp>
      <p:sp>
        <p:nvSpPr>
          <p:cNvPr id="7"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9" name="Slide Number Placeholder 5" hidden="1"/>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7" name="Footer Placeholder 4" hidden="1">
            <a:extLst>
              <a:ext uri="{FF2B5EF4-FFF2-40B4-BE49-F238E27FC236}">
                <a16:creationId xmlns:a16="http://schemas.microsoft.com/office/drawing/2014/main" id="{32F99A81-D9A2-4F30-8989-49FBFDFFBC22}"/>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en-DK" dirty="0"/>
          </a:p>
        </p:txBody>
      </p:sp>
      <p:sp>
        <p:nvSpPr>
          <p:cNvPr id="18" name="Date_DateCustomA" hidden="1">
            <a:extLst>
              <a:ext uri="{FF2B5EF4-FFF2-40B4-BE49-F238E27FC236}">
                <a16:creationId xmlns:a16="http://schemas.microsoft.com/office/drawing/2014/main" id="{4677BC5A-C865-45E8-BEA2-32CF74611B59}"/>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A8576F6E-200A-4810-8ACC-8A8DFC6F6B7E}" type="datetime1">
              <a:rPr lang="da-DK" smtClean="0"/>
              <a:t>03-03-2021</a:t>
            </a:fld>
            <a:endParaRPr lang="en-DK" dirty="0"/>
          </a:p>
        </p:txBody>
      </p:sp>
      <p:pic>
        <p:nvPicPr>
          <p:cNvPr id="3" name="Picture 2">
            <a:extLst>
              <a:ext uri="{FF2B5EF4-FFF2-40B4-BE49-F238E27FC236}">
                <a16:creationId xmlns:a16="http://schemas.microsoft.com/office/drawing/2014/main" id="{69709C15-0176-43AA-AC1D-6E4BAA8CE315}"/>
              </a:ext>
            </a:extLst>
          </p:cNvPr>
          <p:cNvPicPr>
            <a:picLocks noChangeAspect="1"/>
          </p:cNvPicPr>
          <p:nvPr userDrawn="1"/>
        </p:nvPicPr>
        <p:blipFill>
          <a:blip r:embed="rId2"/>
          <a:stretch>
            <a:fillRect/>
          </a:stretch>
        </p:blipFill>
        <p:spPr>
          <a:xfrm>
            <a:off x="838091" y="6157156"/>
            <a:ext cx="1220400" cy="255600"/>
          </a:xfrm>
          <a:prstGeom prst="rect">
            <a:avLst/>
          </a:prstGeom>
        </p:spPr>
      </p:pic>
      <p:pic>
        <p:nvPicPr>
          <p:cNvPr id="12" name="Picture 11">
            <a:extLst>
              <a:ext uri="{FF2B5EF4-FFF2-40B4-BE49-F238E27FC236}">
                <a16:creationId xmlns:a16="http://schemas.microsoft.com/office/drawing/2014/main" id="{1D694A89-BA8B-4C05-AE7F-3D733F99BEBA}"/>
              </a:ext>
            </a:extLst>
          </p:cNvPr>
          <p:cNvPicPr>
            <a:picLocks noChangeAspect="1"/>
          </p:cNvPicPr>
          <p:nvPr userDrawn="1"/>
        </p:nvPicPr>
        <p:blipFill>
          <a:blip r:embed="rId3"/>
          <a:stretch>
            <a:fillRect/>
          </a:stretch>
        </p:blipFill>
        <p:spPr>
          <a:xfrm>
            <a:off x="10907200" y="367641"/>
            <a:ext cx="858906" cy="69156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C)">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7339647" cy="748800"/>
          </a:xfrm>
        </p:spPr>
        <p:txBody>
          <a:bodyPr anchor="b" anchorCtr="0"/>
          <a:lstStyle/>
          <a:p>
            <a:r>
              <a:rPr lang="en-US"/>
              <a:t>Click to edit Master title style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9" y="1645033"/>
            <a:ext cx="5702299"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513" y="1645033"/>
            <a:ext cx="4071937" cy="4063354"/>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85A6CB6-503A-43E4-95E9-49CCA6BE0AA8}"/>
              </a:ext>
            </a:extLst>
          </p:cNvPr>
          <p:cNvSpPr>
            <a:spLocks noGrp="1"/>
          </p:cNvSpPr>
          <p:nvPr>
            <p:ph type="body" sz="quarter" idx="14" hasCustomPrompt="1"/>
          </p:nvPr>
        </p:nvSpPr>
        <p:spPr>
          <a:xfrm>
            <a:off x="5684838" y="5390147"/>
            <a:ext cx="570230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7" name="Footer Placeholder 4">
            <a:extLst>
              <a:ext uri="{FF2B5EF4-FFF2-40B4-BE49-F238E27FC236}">
                <a16:creationId xmlns:a16="http://schemas.microsoft.com/office/drawing/2014/main" id="{5BE177DB-3D97-4178-B41E-C5E88E6EF6F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A29EE775-E260-4614-9C8B-28623B33C6B7}"/>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5416502-54AC-41A8-9007-7185356BD286}" type="datetime1">
              <a:rPr lang="da-DK" smtClean="0"/>
              <a:t>03-03-2021</a:t>
            </a:fld>
            <a:endParaRPr lang="en-GB" dirty="0"/>
          </a:p>
        </p:txBody>
      </p:sp>
      <p:cxnSp>
        <p:nvCxnSpPr>
          <p:cNvPr id="9" name="Straight Connector 8">
            <a:extLst>
              <a:ext uri="{FF2B5EF4-FFF2-40B4-BE49-F238E27FC236}">
                <a16:creationId xmlns:a16="http://schemas.microsoft.com/office/drawing/2014/main" id="{A73260E9-D9BF-4D05-AA9F-0237F9F2127E}"/>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8728584A-9B9C-4CC2-8D13-066FE2E69D8B}"/>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808499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2443162"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3" name="Title 2">
            <a:extLst>
              <a:ext uri="{FF2B5EF4-FFF2-40B4-BE49-F238E27FC236}">
                <a16:creationId xmlns:a16="http://schemas.microsoft.com/office/drawing/2014/main" id="{D10A7420-B42B-4A1E-801C-58F73E98E720}"/>
              </a:ext>
            </a:extLst>
          </p:cNvPr>
          <p:cNvSpPr>
            <a:spLocks noGrp="1"/>
          </p:cNvSpPr>
          <p:nvPr>
            <p:ph type="title"/>
          </p:nvPr>
        </p:nvSpPr>
        <p:spPr>
          <a:xfrm>
            <a:off x="798513" y="452543"/>
            <a:ext cx="7339648" cy="748800"/>
          </a:xfrm>
        </p:spPr>
        <p:txBody>
          <a:bodyPr anchor="b" anchorCtr="0"/>
          <a:lstStyle/>
          <a:p>
            <a:r>
              <a:rPr lang="en-US" dirty="0"/>
              <a:t>Click to edit Master title style</a:t>
            </a:r>
            <a:endParaRPr lang="en-GB" dirty="0"/>
          </a:p>
        </p:txBody>
      </p:sp>
      <p:sp>
        <p:nvSpPr>
          <p:cNvPr id="6" name="Content Placeholder 2">
            <a:extLst>
              <a:ext uri="{FF2B5EF4-FFF2-40B4-BE49-F238E27FC236}">
                <a16:creationId xmlns:a16="http://schemas.microsoft.com/office/drawing/2014/main" id="{EE94D7C6-6298-49CF-9E54-6442A65BE7EB}"/>
              </a:ext>
            </a:extLst>
          </p:cNvPr>
          <p:cNvSpPr>
            <a:spLocks noGrp="1"/>
          </p:cNvSpPr>
          <p:nvPr>
            <p:ph idx="1" hasCustomPrompt="1"/>
          </p:nvPr>
        </p:nvSpPr>
        <p:spPr>
          <a:xfrm>
            <a:off x="4056063" y="1645033"/>
            <a:ext cx="733107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6C9629C-CF41-41C8-B234-06D2B62B588B}"/>
              </a:ext>
            </a:extLst>
          </p:cNvPr>
          <p:cNvSpPr>
            <a:spLocks noGrp="1"/>
          </p:cNvSpPr>
          <p:nvPr>
            <p:ph type="body" sz="quarter" idx="14" hasCustomPrompt="1"/>
          </p:nvPr>
        </p:nvSpPr>
        <p:spPr>
          <a:xfrm>
            <a:off x="796925" y="5390147"/>
            <a:ext cx="244475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F72ED723-2034-4873-8F5F-84CD3DF067D2}"/>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70AABF26-1E97-4163-9AEB-8A08056A2CF2}"/>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D7F2510-2AC1-454A-8E64-01C647A274C9}" type="datetime1">
              <a:rPr lang="da-DK" smtClean="0"/>
              <a:t>03-03-2021</a:t>
            </a:fld>
            <a:endParaRPr lang="en-GB" dirty="0"/>
          </a:p>
        </p:txBody>
      </p:sp>
      <p:cxnSp>
        <p:nvCxnSpPr>
          <p:cNvPr id="9" name="Straight Connector 8">
            <a:extLst>
              <a:ext uri="{FF2B5EF4-FFF2-40B4-BE49-F238E27FC236}">
                <a16:creationId xmlns:a16="http://schemas.microsoft.com/office/drawing/2014/main" id="{3C918051-0852-4E97-878E-4BC69B0D557D}"/>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E0A57F9F-1221-4225-AD23-22D73516B4FE}"/>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604078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537029"/>
            <a:ext cx="10588624" cy="485311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4" name="Title 1"/>
          <p:cNvSpPr>
            <a:spLocks noGrp="1"/>
          </p:cNvSpPr>
          <p:nvPr>
            <p:ph type="title"/>
          </p:nvPr>
        </p:nvSpPr>
        <p:spPr>
          <a:xfrm>
            <a:off x="1612900" y="906698"/>
            <a:ext cx="3257550" cy="2158049"/>
          </a:xfrm>
        </p:spPr>
        <p:txBody>
          <a:bodyPr/>
          <a:lstStyle/>
          <a:p>
            <a:r>
              <a:rPr lang="en-US"/>
              <a:t>Click to edit Master title style</a:t>
            </a:r>
            <a:endParaRPr lang="en-GB" dirty="0"/>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796925" y="5390147"/>
            <a:ext cx="10590213"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040854D9-4A7F-43DD-ADEE-729ECE38A71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3B009AD-71AF-4311-AB8D-836DCA3740C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FE203B9-8B1C-4A5B-B612-AC61C6F59204}" type="datetime1">
              <a:rPr lang="da-DK" smtClean="0"/>
              <a:t>03-03-2021</a:t>
            </a:fld>
            <a:endParaRPr lang="en-GB" dirty="0"/>
          </a:p>
        </p:txBody>
      </p:sp>
      <p:pic>
        <p:nvPicPr>
          <p:cNvPr id="8" name="Picture 7">
            <a:extLst>
              <a:ext uri="{FF2B5EF4-FFF2-40B4-BE49-F238E27FC236}">
                <a16:creationId xmlns:a16="http://schemas.microsoft.com/office/drawing/2014/main" id="{A289EA19-7A65-4FA3-A403-4BC416089C88}"/>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3910483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48E567-47F5-4B08-99D6-069385ECECE3}"/>
              </a:ext>
            </a:extLst>
          </p:cNvPr>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11" name="Text Placeholder 3">
            <a:extLst>
              <a:ext uri="{FF2B5EF4-FFF2-40B4-BE49-F238E27FC236}">
                <a16:creationId xmlns:a16="http://schemas.microsoft.com/office/drawing/2014/main" id="{E3950CBF-72E1-4385-99DA-211C9A719C86}"/>
              </a:ext>
            </a:extLst>
          </p:cNvPr>
          <p:cNvSpPr>
            <a:spLocks noGrp="1"/>
          </p:cNvSpPr>
          <p:nvPr>
            <p:ph type="body" sz="quarter" idx="18" hasCustomPrompt="1"/>
          </p:nvPr>
        </p:nvSpPr>
        <p:spPr>
          <a:xfrm>
            <a:off x="796925" y="5389081"/>
            <a:ext cx="407352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5" name="Text Placeholder 4">
            <a:extLst>
              <a:ext uri="{FF2B5EF4-FFF2-40B4-BE49-F238E27FC236}">
                <a16:creationId xmlns:a16="http://schemas.microsoft.com/office/drawing/2014/main" id="{45D561B5-A7F3-463C-BD8C-C2813F3D379D}"/>
              </a:ext>
            </a:extLst>
          </p:cNvPr>
          <p:cNvSpPr>
            <a:spLocks noGrp="1"/>
          </p:cNvSpPr>
          <p:nvPr>
            <p:ph type="body" sz="quarter" idx="19" hasCustomPrompt="1"/>
          </p:nvPr>
        </p:nvSpPr>
        <p:spPr>
          <a:xfrm>
            <a:off x="5684838" y="5389082"/>
            <a:ext cx="5702300"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798513" y="1645033"/>
            <a:ext cx="4071937" cy="374404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8" y="1645033"/>
            <a:ext cx="5702300"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Footer Placeholder 4">
            <a:extLst>
              <a:ext uri="{FF2B5EF4-FFF2-40B4-BE49-F238E27FC236}">
                <a16:creationId xmlns:a16="http://schemas.microsoft.com/office/drawing/2014/main" id="{C5F701B6-51A4-429E-BAE7-303D346C10A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2" name="Date_DateCustomA">
            <a:extLst>
              <a:ext uri="{FF2B5EF4-FFF2-40B4-BE49-F238E27FC236}">
                <a16:creationId xmlns:a16="http://schemas.microsoft.com/office/drawing/2014/main" id="{AF6FCEB8-934A-4A77-A838-C33FC03CC5F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ED43FDE-EA3E-41B7-8A25-CFE81857C0DF}" type="datetime1">
              <a:rPr lang="da-DK" smtClean="0"/>
              <a:t>03-03-2021</a:t>
            </a:fld>
            <a:endParaRPr lang="en-GB" dirty="0"/>
          </a:p>
        </p:txBody>
      </p:sp>
      <p:cxnSp>
        <p:nvCxnSpPr>
          <p:cNvPr id="13" name="Straight Connector 12">
            <a:extLst>
              <a:ext uri="{FF2B5EF4-FFF2-40B4-BE49-F238E27FC236}">
                <a16:creationId xmlns:a16="http://schemas.microsoft.com/office/drawing/2014/main" id="{02E0BDEB-3946-4351-9265-E6A18A6ACAD6}"/>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DD2E84D-AFD6-4137-9A2F-C7AE046AF260}"/>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194008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images (B)">
    <p:spTree>
      <p:nvGrpSpPr>
        <p:cNvPr id="1" name=""/>
        <p:cNvGrpSpPr/>
        <p:nvPr/>
      </p:nvGrpSpPr>
      <p:grpSpPr>
        <a:xfrm>
          <a:off x="0" y="0"/>
          <a:ext cx="0" cy="0"/>
          <a:chOff x="0" y="0"/>
          <a:chExt cx="0" cy="0"/>
        </a:xfrm>
      </p:grpSpPr>
      <p:sp>
        <p:nvSpPr>
          <p:cNvPr id="4" name="Title 1"/>
          <p:cNvSpPr>
            <a:spLocks noGrp="1"/>
          </p:cNvSpPr>
          <p:nvPr>
            <p:ph type="title"/>
          </p:nvPr>
        </p:nvSpPr>
        <p:spPr>
          <a:xfrm>
            <a:off x="798514" y="452543"/>
            <a:ext cx="7339646" cy="748800"/>
          </a:xfrm>
        </p:spPr>
        <p:txBody>
          <a:bodyPr anchor="b" anchorCtr="0"/>
          <a:lstStyle/>
          <a:p>
            <a:r>
              <a:rPr lang="en-US"/>
              <a:t>Click to edit Master title style</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8143875"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814387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Picture Placeholder 3">
            <a:extLst>
              <a:ext uri="{FF2B5EF4-FFF2-40B4-BE49-F238E27FC236}">
                <a16:creationId xmlns:a16="http://schemas.microsoft.com/office/drawing/2014/main" id="{89424118-58CD-42CA-86D2-8D172442E460}"/>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8" name="Text Placeholder 4">
            <a:extLst>
              <a:ext uri="{FF2B5EF4-FFF2-40B4-BE49-F238E27FC236}">
                <a16:creationId xmlns:a16="http://schemas.microsoft.com/office/drawing/2014/main" id="{45AEC6E4-C3EF-4192-856D-9039F171C484}"/>
              </a:ext>
            </a:extLst>
          </p:cNvPr>
          <p:cNvSpPr>
            <a:spLocks noGrp="1"/>
          </p:cNvSpPr>
          <p:nvPr>
            <p:ph type="body" sz="quarter" idx="19" hasCustomPrompt="1"/>
          </p:nvPr>
        </p:nvSpPr>
        <p:spPr>
          <a:xfrm>
            <a:off x="9756775" y="5389082"/>
            <a:ext cx="1630363"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1" name="Footer Placeholder 4">
            <a:extLst>
              <a:ext uri="{FF2B5EF4-FFF2-40B4-BE49-F238E27FC236}">
                <a16:creationId xmlns:a16="http://schemas.microsoft.com/office/drawing/2014/main" id="{C5D31929-EC68-4BA9-818F-D9E7F43918E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4" name="Date_DateCustomA">
            <a:extLst>
              <a:ext uri="{FF2B5EF4-FFF2-40B4-BE49-F238E27FC236}">
                <a16:creationId xmlns:a16="http://schemas.microsoft.com/office/drawing/2014/main" id="{F7836BF7-FD55-405A-874B-61C805C2E3C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22AF464-8BEB-4018-875D-A7D10B1FB2B0}" type="datetime1">
              <a:rPr lang="da-DK" smtClean="0"/>
              <a:t>03-03-2021</a:t>
            </a:fld>
            <a:endParaRPr lang="en-GB" dirty="0"/>
          </a:p>
        </p:txBody>
      </p:sp>
      <p:cxnSp>
        <p:nvCxnSpPr>
          <p:cNvPr id="13" name="Straight Connector 12">
            <a:extLst>
              <a:ext uri="{FF2B5EF4-FFF2-40B4-BE49-F238E27FC236}">
                <a16:creationId xmlns:a16="http://schemas.microsoft.com/office/drawing/2014/main" id="{4BEF3770-B786-410C-BB45-37783FD7BA35}"/>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7E05992D-743D-4882-BDCF-B7A562355532}"/>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893782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images and fact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D88E7-3B12-4449-81F1-3C8219EE77CB}"/>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4" y="5389082"/>
            <a:ext cx="3257550"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F7D20742-1518-4D1C-84E0-A50DB3F71AB2}"/>
              </a:ext>
            </a:extLst>
          </p:cNvPr>
          <p:cNvSpPr>
            <a:spLocks noGrp="1"/>
          </p:cNvSpPr>
          <p:nvPr>
            <p:ph type="body" sz="quarter" idx="25" hasCustomPrompt="1"/>
          </p:nvPr>
        </p:nvSpPr>
        <p:spPr>
          <a:xfrm>
            <a:off x="4870450" y="5389082"/>
            <a:ext cx="3257550"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3257550"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0450" y="1645031"/>
            <a:ext cx="3257549" cy="3745116"/>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2" name="Text Placeholder 6">
            <a:extLst>
              <a:ext uri="{FF2B5EF4-FFF2-40B4-BE49-F238E27FC236}">
                <a16:creationId xmlns:a16="http://schemas.microsoft.com/office/drawing/2014/main" id="{2AD0405A-0FD7-4F0F-AF7F-B2047DF5CF9E}"/>
              </a:ext>
            </a:extLst>
          </p:cNvPr>
          <p:cNvSpPr>
            <a:spLocks noGrp="1"/>
          </p:cNvSpPr>
          <p:nvPr>
            <p:ph type="body" sz="quarter" idx="15" hasCustomPrompt="1"/>
          </p:nvPr>
        </p:nvSpPr>
        <p:spPr>
          <a:xfrm>
            <a:off x="8942387" y="1644771"/>
            <a:ext cx="244475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Footer Placeholder 4">
            <a:extLst>
              <a:ext uri="{FF2B5EF4-FFF2-40B4-BE49-F238E27FC236}">
                <a16:creationId xmlns:a16="http://schemas.microsoft.com/office/drawing/2014/main" id="{918E1753-D849-4306-90F0-AE9E3B1E439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6" name="Date_DateCustomA">
            <a:extLst>
              <a:ext uri="{FF2B5EF4-FFF2-40B4-BE49-F238E27FC236}">
                <a16:creationId xmlns:a16="http://schemas.microsoft.com/office/drawing/2014/main" id="{4824DA6C-1660-454E-AE9F-DA89A04C5D0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3CA1AD4-F4A0-49E0-A4E8-5C1EFBE17ED8}" type="datetime1">
              <a:rPr lang="da-DK" smtClean="0"/>
              <a:t>03-03-2021</a:t>
            </a:fld>
            <a:endParaRPr lang="en-GB" dirty="0"/>
          </a:p>
        </p:txBody>
      </p:sp>
      <p:cxnSp>
        <p:nvCxnSpPr>
          <p:cNvPr id="15" name="Straight Connector 14">
            <a:extLst>
              <a:ext uri="{FF2B5EF4-FFF2-40B4-BE49-F238E27FC236}">
                <a16:creationId xmlns:a16="http://schemas.microsoft.com/office/drawing/2014/main" id="{5CF94509-6A04-458B-B436-124FB0BF85AD}"/>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7F4F5482-72BD-41BB-8903-2CC891FC3E7F}"/>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634915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0290B9-8984-4B63-9584-E3AE12BC8408}"/>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488632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A7ABCE10-41F5-4BFF-B780-36E38A40F95C}"/>
              </a:ext>
            </a:extLst>
          </p:cNvPr>
          <p:cNvSpPr>
            <a:spLocks noGrp="1"/>
          </p:cNvSpPr>
          <p:nvPr>
            <p:ph type="body" sz="quarter" idx="25" hasCustomPrompt="1"/>
          </p:nvPr>
        </p:nvSpPr>
        <p:spPr>
          <a:xfrm>
            <a:off x="6499224" y="5389082"/>
            <a:ext cx="2443164" cy="317982"/>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5" name="Text Placeholder 5">
            <a:extLst>
              <a:ext uri="{FF2B5EF4-FFF2-40B4-BE49-F238E27FC236}">
                <a16:creationId xmlns:a16="http://schemas.microsoft.com/office/drawing/2014/main" id="{6B139212-6CFC-41D2-8FC4-04AFFFB5F675}"/>
              </a:ext>
            </a:extLst>
          </p:cNvPr>
          <p:cNvSpPr>
            <a:spLocks noGrp="1"/>
          </p:cNvSpPr>
          <p:nvPr>
            <p:ph type="body" sz="quarter" idx="26" hasCustomPrompt="1"/>
          </p:nvPr>
        </p:nvSpPr>
        <p:spPr>
          <a:xfrm>
            <a:off x="9756775" y="5389082"/>
            <a:ext cx="1630363" cy="317981"/>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4886325"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6499225" y="1645031"/>
            <a:ext cx="2443162" cy="3745116"/>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2" name="Footer Placeholder 4">
            <a:extLst>
              <a:ext uri="{FF2B5EF4-FFF2-40B4-BE49-F238E27FC236}">
                <a16:creationId xmlns:a16="http://schemas.microsoft.com/office/drawing/2014/main" id="{5874BC50-6BE9-4C0E-B354-8E1950E1DEC6}"/>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A27BE1DC-8318-4E12-A678-697DBD2158D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8BA1CD0-26E8-4521-B3B3-8C4085616D3D}" type="datetime1">
              <a:rPr lang="da-DK" smtClean="0"/>
              <a:t>03-03-2021</a:t>
            </a:fld>
            <a:endParaRPr lang="en-GB" dirty="0"/>
          </a:p>
        </p:txBody>
      </p:sp>
      <p:cxnSp>
        <p:nvCxnSpPr>
          <p:cNvPr id="13" name="Straight Connector 12">
            <a:extLst>
              <a:ext uri="{FF2B5EF4-FFF2-40B4-BE49-F238E27FC236}">
                <a16:creationId xmlns:a16="http://schemas.microsoft.com/office/drawing/2014/main" id="{F4BD92A5-4789-4F2D-B769-A0877361031B}"/>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89E64BF9-0880-4EB2-93C4-A8EB511512C5}"/>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382741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s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9AAF93-6D36-4195-82B9-DF0720EC521B}"/>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5700712"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3E2CB951-B63B-4713-9C55-151E8F70764A}"/>
              </a:ext>
            </a:extLst>
          </p:cNvPr>
          <p:cNvSpPr>
            <a:spLocks noGrp="1"/>
          </p:cNvSpPr>
          <p:nvPr>
            <p:ph type="body" sz="quarter" idx="25" hasCustomPrompt="1"/>
          </p:nvPr>
        </p:nvSpPr>
        <p:spPr>
          <a:xfrm>
            <a:off x="7313612" y="5389082"/>
            <a:ext cx="162877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2" name="Text Placeholder 5">
            <a:extLst>
              <a:ext uri="{FF2B5EF4-FFF2-40B4-BE49-F238E27FC236}">
                <a16:creationId xmlns:a16="http://schemas.microsoft.com/office/drawing/2014/main" id="{4ABF96D0-72C6-404F-8711-EC888AA24B29}"/>
              </a:ext>
            </a:extLst>
          </p:cNvPr>
          <p:cNvSpPr>
            <a:spLocks noGrp="1"/>
          </p:cNvSpPr>
          <p:nvPr>
            <p:ph type="body" sz="quarter" idx="26" hasCustomPrompt="1"/>
          </p:nvPr>
        </p:nvSpPr>
        <p:spPr>
          <a:xfrm>
            <a:off x="9756775" y="5389082"/>
            <a:ext cx="1630363"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6925" y="1645033"/>
            <a:ext cx="5702300"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1628776" cy="3745116"/>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3" name="Footer Placeholder 4">
            <a:extLst>
              <a:ext uri="{FF2B5EF4-FFF2-40B4-BE49-F238E27FC236}">
                <a16:creationId xmlns:a16="http://schemas.microsoft.com/office/drawing/2014/main" id="{B6ABE9CB-A3E8-48D2-82D8-BB162FBC2AC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6" name="Date_DateCustomA">
            <a:extLst>
              <a:ext uri="{FF2B5EF4-FFF2-40B4-BE49-F238E27FC236}">
                <a16:creationId xmlns:a16="http://schemas.microsoft.com/office/drawing/2014/main" id="{F8AC17EF-756D-46C0-9E6D-5F5BC146218E}"/>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91C6C30D-D443-4BE7-9566-B748ADDAE9E2}" type="datetime1">
              <a:rPr lang="da-DK" smtClean="0"/>
              <a:t>03-03-2021</a:t>
            </a:fld>
            <a:endParaRPr lang="en-GB" dirty="0"/>
          </a:p>
        </p:txBody>
      </p:sp>
      <p:cxnSp>
        <p:nvCxnSpPr>
          <p:cNvPr id="15" name="Straight Connector 14">
            <a:extLst>
              <a:ext uri="{FF2B5EF4-FFF2-40B4-BE49-F238E27FC236}">
                <a16:creationId xmlns:a16="http://schemas.microsoft.com/office/drawing/2014/main" id="{E472F8AB-11BF-4AE4-AC5F-05CCE28F318A}"/>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4CEDB910-4803-491C-BD86-8E88EDCF0C86}"/>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3449259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images (A)">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3A1CA0-6B95-4682-8F2B-A2CB29E9A06F}"/>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5" y="5389082"/>
            <a:ext cx="5702299"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7F8FEFC5-5B98-4110-A017-739F63CE87B2}"/>
              </a:ext>
            </a:extLst>
          </p:cNvPr>
          <p:cNvSpPr>
            <a:spLocks noGrp="1"/>
          </p:cNvSpPr>
          <p:nvPr>
            <p:ph type="body" sz="quarter" idx="25" hasCustomPrompt="1"/>
          </p:nvPr>
        </p:nvSpPr>
        <p:spPr>
          <a:xfrm>
            <a:off x="7313612" y="5389082"/>
            <a:ext cx="1628775"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3" name="Text Placeholder 5">
            <a:extLst>
              <a:ext uri="{FF2B5EF4-FFF2-40B4-BE49-F238E27FC236}">
                <a16:creationId xmlns:a16="http://schemas.microsoft.com/office/drawing/2014/main" id="{EED6E484-ADE4-491D-A306-116A904F4278}"/>
              </a:ext>
            </a:extLst>
          </p:cNvPr>
          <p:cNvSpPr>
            <a:spLocks noGrp="1"/>
          </p:cNvSpPr>
          <p:nvPr>
            <p:ph type="body" sz="quarter" idx="26" hasCustomPrompt="1"/>
          </p:nvPr>
        </p:nvSpPr>
        <p:spPr>
          <a:xfrm>
            <a:off x="9756775" y="3145100"/>
            <a:ext cx="1630363"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5" name="Text Placeholder 6">
            <a:extLst>
              <a:ext uri="{FF2B5EF4-FFF2-40B4-BE49-F238E27FC236}">
                <a16:creationId xmlns:a16="http://schemas.microsoft.com/office/drawing/2014/main" id="{1D494126-0696-4DB9-B563-2B5C9722422F}"/>
              </a:ext>
            </a:extLst>
          </p:cNvPr>
          <p:cNvSpPr>
            <a:spLocks noGrp="1"/>
          </p:cNvSpPr>
          <p:nvPr>
            <p:ph type="body" sz="quarter" idx="27" hasCustomPrompt="1"/>
          </p:nvPr>
        </p:nvSpPr>
        <p:spPr>
          <a:xfrm>
            <a:off x="9756775" y="5389082"/>
            <a:ext cx="1630363"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3" y="1645031"/>
            <a:ext cx="1628775" cy="3745116"/>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148386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5" y="3906279"/>
            <a:ext cx="1630363" cy="148386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5" name="Footer Placeholder 4">
            <a:extLst>
              <a:ext uri="{FF2B5EF4-FFF2-40B4-BE49-F238E27FC236}">
                <a16:creationId xmlns:a16="http://schemas.microsoft.com/office/drawing/2014/main" id="{4567020D-E32F-49AD-ADAE-9E64ADBB8FDF}"/>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8" name="Date_DateCustomA">
            <a:extLst>
              <a:ext uri="{FF2B5EF4-FFF2-40B4-BE49-F238E27FC236}">
                <a16:creationId xmlns:a16="http://schemas.microsoft.com/office/drawing/2014/main" id="{32279A45-1217-4472-8344-3C0A19130A7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0163BE0-DB23-4448-A914-F9A119EB449D}" type="datetime1">
              <a:rPr lang="da-DK" smtClean="0"/>
              <a:t>03-03-2021</a:t>
            </a:fld>
            <a:endParaRPr lang="en-GB" dirty="0"/>
          </a:p>
        </p:txBody>
      </p:sp>
      <p:cxnSp>
        <p:nvCxnSpPr>
          <p:cNvPr id="17" name="Straight Connector 16">
            <a:extLst>
              <a:ext uri="{FF2B5EF4-FFF2-40B4-BE49-F238E27FC236}">
                <a16:creationId xmlns:a16="http://schemas.microsoft.com/office/drawing/2014/main" id="{3840658B-53A0-4821-96C6-4A41B0AA288E}"/>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6A53E0B-D8A9-458E-A1E5-D716CFF3A814}"/>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333898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images (B)">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6DA88F43-D409-4504-A063-DA4B451A4720}"/>
              </a:ext>
            </a:extLst>
          </p:cNvPr>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6" y="5389082"/>
            <a:ext cx="5702300"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A1F7B2BE-FFF8-4897-A35A-DDFEEB4911B6}"/>
              </a:ext>
            </a:extLst>
          </p:cNvPr>
          <p:cNvSpPr>
            <a:spLocks noGrp="1"/>
          </p:cNvSpPr>
          <p:nvPr>
            <p:ph type="body" sz="quarter" idx="25" hasCustomPrompt="1"/>
          </p:nvPr>
        </p:nvSpPr>
        <p:spPr>
          <a:xfrm>
            <a:off x="7313612" y="3146400"/>
            <a:ext cx="407352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4073526" cy="1483869"/>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3" name="Text Placeholder 5">
            <a:extLst>
              <a:ext uri="{FF2B5EF4-FFF2-40B4-BE49-F238E27FC236}">
                <a16:creationId xmlns:a16="http://schemas.microsoft.com/office/drawing/2014/main" id="{735B3C8D-4ACE-428F-8AD3-7A13F1213FD2}"/>
              </a:ext>
            </a:extLst>
          </p:cNvPr>
          <p:cNvSpPr>
            <a:spLocks noGrp="1"/>
          </p:cNvSpPr>
          <p:nvPr>
            <p:ph type="body" sz="quarter" idx="26" hasCustomPrompt="1"/>
          </p:nvPr>
        </p:nvSpPr>
        <p:spPr>
          <a:xfrm>
            <a:off x="7313613" y="5389082"/>
            <a:ext cx="1628775"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5" name="Text Placeholder 6">
            <a:extLst>
              <a:ext uri="{FF2B5EF4-FFF2-40B4-BE49-F238E27FC236}">
                <a16:creationId xmlns:a16="http://schemas.microsoft.com/office/drawing/2014/main" id="{C7A95160-7865-47B1-BBD0-32DA9C96FEC4}"/>
              </a:ext>
            </a:extLst>
          </p:cNvPr>
          <p:cNvSpPr>
            <a:spLocks noGrp="1"/>
          </p:cNvSpPr>
          <p:nvPr>
            <p:ph type="body" sz="quarter" idx="27" hasCustomPrompt="1"/>
          </p:nvPr>
        </p:nvSpPr>
        <p:spPr>
          <a:xfrm>
            <a:off x="9756774" y="5389082"/>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3" y="3906278"/>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4"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9" name="Footer Placeholder 4">
            <a:extLst>
              <a:ext uri="{FF2B5EF4-FFF2-40B4-BE49-F238E27FC236}">
                <a16:creationId xmlns:a16="http://schemas.microsoft.com/office/drawing/2014/main" id="{651A90D8-504E-4DC5-901B-5180BA0DE16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1" name="Date_DateCustomA">
            <a:extLst>
              <a:ext uri="{FF2B5EF4-FFF2-40B4-BE49-F238E27FC236}">
                <a16:creationId xmlns:a16="http://schemas.microsoft.com/office/drawing/2014/main" id="{C64ACC7F-7EC9-4D88-B2D9-4BD783C75A0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9A71ECC-6310-48AC-891B-D74F6EA1C8F1}" type="datetime1">
              <a:rPr lang="da-DK" smtClean="0"/>
              <a:t>03-03-2021</a:t>
            </a:fld>
            <a:endParaRPr lang="en-GB" dirty="0"/>
          </a:p>
        </p:txBody>
      </p:sp>
      <p:cxnSp>
        <p:nvCxnSpPr>
          <p:cNvPr id="20" name="Straight Connector 19">
            <a:extLst>
              <a:ext uri="{FF2B5EF4-FFF2-40B4-BE49-F238E27FC236}">
                <a16:creationId xmlns:a16="http://schemas.microsoft.com/office/drawing/2014/main" id="{916731FA-C969-433F-9D08-A1FD90968821}"/>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404E3F06-8F4B-42CB-BD09-8C7C91AD64ED}"/>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54300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dark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0" y="0"/>
            <a:ext cx="12190413" cy="6859588"/>
          </a:xfrm>
          <a:solidFill>
            <a:srgbClr val="F6F6F4"/>
          </a:solidFill>
          <a:ln>
            <a:noFill/>
          </a:ln>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14" name="Logo_ramboll"/>
          <p:cNvSpPr>
            <a:spLocks/>
          </p:cNvSpPr>
          <p:nvPr userDrawn="1"/>
        </p:nvSpPr>
        <p:spPr>
          <a:xfrm>
            <a:off x="817201" y="6159600"/>
            <a:ext cx="896400" cy="255600"/>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Logo_fonden"/>
          <p:cNvSpPr>
            <a:spLocks noChangeAspect="1"/>
          </p:cNvSpPr>
          <p:nvPr userDrawn="1"/>
        </p:nvSpPr>
        <p:spPr>
          <a:xfrm>
            <a:off x="817200" y="6159600"/>
            <a:ext cx="1319093" cy="298800"/>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513" y="409569"/>
            <a:ext cx="9773110" cy="681548"/>
          </a:xfrm>
        </p:spPr>
        <p:txBody>
          <a:bodyPr tIns="0" anchor="t" anchorCtr="0"/>
          <a:lstStyle>
            <a:lvl1pPr>
              <a:defRPr sz="4800" cap="all" spc="-150" baseline="0" smtClean="0">
                <a:solidFill>
                  <a:schemeClr val="tx2"/>
                </a:solidFill>
                <a:latin typeface="Trebuchet MS" panose="020B0603020202020204" pitchFamily="34" charset="0"/>
              </a:defRPr>
            </a:lvl1pPr>
          </a:lstStyle>
          <a:p>
            <a:r>
              <a:rPr lang="en-GB" noProof="0" dirty="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513" y="1139744"/>
            <a:ext cx="9772650" cy="1254562"/>
          </a:xfrm>
        </p:spPr>
        <p:txBody>
          <a:bodyPr lIns="0"/>
          <a:lstStyle>
            <a:lvl1pPr marL="0" indent="0">
              <a:lnSpc>
                <a:spcPct val="100000"/>
              </a:lnSpc>
              <a:spcAft>
                <a:spcPts val="0"/>
              </a:spcAft>
              <a:buFontTx/>
              <a:buNone/>
              <a:defRPr sz="4800" b="1" cap="all" spc="-150" baseline="0" smtClean="0">
                <a:solidFill>
                  <a:schemeClr val="bg1"/>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solidFill>
                  <a:schemeClr val="bg1"/>
                </a:solidFill>
              </a:defRPr>
            </a:lvl1pPr>
          </a:lstStyle>
          <a:p>
            <a:pPr lvl="0"/>
            <a:r>
              <a:rPr lang="en-GB"/>
              <a:t>Subtitle</a:t>
            </a:r>
            <a:endParaRPr lang="en-GB" dirty="0"/>
          </a:p>
        </p:txBody>
      </p:sp>
      <p:sp>
        <p:nvSpPr>
          <p:cNvPr id="7"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16" name="Text Placeholder 15">
            <a:extLst>
              <a:ext uri="{FF2B5EF4-FFF2-40B4-BE49-F238E27FC236}">
                <a16:creationId xmlns:a16="http://schemas.microsoft.com/office/drawing/2014/main" id="{D3344F44-1D4C-407D-B0CE-FCFEE29BE51A}"/>
              </a:ext>
            </a:extLst>
          </p:cNvPr>
          <p:cNvSpPr>
            <a:spLocks noGrp="1"/>
          </p:cNvSpPr>
          <p:nvPr>
            <p:ph type="body" sz="quarter" idx="12" hasCustomPrompt="1"/>
          </p:nvPr>
        </p:nvSpPr>
        <p:spPr bwMode="auto">
          <a:xfrm>
            <a:off x="798513" y="6159600"/>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a:t>
            </a:r>
            <a:endParaRPr lang="en-GB" dirty="0"/>
          </a:p>
        </p:txBody>
      </p:sp>
      <p:sp>
        <p:nvSpPr>
          <p:cNvPr id="19" name="Slide Number Placeholder 5" hidden="1">
            <a:extLst>
              <a:ext uri="{FF2B5EF4-FFF2-40B4-BE49-F238E27FC236}">
                <a16:creationId xmlns:a16="http://schemas.microsoft.com/office/drawing/2014/main" id="{F31626DF-C504-456C-BABA-F9E112AEAE62}"/>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22" name="Footer Placeholder 4" hidden="1">
            <a:extLst>
              <a:ext uri="{FF2B5EF4-FFF2-40B4-BE49-F238E27FC236}">
                <a16:creationId xmlns:a16="http://schemas.microsoft.com/office/drawing/2014/main" id="{148EA343-9CD9-4A35-8E70-A9FAF3855BD9}"/>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en-DK" dirty="0"/>
          </a:p>
        </p:txBody>
      </p:sp>
      <p:sp>
        <p:nvSpPr>
          <p:cNvPr id="23" name="Date_DateCustomA" hidden="1">
            <a:extLst>
              <a:ext uri="{FF2B5EF4-FFF2-40B4-BE49-F238E27FC236}">
                <a16:creationId xmlns:a16="http://schemas.microsoft.com/office/drawing/2014/main" id="{D46E539C-AF02-4268-B134-91B646ABB7B9}"/>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75795265-AA7B-41DC-8438-2C1796D58161}" type="datetime1">
              <a:rPr lang="da-DK" smtClean="0"/>
              <a:t>03-03-2021</a:t>
            </a:fld>
            <a:endParaRPr lang="en-DK" dirty="0"/>
          </a:p>
        </p:txBody>
      </p:sp>
      <p:pic>
        <p:nvPicPr>
          <p:cNvPr id="17" name="Picture 16">
            <a:extLst>
              <a:ext uri="{FF2B5EF4-FFF2-40B4-BE49-F238E27FC236}">
                <a16:creationId xmlns:a16="http://schemas.microsoft.com/office/drawing/2014/main" id="{A525BA35-FA1F-4B89-AFD6-0D3E5030FC7A}"/>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598685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ve images (A)">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6" y="5390147"/>
            <a:ext cx="5702300" cy="31691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0" name="Text Placeholder 4">
            <a:extLst>
              <a:ext uri="{FF2B5EF4-FFF2-40B4-BE49-F238E27FC236}">
                <a16:creationId xmlns:a16="http://schemas.microsoft.com/office/drawing/2014/main" id="{42DF0A72-5AF0-4ACE-B2DB-4155F465E0B5}"/>
              </a:ext>
            </a:extLst>
          </p:cNvPr>
          <p:cNvSpPr>
            <a:spLocks noGrp="1"/>
          </p:cNvSpPr>
          <p:nvPr>
            <p:ph type="body" sz="quarter" idx="25" hasCustomPrompt="1"/>
          </p:nvPr>
        </p:nvSpPr>
        <p:spPr>
          <a:xfrm>
            <a:off x="7313612" y="3144921"/>
            <a:ext cx="162877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1" name="Text Placeholder 5">
            <a:extLst>
              <a:ext uri="{FF2B5EF4-FFF2-40B4-BE49-F238E27FC236}">
                <a16:creationId xmlns:a16="http://schemas.microsoft.com/office/drawing/2014/main" id="{0F958486-0A01-4664-898B-849018028B9C}"/>
              </a:ext>
            </a:extLst>
          </p:cNvPr>
          <p:cNvSpPr>
            <a:spLocks noGrp="1"/>
          </p:cNvSpPr>
          <p:nvPr>
            <p:ph type="body" sz="quarter" idx="26" hasCustomPrompt="1"/>
          </p:nvPr>
        </p:nvSpPr>
        <p:spPr>
          <a:xfrm>
            <a:off x="7313612" y="5389200"/>
            <a:ext cx="1628776"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2" name="Text Placeholder 6">
            <a:extLst>
              <a:ext uri="{FF2B5EF4-FFF2-40B4-BE49-F238E27FC236}">
                <a16:creationId xmlns:a16="http://schemas.microsoft.com/office/drawing/2014/main" id="{72AE0D8A-202F-43F6-AB72-839F68F575A8}"/>
              </a:ext>
            </a:extLst>
          </p:cNvPr>
          <p:cNvSpPr>
            <a:spLocks noGrp="1"/>
          </p:cNvSpPr>
          <p:nvPr>
            <p:ph type="body" sz="quarter" idx="27" hasCustomPrompt="1"/>
          </p:nvPr>
        </p:nvSpPr>
        <p:spPr>
          <a:xfrm>
            <a:off x="9756774" y="3144921"/>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5" name="Text Placeholder 7">
            <a:extLst>
              <a:ext uri="{FF2B5EF4-FFF2-40B4-BE49-F238E27FC236}">
                <a16:creationId xmlns:a16="http://schemas.microsoft.com/office/drawing/2014/main" id="{553D49DA-A17B-44D7-8EBB-64C685A23079}"/>
              </a:ext>
            </a:extLst>
          </p:cNvPr>
          <p:cNvSpPr>
            <a:spLocks noGrp="1"/>
          </p:cNvSpPr>
          <p:nvPr>
            <p:ph type="body" sz="quarter" idx="28" hasCustomPrompt="1"/>
          </p:nvPr>
        </p:nvSpPr>
        <p:spPr>
          <a:xfrm>
            <a:off x="9756774" y="5389200"/>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1628776"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2" y="3906278"/>
            <a:ext cx="1628776"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4" y="1645032"/>
            <a:ext cx="1630364"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3"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5" name="Title 7">
            <a:extLst>
              <a:ext uri="{FF2B5EF4-FFF2-40B4-BE49-F238E27FC236}">
                <a16:creationId xmlns:a16="http://schemas.microsoft.com/office/drawing/2014/main" id="{109E8909-9BF2-426F-A556-859081C99CFB}"/>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17" name="Footer Placeholder 4">
            <a:extLst>
              <a:ext uri="{FF2B5EF4-FFF2-40B4-BE49-F238E27FC236}">
                <a16:creationId xmlns:a16="http://schemas.microsoft.com/office/drawing/2014/main" id="{89EC51AE-5F71-4517-A9E0-7E30DE0DEAE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3" name="Date_DateCustomA">
            <a:extLst>
              <a:ext uri="{FF2B5EF4-FFF2-40B4-BE49-F238E27FC236}">
                <a16:creationId xmlns:a16="http://schemas.microsoft.com/office/drawing/2014/main" id="{9986C71A-FB30-4BC3-80B0-20BC5417034B}"/>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963DA0D-34AB-428B-99C6-6883D76C4C9D}" type="datetime1">
              <a:rPr lang="da-DK" smtClean="0"/>
              <a:t>03-03-2021</a:t>
            </a:fld>
            <a:endParaRPr lang="en-GB" dirty="0"/>
          </a:p>
        </p:txBody>
      </p:sp>
      <p:cxnSp>
        <p:nvCxnSpPr>
          <p:cNvPr id="19" name="Straight Connector 18">
            <a:extLst>
              <a:ext uri="{FF2B5EF4-FFF2-40B4-BE49-F238E27FC236}">
                <a16:creationId xmlns:a16="http://schemas.microsoft.com/office/drawing/2014/main" id="{3672BCBD-503D-45B6-A663-E710A82308FC}"/>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CD5CA895-5A1B-4638-8014-D8AD804F32FB}"/>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005011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ve images (B)">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5" y="5389200"/>
            <a:ext cx="3259138"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5" name="Text Placeholder 4">
            <a:extLst>
              <a:ext uri="{FF2B5EF4-FFF2-40B4-BE49-F238E27FC236}">
                <a16:creationId xmlns:a16="http://schemas.microsoft.com/office/drawing/2014/main" id="{F02B0B2F-7F53-4AFC-9446-DB6C5777E698}"/>
              </a:ext>
            </a:extLst>
          </p:cNvPr>
          <p:cNvSpPr>
            <a:spLocks noGrp="1"/>
          </p:cNvSpPr>
          <p:nvPr>
            <p:ph type="body" sz="quarter" idx="27" hasCustomPrompt="1"/>
          </p:nvPr>
        </p:nvSpPr>
        <p:spPr>
          <a:xfrm>
            <a:off x="4875214" y="3146400"/>
            <a:ext cx="6485932"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0" name="Text Placeholder 5">
            <a:extLst>
              <a:ext uri="{FF2B5EF4-FFF2-40B4-BE49-F238E27FC236}">
                <a16:creationId xmlns:a16="http://schemas.microsoft.com/office/drawing/2014/main" id="{0662756F-E3F0-402D-9E22-0BE6B392C8C9}"/>
              </a:ext>
            </a:extLst>
          </p:cNvPr>
          <p:cNvSpPr>
            <a:spLocks noGrp="1"/>
          </p:cNvSpPr>
          <p:nvPr>
            <p:ph type="body" sz="quarter" idx="28" hasCustomPrompt="1"/>
          </p:nvPr>
        </p:nvSpPr>
        <p:spPr>
          <a:xfrm>
            <a:off x="4870451" y="5389200"/>
            <a:ext cx="1625600"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1" name="Text Placeholder 6">
            <a:extLst>
              <a:ext uri="{FF2B5EF4-FFF2-40B4-BE49-F238E27FC236}">
                <a16:creationId xmlns:a16="http://schemas.microsoft.com/office/drawing/2014/main" id="{BE7208CB-CE86-4F3D-B12C-D8268891AA47}"/>
              </a:ext>
            </a:extLst>
          </p:cNvPr>
          <p:cNvSpPr>
            <a:spLocks noGrp="1"/>
          </p:cNvSpPr>
          <p:nvPr>
            <p:ph type="body" sz="quarter" idx="29" hasCustomPrompt="1"/>
          </p:nvPr>
        </p:nvSpPr>
        <p:spPr>
          <a:xfrm>
            <a:off x="7313613" y="5389200"/>
            <a:ext cx="1628775"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22" name="Text Placeholder 7">
            <a:extLst>
              <a:ext uri="{FF2B5EF4-FFF2-40B4-BE49-F238E27FC236}">
                <a16:creationId xmlns:a16="http://schemas.microsoft.com/office/drawing/2014/main" id="{06E02B92-F862-4F76-B8DC-8C3D1FC7F977}"/>
              </a:ext>
            </a:extLst>
          </p:cNvPr>
          <p:cNvSpPr>
            <a:spLocks noGrp="1"/>
          </p:cNvSpPr>
          <p:nvPr>
            <p:ph type="body" sz="quarter" idx="30" hasCustomPrompt="1"/>
          </p:nvPr>
        </p:nvSpPr>
        <p:spPr>
          <a:xfrm>
            <a:off x="9756775" y="5389200"/>
            <a:ext cx="1630363"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3257550"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0450" y="1645031"/>
            <a:ext cx="6516688"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32" name="Picture Placeholder 3">
            <a:extLst>
              <a:ext uri="{FF2B5EF4-FFF2-40B4-BE49-F238E27FC236}">
                <a16:creationId xmlns:a16="http://schemas.microsoft.com/office/drawing/2014/main" id="{BD840AF9-BBF8-4202-BC96-375E5BEB71AA}"/>
              </a:ext>
            </a:extLst>
          </p:cNvPr>
          <p:cNvSpPr>
            <a:spLocks noGrp="1"/>
          </p:cNvSpPr>
          <p:nvPr>
            <p:ph type="pic" sz="quarter" idx="26" hasCustomPrompt="1"/>
          </p:nvPr>
        </p:nvSpPr>
        <p:spPr>
          <a:xfrm>
            <a:off x="4870450" y="3906000"/>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3" y="3906278"/>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3"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7" name="Title 7">
            <a:extLst>
              <a:ext uri="{FF2B5EF4-FFF2-40B4-BE49-F238E27FC236}">
                <a16:creationId xmlns:a16="http://schemas.microsoft.com/office/drawing/2014/main" id="{299AE5C6-8512-40FE-B386-E39B5659754F}"/>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19" name="Footer Placeholder 4">
            <a:extLst>
              <a:ext uri="{FF2B5EF4-FFF2-40B4-BE49-F238E27FC236}">
                <a16:creationId xmlns:a16="http://schemas.microsoft.com/office/drawing/2014/main" id="{DB9DA6D0-8869-4337-BEAF-0ADAFE06FB4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4" name="Date_DateCustomA">
            <a:extLst>
              <a:ext uri="{FF2B5EF4-FFF2-40B4-BE49-F238E27FC236}">
                <a16:creationId xmlns:a16="http://schemas.microsoft.com/office/drawing/2014/main" id="{A387D7D7-69FC-41FF-BDFD-687A499B6122}"/>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8D7B4CC-4982-4361-AA0F-D524EDB4A7A6}" type="datetime1">
              <a:rPr lang="da-DK" smtClean="0"/>
              <a:t>03-03-2021</a:t>
            </a:fld>
            <a:endParaRPr lang="en-GB" dirty="0"/>
          </a:p>
        </p:txBody>
      </p:sp>
      <p:cxnSp>
        <p:nvCxnSpPr>
          <p:cNvPr id="23" name="Straight Connector 22">
            <a:extLst>
              <a:ext uri="{FF2B5EF4-FFF2-40B4-BE49-F238E27FC236}">
                <a16:creationId xmlns:a16="http://schemas.microsoft.com/office/drawing/2014/main" id="{3C002E6B-C831-4CB7-8391-442FE9B553A1}"/>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9F5403C9-9C65-47CB-9B6E-7E6BE03D49C0}"/>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225972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full slide image">
    <p:spTree>
      <p:nvGrpSpPr>
        <p:cNvPr id="1" name=""/>
        <p:cNvGrpSpPr/>
        <p:nvPr/>
      </p:nvGrpSpPr>
      <p:grpSpPr>
        <a:xfrm>
          <a:off x="0" y="0"/>
          <a:ext cx="0" cy="0"/>
          <a:chOff x="0" y="0"/>
          <a:chExt cx="0" cy="0"/>
        </a:xfrm>
      </p:grpSpPr>
      <p:sp>
        <p:nvSpPr>
          <p:cNvPr id="4" name="Background"/>
          <p:cNvSpPr/>
          <p:nvPr userDrawn="1"/>
        </p:nvSpPr>
        <p:spPr>
          <a:xfrm>
            <a:off x="0"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Picture Placeholder 5"/>
          <p:cNvSpPr>
            <a:spLocks noGrp="1"/>
          </p:cNvSpPr>
          <p:nvPr>
            <p:ph type="pic" sz="quarter" idx="10" hasCustomPrompt="1"/>
          </p:nvPr>
        </p:nvSpPr>
        <p:spPr>
          <a:xfrm>
            <a:off x="-1" y="0"/>
            <a:ext cx="12193200" cy="6861600"/>
          </a:xfrm>
          <a:solidFill>
            <a:srgbClr val="F6F6F4"/>
          </a:solidFill>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2" name="Title 1"/>
          <p:cNvSpPr>
            <a:spLocks noGrp="1"/>
          </p:cNvSpPr>
          <p:nvPr>
            <p:ph type="title"/>
          </p:nvPr>
        </p:nvSpPr>
        <p:spPr>
          <a:xfrm>
            <a:off x="816928" y="452543"/>
            <a:ext cx="10555200" cy="1056245"/>
          </a:xfrm>
        </p:spPr>
        <p:txBody>
          <a:bodyPr anchor="b" anchorCtr="0"/>
          <a:lstStyle>
            <a:lvl1pPr>
              <a:defRPr>
                <a:solidFill>
                  <a:schemeClr val="tx2"/>
                </a:solidFill>
              </a:defRPr>
            </a:lvl1pPr>
          </a:lstStyle>
          <a:p>
            <a:r>
              <a:rPr lang="en-US" noProof="0" dirty="0"/>
              <a:t>Click to edit Master title style</a:t>
            </a:r>
            <a:endParaRPr lang="en-GB" noProof="0" dirty="0"/>
          </a:p>
        </p:txBody>
      </p:sp>
      <p:sp>
        <p:nvSpPr>
          <p:cNvPr id="9" name="Text Placeholder 15">
            <a:extLst>
              <a:ext uri="{FF2B5EF4-FFF2-40B4-BE49-F238E27FC236}">
                <a16:creationId xmlns:a16="http://schemas.microsoft.com/office/drawing/2014/main" id="{1C804A56-02C2-4000-8DE1-4C682601C756}"/>
              </a:ext>
            </a:extLst>
          </p:cNvPr>
          <p:cNvSpPr>
            <a:spLocks noGrp="1"/>
          </p:cNvSpPr>
          <p:nvPr>
            <p:ph type="body" sz="quarter" idx="12" hasCustomPrompt="1"/>
          </p:nvPr>
        </p:nvSpPr>
        <p:spPr bwMode="auto">
          <a:xfrm>
            <a:off x="798513" y="6159600"/>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1" name="Slide Number Placeholder 5" hidden="1">
            <a:extLst>
              <a:ext uri="{FF2B5EF4-FFF2-40B4-BE49-F238E27FC236}">
                <a16:creationId xmlns:a16="http://schemas.microsoft.com/office/drawing/2014/main" id="{F8065A6C-B087-4C37-B9BF-238078D124A4}"/>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2" name="Footer Placeholder 4" hidden="1">
            <a:extLst>
              <a:ext uri="{FF2B5EF4-FFF2-40B4-BE49-F238E27FC236}">
                <a16:creationId xmlns:a16="http://schemas.microsoft.com/office/drawing/2014/main" id="{E644527C-AD14-4EB9-ADCA-31C61EBA6546}"/>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en-DK" dirty="0"/>
          </a:p>
        </p:txBody>
      </p:sp>
      <p:sp>
        <p:nvSpPr>
          <p:cNvPr id="13" name="Date_DateCustomA" hidden="1">
            <a:extLst>
              <a:ext uri="{FF2B5EF4-FFF2-40B4-BE49-F238E27FC236}">
                <a16:creationId xmlns:a16="http://schemas.microsoft.com/office/drawing/2014/main" id="{264006B7-F2E6-4F4A-8D05-3F44F8F318B8}"/>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ADF0A408-E218-45FE-9321-7F241ABC64E2}" type="datetime1">
              <a:rPr lang="da-DK" smtClean="0"/>
              <a:t>03-03-2021</a:t>
            </a:fld>
            <a:endParaRPr lang="en-DK" dirty="0"/>
          </a:p>
        </p:txBody>
      </p:sp>
      <p:cxnSp>
        <p:nvCxnSpPr>
          <p:cNvPr id="10" name="Straight Connector 9">
            <a:extLst>
              <a:ext uri="{FF2B5EF4-FFF2-40B4-BE49-F238E27FC236}">
                <a16:creationId xmlns:a16="http://schemas.microsoft.com/office/drawing/2014/main" id="{D5EC0F55-B390-4246-949E-09128B600704}"/>
              </a:ext>
            </a:extLst>
          </p:cNvPr>
          <p:cNvCxnSpPr/>
          <p:nvPr userDrawn="1"/>
        </p:nvCxnSpPr>
        <p:spPr>
          <a:xfrm>
            <a:off x="816928" y="1628503"/>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3" name="Background"/>
          <p:cNvSpPr/>
          <p:nvPr userDrawn="1"/>
        </p:nvSpPr>
        <p:spPr>
          <a:xfrm>
            <a:off x="0"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Picture Placeholder 5"/>
          <p:cNvSpPr>
            <a:spLocks noGrp="1"/>
          </p:cNvSpPr>
          <p:nvPr>
            <p:ph type="pic" sz="quarter" idx="10" hasCustomPrompt="1"/>
          </p:nvPr>
        </p:nvSpPr>
        <p:spPr>
          <a:xfrm>
            <a:off x="-1" y="0"/>
            <a:ext cx="12193200" cy="6861600"/>
          </a:xfrm>
          <a:solidFill>
            <a:srgbClr val="F6F6F4"/>
          </a:solidFill>
        </p:spPr>
        <p:txBody>
          <a:bodyPr tIns="0" anchor="t" anchorCtr="0"/>
          <a:lstStyle>
            <a:lvl1pPr marL="0" indent="0" algn="ctr">
              <a:buNone/>
              <a:defRPr baseline="0">
                <a:solidFill>
                  <a:schemeClr val="tx1"/>
                </a:solidFill>
              </a:defRPr>
            </a:lvl1pPr>
          </a:lstStyle>
          <a:p>
            <a:r>
              <a:rPr lang="en-GB" noProof="0"/>
              <a:t>Mark placeholder to insert image</a:t>
            </a:r>
            <a:endParaRPr lang="en-GB" noProof="0" dirty="0"/>
          </a:p>
        </p:txBody>
      </p:sp>
      <p:sp>
        <p:nvSpPr>
          <p:cNvPr id="7" name="Text Placeholder 15">
            <a:extLst>
              <a:ext uri="{FF2B5EF4-FFF2-40B4-BE49-F238E27FC236}">
                <a16:creationId xmlns:a16="http://schemas.microsoft.com/office/drawing/2014/main" id="{D502E4A2-448F-4BE7-8814-15A06BDE1CF9}"/>
              </a:ext>
            </a:extLst>
          </p:cNvPr>
          <p:cNvSpPr>
            <a:spLocks noGrp="1"/>
          </p:cNvSpPr>
          <p:nvPr>
            <p:ph type="body" sz="quarter" idx="12" hasCustomPrompt="1"/>
          </p:nvPr>
        </p:nvSpPr>
        <p:spPr bwMode="auto">
          <a:xfrm>
            <a:off x="798513" y="6159600"/>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0" name="Slide Number Placeholder 5" hidden="1">
            <a:extLst>
              <a:ext uri="{FF2B5EF4-FFF2-40B4-BE49-F238E27FC236}">
                <a16:creationId xmlns:a16="http://schemas.microsoft.com/office/drawing/2014/main" id="{DB3E8C21-56F3-43EB-BF88-4EEB72C3F75D}"/>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1" name="Footer Placeholder 4" hidden="1">
            <a:extLst>
              <a:ext uri="{FF2B5EF4-FFF2-40B4-BE49-F238E27FC236}">
                <a16:creationId xmlns:a16="http://schemas.microsoft.com/office/drawing/2014/main" id="{35D10A95-9140-4D91-8BAE-655D1782D7D6}"/>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en-DK" dirty="0"/>
          </a:p>
        </p:txBody>
      </p:sp>
      <p:sp>
        <p:nvSpPr>
          <p:cNvPr id="12" name="Date_DateCustomA" hidden="1">
            <a:extLst>
              <a:ext uri="{FF2B5EF4-FFF2-40B4-BE49-F238E27FC236}">
                <a16:creationId xmlns:a16="http://schemas.microsoft.com/office/drawing/2014/main" id="{3FA8083C-E59E-4629-A5C9-D403872552DF}"/>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4D4D91C7-1CCB-41AD-A3A0-5EFC1DAEAFBE}" type="datetime1">
              <a:rPr lang="da-DK" smtClean="0"/>
              <a:t>03-03-2021</a:t>
            </a:fld>
            <a:endParaRPr lang="en-DK"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0" name="Title 1">
            <a:extLst>
              <a:ext uri="{FF2B5EF4-FFF2-40B4-BE49-F238E27FC236}">
                <a16:creationId xmlns:a16="http://schemas.microsoft.com/office/drawing/2014/main" id="{6C267E1F-9146-4D51-A3EA-9E268FC35F7A}"/>
              </a:ext>
            </a:extLst>
          </p:cNvPr>
          <p:cNvSpPr>
            <a:spLocks noGrp="1"/>
          </p:cNvSpPr>
          <p:nvPr>
            <p:ph type="title" hasCustomPrompt="1"/>
          </p:nvPr>
        </p:nvSpPr>
        <p:spPr>
          <a:xfrm>
            <a:off x="798513" y="1946365"/>
            <a:ext cx="7329487" cy="2769325"/>
          </a:xfrm>
        </p:spPr>
        <p:txBody>
          <a:bodyPr/>
          <a:lstStyle>
            <a:lvl1pPr>
              <a:defRPr sz="3200" b="0" cap="none">
                <a:solidFill>
                  <a:schemeClr val="tx1"/>
                </a:solidFill>
              </a:defRPr>
            </a:lvl1pPr>
          </a:lstStyle>
          <a:p>
            <a:r>
              <a:rPr lang="en-GB" dirty="0"/>
              <a:t>Quotation</a:t>
            </a:r>
          </a:p>
        </p:txBody>
      </p:sp>
      <p:sp>
        <p:nvSpPr>
          <p:cNvPr id="26" name="Text Placeholder 5">
            <a:extLst>
              <a:ext uri="{FF2B5EF4-FFF2-40B4-BE49-F238E27FC236}">
                <a16:creationId xmlns:a16="http://schemas.microsoft.com/office/drawing/2014/main" id="{1E1ADCAE-53E0-4B32-A2CA-095078D0C634}"/>
              </a:ext>
            </a:extLst>
          </p:cNvPr>
          <p:cNvSpPr>
            <a:spLocks noGrp="1"/>
          </p:cNvSpPr>
          <p:nvPr>
            <p:ph type="body" sz="quarter" idx="11" hasCustomPrompt="1"/>
          </p:nvPr>
        </p:nvSpPr>
        <p:spPr>
          <a:xfrm>
            <a:off x="795968" y="5020098"/>
            <a:ext cx="7332035" cy="1084262"/>
          </a:xfrm>
        </p:spPr>
        <p:txBody>
          <a:bodyPr lIns="0"/>
          <a:lstStyle>
            <a:lvl1pPr marL="0" indent="0">
              <a:buFont typeface="Arial" panose="020B0604020202020204" pitchFamily="34" charset="0"/>
              <a:buChar char="​"/>
              <a:defRPr sz="1600" baseline="0">
                <a:solidFill>
                  <a:schemeClr val="tx1"/>
                </a:solidFill>
              </a:defRPr>
            </a:lvl1pPr>
          </a:lstStyle>
          <a:p>
            <a:pPr lvl="0"/>
            <a:r>
              <a:rPr lang="en-GB"/>
              <a:t>Name, Title</a:t>
            </a:r>
            <a:endParaRPr lang="en-GB"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1421AFA-3AE7-4CEA-BC9B-447859BED57B}" type="slidenum">
              <a:rPr lang="en-GB" smtClean="0"/>
              <a:pPr/>
              <a:t>‹nr.›</a:t>
            </a:fld>
            <a:endParaRPr lang="en-GB" dirty="0"/>
          </a:p>
        </p:txBody>
      </p:sp>
      <p:sp>
        <p:nvSpPr>
          <p:cNvPr id="6" name="TextBox 5">
            <a:extLst>
              <a:ext uri="{FF2B5EF4-FFF2-40B4-BE49-F238E27FC236}">
                <a16:creationId xmlns:a16="http://schemas.microsoft.com/office/drawing/2014/main" id="{CEE8FF56-E9E6-4CE1-A183-9B907183A27A}"/>
              </a:ext>
            </a:extLst>
          </p:cNvPr>
          <p:cNvSpPr txBox="1"/>
          <p:nvPr userDrawn="1"/>
        </p:nvSpPr>
        <p:spPr bwMode="auto">
          <a:xfrm>
            <a:off x="805436" y="2250351"/>
            <a:ext cx="1671637" cy="2830159"/>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noAutofit/>
          </a:bodyPr>
          <a:lstStyle/>
          <a:p>
            <a:pPr marL="12700" marR="0" indent="-25400" algn="l" defTabSz="457200" rtl="0" eaLnBrk="0" fontAlgn="base" latinLnBrk="0" hangingPunct="0">
              <a:lnSpc>
                <a:spcPts val="2163"/>
              </a:lnSpc>
              <a:spcBef>
                <a:spcPct val="0"/>
              </a:spcBef>
              <a:spcAft>
                <a:spcPts val="1500"/>
              </a:spcAft>
              <a:buClrTx/>
              <a:buSzTx/>
              <a:tabLst/>
            </a:pPr>
            <a:r>
              <a:rPr kumimoji="0" lang="en-GB" sz="199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a:t>
            </a:r>
          </a:p>
        </p:txBody>
      </p:sp>
      <p:sp>
        <p:nvSpPr>
          <p:cNvPr id="14" name="Freeform 5">
            <a:extLst>
              <a:ext uri="{FF2B5EF4-FFF2-40B4-BE49-F238E27FC236}">
                <a16:creationId xmlns:a16="http://schemas.microsoft.com/office/drawing/2014/main" id="{A9AB153B-AFF1-4043-8D3F-263FEAF2377E}"/>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ooter Placeholder 4">
            <a:extLst>
              <a:ext uri="{FF2B5EF4-FFF2-40B4-BE49-F238E27FC236}">
                <a16:creationId xmlns:a16="http://schemas.microsoft.com/office/drawing/2014/main" id="{55D8EFE0-F00D-46BC-9E29-8C829868EFF4}"/>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tx1"/>
                </a:solidFill>
              </a:defRPr>
            </a:lvl1pPr>
          </a:lstStyle>
          <a:p>
            <a:pPr algn="r"/>
            <a:r>
              <a:rPr lang="en-GB"/>
              <a:t>Kritisk tænkning i Grundskolen</a:t>
            </a:r>
            <a:endParaRPr lang="en-GB" dirty="0"/>
          </a:p>
        </p:txBody>
      </p:sp>
      <p:sp>
        <p:nvSpPr>
          <p:cNvPr id="17" name="Date_DateCustomA">
            <a:extLst>
              <a:ext uri="{FF2B5EF4-FFF2-40B4-BE49-F238E27FC236}">
                <a16:creationId xmlns:a16="http://schemas.microsoft.com/office/drawing/2014/main" id="{BA90A93D-37F9-4C65-91AC-8C8D05B4C5B1}"/>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8B5AADF3-FFF2-45DB-B459-04B98E8D9D5D}" type="datetime1">
              <a:rPr lang="da-DK" smtClean="0"/>
              <a:t>03-03-2021</a:t>
            </a:fld>
            <a:endParaRPr lang="en-GB" dirty="0"/>
          </a:p>
        </p:txBody>
      </p:sp>
    </p:spTree>
    <p:extLst>
      <p:ext uri="{BB962C8B-B14F-4D97-AF65-F5344CB8AC3E}">
        <p14:creationId xmlns:p14="http://schemas.microsoft.com/office/powerpoint/2010/main" val="369859596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4" name="Title 7">
            <a:extLst>
              <a:ext uri="{FF2B5EF4-FFF2-40B4-BE49-F238E27FC236}">
                <a16:creationId xmlns:a16="http://schemas.microsoft.com/office/drawing/2014/main" id="{65C857B0-BA7F-4231-B59A-526700FAC84B}"/>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702E9997-006D-492C-9877-F7617EDD299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7" name="Date_DateCustomA">
            <a:extLst>
              <a:ext uri="{FF2B5EF4-FFF2-40B4-BE49-F238E27FC236}">
                <a16:creationId xmlns:a16="http://schemas.microsoft.com/office/drawing/2014/main" id="{5FC6988B-A4CB-4E12-A565-68D705C3ABC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F8FBD7A-91C3-4B80-9ED3-FC1579FB4605}" type="datetime1">
              <a:rPr lang="da-DK" smtClean="0"/>
              <a:t>03-03-2021</a:t>
            </a:fld>
            <a:endParaRPr lang="en-GB" dirty="0"/>
          </a:p>
        </p:txBody>
      </p:sp>
      <p:cxnSp>
        <p:nvCxnSpPr>
          <p:cNvPr id="6" name="Straight Connector 5">
            <a:extLst>
              <a:ext uri="{FF2B5EF4-FFF2-40B4-BE49-F238E27FC236}">
                <a16:creationId xmlns:a16="http://schemas.microsoft.com/office/drawing/2014/main" id="{6E0ED91A-C3D0-40AE-BE18-C8E4EED16F36}"/>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179208CD-9B36-4066-A2CE-36F2ACC8BB4D}"/>
              </a:ext>
            </a:extLst>
          </p:cNvPr>
          <p:cNvPicPr>
            <a:picLocks noChangeAspect="1"/>
          </p:cNvPicPr>
          <p:nvPr userDrawn="1"/>
        </p:nvPicPr>
        <p:blipFill>
          <a:blip r:embed="rId2"/>
          <a:stretch>
            <a:fillRect/>
          </a:stretch>
        </p:blipFill>
        <p:spPr>
          <a:xfrm>
            <a:off x="10907200" y="367641"/>
            <a:ext cx="858906" cy="691564"/>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3" name="Footer Placeholder 4">
            <a:extLst>
              <a:ext uri="{FF2B5EF4-FFF2-40B4-BE49-F238E27FC236}">
                <a16:creationId xmlns:a16="http://schemas.microsoft.com/office/drawing/2014/main" id="{3ED85EA1-D7DA-4042-AE58-E34BD5AC52E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5" name="Date_DateCustomA">
            <a:extLst>
              <a:ext uri="{FF2B5EF4-FFF2-40B4-BE49-F238E27FC236}">
                <a16:creationId xmlns:a16="http://schemas.microsoft.com/office/drawing/2014/main" id="{235F65ED-2265-47AB-ACC6-E4B66C390755}"/>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0232E56A-F322-4679-9CEB-FE4ACE88A6A6}" type="datetime1">
              <a:rPr lang="da-DK" smtClean="0"/>
              <a:t>03-03-2021</a:t>
            </a:fld>
            <a:endParaRPr lang="en-GB" dirty="0"/>
          </a:p>
        </p:txBody>
      </p:sp>
      <p:pic>
        <p:nvPicPr>
          <p:cNvPr id="6" name="Picture 5">
            <a:extLst>
              <a:ext uri="{FF2B5EF4-FFF2-40B4-BE49-F238E27FC236}">
                <a16:creationId xmlns:a16="http://schemas.microsoft.com/office/drawing/2014/main" id="{7E046002-07E1-4E5A-A6B3-81BFBA7880D2}"/>
              </a:ext>
            </a:extLst>
          </p:cNvPr>
          <p:cNvPicPr>
            <a:picLocks noChangeAspect="1"/>
          </p:cNvPicPr>
          <p:nvPr userDrawn="1"/>
        </p:nvPicPr>
        <p:blipFill>
          <a:blip r:embed="rId2"/>
          <a:stretch>
            <a:fillRect/>
          </a:stretch>
        </p:blipFill>
        <p:spPr>
          <a:xfrm>
            <a:off x="10907200" y="367641"/>
            <a:ext cx="858906" cy="691564"/>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2" name="Title Placeholder 1"/>
          <p:cNvSpPr>
            <a:spLocks noGrp="1"/>
          </p:cNvSpPr>
          <p:nvPr>
            <p:ph type="ctrTitle"/>
          </p:nvPr>
        </p:nvSpPr>
        <p:spPr>
          <a:xfrm>
            <a:off x="798512" y="452544"/>
            <a:ext cx="10588625" cy="1196721"/>
          </a:xfrm>
        </p:spPr>
        <p:txBody>
          <a:bodyPr tIns="0"/>
          <a:lstStyle>
            <a:lvl1pPr>
              <a:defRPr sz="3200" cap="all" baseline="0" smtClean="0">
                <a:solidFill>
                  <a:schemeClr val="bg1"/>
                </a:solidFill>
                <a:latin typeface="Verdana" pitchFamily="34" charset="0"/>
              </a:defRPr>
            </a:lvl1pPr>
          </a:lstStyle>
          <a:p>
            <a:r>
              <a:rPr lang="en-US" noProof="0"/>
              <a:t>Click to edit Master title style</a:t>
            </a:r>
            <a:endParaRPr lang="en-GB" noProof="0"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1" name="Freeform 5">
            <a:extLst>
              <a:ext uri="{FF2B5EF4-FFF2-40B4-BE49-F238E27FC236}">
                <a16:creationId xmlns:a16="http://schemas.microsoft.com/office/drawing/2014/main" id="{91808B17-7D73-48EF-8BED-63693AB76B0C}"/>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ooter Placeholder 4">
            <a:extLst>
              <a:ext uri="{FF2B5EF4-FFF2-40B4-BE49-F238E27FC236}">
                <a16:creationId xmlns:a16="http://schemas.microsoft.com/office/drawing/2014/main" id="{135857DB-8C0B-4148-8AB1-F694D65BFA7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862E3217-7BDA-45E6-ADB1-C065AF264561}"/>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9DE48FE9-AE24-4550-9982-77F0FE613944}" type="datetime1">
              <a:rPr lang="da-DK" smtClean="0"/>
              <a:t>03-03-2021</a:t>
            </a:fld>
            <a:endParaRPr lang="en-GB" dirty="0"/>
          </a:p>
        </p:txBody>
      </p:sp>
    </p:spTree>
    <p:extLst>
      <p:ext uri="{BB962C8B-B14F-4D97-AF65-F5344CB8AC3E}">
        <p14:creationId xmlns:p14="http://schemas.microsoft.com/office/powerpoint/2010/main" val="398269006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514" y="452544"/>
            <a:ext cx="4886324" cy="4432966"/>
          </a:xfrm>
        </p:spPr>
        <p:txBody>
          <a:bodyPr/>
          <a:lstStyle>
            <a:lvl1pPr>
              <a:defRPr>
                <a:solidFill>
                  <a:schemeClr val="bg1"/>
                </a:solidFill>
              </a:defRPr>
            </a:lvl1pPr>
          </a:lstStyle>
          <a:p>
            <a:r>
              <a:rPr lang="en-GB" dirty="0"/>
              <a:t>Thank you</a:t>
            </a:r>
          </a:p>
        </p:txBody>
      </p:sp>
      <p:sp>
        <p:nvSpPr>
          <p:cNvPr id="10" name="Text Placeholder 5">
            <a:extLst>
              <a:ext uri="{FF2B5EF4-FFF2-40B4-BE49-F238E27FC236}">
                <a16:creationId xmlns:a16="http://schemas.microsoft.com/office/drawing/2014/main" id="{7AAE5DB4-A422-4286-935C-1ABCA4CCEFA2}"/>
              </a:ext>
            </a:extLst>
          </p:cNvPr>
          <p:cNvSpPr>
            <a:spLocks noGrp="1"/>
          </p:cNvSpPr>
          <p:nvPr>
            <p:ph type="body" sz="quarter" idx="11" hasCustomPrompt="1"/>
          </p:nvPr>
        </p:nvSpPr>
        <p:spPr>
          <a:xfrm>
            <a:off x="798514" y="4971350"/>
            <a:ext cx="4886324" cy="365455"/>
          </a:xfrm>
        </p:spPr>
        <p:txBody>
          <a:bodyPr lIns="0" anchor="b" anchorCtr="0"/>
          <a:lstStyle>
            <a:lvl1pPr marL="0" indent="0">
              <a:buFont typeface="Arial" panose="020B0604020202020204" pitchFamily="34" charset="0"/>
              <a:buChar char="​"/>
              <a:defRPr sz="1600">
                <a:solidFill>
                  <a:schemeClr val="bg1"/>
                </a:solidFill>
              </a:defRPr>
            </a:lvl1pPr>
          </a:lstStyle>
          <a:p>
            <a:pPr lvl="0"/>
            <a:r>
              <a:rPr lang="en-GB"/>
              <a:t>Name, Department </a:t>
            </a:r>
            <a:endParaRPr lang="en-GB" dirty="0"/>
          </a:p>
        </p:txBody>
      </p:sp>
      <p:sp>
        <p:nvSpPr>
          <p:cNvPr id="6" name="Text Placeholder 5">
            <a:extLst>
              <a:ext uri="{FF2B5EF4-FFF2-40B4-BE49-F238E27FC236}">
                <a16:creationId xmlns:a16="http://schemas.microsoft.com/office/drawing/2014/main" id="{9B862EE0-F879-436B-A5EA-70A7F83ABF80}"/>
              </a:ext>
            </a:extLst>
          </p:cNvPr>
          <p:cNvSpPr>
            <a:spLocks noGrp="1"/>
          </p:cNvSpPr>
          <p:nvPr>
            <p:ph type="body" sz="quarter" idx="12" hasCustomPrompt="1"/>
          </p:nvPr>
        </p:nvSpPr>
        <p:spPr>
          <a:xfrm>
            <a:off x="798514" y="5334000"/>
            <a:ext cx="4886324" cy="424412"/>
          </a:xfrm>
        </p:spPr>
        <p:txBody>
          <a:bodyPr/>
          <a:lstStyle>
            <a:lvl1pPr marL="0" indent="0">
              <a:spcAft>
                <a:spcPts val="0"/>
              </a:spcAft>
              <a:buFontTx/>
              <a:buNone/>
              <a:defRPr sz="1600">
                <a:solidFill>
                  <a:schemeClr val="bg1"/>
                </a:solidFill>
              </a:defRPr>
            </a:lvl1pPr>
            <a:lvl2pPr marL="396000" indent="0">
              <a:buFontTx/>
              <a:buNone/>
              <a:defRPr sz="1600">
                <a:solidFill>
                  <a:schemeClr val="bg1"/>
                </a:solidFill>
              </a:defRPr>
            </a:lvl2pPr>
            <a:lvl3pPr marL="727200" indent="0">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en-GB"/>
              <a:t>xxx@ramboll.com</a:t>
            </a:r>
            <a:endParaRPr lang="en-GB"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6" name="Freeform 5">
            <a:extLst>
              <a:ext uri="{FF2B5EF4-FFF2-40B4-BE49-F238E27FC236}">
                <a16:creationId xmlns:a16="http://schemas.microsoft.com/office/drawing/2014/main" id="{5A883098-EC9D-45F8-BF2C-3487DF20D354}"/>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Footer Placeholder 4">
            <a:extLst>
              <a:ext uri="{FF2B5EF4-FFF2-40B4-BE49-F238E27FC236}">
                <a16:creationId xmlns:a16="http://schemas.microsoft.com/office/drawing/2014/main" id="{09855619-46E8-4B12-8D5A-DE355202193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8" name="Date_DateCustomA">
            <a:extLst>
              <a:ext uri="{FF2B5EF4-FFF2-40B4-BE49-F238E27FC236}">
                <a16:creationId xmlns:a16="http://schemas.microsoft.com/office/drawing/2014/main" id="{9CA6E42C-D397-4857-89FC-8B948A957D4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BD2B7CBC-E6AB-4921-B22F-03727F39CA9F}" type="datetime1">
              <a:rPr lang="da-DK" smtClean="0"/>
              <a:t>03-03-2021</a:t>
            </a:fld>
            <a:endParaRPr lang="en-GB" dirty="0"/>
          </a:p>
        </p:txBody>
      </p:sp>
    </p:spTree>
    <p:extLst>
      <p:ext uri="{BB962C8B-B14F-4D97-AF65-F5344CB8AC3E}">
        <p14:creationId xmlns:p14="http://schemas.microsoft.com/office/powerpoint/2010/main" val="32399226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4" name="Title 1"/>
          <p:cNvSpPr>
            <a:spLocks noGrp="1"/>
          </p:cNvSpPr>
          <p:nvPr>
            <p:ph type="title"/>
          </p:nvPr>
        </p:nvSpPr>
        <p:spPr>
          <a:xfrm>
            <a:off x="798513" y="312840"/>
            <a:ext cx="7339647" cy="748800"/>
          </a:xfrm>
        </p:spPr>
        <p:txBody>
          <a:bodyPr anchor="b" anchorCtr="0"/>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Content Placeholder 2"/>
          <p:cNvSpPr>
            <a:spLocks noGrp="1"/>
          </p:cNvSpPr>
          <p:nvPr>
            <p:ph sz="half" idx="1"/>
          </p:nvPr>
        </p:nvSpPr>
        <p:spPr>
          <a:xfrm>
            <a:off x="815308" y="1645033"/>
            <a:ext cx="5165613" cy="4063354"/>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icture Placeholder 3"/>
          <p:cNvSpPr>
            <a:spLocks noGrp="1"/>
          </p:cNvSpPr>
          <p:nvPr>
            <p:ph type="pic" sz="quarter" idx="10"/>
          </p:nvPr>
        </p:nvSpPr>
        <p:spPr>
          <a:xfrm>
            <a:off x="6209492" y="1645581"/>
            <a:ext cx="5166111" cy="4061740"/>
          </a:xfrm>
          <a:noFill/>
        </p:spPr>
        <p:txBody>
          <a:bodyPr tIns="0" anchor="t" anchorCtr="0"/>
          <a:lstStyle>
            <a:lvl1pPr>
              <a:buNone/>
              <a:defRPr/>
            </a:lvl1pPr>
          </a:lstStyle>
          <a:p>
            <a:r>
              <a:rPr lang="da-DK" noProof="0" dirty="0" err="1"/>
              <a:t>Click</a:t>
            </a:r>
            <a:r>
              <a:rPr lang="da-DK" noProof="0" dirty="0"/>
              <a:t> </a:t>
            </a:r>
            <a:r>
              <a:rPr lang="da-DK" noProof="0" dirty="0" err="1"/>
              <a:t>icon</a:t>
            </a:r>
            <a:r>
              <a:rPr lang="da-DK" noProof="0" dirty="0"/>
              <a:t> to </a:t>
            </a:r>
            <a:r>
              <a:rPr lang="da-DK" noProof="0" dirty="0" err="1"/>
              <a:t>add</a:t>
            </a:r>
            <a:r>
              <a:rPr lang="da-DK" noProof="0" dirty="0"/>
              <a:t> </a:t>
            </a:r>
            <a:r>
              <a:rPr lang="da-DK" noProof="0" dirty="0" err="1"/>
              <a:t>picture</a:t>
            </a:r>
            <a:endParaRPr lang="da-DK" noProof="0" dirty="0"/>
          </a:p>
        </p:txBody>
      </p:sp>
      <p:sp>
        <p:nvSpPr>
          <p:cNvPr id="2" name="Slide Number Placeholder 1"/>
          <p:cNvSpPr>
            <a:spLocks noGrp="1"/>
          </p:cNvSpPr>
          <p:nvPr>
            <p:ph type="sldNum" sz="quarter" idx="11"/>
          </p:nvPr>
        </p:nvSpPr>
        <p:spPr/>
        <p:txBody>
          <a:bodyPr/>
          <a:lstStyle/>
          <a:p>
            <a:fld id="{31421AFA-3AE7-4CEA-BC9B-447859BED57B}" type="slidenum">
              <a:rPr lang="da-DK" smtClean="0"/>
              <a:pPr/>
              <a:t>‹nr.›</a:t>
            </a:fld>
            <a:endParaRPr lang="da-DK" dirty="0"/>
          </a:p>
        </p:txBody>
      </p:sp>
      <p:cxnSp>
        <p:nvCxnSpPr>
          <p:cNvPr id="6" name="Straight Connector 5">
            <a:extLst>
              <a:ext uri="{FF2B5EF4-FFF2-40B4-BE49-F238E27FC236}">
                <a16:creationId xmlns:a16="http://schemas.microsoft.com/office/drawing/2014/main" id="{59B875A9-D5B5-40EF-BF41-417A9C88C1B7}"/>
              </a:ext>
            </a:extLst>
          </p:cNvPr>
          <p:cNvCxnSpPr/>
          <p:nvPr userDrawn="1"/>
        </p:nvCxnSpPr>
        <p:spPr>
          <a:xfrm>
            <a:off x="798513" y="1236617"/>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6563051-F12C-4A7D-A6A2-9030B21F0A92}"/>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42256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A)">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24" name="Title 1">
            <a:extLst>
              <a:ext uri="{FF2B5EF4-FFF2-40B4-BE49-F238E27FC236}">
                <a16:creationId xmlns:a16="http://schemas.microsoft.com/office/drawing/2014/main" id="{205C9348-6845-4A4F-958A-4A052BC8EDF6}"/>
              </a:ext>
            </a:extLst>
          </p:cNvPr>
          <p:cNvSpPr>
            <a:spLocks noGrp="1"/>
          </p:cNvSpPr>
          <p:nvPr>
            <p:ph type="title" hasCustomPrompt="1"/>
          </p:nvPr>
        </p:nvSpPr>
        <p:spPr>
          <a:xfrm>
            <a:off x="798513" y="864023"/>
            <a:ext cx="7329487" cy="797137"/>
          </a:xfrm>
        </p:spPr>
        <p:txBody>
          <a:bodyPr/>
          <a:lstStyle>
            <a:lvl1pPr>
              <a:defRPr sz="4800">
                <a:solidFill>
                  <a:schemeClr val="bg1"/>
                </a:solidFill>
              </a:defRPr>
            </a:lvl1pPr>
          </a:lstStyle>
          <a:p>
            <a:r>
              <a:rPr lang="en-GB" dirty="0"/>
              <a:t>Breaker text</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5" name="Date_DateCustomA">
            <a:extLst>
              <a:ext uri="{FF2B5EF4-FFF2-40B4-BE49-F238E27FC236}">
                <a16:creationId xmlns:a16="http://schemas.microsoft.com/office/drawing/2014/main" id="{4F117C74-452F-4005-AE59-9EDC236F06C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30BB053F-8A97-40EC-B539-2829F0EF16ED}" type="datetime1">
              <a:rPr lang="da-DK" smtClean="0"/>
              <a:t>03-03-2021</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C666208A-F4F9-4299-9F9F-6881C4C08564}"/>
              </a:ext>
            </a:extLst>
          </p:cNvPr>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514" y="452543"/>
            <a:ext cx="4886324" cy="5255844"/>
          </a:xfrm>
        </p:spPr>
        <p:txBody>
          <a:bodyPr/>
          <a:lstStyle>
            <a:lvl1pPr>
              <a:defRPr>
                <a:solidFill>
                  <a:schemeClr val="bg1"/>
                </a:solidFill>
              </a:defRPr>
            </a:lvl1pPr>
          </a:lstStyle>
          <a:p>
            <a:r>
              <a:rPr lang="en-GB" dirty="0"/>
              <a:t>Breaker text</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7" name="Date_DateCustomA">
            <a:extLst>
              <a:ext uri="{FF2B5EF4-FFF2-40B4-BE49-F238E27FC236}">
                <a16:creationId xmlns:a16="http://schemas.microsoft.com/office/drawing/2014/main" id="{F99201D3-72C4-4206-8970-FC1ACB025C0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71448FA9-364D-43B8-A9CD-227B04B2D08A}" type="datetime1">
              <a:rPr lang="da-DK" smtClean="0"/>
              <a:t>03-03-2021</a:t>
            </a:fld>
            <a:endParaRPr lang="en-GB" dirty="0"/>
          </a:p>
        </p:txBody>
      </p:sp>
      <p:cxnSp>
        <p:nvCxnSpPr>
          <p:cNvPr id="16" name="Straight Connector 15">
            <a:extLst>
              <a:ext uri="{FF2B5EF4-FFF2-40B4-BE49-F238E27FC236}">
                <a16:creationId xmlns:a16="http://schemas.microsoft.com/office/drawing/2014/main" id="{D006EA6C-9433-4C99-9786-00E11D9E443A}"/>
              </a:ext>
            </a:extLst>
          </p:cNvPr>
          <p:cNvCxnSpPr/>
          <p:nvPr userDrawn="1"/>
        </p:nvCxnSpPr>
        <p:spPr>
          <a:xfrm>
            <a:off x="798513" y="5930537"/>
            <a:ext cx="7339647"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0273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1C52AC6E-7F31-46F0-897C-8CA895D525E5}"/>
              </a:ext>
            </a:extLst>
          </p:cNvPr>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0" name="Title 3">
            <a:extLst>
              <a:ext uri="{FF2B5EF4-FFF2-40B4-BE49-F238E27FC236}">
                <a16:creationId xmlns:a16="http://schemas.microsoft.com/office/drawing/2014/main" id="{12A0CAF9-565B-4643-8539-61D9B882A512}"/>
              </a:ext>
            </a:extLst>
          </p:cNvPr>
          <p:cNvSpPr>
            <a:spLocks noGrp="1"/>
          </p:cNvSpPr>
          <p:nvPr>
            <p:ph type="title"/>
          </p:nvPr>
        </p:nvSpPr>
        <p:spPr>
          <a:xfrm>
            <a:off x="798514" y="453600"/>
            <a:ext cx="10588624" cy="748800"/>
          </a:xfrm>
        </p:spPr>
        <p:txBody>
          <a:bodyPr/>
          <a:lstStyle>
            <a:lvl1pPr>
              <a:defRPr>
                <a:solidFill>
                  <a:schemeClr val="bg1"/>
                </a:solidFill>
              </a:defRPr>
            </a:lvl1p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86D6618B-DF84-4E96-B2FD-7B59D5717CEB}"/>
              </a:ext>
            </a:extLst>
          </p:cNvPr>
          <p:cNvSpPr>
            <a:spLocks noGrp="1"/>
          </p:cNvSpPr>
          <p:nvPr>
            <p:ph type="body" sz="quarter" idx="13" hasCustomPrompt="1"/>
          </p:nvPr>
        </p:nvSpPr>
        <p:spPr>
          <a:xfrm>
            <a:off x="798513" y="1633538"/>
            <a:ext cx="10588625" cy="4087812"/>
          </a:xfrm>
        </p:spPr>
        <p:txBody>
          <a:bodyPr/>
          <a:lstStyle>
            <a:lvl1pPr marL="361950" indent="-361950">
              <a:buFont typeface="+mj-lt"/>
              <a:buAutoNum type="arabicPeriod"/>
              <a:defRPr sz="1400" b="1" cap="all" baseline="0">
                <a:solidFill>
                  <a:schemeClr val="bg1"/>
                </a:solidFill>
              </a:defRPr>
            </a:lvl1pPr>
            <a:lvl2pPr marL="627063" indent="-265113">
              <a:defRPr sz="1400" b="1" cap="all" baseline="0">
                <a:solidFill>
                  <a:schemeClr val="bg1"/>
                </a:solidFill>
              </a:defRPr>
            </a:lvl2pPr>
            <a:lvl3pPr>
              <a:defRPr b="1" cap="all" baseline="0">
                <a:solidFill>
                  <a:schemeClr val="bg1"/>
                </a:solidFill>
              </a:defRPr>
            </a:lvl3pPr>
            <a:lvl4pPr>
              <a:defRPr b="1" cap="all" baseline="0">
                <a:solidFill>
                  <a:schemeClr val="bg1"/>
                </a:solidFill>
              </a:defRPr>
            </a:lvl4pPr>
            <a:lvl5pPr>
              <a:defRPr b="1" cap="all" baseline="0">
                <a:solidFill>
                  <a:schemeClr val="bg1"/>
                </a:solidFill>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7" name="Date_DateCustomA">
            <a:extLst>
              <a:ext uri="{FF2B5EF4-FFF2-40B4-BE49-F238E27FC236}">
                <a16:creationId xmlns:a16="http://schemas.microsoft.com/office/drawing/2014/main" id="{0BFC8F03-4431-41CF-AF1F-ECDA545293A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3099C460-36D3-4525-856F-7A69246358B4}" type="datetime1">
              <a:rPr lang="da-DK" smtClean="0"/>
              <a:t>03-03-2021</a:t>
            </a:fld>
            <a:endParaRPr lang="en-GB" dirty="0"/>
          </a:p>
        </p:txBody>
      </p:sp>
      <p:cxnSp>
        <p:nvCxnSpPr>
          <p:cNvPr id="16" name="Straight Connector 15">
            <a:extLst>
              <a:ext uri="{FF2B5EF4-FFF2-40B4-BE49-F238E27FC236}">
                <a16:creationId xmlns:a16="http://schemas.microsoft.com/office/drawing/2014/main" id="{C2F88253-8F01-4DEB-8AC7-FD363A1EFFAD}"/>
              </a:ext>
            </a:extLst>
          </p:cNvPr>
          <p:cNvCxnSpPr/>
          <p:nvPr userDrawn="1"/>
        </p:nvCxnSpPr>
        <p:spPr>
          <a:xfrm>
            <a:off x="798513" y="1332411"/>
            <a:ext cx="7339647"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220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BAD0C-7FB6-4652-87AA-A678753BF180}"/>
              </a:ext>
            </a:extLst>
          </p:cNvPr>
          <p:cNvSpPr>
            <a:spLocks noGrp="1"/>
          </p:cNvSpPr>
          <p:nvPr>
            <p:ph type="title"/>
          </p:nvPr>
        </p:nvSpPr>
        <p:spPr>
          <a:xfrm>
            <a:off x="798514" y="468000"/>
            <a:ext cx="7339646" cy="748800"/>
          </a:xfrm>
        </p:spPr>
        <p:txBody>
          <a:bodyPr anchor="b" anchorCtr="0"/>
          <a:lstStyle/>
          <a:p>
            <a:r>
              <a:rPr lang="en-US" dirty="0"/>
              <a:t>Click to edit Master title style</a:t>
            </a:r>
            <a:endParaRPr lang="en-GB" dirty="0"/>
          </a:p>
        </p:txBody>
      </p:sp>
      <p:sp>
        <p:nvSpPr>
          <p:cNvPr id="3" name="Content Placeholder 2"/>
          <p:cNvSpPr>
            <a:spLocks noGrp="1"/>
          </p:cNvSpPr>
          <p:nvPr>
            <p:ph idx="1" hasCustomPrompt="1"/>
          </p:nvPr>
        </p:nvSpPr>
        <p:spPr>
          <a:xfrm>
            <a:off x="798512" y="1645033"/>
            <a:ext cx="105886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cxnSp>
        <p:nvCxnSpPr>
          <p:cNvPr id="8" name="Straight Connector 7">
            <a:extLst>
              <a:ext uri="{FF2B5EF4-FFF2-40B4-BE49-F238E27FC236}">
                <a16:creationId xmlns:a16="http://schemas.microsoft.com/office/drawing/2014/main" id="{478075ED-AC61-4F7C-87AD-3D1FDEEC4D15}"/>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E313769-11D5-4EAF-81A6-AF230F7FD113}"/>
              </a:ext>
            </a:extLst>
          </p:cNvPr>
          <p:cNvPicPr>
            <a:picLocks noChangeAspect="1"/>
          </p:cNvPicPr>
          <p:nvPr userDrawn="1"/>
        </p:nvPicPr>
        <p:blipFill>
          <a:blip r:embed="rId2"/>
          <a:stretch>
            <a:fillRect/>
          </a:stretch>
        </p:blipFill>
        <p:spPr>
          <a:xfrm>
            <a:off x="10907200" y="367641"/>
            <a:ext cx="858906" cy="69156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48863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49478155-5C9E-4D4A-AA75-125DF35A1CB8}"/>
              </a:ext>
            </a:extLst>
          </p:cNvPr>
          <p:cNvSpPr>
            <a:spLocks noGrp="1"/>
          </p:cNvSpPr>
          <p:nvPr>
            <p:ph sz="quarter" idx="16"/>
          </p:nvPr>
        </p:nvSpPr>
        <p:spPr>
          <a:xfrm>
            <a:off x="6499224" y="1645032"/>
            <a:ext cx="4887913" cy="40633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Date_DateCustomA">
            <a:extLst>
              <a:ext uri="{FF2B5EF4-FFF2-40B4-BE49-F238E27FC236}">
                <a16:creationId xmlns:a16="http://schemas.microsoft.com/office/drawing/2014/main" id="{C64885CE-5A72-464C-A675-4AEA666E3E6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0601480-0839-40B6-8844-DF83AFDAD238}" type="datetime1">
              <a:rPr lang="da-DK" smtClean="0"/>
              <a:t>03-03-2021</a:t>
            </a:fld>
            <a:endParaRPr lang="en-GB" dirty="0"/>
          </a:p>
        </p:txBody>
      </p:sp>
      <p:cxnSp>
        <p:nvCxnSpPr>
          <p:cNvPr id="9" name="Straight Connector 8">
            <a:extLst>
              <a:ext uri="{FF2B5EF4-FFF2-40B4-BE49-F238E27FC236}">
                <a16:creationId xmlns:a16="http://schemas.microsoft.com/office/drawing/2014/main" id="{6332046C-CB42-4D6A-B5C2-E8F46B6B0765}"/>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B3ED3A79-7DA8-4B63-9EA0-C134BEB46D31}"/>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601083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407193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3" name="Content Placeholder 4">
            <a:extLst>
              <a:ext uri="{FF2B5EF4-FFF2-40B4-BE49-F238E27FC236}">
                <a16:creationId xmlns:a16="http://schemas.microsoft.com/office/drawing/2014/main" id="{535335C1-5736-449E-B5A3-80EF8EFB92D0}"/>
              </a:ext>
            </a:extLst>
          </p:cNvPr>
          <p:cNvSpPr>
            <a:spLocks noGrp="1"/>
          </p:cNvSpPr>
          <p:nvPr>
            <p:ph sz="quarter" idx="16"/>
          </p:nvPr>
        </p:nvSpPr>
        <p:spPr>
          <a:xfrm>
            <a:off x="5684838" y="1645032"/>
            <a:ext cx="5702300" cy="40633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Date_DateCustomA">
            <a:extLst>
              <a:ext uri="{FF2B5EF4-FFF2-40B4-BE49-F238E27FC236}">
                <a16:creationId xmlns:a16="http://schemas.microsoft.com/office/drawing/2014/main" id="{B0E6362C-AD60-4A3E-B1BD-8ACCD0B3D70E}"/>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A33E73D-A192-499E-8492-D939798DEFF8}" type="datetime1">
              <a:rPr lang="da-DK" smtClean="0"/>
              <a:t>03-03-2021</a:t>
            </a:fld>
            <a:endParaRPr lang="en-GB" dirty="0"/>
          </a:p>
        </p:txBody>
      </p:sp>
      <p:cxnSp>
        <p:nvCxnSpPr>
          <p:cNvPr id="9" name="Straight Connector 8">
            <a:extLst>
              <a:ext uri="{FF2B5EF4-FFF2-40B4-BE49-F238E27FC236}">
                <a16:creationId xmlns:a16="http://schemas.microsoft.com/office/drawing/2014/main" id="{B5DE0FB7-28D9-4C06-BB47-72582DF92634}"/>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19BA438-B388-40D2-8318-E2731F979B28}"/>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7341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798513" y="312840"/>
            <a:ext cx="10588625" cy="748800"/>
          </a:xfrm>
          <a:prstGeom prst="rect">
            <a:avLst/>
          </a:prstGeom>
          <a:noFill/>
          <a:ln w="9525">
            <a:noFill/>
            <a:miter lim="800000"/>
            <a:headEnd/>
            <a:tailEnd/>
          </a:ln>
        </p:spPr>
        <p:txBody>
          <a:bodyPr vert="horz" wrap="square" lIns="0" tIns="18000" rIns="0" bIns="0" numCol="1" anchor="t" anchorCtr="0" compatLnSpc="1">
            <a:prstTxWarp prst="textNoShape">
              <a:avLst/>
            </a:prstTxWarp>
            <a:noAutofit/>
          </a:bodyPr>
          <a:lstStyle/>
          <a:p>
            <a:pPr lvl="0"/>
            <a:r>
              <a:rPr lang="en-GB" noProof="0" dirty="0"/>
              <a:t>Presentation title</a:t>
            </a:r>
            <a:br>
              <a:rPr lang="en-GB" noProof="0" dirty="0"/>
            </a:br>
            <a:r>
              <a:rPr lang="en-GB" noProof="0" dirty="0"/>
              <a:t>(in cyan)</a:t>
            </a:r>
          </a:p>
        </p:txBody>
      </p:sp>
      <p:sp>
        <p:nvSpPr>
          <p:cNvPr id="6" name="Slide Number Placeholder 5"/>
          <p:cNvSpPr>
            <a:spLocks noGrp="1"/>
          </p:cNvSpPr>
          <p:nvPr>
            <p:ph type="sldNum" sz="quarter" idx="4"/>
          </p:nvPr>
        </p:nvSpPr>
        <p:spPr>
          <a:xfrm>
            <a:off x="10907200" y="6282000"/>
            <a:ext cx="479938" cy="155611"/>
          </a:xfrm>
          <a:prstGeom prst="rect">
            <a:avLst/>
          </a:prstGeom>
        </p:spPr>
        <p:txBody>
          <a:bodyPr vert="horz" wrap="square" lIns="0" tIns="0" rIns="0" bIns="0" numCol="1" anchor="ctr" anchorCtr="0" compatLnSpc="1">
            <a:prstTxWarp prst="textNoShape">
              <a:avLst/>
            </a:prstTxWarp>
          </a:bodyPr>
          <a:lstStyle>
            <a:lvl1pPr algn="r">
              <a:defRPr sz="800" b="0" baseline="0"/>
            </a:lvl1pPr>
          </a:lstStyle>
          <a:p>
            <a:fld id="{31421AFA-3AE7-4CEA-BC9B-447859BED57B}" type="slidenum">
              <a:rPr lang="en-GB" smtClean="0"/>
              <a:pPr/>
              <a:t>‹nr.›</a:t>
            </a:fld>
            <a:endParaRPr lang="en-GB" dirty="0"/>
          </a:p>
        </p:txBody>
      </p:sp>
      <p:sp>
        <p:nvSpPr>
          <p:cNvPr id="1031" name="Rectangle 7"/>
          <p:cNvSpPr>
            <a:spLocks noGrp="1" noChangeArrowheads="1"/>
          </p:cNvSpPr>
          <p:nvPr>
            <p:ph type="body" idx="1"/>
          </p:nvPr>
        </p:nvSpPr>
        <p:spPr bwMode="auto">
          <a:xfrm>
            <a:off x="798512" y="1648207"/>
            <a:ext cx="10588625" cy="406017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4 No bullet text 18</a:t>
            </a:r>
          </a:p>
          <a:p>
            <a:pPr lvl="4"/>
            <a:r>
              <a:rPr lang="en-GB" noProof="0" dirty="0"/>
              <a:t>5 </a:t>
            </a:r>
            <a:r>
              <a:rPr lang="en-GB" noProof="0" dirty="0" err="1"/>
              <a:t>Megaheader</a:t>
            </a:r>
            <a:r>
              <a:rPr lang="en-GB" noProof="0" dirty="0"/>
              <a:t> caps 48</a:t>
            </a:r>
          </a:p>
          <a:p>
            <a:pPr lvl="5"/>
            <a:r>
              <a:rPr lang="en-GB" noProof="0" dirty="0"/>
              <a:t>6 Header caps 18</a:t>
            </a:r>
          </a:p>
          <a:p>
            <a:pPr lvl="6"/>
            <a:r>
              <a:rPr lang="en-GB" noProof="0" dirty="0"/>
              <a:t>7 Text 18</a:t>
            </a:r>
          </a:p>
          <a:p>
            <a:pPr lvl="7"/>
            <a:r>
              <a:rPr lang="en-GB" noProof="0" dirty="0"/>
              <a:t>8 Number 16</a:t>
            </a:r>
          </a:p>
          <a:p>
            <a:pPr lvl="8"/>
            <a:r>
              <a:rPr lang="en-GB" noProof="0" dirty="0"/>
              <a:t>9 Letter 16</a:t>
            </a:r>
          </a:p>
          <a:p>
            <a:pPr lvl="8"/>
            <a:endParaRPr lang="en-GB" noProof="0" dirty="0"/>
          </a:p>
        </p:txBody>
      </p:sp>
      <p:sp>
        <p:nvSpPr>
          <p:cNvPr id="5" name="Footer Placeholder 4">
            <a:extLst>
              <a:ext uri="{FF2B5EF4-FFF2-40B4-BE49-F238E27FC236}">
                <a16:creationId xmlns:a16="http://schemas.microsoft.com/office/drawing/2014/main" id="{1D9E4955-7821-481C-9AF7-C7D93767559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dirty="0" err="1"/>
              <a:t>Kritisk</a:t>
            </a:r>
            <a:r>
              <a:rPr lang="en-GB" dirty="0"/>
              <a:t> </a:t>
            </a:r>
            <a:r>
              <a:rPr lang="en-GB" dirty="0" err="1"/>
              <a:t>tænkning</a:t>
            </a:r>
            <a:r>
              <a:rPr lang="en-GB" dirty="0"/>
              <a:t> </a:t>
            </a:r>
            <a:r>
              <a:rPr lang="en-GB" dirty="0" err="1"/>
              <a:t>i</a:t>
            </a:r>
            <a:r>
              <a:rPr lang="en-GB" dirty="0"/>
              <a:t> </a:t>
            </a:r>
            <a:r>
              <a:rPr lang="en-GB" dirty="0" err="1"/>
              <a:t>Grundskolen</a:t>
            </a:r>
            <a:endParaRPr lang="en-GB" dirty="0"/>
          </a:p>
        </p:txBody>
      </p:sp>
      <p:sp>
        <p:nvSpPr>
          <p:cNvPr id="10" name="Date_DateCustomA">
            <a:extLst>
              <a:ext uri="{FF2B5EF4-FFF2-40B4-BE49-F238E27FC236}">
                <a16:creationId xmlns:a16="http://schemas.microsoft.com/office/drawing/2014/main" id="{ADC3E656-DC3F-4718-B1B2-E5B4B66615C6}"/>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7FC818F-0755-4F4C-A29D-4DB2367123D4}" type="datetime1">
              <a:rPr lang="da-DK" smtClean="0"/>
              <a:t>03-03-2021</a:t>
            </a:fld>
            <a:endParaRPr lang="da-DK" dirty="0"/>
          </a:p>
        </p:txBody>
      </p:sp>
      <p:grpSp>
        <p:nvGrpSpPr>
          <p:cNvPr id="7" name="Group 6">
            <a:extLst>
              <a:ext uri="{FF2B5EF4-FFF2-40B4-BE49-F238E27FC236}">
                <a16:creationId xmlns:a16="http://schemas.microsoft.com/office/drawing/2014/main" id="{A135459E-96A0-4D48-B1D9-A034EE07E024}"/>
              </a:ext>
            </a:extLst>
          </p:cNvPr>
          <p:cNvGrpSpPr/>
          <p:nvPr userDrawn="1"/>
        </p:nvGrpSpPr>
        <p:grpSpPr>
          <a:xfrm>
            <a:off x="-1972094" y="1634370"/>
            <a:ext cx="1796791" cy="2907588"/>
            <a:chOff x="-1899137" y="-1"/>
            <a:chExt cx="1796791" cy="2907588"/>
          </a:xfrm>
        </p:grpSpPr>
        <p:grpSp>
          <p:nvGrpSpPr>
            <p:cNvPr id="11" name="Group 10">
              <a:extLst>
                <a:ext uri="{FF2B5EF4-FFF2-40B4-BE49-F238E27FC236}">
                  <a16:creationId xmlns:a16="http://schemas.microsoft.com/office/drawing/2014/main" id="{7DF113FF-8BE3-4207-A5C6-F4579EED1B78}"/>
                </a:ext>
              </a:extLst>
            </p:cNvPr>
            <p:cNvGrpSpPr/>
            <p:nvPr userDrawn="1"/>
          </p:nvGrpSpPr>
          <p:grpSpPr>
            <a:xfrm>
              <a:off x="-1899137" y="-1"/>
              <a:ext cx="1796791" cy="2907588"/>
              <a:chOff x="9009867" y="1645032"/>
              <a:chExt cx="2365739" cy="3828268"/>
            </a:xfrm>
          </p:grpSpPr>
          <p:pic>
            <p:nvPicPr>
              <p:cNvPr id="12" name="Picture 11">
                <a:extLst>
                  <a:ext uri="{FF2B5EF4-FFF2-40B4-BE49-F238E27FC236}">
                    <a16:creationId xmlns:a16="http://schemas.microsoft.com/office/drawing/2014/main" id="{5359A05F-1860-4448-A740-55E89B668802}"/>
                  </a:ext>
                </a:extLst>
              </p:cNvPr>
              <p:cNvPicPr>
                <a:picLocks noChangeAspect="1"/>
              </p:cNvPicPr>
              <p:nvPr/>
            </p:nvPicPr>
            <p:blipFill>
              <a:blip r:embed="rId41"/>
              <a:stretch>
                <a:fillRect/>
              </a:stretch>
            </p:blipFill>
            <p:spPr>
              <a:xfrm>
                <a:off x="9182748" y="1852126"/>
                <a:ext cx="599367" cy="280555"/>
              </a:xfrm>
              <a:prstGeom prst="rect">
                <a:avLst/>
              </a:prstGeom>
            </p:spPr>
          </p:pic>
          <p:sp>
            <p:nvSpPr>
              <p:cNvPr id="13" name="TextBox 12">
                <a:extLst>
                  <a:ext uri="{FF2B5EF4-FFF2-40B4-BE49-F238E27FC236}">
                    <a16:creationId xmlns:a16="http://schemas.microsoft.com/office/drawing/2014/main" id="{18399B32-2EE3-49AE-80A0-6797B01E89E6}"/>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14" name="Rectangle: Rounded Corners 13">
                <a:extLst>
                  <a:ext uri="{FF2B5EF4-FFF2-40B4-BE49-F238E27FC236}">
                    <a16:creationId xmlns:a16="http://schemas.microsoft.com/office/drawing/2014/main" id="{6A251040-79B2-4E75-B580-29B9D6CC1B9D}"/>
                  </a:ext>
                </a:extLst>
              </p:cNvPr>
              <p:cNvSpPr/>
              <p:nvPr/>
            </p:nvSpPr>
            <p:spPr>
              <a:xfrm>
                <a:off x="9009867" y="1645032"/>
                <a:ext cx="2365739" cy="3828268"/>
              </a:xfrm>
              <a:prstGeom prst="roundRect">
                <a:avLst>
                  <a:gd name="adj" fmla="val 3193"/>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pic>
          <p:nvPicPr>
            <p:cNvPr id="15" name="Picture 14">
              <a:extLst>
                <a:ext uri="{FF2B5EF4-FFF2-40B4-BE49-F238E27FC236}">
                  <a16:creationId xmlns:a16="http://schemas.microsoft.com/office/drawing/2014/main" id="{225B3411-6214-4AE2-A1EF-BEE63EC00B0E}"/>
                </a:ext>
              </a:extLst>
            </p:cNvPr>
            <p:cNvPicPr>
              <a:picLocks noChangeAspect="1"/>
            </p:cNvPicPr>
            <p:nvPr userDrawn="1"/>
          </p:nvPicPr>
          <p:blipFill>
            <a:blip r:embed="rId42"/>
            <a:stretch>
              <a:fillRect/>
            </a:stretch>
          </p:blipFill>
          <p:spPr>
            <a:xfrm>
              <a:off x="-1884053" y="1200637"/>
              <a:ext cx="1418614" cy="1444137"/>
            </a:xfrm>
            <a:prstGeom prst="rect">
              <a:avLst/>
            </a:prstGeom>
          </p:spPr>
        </p:pic>
      </p:grpSp>
    </p:spTree>
  </p:cSld>
  <p:clrMap bg1="lt1" tx1="dk1" bg2="lt2" tx2="dk2" accent1="accent1" accent2="accent2" accent3="accent3" accent4="accent4" accent5="accent5" accent6="accent6" hlink="hlink" folHlink="folHlink"/>
  <p:sldLayoutIdLst>
    <p:sldLayoutId id="2147483786" r:id="rId1"/>
    <p:sldLayoutId id="2147483734" r:id="rId2"/>
    <p:sldLayoutId id="2147483797" r:id="rId3"/>
    <p:sldLayoutId id="2147483748" r:id="rId4"/>
    <p:sldLayoutId id="2147483788" r:id="rId5"/>
    <p:sldLayoutId id="2147483798" r:id="rId6"/>
    <p:sldLayoutId id="2147483737" r:id="rId7"/>
    <p:sldLayoutId id="2147483791" r:id="rId8"/>
    <p:sldLayoutId id="2147483770" r:id="rId9"/>
    <p:sldLayoutId id="2147483792" r:id="rId10"/>
    <p:sldLayoutId id="2147483793" r:id="rId11"/>
    <p:sldLayoutId id="2147483771" r:id="rId12"/>
    <p:sldLayoutId id="2147483795" r:id="rId13"/>
    <p:sldLayoutId id="2147483794" r:id="rId14"/>
    <p:sldLayoutId id="2147483768" r:id="rId15"/>
    <p:sldLayoutId id="2147483773" r:id="rId16"/>
    <p:sldLayoutId id="2147483769" r:id="rId17"/>
    <p:sldLayoutId id="2147483772" r:id="rId18"/>
    <p:sldLayoutId id="2147483774" r:id="rId19"/>
    <p:sldLayoutId id="2147483775" r:id="rId20"/>
    <p:sldLayoutId id="2147483776" r:id="rId21"/>
    <p:sldLayoutId id="2147483796" r:id="rId22"/>
    <p:sldLayoutId id="2147483777" r:id="rId23"/>
    <p:sldLayoutId id="2147483783" r:id="rId24"/>
    <p:sldLayoutId id="2147483782" r:id="rId25"/>
    <p:sldLayoutId id="2147483781" r:id="rId26"/>
    <p:sldLayoutId id="2147483780" r:id="rId27"/>
    <p:sldLayoutId id="2147483779" r:id="rId28"/>
    <p:sldLayoutId id="2147483784" r:id="rId29"/>
    <p:sldLayoutId id="2147483778" r:id="rId30"/>
    <p:sldLayoutId id="2147483785" r:id="rId31"/>
    <p:sldLayoutId id="2147483749" r:id="rId32"/>
    <p:sldLayoutId id="2147483746" r:id="rId33"/>
    <p:sldLayoutId id="2147483787" r:id="rId34"/>
    <p:sldLayoutId id="2147483738" r:id="rId35"/>
    <p:sldLayoutId id="2147483747" r:id="rId36"/>
    <p:sldLayoutId id="2147483767" r:id="rId37"/>
    <p:sldLayoutId id="2147483790" r:id="rId38"/>
    <p:sldLayoutId id="2147483799" r:id="rId39"/>
  </p:sldLayoutIdLst>
  <p:hf hdr="0" dt="0"/>
  <p:txStyles>
    <p:titleStyle>
      <a:lvl1pPr algn="l" defTabSz="457189" rtl="0" eaLnBrk="1" fontAlgn="base" hangingPunct="1">
        <a:spcBef>
          <a:spcPct val="0"/>
        </a:spcBef>
        <a:spcAft>
          <a:spcPct val="0"/>
        </a:spcAft>
        <a:defRPr sz="2400" b="1" kern="1200" cap="all" spc="-50" baseline="0">
          <a:solidFill>
            <a:schemeClr val="tx2"/>
          </a:solidFill>
          <a:latin typeface="Trebuchet MS" panose="020B0603020202020204" pitchFamily="34" charset="0"/>
          <a:ea typeface="Verdana" pitchFamily="34" charset="0"/>
          <a:cs typeface="Verdana" pitchFamily="34" charset="0"/>
        </a:defRPr>
      </a:lvl1pPr>
      <a:lvl2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2pPr>
      <a:lvl3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3pPr>
      <a:lvl4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4pPr>
      <a:lvl5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5pPr>
      <a:lvl6pPr marL="457189"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6pPr>
      <a:lvl7pPr marL="914377"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7pPr>
      <a:lvl8pPr marL="1371566"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8pPr>
      <a:lvl9pPr marL="1828754"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9pPr>
    </p:titleStyle>
    <p:body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Trebuchet MS" panose="020B0603020202020204" pitchFamily="34" charset="0"/>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Trebuchet MS" panose="020B0603020202020204" pitchFamily="34" charset="0"/>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Trebuchet MS" panose="020B0603020202020204" pitchFamily="34" charset="0"/>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Trebuchet MS" panose="020B0603020202020204" pitchFamily="34" charset="0"/>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Trebuchet MS" panose="020B0603020202020204" pitchFamily="34" charset="0"/>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Trebuchet MS" panose="020B0603020202020204" pitchFamily="34" charset="0"/>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Trebuchet MS" panose="020B0603020202020204" pitchFamily="34" charset="0"/>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Trebuchet MS" panose="020B0603020202020204" pitchFamily="34" charset="0"/>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Trebuchet MS" panose="020B0603020202020204" pitchFamily="34" charset="0"/>
          <a:ea typeface="+mn-ea"/>
          <a:cs typeface="+mn-cs"/>
        </a:defRPr>
      </a:lvl9pPr>
    </p:bodyStyle>
    <p:other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9" userDrawn="1">
          <p15:clr>
            <a:srgbClr val="F26B43"/>
          </p15:clr>
        </p15:guide>
        <p15:guide id="2" pos="7173" userDrawn="1">
          <p15:clr>
            <a:srgbClr val="F26B43"/>
          </p15:clr>
        </p15:guide>
        <p15:guide id="3" orient="horz" pos="1036" userDrawn="1">
          <p15:clr>
            <a:srgbClr val="F26B43"/>
          </p15:clr>
        </p15:guide>
        <p15:guide id="4" orient="horz" pos="3595" userDrawn="1">
          <p15:clr>
            <a:srgbClr val="F26B43"/>
          </p15:clr>
        </p15:guide>
        <p15:guide id="5" pos="6146" userDrawn="1">
          <p15:clr>
            <a:srgbClr val="F26B43"/>
          </p15:clr>
        </p15:guide>
        <p15:guide id="6" pos="5633" userDrawn="1">
          <p15:clr>
            <a:srgbClr val="F26B43"/>
          </p15:clr>
        </p15:guide>
        <p15:guide id="7" pos="5120" userDrawn="1">
          <p15:clr>
            <a:srgbClr val="F26B43"/>
          </p15:clr>
        </p15:guide>
        <p15:guide id="8" pos="4607" userDrawn="1">
          <p15:clr>
            <a:srgbClr val="F26B43"/>
          </p15:clr>
        </p15:guide>
        <p15:guide id="9" pos="4094" userDrawn="1">
          <p15:clr>
            <a:srgbClr val="F26B43"/>
          </p15:clr>
        </p15:guide>
        <p15:guide id="10" pos="3581" userDrawn="1">
          <p15:clr>
            <a:srgbClr val="F26B43"/>
          </p15:clr>
        </p15:guide>
        <p15:guide id="11" pos="3068" userDrawn="1">
          <p15:clr>
            <a:srgbClr val="F26B43"/>
          </p15:clr>
        </p15:guide>
        <p15:guide id="12" pos="2555" userDrawn="1">
          <p15:clr>
            <a:srgbClr val="F26B43"/>
          </p15:clr>
        </p15:guide>
        <p15:guide id="13" pos="2042" userDrawn="1">
          <p15:clr>
            <a:srgbClr val="F26B43"/>
          </p15:clr>
        </p15:guide>
        <p15:guide id="14" pos="1529" userDrawn="1">
          <p15:clr>
            <a:srgbClr val="F26B43"/>
          </p15:clr>
        </p15:guide>
        <p15:guide id="15" pos="1016" userDrawn="1">
          <p15:clr>
            <a:srgbClr val="F26B43"/>
          </p15:clr>
        </p15:guide>
        <p15:guide id="16" pos="5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pixnio.com/people/at-this-point-in-the-meeting-they-were-about-to-address-two-meeting-participant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4313546A-68F4-4188-8063-0B2FB52D8E2F}"/>
              </a:ext>
            </a:extLst>
          </p:cNvPr>
          <p:cNvPicPr>
            <a:picLocks noChangeAspect="1"/>
          </p:cNvPicPr>
          <p:nvPr/>
        </p:nvPicPr>
        <p:blipFill>
          <a:blip r:embed="rId3">
            <a:extLst>
              <a:ext uri="{837473B0-CC2E-450A-ABE3-18F120FF3D39}">
                <a1611:picAttrSrcUrl xmlns:a1611="http://schemas.microsoft.com/office/drawing/2016/11/main" xmlns="" r:id="rId4"/>
              </a:ext>
            </a:extLst>
          </a:blip>
          <a:srcRect/>
          <a:stretch/>
        </p:blipFill>
        <p:spPr>
          <a:xfrm>
            <a:off x="-7938" y="0"/>
            <a:ext cx="12195641" cy="5710334"/>
          </a:xfrm>
          <a:prstGeom prst="rect">
            <a:avLst/>
          </a:prstGeom>
        </p:spPr>
      </p:pic>
      <p:sp>
        <p:nvSpPr>
          <p:cNvPr id="13" name="Title 2">
            <a:extLst>
              <a:ext uri="{FF2B5EF4-FFF2-40B4-BE49-F238E27FC236}">
                <a16:creationId xmlns:a16="http://schemas.microsoft.com/office/drawing/2014/main" id="{FA66CCCF-E752-4D14-B281-8D0B4FC366D4}"/>
              </a:ext>
            </a:extLst>
          </p:cNvPr>
          <p:cNvSpPr txBox="1">
            <a:spLocks/>
          </p:cNvSpPr>
          <p:nvPr/>
        </p:nvSpPr>
        <p:spPr bwMode="auto">
          <a:xfrm>
            <a:off x="-7938" y="4315968"/>
            <a:ext cx="12206289" cy="2543620"/>
          </a:xfrm>
          <a:prstGeom prst="rect">
            <a:avLst/>
          </a:prstGeom>
          <a:solidFill>
            <a:schemeClr val="tx2"/>
          </a:solidFill>
          <a:ln w="9525">
            <a:noFill/>
            <a:miter lim="800000"/>
            <a:headEnd/>
            <a:tailEnd/>
          </a:ln>
        </p:spPr>
        <p:txBody>
          <a:bodyPr vert="horz" wrap="square" lIns="756000" tIns="360000" rIns="144000" bIns="144000" numCol="1" anchor="t" anchorCtr="0" compatLnSpc="1">
            <a:prstTxWarp prst="textNoShape">
              <a:avLst/>
            </a:prstTxWarp>
            <a:noAutofit/>
          </a:bodyPr>
          <a:lstStyle>
            <a:lvl1pPr algn="l" defTabSz="457189" rtl="0" eaLnBrk="1" fontAlgn="base" hangingPunct="1">
              <a:spcBef>
                <a:spcPct val="0"/>
              </a:spcBef>
              <a:spcAft>
                <a:spcPct val="0"/>
              </a:spcAft>
              <a:defRPr sz="4800" b="1" kern="1200" cap="all" spc="-150" baseline="0" smtClean="0">
                <a:solidFill>
                  <a:schemeClr val="tx2"/>
                </a:solidFill>
                <a:latin typeface="Trebuchet MS" panose="020B0603020202020204" pitchFamily="34" charset="0"/>
                <a:ea typeface="Verdana" pitchFamily="34" charset="0"/>
                <a:cs typeface="Verdana" pitchFamily="34" charset="0"/>
              </a:defRPr>
            </a:lvl1pPr>
            <a:lvl2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2pPr>
            <a:lvl3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3pPr>
            <a:lvl4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4pPr>
            <a:lvl5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5pPr>
            <a:lvl6pPr marL="457189"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6pPr>
            <a:lvl7pPr marL="914377"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7pPr>
            <a:lvl8pPr marL="1371566"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8pPr>
            <a:lvl9pPr marL="1828754"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9pPr>
          </a:lstStyle>
          <a:p>
            <a:pPr>
              <a:buFontTx/>
              <a:buNone/>
            </a:pPr>
            <a:r>
              <a:rPr lang="da-DK" sz="3200" dirty="0">
                <a:solidFill>
                  <a:schemeClr val="bg1"/>
                </a:solidFill>
              </a:rPr>
              <a:t>Styrk samarbejdet mellem forvaltning og skole, der sikrer Anbragte børn og unges faglige progression, trivsel og deltagelsesmuligheder</a:t>
            </a:r>
          </a:p>
        </p:txBody>
      </p:sp>
      <p:sp>
        <p:nvSpPr>
          <p:cNvPr id="12" name="Text Placeholder 11">
            <a:extLst>
              <a:ext uri="{FF2B5EF4-FFF2-40B4-BE49-F238E27FC236}">
                <a16:creationId xmlns:a16="http://schemas.microsoft.com/office/drawing/2014/main" id="{BC0DE13B-8CF4-4C8C-AF97-6CAA6A6EB667}"/>
              </a:ext>
            </a:extLst>
          </p:cNvPr>
          <p:cNvSpPr>
            <a:spLocks noGrp="1"/>
          </p:cNvSpPr>
          <p:nvPr>
            <p:ph type="body" sz="quarter" idx="12"/>
          </p:nvPr>
        </p:nvSpPr>
        <p:spPr>
          <a:xfrm>
            <a:off x="806804" y="6381794"/>
            <a:ext cx="1220400" cy="255600"/>
          </a:xfrm>
        </p:spPr>
        <p:txBody>
          <a:bodyPr/>
          <a:lstStyle/>
          <a:p>
            <a:endParaRPr lang="da-DK" dirty="0"/>
          </a:p>
        </p:txBody>
      </p:sp>
      <p:sp>
        <p:nvSpPr>
          <p:cNvPr id="15" name="Footer Placeholder 14">
            <a:extLst>
              <a:ext uri="{FF2B5EF4-FFF2-40B4-BE49-F238E27FC236}">
                <a16:creationId xmlns:a16="http://schemas.microsoft.com/office/drawing/2014/main" id="{C858143B-49EC-440D-9F63-8D90F7B1A5F7}"/>
              </a:ext>
            </a:extLst>
          </p:cNvPr>
          <p:cNvSpPr>
            <a:spLocks noGrp="1"/>
          </p:cNvSpPr>
          <p:nvPr>
            <p:ph type="ftr" sz="quarter" idx="3"/>
          </p:nvPr>
        </p:nvSpPr>
        <p:spPr/>
        <p:txBody>
          <a:bodyPr/>
          <a:lstStyle/>
          <a:p>
            <a:pPr algn="r"/>
            <a:r>
              <a:rPr lang="da-DK"/>
              <a:t>Kritisk tænkning i Grundskolen</a:t>
            </a:r>
            <a:endParaRPr lang="en-DK" dirty="0"/>
          </a:p>
        </p:txBody>
      </p:sp>
      <p:sp>
        <p:nvSpPr>
          <p:cNvPr id="16" name="Slide Number Placeholder 15">
            <a:extLst>
              <a:ext uri="{FF2B5EF4-FFF2-40B4-BE49-F238E27FC236}">
                <a16:creationId xmlns:a16="http://schemas.microsoft.com/office/drawing/2014/main" id="{9C62B5C4-6EFD-46AF-94AE-C5628E58F08D}"/>
              </a:ext>
            </a:extLst>
          </p:cNvPr>
          <p:cNvSpPr>
            <a:spLocks noGrp="1"/>
          </p:cNvSpPr>
          <p:nvPr>
            <p:ph type="sldNum" sz="quarter" idx="4"/>
          </p:nvPr>
        </p:nvSpPr>
        <p:spPr/>
        <p:txBody>
          <a:bodyPr/>
          <a:lstStyle/>
          <a:p>
            <a:endParaRPr lang="en-GB" dirty="0"/>
          </a:p>
        </p:txBody>
      </p:sp>
      <p:cxnSp>
        <p:nvCxnSpPr>
          <p:cNvPr id="8" name="Straight Connector 7">
            <a:extLst>
              <a:ext uri="{FF2B5EF4-FFF2-40B4-BE49-F238E27FC236}">
                <a16:creationId xmlns:a16="http://schemas.microsoft.com/office/drawing/2014/main" id="{800D8153-505A-443D-BBBC-001BBFC5747A}"/>
              </a:ext>
            </a:extLst>
          </p:cNvPr>
          <p:cNvCxnSpPr>
            <a:cxnSpLocks/>
          </p:cNvCxnSpPr>
          <p:nvPr/>
        </p:nvCxnSpPr>
        <p:spPr>
          <a:xfrm>
            <a:off x="798513" y="6159600"/>
            <a:ext cx="10326687"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719FDDB5-C6F3-4B8B-AE68-4D19923CB3F7}"/>
              </a:ext>
            </a:extLst>
          </p:cNvPr>
          <p:cNvPicPr>
            <a:picLocks noChangeAspect="1"/>
          </p:cNvPicPr>
          <p:nvPr/>
        </p:nvPicPr>
        <p:blipFill>
          <a:blip r:embed="rId5"/>
          <a:stretch>
            <a:fillRect/>
          </a:stretch>
        </p:blipFill>
        <p:spPr>
          <a:xfrm>
            <a:off x="8734425" y="6319094"/>
            <a:ext cx="2390775" cy="381000"/>
          </a:xfrm>
          <a:prstGeom prst="rect">
            <a:avLst/>
          </a:prstGeom>
        </p:spPr>
      </p:pic>
    </p:spTree>
    <p:extLst>
      <p:ext uri="{BB962C8B-B14F-4D97-AF65-F5344CB8AC3E}">
        <p14:creationId xmlns:p14="http://schemas.microsoft.com/office/powerpoint/2010/main" val="292412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Inddrag systematisk barnets eller den unges perspektiv</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598811" y="1562066"/>
            <a:ext cx="10458451" cy="4864134"/>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spcBef>
                <a:spcPts val="600"/>
              </a:spcBef>
              <a:spcAft>
                <a:spcPts val="600"/>
              </a:spcAft>
            </a:pPr>
            <a:r>
              <a:rPr lang="da-DK" sz="2000" b="1" dirty="0">
                <a:latin typeface="Trebuchet MS" panose="020B0603020202020204" pitchFamily="34" charset="0"/>
              </a:rPr>
              <a:t>Hvad peger forskningen på?</a:t>
            </a:r>
          </a:p>
          <a:p>
            <a:r>
              <a:rPr lang="da-DK" sz="2000" dirty="0">
                <a:latin typeface="Trebuchet MS" panose="020B0603020202020204" pitchFamily="34" charset="0"/>
              </a:rPr>
              <a:t>Inddragelse af barnet eller den unges perspektiv kan være med til give forskellige aktører omkring barnet eller den unge en fælles forståelse af barnet eller den unges situation og behov – og ikke mindst en forståelse, som stemmer overens med barnet eller den unges egen oplevelse. </a:t>
            </a:r>
          </a:p>
          <a:p>
            <a:r>
              <a:rPr lang="da-DK" sz="2000" dirty="0">
                <a:latin typeface="Trebuchet MS" panose="020B0603020202020204" pitchFamily="34" charset="0"/>
              </a:rPr>
              <a:t>Et studie peger på, at det kan være vanskeligt at inddrage anbragte børn og unges perspektiv på en måde, hvor de er del af en dialog frem for blot at modtage information om beslutninger truffet af voksne. Her er brug for mere erfaring. </a:t>
            </a:r>
          </a:p>
          <a:p>
            <a:r>
              <a:rPr lang="da-DK" sz="2000" dirty="0">
                <a:latin typeface="Trebuchet MS" panose="020B0603020202020204" pitchFamily="34" charset="0"/>
              </a:rPr>
              <a:t>Forskningen om inklusion af alle elever i skolens læringsmiljø viser, at inddragelse – når det lykkes – kan have positiv betydning på flere måder.</a:t>
            </a:r>
          </a:p>
          <a:p>
            <a:pPr>
              <a:spcBef>
                <a:spcPts val="600"/>
              </a:spcBef>
              <a:spcAft>
                <a:spcPts val="600"/>
              </a:spcAft>
            </a:pPr>
            <a:r>
              <a:rPr lang="da-DK" sz="2000" b="1" dirty="0">
                <a:latin typeface="Trebuchet MS" panose="020B0603020202020204" pitchFamily="34" charset="0"/>
              </a:rPr>
              <a:t>Hvem er aktørerne, og hvad er deres roller?</a:t>
            </a:r>
            <a:br>
              <a:rPr lang="da-DK" sz="2000" b="1" dirty="0">
                <a:latin typeface="Trebuchet MS" panose="020B0603020202020204" pitchFamily="34" charset="0"/>
              </a:rPr>
            </a:br>
            <a:r>
              <a:rPr lang="da-DK" sz="2000" dirty="0">
                <a:latin typeface="Trebuchet MS" panose="020B0603020202020204" pitchFamily="34" charset="0"/>
              </a:rPr>
              <a:t>De fagpersoner der er en del af barnet eller den unges hverdag – det kan fx være pædagogisk personale på skolen og anbringelsesstedet/plejeforældre.</a:t>
            </a:r>
          </a:p>
          <a:p>
            <a:pPr>
              <a:spcBef>
                <a:spcPts val="600"/>
              </a:spcBef>
            </a:pPr>
            <a:endParaRPr lang="da-DK" sz="1600" b="1" dirty="0">
              <a:latin typeface="Trebuchet MS" panose="020B0603020202020204" pitchFamily="34" charset="0"/>
            </a:endParaRP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0629791" y="5969008"/>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40549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Få viden om barnet eller den unges faglige, kognitive og sociale kompetencer ved skolestart</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98513" y="1349112"/>
            <a:ext cx="10936965" cy="5270727"/>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spcBef>
                <a:spcPts val="600"/>
              </a:spcBef>
              <a:spcAft>
                <a:spcPts val="600"/>
              </a:spcAft>
            </a:pPr>
            <a:r>
              <a:rPr lang="da-DK" b="1" dirty="0">
                <a:latin typeface="Trebuchet MS" panose="020B0603020202020204" pitchFamily="34" charset="0"/>
              </a:rPr>
              <a:t>Hvad viser forskningen?</a:t>
            </a:r>
          </a:p>
          <a:p>
            <a:r>
              <a:rPr lang="da-DK" dirty="0">
                <a:latin typeface="Trebuchet MS" panose="020B0603020202020204" pitchFamily="34" charset="0"/>
              </a:rPr>
              <a:t>Forskningen indikerer, at viden om det enkelte barn eller unges faglige, kognitive og sociale kompetencer er et nødvendigt afsæt for faglig udvikling. </a:t>
            </a:r>
          </a:p>
          <a:p>
            <a:pPr>
              <a:spcBef>
                <a:spcPts val="600"/>
              </a:spcBef>
              <a:spcAft>
                <a:spcPts val="600"/>
              </a:spcAft>
            </a:pPr>
            <a:r>
              <a:rPr lang="da-DK" b="1" dirty="0">
                <a:latin typeface="Trebuchet MS" panose="020B0603020202020204" pitchFamily="34" charset="0"/>
              </a:rPr>
              <a:t>Hvad indebærer det i praksis?</a:t>
            </a:r>
          </a:p>
          <a:p>
            <a:pPr>
              <a:spcAft>
                <a:spcPts val="600"/>
              </a:spcAft>
            </a:pPr>
            <a:r>
              <a:rPr lang="da-DK" dirty="0">
                <a:latin typeface="Trebuchet MS" panose="020B0603020202020204" pitchFamily="34" charset="0"/>
              </a:rPr>
              <a:t>1. Skab overblik over eksisterende viden af nyere dato. Det kan være nødvendigt at supplere med nye tests, observationer og samtaler med barnet eller den unge selv og andre aktører. </a:t>
            </a:r>
            <a:br>
              <a:rPr lang="da-DK" dirty="0">
                <a:latin typeface="Trebuchet MS" panose="020B0603020202020204" pitchFamily="34" charset="0"/>
              </a:rPr>
            </a:br>
            <a:r>
              <a:rPr lang="da-DK" dirty="0">
                <a:latin typeface="Trebuchet MS" panose="020B0603020202020204" pitchFamily="34" charset="0"/>
              </a:rPr>
              <a:t>2. Analysér viden og identificér fokusområder</a:t>
            </a:r>
            <a:br>
              <a:rPr lang="da-DK" dirty="0">
                <a:latin typeface="Trebuchet MS" panose="020B0603020202020204" pitchFamily="34" charset="0"/>
              </a:rPr>
            </a:br>
            <a:r>
              <a:rPr lang="da-DK" dirty="0">
                <a:latin typeface="Trebuchet MS" panose="020B0603020202020204" pitchFamily="34" charset="0"/>
              </a:rPr>
              <a:t>3. Formidl viden til de nære og professionelle voksne omkring barnet og til barnet eller den unge selv. Den fælles viden er afsæt for samarbejdet om en fælles undervisningsplan (se næste slide). </a:t>
            </a:r>
            <a:br>
              <a:rPr lang="da-DK" dirty="0">
                <a:latin typeface="Trebuchet MS" panose="020B0603020202020204" pitchFamily="34" charset="0"/>
              </a:rPr>
            </a:br>
            <a:r>
              <a:rPr lang="da-DK" b="1" dirty="0">
                <a:latin typeface="Trebuchet MS" panose="020B0603020202020204" pitchFamily="34" charset="0"/>
              </a:rPr>
              <a:t/>
            </a:r>
            <a:br>
              <a:rPr lang="da-DK" b="1" dirty="0">
                <a:latin typeface="Trebuchet MS" panose="020B0603020202020204" pitchFamily="34" charset="0"/>
              </a:rPr>
            </a:br>
            <a:r>
              <a:rPr lang="da-DK" b="1" dirty="0">
                <a:latin typeface="Trebuchet MS" panose="020B0603020202020204" pitchFamily="34" charset="0"/>
              </a:rPr>
              <a:t>Hvem er aktørerne, og hvad er deres roller? </a:t>
            </a:r>
          </a:p>
          <a:p>
            <a:pPr marL="285750" indent="-285750">
              <a:spcBef>
                <a:spcPts val="600"/>
              </a:spcBef>
              <a:spcAft>
                <a:spcPts val="0"/>
              </a:spcAft>
              <a:buFont typeface="Arial" panose="020B0604020202020204" pitchFamily="34" charset="0"/>
              <a:buChar char="•"/>
            </a:pPr>
            <a:r>
              <a:rPr lang="da-DK" dirty="0">
                <a:latin typeface="Trebuchet MS" panose="020B0603020202020204" pitchFamily="34" charset="0"/>
              </a:rPr>
              <a:t>PPR indsamler eksisterende viden om barnet eller den unges faglige, kognitive og sociale kompetencer og/eller gennemfører nye tests, observationer og/eller samtaler. </a:t>
            </a:r>
          </a:p>
          <a:p>
            <a:pPr marL="285750" indent="-285750">
              <a:spcBef>
                <a:spcPts val="600"/>
              </a:spcBef>
              <a:spcAft>
                <a:spcPts val="0"/>
              </a:spcAft>
              <a:buFont typeface="Arial" panose="020B0604020202020204" pitchFamily="34" charset="0"/>
              <a:buChar char="•"/>
            </a:pPr>
            <a:r>
              <a:rPr lang="da-DK" dirty="0">
                <a:latin typeface="Trebuchet MS" panose="020B0603020202020204" pitchFamily="34" charset="0"/>
              </a:rPr>
              <a:t>En ressourceperson el. lign. med specialpædagogiske kompetencer fra forvaltning eller barnets skole samarbejder med PPR om at bearbejde viden og fastlægge fokusområder. </a:t>
            </a:r>
          </a:p>
          <a:p>
            <a:pPr marL="285750" indent="-285750">
              <a:spcBef>
                <a:spcPts val="600"/>
              </a:spcBef>
              <a:spcAft>
                <a:spcPts val="0"/>
              </a:spcAft>
              <a:buFont typeface="Arial" panose="020B0604020202020204" pitchFamily="34" charset="0"/>
              <a:buChar char="•"/>
            </a:pPr>
            <a:r>
              <a:rPr lang="da-DK" dirty="0">
                <a:latin typeface="Trebuchet MS" panose="020B0603020202020204" pitchFamily="34" charset="0"/>
              </a:rPr>
              <a:t>Såfremt barnet eller den unge er startet på en ny skole, kan teamet herfra deltage i samarbejdet. </a:t>
            </a:r>
            <a:endParaRPr lang="da-DK" b="1" dirty="0">
              <a:latin typeface="Trebuchet MS" panose="020B0603020202020204" pitchFamily="34" charset="0"/>
            </a:endParaRP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1252856" y="6080404"/>
            <a:ext cx="687160" cy="664143"/>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269926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Gå sammen om at udarbejde en fælles undervisningsplan for barnet eller den unge</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98514" y="1434803"/>
            <a:ext cx="10999786" cy="5210581"/>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spcBef>
                <a:spcPts val="600"/>
              </a:spcBef>
              <a:spcAft>
                <a:spcPts val="600"/>
              </a:spcAft>
            </a:pPr>
            <a:r>
              <a:rPr lang="da-DK" b="1" dirty="0">
                <a:latin typeface="Trebuchet MS" panose="020B0603020202020204" pitchFamily="34" charset="0"/>
              </a:rPr>
              <a:t>Hvad viser forskningen?</a:t>
            </a:r>
          </a:p>
          <a:p>
            <a:pPr>
              <a:spcBef>
                <a:spcPts val="600"/>
              </a:spcBef>
              <a:spcAft>
                <a:spcPts val="600"/>
              </a:spcAft>
            </a:pPr>
            <a:r>
              <a:rPr lang="da-DK" dirty="0">
                <a:latin typeface="Trebuchet MS" panose="020B0603020202020204" pitchFamily="34" charset="0"/>
              </a:rPr>
              <a:t>Studier viser lovende resultater af indsatser, hvor skole, forvaltning og anbringelsessted i samarbejde udarbejder en fælles undervisningsplan med mål og delmål for barnet eller den unges faglige, kognitive og sociale udvikling samt aktiviteter til at realisere målene. </a:t>
            </a:r>
          </a:p>
          <a:p>
            <a:pPr>
              <a:spcBef>
                <a:spcPts val="600"/>
              </a:spcBef>
              <a:spcAft>
                <a:spcPts val="600"/>
              </a:spcAft>
            </a:pPr>
            <a:r>
              <a:rPr lang="da-DK" b="1" dirty="0">
                <a:latin typeface="Trebuchet MS" panose="020B0603020202020204" pitchFamily="34" charset="0"/>
              </a:rPr>
              <a:t>Hvad indebærer det i praksis?</a:t>
            </a:r>
          </a:p>
          <a:p>
            <a:pPr>
              <a:spcAft>
                <a:spcPts val="600"/>
              </a:spcAft>
            </a:pPr>
            <a:r>
              <a:rPr lang="da-DK" dirty="0">
                <a:latin typeface="Trebuchet MS" panose="020B0603020202020204" pitchFamily="34" charset="0"/>
              </a:rPr>
              <a:t>1. Tag afsæt i viden og fokusområder (se foregående slide).</a:t>
            </a:r>
            <a:br>
              <a:rPr lang="da-DK" dirty="0">
                <a:latin typeface="Trebuchet MS" panose="020B0603020202020204" pitchFamily="34" charset="0"/>
              </a:rPr>
            </a:br>
            <a:r>
              <a:rPr lang="da-DK" dirty="0">
                <a:latin typeface="Trebuchet MS" panose="020B0603020202020204" pitchFamily="34" charset="0"/>
              </a:rPr>
              <a:t>2. Gennemfør en pædagogisk analyse af muligheder i læringsmiljøerne i skolen og i hjemmet.</a:t>
            </a:r>
            <a:br>
              <a:rPr lang="da-DK" dirty="0">
                <a:latin typeface="Trebuchet MS" panose="020B0603020202020204" pitchFamily="34" charset="0"/>
              </a:rPr>
            </a:br>
            <a:r>
              <a:rPr lang="da-DK" dirty="0">
                <a:latin typeface="Trebuchet MS" panose="020B0603020202020204" pitchFamily="34" charset="0"/>
              </a:rPr>
              <a:t>3. Inddrag  barnet eller den unge samt de nære og professionelle voksne omkring barnet eller den unge i at formulere mål og fastlægge tiltag og aktiviteter.</a:t>
            </a:r>
            <a:br>
              <a:rPr lang="da-DK" dirty="0">
                <a:latin typeface="Trebuchet MS" panose="020B0603020202020204" pitchFamily="34" charset="0"/>
              </a:rPr>
            </a:br>
            <a:r>
              <a:rPr lang="da-DK" dirty="0">
                <a:latin typeface="Trebuchet MS" panose="020B0603020202020204" pitchFamily="34" charset="0"/>
              </a:rPr>
              <a:t>4. Justér planen løbende.</a:t>
            </a:r>
            <a:br>
              <a:rPr lang="da-DK" dirty="0">
                <a:latin typeface="Trebuchet MS" panose="020B0603020202020204" pitchFamily="34" charset="0"/>
              </a:rPr>
            </a:br>
            <a:r>
              <a:rPr lang="da-DK" dirty="0"/>
              <a:t/>
            </a:r>
            <a:br>
              <a:rPr lang="da-DK" dirty="0"/>
            </a:br>
            <a:r>
              <a:rPr lang="da-DK" b="1" dirty="0">
                <a:latin typeface="Trebuchet MS" panose="020B0603020202020204" pitchFamily="34" charset="0"/>
              </a:rPr>
              <a:t>Hvem er aktørerne, og hvad er deres roller?</a:t>
            </a:r>
          </a:p>
          <a:p>
            <a:pPr marL="285750" indent="-285750">
              <a:spcBef>
                <a:spcPts val="600"/>
              </a:spcBef>
              <a:spcAft>
                <a:spcPts val="0"/>
              </a:spcAft>
              <a:buFont typeface="Arial" panose="020B0604020202020204" pitchFamily="34" charset="0"/>
              <a:buChar char="•"/>
            </a:pPr>
            <a:r>
              <a:rPr lang="da-DK" dirty="0">
                <a:solidFill>
                  <a:schemeClr val="tx1"/>
                </a:solidFill>
                <a:latin typeface="Trebuchet MS" panose="020B0603020202020204" pitchFamily="34" charset="0"/>
              </a:rPr>
              <a:t>PPR, ressourceperson </a:t>
            </a:r>
            <a:r>
              <a:rPr lang="da-DK" dirty="0">
                <a:latin typeface="Trebuchet MS" panose="020B0603020202020204" pitchFamily="34" charset="0"/>
              </a:rPr>
              <a:t>på skolen, teamet omkring barnet eller den unge samt plejeforældre/pædagogisk personale på anbringelsesstedet udarbejder i fællesskab undervisningsplan og formulerer læringsmål for barnet eller den unge. </a:t>
            </a:r>
          </a:p>
          <a:p>
            <a:pPr marL="285750" indent="-285750">
              <a:spcBef>
                <a:spcPts val="600"/>
              </a:spcBef>
              <a:spcAft>
                <a:spcPts val="600"/>
              </a:spcAft>
              <a:buFont typeface="Arial" panose="020B0604020202020204" pitchFamily="34" charset="0"/>
              <a:buChar char="•"/>
            </a:pPr>
            <a:r>
              <a:rPr lang="da-DK" dirty="0">
                <a:latin typeface="Trebuchet MS" panose="020B0603020202020204" pitchFamily="34" charset="0"/>
              </a:rPr>
              <a:t>En repræsentant for skoleledelsen deltager med henblik på hurtig afklaring og beslutning vedr. ressourcer.</a:t>
            </a: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1391899" y="6146010"/>
            <a:ext cx="627648"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319807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828332" y="264528"/>
            <a:ext cx="8716961" cy="748800"/>
          </a:xfrm>
        </p:spPr>
        <p:txBody>
          <a:bodyPr/>
          <a:lstStyle/>
          <a:p>
            <a:r>
              <a:rPr lang="da-DK" dirty="0"/>
              <a:t>Sørg for et tæt samarbejde mellem de nære voksne i barnet eller den unges hverdag</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63225" y="1408922"/>
            <a:ext cx="11022375" cy="5208682"/>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marL="36000">
              <a:lnSpc>
                <a:spcPts val="1200"/>
              </a:lnSpc>
              <a:spcBef>
                <a:spcPts val="600"/>
              </a:spcBef>
              <a:spcAft>
                <a:spcPts val="600"/>
              </a:spcAft>
            </a:pPr>
            <a:r>
              <a:rPr lang="da-DK" sz="1900" b="1" dirty="0">
                <a:latin typeface="Trebuchet MS" panose="020B0603020202020204" pitchFamily="34" charset="0"/>
              </a:rPr>
              <a:t>Hvad viser forskningen og praksiserfaringer?</a:t>
            </a:r>
          </a:p>
          <a:p>
            <a:pPr marL="36000">
              <a:spcAft>
                <a:spcPts val="0"/>
              </a:spcAft>
            </a:pPr>
            <a:r>
              <a:rPr lang="da-DK" sz="1900" dirty="0">
                <a:latin typeface="Trebuchet MS" panose="020B0603020202020204" pitchFamily="34" charset="0"/>
              </a:rPr>
              <a:t>I flere kommuner har skoler og anbringelsessteder gode erfaringer med at samarbejde tæt om de små ting i hverdagen, som kan have stor betydning for barnets trivsel og deltagelse i skolen. </a:t>
            </a:r>
          </a:p>
          <a:p>
            <a:pPr marL="36000">
              <a:spcAft>
                <a:spcPts val="0"/>
              </a:spcAft>
            </a:pPr>
            <a:r>
              <a:rPr lang="da-DK" sz="1900" dirty="0">
                <a:latin typeface="Trebuchet MS" panose="020B0603020202020204" pitchFamily="34" charset="0"/>
              </a:rPr>
              <a:t>Forskning om skole-hjem-samarbejdets betydning for udsatte børn og unge peger bl.a. på, at det har positiv betydning, når pædagogisk personale i skolen hjælper forældre til at støtte deres barns faglige udvikling, og når der er tydelige gensidige forventninger til forældrene og skolen i skole-hjem-samarbejdet. </a:t>
            </a:r>
          </a:p>
          <a:p>
            <a:pPr marL="36000">
              <a:spcAft>
                <a:spcPts val="0"/>
              </a:spcAft>
            </a:pPr>
            <a:r>
              <a:rPr lang="da-DK" sz="1900" dirty="0">
                <a:latin typeface="Trebuchet MS" panose="020B0603020202020204" pitchFamily="34" charset="0"/>
              </a:rPr>
              <a:t/>
            </a:r>
            <a:br>
              <a:rPr lang="da-DK" sz="1900" dirty="0">
                <a:latin typeface="Trebuchet MS" panose="020B0603020202020204" pitchFamily="34" charset="0"/>
              </a:rPr>
            </a:br>
            <a:r>
              <a:rPr lang="da-DK" sz="1900" b="1" dirty="0">
                <a:latin typeface="Trebuchet MS" panose="020B0603020202020204" pitchFamily="34" charset="0"/>
              </a:rPr>
              <a:t>Hvad indebærer det i praksis?</a:t>
            </a:r>
            <a:br>
              <a:rPr lang="da-DK" sz="1900" b="1" dirty="0">
                <a:latin typeface="Trebuchet MS" panose="020B0603020202020204" pitchFamily="34" charset="0"/>
              </a:rPr>
            </a:br>
            <a:endParaRPr lang="da-DK" sz="1900" b="1" dirty="0">
              <a:latin typeface="Trebuchet MS" panose="020B0603020202020204" pitchFamily="34" charset="0"/>
            </a:endParaRPr>
          </a:p>
          <a:p>
            <a:pPr marL="36000" indent="-342900">
              <a:lnSpc>
                <a:spcPts val="1200"/>
              </a:lnSpc>
              <a:buAutoNum type="arabicPeriod"/>
            </a:pPr>
            <a:r>
              <a:rPr lang="da-DK" sz="1900" dirty="0">
                <a:latin typeface="Trebuchet MS" panose="020B0603020202020204" pitchFamily="34" charset="0"/>
              </a:rPr>
              <a:t>Udvikl rutiner.</a:t>
            </a:r>
          </a:p>
          <a:p>
            <a:pPr marL="36000" indent="-342900">
              <a:lnSpc>
                <a:spcPts val="1200"/>
              </a:lnSpc>
              <a:buAutoNum type="arabicPeriod"/>
            </a:pPr>
            <a:r>
              <a:rPr lang="da-DK" sz="1900" dirty="0">
                <a:latin typeface="Trebuchet MS" panose="020B0603020202020204" pitchFamily="34" charset="0"/>
              </a:rPr>
              <a:t>Styrk barnet eller den unges fritidsliv.</a:t>
            </a:r>
          </a:p>
          <a:p>
            <a:pPr marL="36000" indent="-342900">
              <a:lnSpc>
                <a:spcPts val="1200"/>
              </a:lnSpc>
              <a:buAutoNum type="arabicPeriod"/>
            </a:pPr>
            <a:r>
              <a:rPr lang="da-DK" sz="1900" dirty="0">
                <a:latin typeface="Trebuchet MS" panose="020B0603020202020204" pitchFamily="34" charset="0"/>
              </a:rPr>
              <a:t>Overvej, om og hvordan de biologiske forældre kan inddrages.</a:t>
            </a:r>
          </a:p>
          <a:p>
            <a:pPr marL="36000"/>
            <a:r>
              <a:rPr lang="da-DK" sz="1900" b="1" dirty="0">
                <a:latin typeface="Trebuchet MS" panose="020B0603020202020204" pitchFamily="34" charset="0"/>
              </a:rPr>
              <a:t>Hvem er aktørerne, og hvad er deres roller?</a:t>
            </a:r>
            <a:br>
              <a:rPr lang="da-DK" sz="1900" b="1" dirty="0">
                <a:latin typeface="Trebuchet MS" panose="020B0603020202020204" pitchFamily="34" charset="0"/>
              </a:rPr>
            </a:br>
            <a:r>
              <a:rPr lang="da-DK" sz="1900" dirty="0">
                <a:latin typeface="Trebuchet MS" panose="020B0603020202020204" pitchFamily="34" charset="0"/>
              </a:rPr>
              <a:t>Samarbejdet finder sted mellem de voksne, der er en del af barnet eller den unges hverdag – det kan fx være kontaktlærer, plejeforældre og personale på anbringelsesstedet. Det bør altid overvejes, om og hvordan de biologiske forældre kan inddrages. </a:t>
            </a: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1328334" y="6132146"/>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33134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4E9F4-BF4A-4896-9F27-2823E00A0269}"/>
              </a:ext>
            </a:extLst>
          </p:cNvPr>
          <p:cNvSpPr>
            <a:spLocks noGrp="1"/>
          </p:cNvSpPr>
          <p:nvPr>
            <p:ph type="title"/>
          </p:nvPr>
        </p:nvSpPr>
        <p:spPr>
          <a:xfrm>
            <a:off x="798513" y="1177047"/>
            <a:ext cx="5173661" cy="6922909"/>
          </a:xfrm>
        </p:spPr>
        <p:txBody>
          <a:bodyPr/>
          <a:lstStyle/>
          <a:p>
            <a:pPr>
              <a:spcAft>
                <a:spcPts val="1200"/>
              </a:spcAft>
            </a:pPr>
            <a:r>
              <a:rPr lang="da-DK" sz="4800" dirty="0"/>
              <a:t>redskab</a:t>
            </a:r>
            <a:br>
              <a:rPr lang="da-DK" sz="4800" dirty="0"/>
            </a:br>
            <a:r>
              <a:rPr lang="da-DK" sz="4800" dirty="0"/>
              <a:t/>
            </a:r>
            <a:br>
              <a:rPr lang="da-DK" sz="4800" dirty="0"/>
            </a:br>
            <a:r>
              <a:rPr lang="da-DK" sz="4800" dirty="0"/>
              <a:t/>
            </a:r>
            <a:br>
              <a:rPr lang="da-DK" sz="4800" dirty="0"/>
            </a:br>
            <a:endParaRPr lang="da-DK" sz="4800" dirty="0"/>
          </a:p>
        </p:txBody>
      </p:sp>
      <p:sp>
        <p:nvSpPr>
          <p:cNvPr id="3" name="Content Placeholder 2">
            <a:extLst>
              <a:ext uri="{FF2B5EF4-FFF2-40B4-BE49-F238E27FC236}">
                <a16:creationId xmlns:a16="http://schemas.microsoft.com/office/drawing/2014/main" id="{EA185E52-ED4F-4CE1-AB8E-7EED13B6B070}"/>
              </a:ext>
            </a:extLst>
          </p:cNvPr>
          <p:cNvSpPr>
            <a:spLocks noGrp="1"/>
          </p:cNvSpPr>
          <p:nvPr>
            <p:ph idx="4294967295"/>
          </p:nvPr>
        </p:nvSpPr>
        <p:spPr>
          <a:xfrm>
            <a:off x="798513" y="2575249"/>
            <a:ext cx="9024755" cy="3030583"/>
          </a:xfrm>
        </p:spPr>
        <p:txBody>
          <a:bodyPr/>
          <a:lstStyle/>
          <a:p>
            <a:pPr marL="0" indent="0">
              <a:buNone/>
            </a:pPr>
            <a:r>
              <a:rPr lang="da-DK" dirty="0">
                <a:solidFill>
                  <a:schemeClr val="bg1"/>
                </a:solidFill>
              </a:rPr>
              <a:t>Redskabet er bygget op om tre trin:</a:t>
            </a:r>
          </a:p>
          <a:p>
            <a:pPr marL="0" indent="0">
              <a:buNone/>
            </a:pPr>
            <a:r>
              <a:rPr lang="da-DK" b="1" dirty="0">
                <a:solidFill>
                  <a:schemeClr val="bg1"/>
                </a:solidFill>
              </a:rPr>
              <a:t>Trin 1:	</a:t>
            </a:r>
            <a:r>
              <a:rPr lang="da-DK" dirty="0">
                <a:solidFill>
                  <a:schemeClr val="bg1"/>
                </a:solidFill>
              </a:rPr>
              <a:t>Beskrivelse af jeres nuværende praksis for samarbejde om anbragte </a:t>
            </a:r>
            <a:br>
              <a:rPr lang="da-DK" dirty="0">
                <a:solidFill>
                  <a:schemeClr val="bg1"/>
                </a:solidFill>
              </a:rPr>
            </a:br>
            <a:r>
              <a:rPr lang="da-DK" dirty="0">
                <a:solidFill>
                  <a:schemeClr val="bg1"/>
                </a:solidFill>
              </a:rPr>
              <a:t>		børn og unges læring og trivsel</a:t>
            </a:r>
          </a:p>
          <a:p>
            <a:pPr marL="0" indent="0">
              <a:buNone/>
            </a:pPr>
            <a:r>
              <a:rPr lang="da-DK" b="1" dirty="0">
                <a:solidFill>
                  <a:schemeClr val="bg1"/>
                </a:solidFill>
              </a:rPr>
              <a:t>Trin 2:	</a:t>
            </a:r>
            <a:r>
              <a:rPr lang="da-DK" dirty="0">
                <a:solidFill>
                  <a:schemeClr val="bg1"/>
                </a:solidFill>
              </a:rPr>
              <a:t>Forslag til justering af praksis for samarbejdet</a:t>
            </a:r>
          </a:p>
          <a:p>
            <a:pPr marL="0" indent="0">
              <a:buNone/>
            </a:pPr>
            <a:r>
              <a:rPr lang="da-DK" b="1" dirty="0">
                <a:solidFill>
                  <a:schemeClr val="bg1"/>
                </a:solidFill>
              </a:rPr>
              <a:t>Trin 3:	</a:t>
            </a:r>
            <a:r>
              <a:rPr lang="da-DK" dirty="0">
                <a:solidFill>
                  <a:schemeClr val="bg1"/>
                </a:solidFill>
              </a:rPr>
              <a:t>Mål for ny praksis i samarbejdet mellem forvaltning og skole.</a:t>
            </a:r>
            <a:br>
              <a:rPr lang="da-DK" dirty="0">
                <a:solidFill>
                  <a:schemeClr val="bg1"/>
                </a:solidFill>
              </a:rPr>
            </a:br>
            <a:endParaRPr lang="da-DK" dirty="0">
              <a:solidFill>
                <a:schemeClr val="bg1"/>
              </a:solidFill>
            </a:endParaRPr>
          </a:p>
          <a:p>
            <a:pPr marL="0" indent="0">
              <a:buNone/>
            </a:pPr>
            <a:r>
              <a:rPr lang="da-DK" dirty="0">
                <a:solidFill>
                  <a:schemeClr val="bg1"/>
                </a:solidFill>
              </a:rPr>
              <a:t>Hvert trin består af en række arbejdsspørgsmål. Ved hjælp af trin </a:t>
            </a:r>
            <a:br>
              <a:rPr lang="da-DK" dirty="0">
                <a:solidFill>
                  <a:schemeClr val="bg1"/>
                </a:solidFill>
              </a:rPr>
            </a:br>
            <a:r>
              <a:rPr lang="da-DK" dirty="0">
                <a:solidFill>
                  <a:schemeClr val="bg1"/>
                </a:solidFill>
              </a:rPr>
              <a:t>og arbejdsspørgsmål kommer I omkring det væsentlige i jeres samarbejde </a:t>
            </a:r>
            <a:br>
              <a:rPr lang="da-DK" dirty="0">
                <a:solidFill>
                  <a:schemeClr val="bg1"/>
                </a:solidFill>
              </a:rPr>
            </a:br>
            <a:r>
              <a:rPr lang="da-DK" dirty="0">
                <a:solidFill>
                  <a:schemeClr val="bg1"/>
                </a:solidFill>
              </a:rPr>
              <a:t>med at styrke anbragte børn og unges læring og trivsel.</a:t>
            </a:r>
          </a:p>
          <a:p>
            <a:pPr marL="0" indent="0">
              <a:buNone/>
            </a:pPr>
            <a:endParaRPr lang="da-DK" dirty="0">
              <a:solidFill>
                <a:schemeClr val="bg1"/>
              </a:solidFill>
            </a:endParaRPr>
          </a:p>
          <a:p>
            <a:pPr marL="0" indent="0">
              <a:buNone/>
            </a:pPr>
            <a:endParaRPr lang="da-DK" dirty="0">
              <a:solidFill>
                <a:schemeClr val="bg1"/>
              </a:solidFill>
            </a:endParaRPr>
          </a:p>
        </p:txBody>
      </p:sp>
    </p:spTree>
    <p:extLst>
      <p:ext uri="{BB962C8B-B14F-4D97-AF65-F5344CB8AC3E}">
        <p14:creationId xmlns:p14="http://schemas.microsoft.com/office/powerpoint/2010/main" val="26500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817015" y="434138"/>
            <a:ext cx="8716961" cy="748800"/>
          </a:xfrm>
        </p:spPr>
        <p:txBody>
          <a:bodyPr/>
          <a:lstStyle/>
          <a:p>
            <a:r>
              <a:rPr lang="da-DK" dirty="0"/>
              <a:t>Trin 1: Beskrivelse af jeres nuværende praksis for samarbejde omkring anbragte børn eller unge i undervisning </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817015" y="1412563"/>
            <a:ext cx="10458451" cy="5035104"/>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buNone/>
            </a:pPr>
            <a:r>
              <a:rPr lang="da-DK" b="1" dirty="0">
                <a:latin typeface="Trebuchet MS" panose="020B0603020202020204" pitchFamily="34" charset="0"/>
              </a:rPr>
              <a:t>Individuel refleksion</a:t>
            </a:r>
          </a:p>
          <a:p>
            <a:pPr marL="285750" indent="-285750">
              <a:buFont typeface="Arial" panose="020B0604020202020204" pitchFamily="34" charset="0"/>
              <a:buChar char="•"/>
            </a:pPr>
            <a:r>
              <a:rPr lang="da-DK" dirty="0">
                <a:latin typeface="Trebuchet MS" panose="020B0603020202020204" pitchFamily="34" charset="0"/>
              </a:rPr>
              <a:t>Tænk hver især over, hvad der kendetegner den måde, I vægter trivsel og læring i dag i forhold til samarbejdet om anbragte børn og unge.</a:t>
            </a:r>
          </a:p>
          <a:p>
            <a:pPr marL="285750" indent="-285750">
              <a:buFont typeface="Arial" panose="020B0604020202020204" pitchFamily="34" charset="0"/>
              <a:buChar char="•"/>
            </a:pPr>
            <a:r>
              <a:rPr lang="da-DK" dirty="0">
                <a:latin typeface="Trebuchet MS" panose="020B0603020202020204" pitchFamily="34" charset="0"/>
              </a:rPr>
              <a:t>Vurdér, hvilke dele af jeres samarbejde I oplever at være hhv. stærke i og udfordret på.</a:t>
            </a:r>
          </a:p>
          <a:p>
            <a:pPr>
              <a:buNone/>
            </a:pPr>
            <a:endParaRPr lang="da-DK" b="1" dirty="0">
              <a:latin typeface="Trebuchet MS" panose="020B0603020202020204" pitchFamily="34" charset="0"/>
            </a:endParaRPr>
          </a:p>
          <a:p>
            <a:pPr>
              <a:buNone/>
            </a:pPr>
            <a:r>
              <a:rPr lang="da-DK" b="1" dirty="0">
                <a:latin typeface="Trebuchet MS" panose="020B0603020202020204" pitchFamily="34" charset="0"/>
              </a:rPr>
              <a:t>Fælles drøftelse</a:t>
            </a:r>
          </a:p>
          <a:p>
            <a:pPr marL="285750" indent="-285750">
              <a:buFont typeface="Arial" panose="020B0604020202020204" pitchFamily="34" charset="0"/>
              <a:buChar char="•"/>
            </a:pPr>
            <a:r>
              <a:rPr lang="da-DK" dirty="0">
                <a:latin typeface="Trebuchet MS" panose="020B0603020202020204" pitchFamily="34" charset="0"/>
              </a:rPr>
              <a:t>Vis hinanden, hvordan I oplever samarbejdet.</a:t>
            </a:r>
          </a:p>
          <a:p>
            <a:pPr marL="285750" indent="-285750">
              <a:buFont typeface="Arial" panose="020B0604020202020204" pitchFamily="34" charset="0"/>
              <a:buChar char="•"/>
            </a:pPr>
            <a:r>
              <a:rPr lang="da-DK" dirty="0">
                <a:latin typeface="Trebuchet MS" panose="020B0603020202020204" pitchFamily="34" charset="0"/>
              </a:rPr>
              <a:t>Præsentér på skift de af jeres vurderinger, I bliver særligt optaget af. Knyt evt. et eksempel på en konkret situation fra jeres samarbejde til vurderingerne, så I får billeder på de situationer, hvor I oplever at lykkes eller at stå i svære situationer med anbragte børn og unges læring og trivsel.</a:t>
            </a:r>
          </a:p>
          <a:p>
            <a:pPr marL="285750" indent="-285750">
              <a:buFont typeface="Arial" panose="020B0604020202020204" pitchFamily="34" charset="0"/>
              <a:buChar char="•"/>
            </a:pPr>
            <a:r>
              <a:rPr lang="da-DK" dirty="0">
                <a:latin typeface="Trebuchet MS" panose="020B0603020202020204" pitchFamily="34" charset="0"/>
              </a:rPr>
              <a:t>Kom med eksempler på, hvad der kendetegner samarbejdet omkring anbragte børn eller unges læring og trivsel.</a:t>
            </a: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0819948" y="5928877"/>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426740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Trin 2: Forslag til justering af praksis af samarbejdet</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98514" y="1623424"/>
            <a:ext cx="10458451" cy="4704460"/>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buNone/>
            </a:pPr>
            <a:r>
              <a:rPr lang="da-DK" b="1" dirty="0">
                <a:latin typeface="Trebuchet MS" panose="020B0603020202020204" pitchFamily="34" charset="0"/>
              </a:rPr>
              <a:t>Tag udgangspunkt i jeres beskrivelser/eksempler fra trin 1. </a:t>
            </a:r>
            <a:br>
              <a:rPr lang="da-DK" b="1" dirty="0">
                <a:latin typeface="Trebuchet MS" panose="020B0603020202020204" pitchFamily="34" charset="0"/>
              </a:rPr>
            </a:br>
            <a:r>
              <a:rPr lang="da-DK" b="1" dirty="0">
                <a:latin typeface="Trebuchet MS" panose="020B0603020202020204" pitchFamily="34" charset="0"/>
              </a:rPr>
              <a:t/>
            </a:r>
            <a:br>
              <a:rPr lang="da-DK" b="1" dirty="0">
                <a:latin typeface="Trebuchet MS" panose="020B0603020202020204" pitchFamily="34" charset="0"/>
              </a:rPr>
            </a:br>
            <a:r>
              <a:rPr lang="da-DK" b="1" dirty="0">
                <a:latin typeface="Trebuchet MS" panose="020B0603020202020204" pitchFamily="34" charset="0"/>
              </a:rPr>
              <a:t>Kom ind på disse spørgsmål:</a:t>
            </a:r>
          </a:p>
          <a:p>
            <a:pPr marL="285750" indent="-285750">
              <a:buFontTx/>
              <a:buChar char="-"/>
            </a:pPr>
            <a:r>
              <a:rPr lang="da-DK" dirty="0">
                <a:latin typeface="Trebuchet MS" panose="020B0603020202020204" pitchFamily="34" charset="0"/>
              </a:rPr>
              <a:t>Hvad hæfter vi os særligt ved i eksemplerne?</a:t>
            </a:r>
          </a:p>
          <a:p>
            <a:pPr marL="285750" indent="-285750">
              <a:buFontTx/>
              <a:buChar char="-"/>
            </a:pPr>
            <a:r>
              <a:rPr lang="da-DK" dirty="0">
                <a:latin typeface="Trebuchet MS" panose="020B0603020202020204" pitchFamily="34" charset="0"/>
              </a:rPr>
              <a:t>Hvad bliver vi inspireret af i eksemplerne?</a:t>
            </a:r>
          </a:p>
          <a:p>
            <a:pPr marL="285750" indent="-285750">
              <a:buFontTx/>
              <a:buChar char="-"/>
            </a:pPr>
            <a:r>
              <a:rPr lang="da-DK" dirty="0">
                <a:latin typeface="Trebuchet MS" panose="020B0603020202020204" pitchFamily="34" charset="0"/>
              </a:rPr>
              <a:t>Hvad giver eksemplerne anledning til, at vi vil bevare/gøre mere af i samarbejdet i forhold til at styrke anbragte børn og unges læring og trivsel?</a:t>
            </a:r>
          </a:p>
          <a:p>
            <a:pPr marL="285750" indent="-285750">
              <a:buFontTx/>
              <a:buChar char="-"/>
            </a:pPr>
            <a:r>
              <a:rPr lang="da-DK" dirty="0">
                <a:latin typeface="Trebuchet MS" panose="020B0603020202020204" pitchFamily="34" charset="0"/>
              </a:rPr>
              <a:t>Hvad giver eksemplerne anledning til, at vi vil forandre/justere/eksperimentere med?</a:t>
            </a:r>
          </a:p>
          <a:p>
            <a:pPr>
              <a:buNone/>
            </a:pPr>
            <a:r>
              <a:rPr lang="da-DK" b="1" dirty="0">
                <a:latin typeface="Trebuchet MS" panose="020B0603020202020204" pitchFamily="34" charset="0"/>
              </a:rPr>
              <a:t/>
            </a:r>
            <a:br>
              <a:rPr lang="da-DK" b="1" dirty="0">
                <a:latin typeface="Trebuchet MS" panose="020B0603020202020204" pitchFamily="34" charset="0"/>
              </a:rPr>
            </a:br>
            <a:r>
              <a:rPr lang="da-DK" b="1" dirty="0">
                <a:latin typeface="Trebuchet MS" panose="020B0603020202020204" pitchFamily="34" charset="0"/>
              </a:rPr>
              <a:t>Tag udgangspunkt i disse spørgsmål, når I drøfter udviklingen af praksis:</a:t>
            </a:r>
          </a:p>
          <a:p>
            <a:pPr marL="285750" indent="-285750">
              <a:buFontTx/>
              <a:buChar char="-"/>
            </a:pPr>
            <a:r>
              <a:rPr lang="da-DK" dirty="0">
                <a:latin typeface="Trebuchet MS" panose="020B0603020202020204" pitchFamily="34" charset="0"/>
              </a:rPr>
              <a:t>Hvilke nye greb ville det være relevant for os at afprøve i samarbejdet?</a:t>
            </a:r>
          </a:p>
          <a:p>
            <a:pPr marL="285750" indent="-285750">
              <a:buFontTx/>
              <a:buChar char="-"/>
            </a:pPr>
            <a:r>
              <a:rPr lang="da-DK" dirty="0">
                <a:latin typeface="Trebuchet MS" panose="020B0603020202020204" pitchFamily="34" charset="0"/>
              </a:rPr>
              <a:t>Hvilke erfaringer og viden kan vi inddrage, og hvordan bruger vi hinanden bedst undervejs?</a:t>
            </a: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0818605" y="5835687"/>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87909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Trin 3: Mål for ny praksis i samarbejdet for at styrke anbragte børn og unges læring og trivsel </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98514" y="1506226"/>
            <a:ext cx="10458451" cy="5117668"/>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buNone/>
            </a:pPr>
            <a:r>
              <a:rPr lang="da-DK" sz="1600" b="1" dirty="0">
                <a:latin typeface="Trebuchet MS" panose="020B0603020202020204" pitchFamily="34" charset="0"/>
              </a:rPr>
              <a:t>Med afsæt i jeres beskrivelser fra trin 1 og 2 skal I anvende </a:t>
            </a:r>
            <a:r>
              <a:rPr lang="da-DK" sz="1600" b="1" dirty="0" err="1">
                <a:latin typeface="Trebuchet MS" panose="020B0603020202020204" pitchFamily="34" charset="0"/>
              </a:rPr>
              <a:t>vidensnotatets</a:t>
            </a:r>
            <a:r>
              <a:rPr lang="da-DK" sz="1600" b="1" dirty="0">
                <a:latin typeface="Trebuchet MS" panose="020B0603020202020204" pitchFamily="34" charset="0"/>
              </a:rPr>
              <a:t> pointer til at prioritere og begrunde de vigtigste fokuspunkter for jeres videre arbejde</a:t>
            </a:r>
          </a:p>
          <a:p>
            <a:pPr>
              <a:buNone/>
            </a:pPr>
            <a:r>
              <a:rPr lang="da-DK" sz="1600" dirty="0">
                <a:latin typeface="Trebuchet MS" panose="020B0603020202020204" pitchFamily="34" charset="0"/>
              </a:rPr>
              <a:t>Tag afsæt i følgende spørgsmål, når I skal prioritere:</a:t>
            </a:r>
          </a:p>
          <a:p>
            <a:pPr marL="285750" indent="-285750">
              <a:buFont typeface="Arial" panose="020B0604020202020204" pitchFamily="34" charset="0"/>
              <a:buChar char="•"/>
            </a:pPr>
            <a:r>
              <a:rPr lang="da-DK" sz="1600" dirty="0">
                <a:latin typeface="Trebuchet MS" panose="020B0603020202020204" pitchFamily="34" charset="0"/>
              </a:rPr>
              <a:t>Hvilke elementer af jeres nuværende praksis er vigtige at fastholde?</a:t>
            </a:r>
          </a:p>
          <a:p>
            <a:pPr marL="285750" indent="-285750">
              <a:buFont typeface="Arial" panose="020B0604020202020204" pitchFamily="34" charset="0"/>
              <a:buChar char="•"/>
            </a:pPr>
            <a:r>
              <a:rPr lang="da-DK" sz="1600" dirty="0">
                <a:latin typeface="Trebuchet MS" panose="020B0603020202020204" pitchFamily="34" charset="0"/>
              </a:rPr>
              <a:t>Inden for hvilke af de fire greb, som fremgår af </a:t>
            </a:r>
            <a:r>
              <a:rPr lang="da-DK" sz="1600" dirty="0" err="1">
                <a:latin typeface="Trebuchet MS" panose="020B0603020202020204" pitchFamily="34" charset="0"/>
              </a:rPr>
              <a:t>vidensnotatet</a:t>
            </a:r>
            <a:r>
              <a:rPr lang="da-DK" sz="1600" dirty="0">
                <a:latin typeface="Trebuchet MS" panose="020B0603020202020204" pitchFamily="34" charset="0"/>
              </a:rPr>
              <a:t>, </a:t>
            </a:r>
            <a:br>
              <a:rPr lang="da-DK" sz="1600" dirty="0">
                <a:latin typeface="Trebuchet MS" panose="020B0603020202020204" pitchFamily="34" charset="0"/>
              </a:rPr>
            </a:br>
            <a:r>
              <a:rPr lang="da-DK" sz="1600" dirty="0">
                <a:latin typeface="Trebuchet MS" panose="020B0603020202020204" pitchFamily="34" charset="0"/>
              </a:rPr>
              <a:t>ser I behov for at udvikle jeres samarbejde i forhold til at styrke anbragte børn og unges læring og trivsel?</a:t>
            </a:r>
          </a:p>
          <a:p>
            <a:pPr marL="285750" indent="-285750">
              <a:buFont typeface="Arial" panose="020B0604020202020204" pitchFamily="34" charset="0"/>
              <a:buChar char="•"/>
            </a:pPr>
            <a:r>
              <a:rPr lang="da-DK" sz="1600" dirty="0">
                <a:latin typeface="Trebuchet MS" panose="020B0603020202020204" pitchFamily="34" charset="0"/>
              </a:rPr>
              <a:t>Hvilke greb vil I prioritere at tage fat på i det kommende </a:t>
            </a:r>
            <a:br>
              <a:rPr lang="da-DK" sz="1600" dirty="0">
                <a:latin typeface="Trebuchet MS" panose="020B0603020202020204" pitchFamily="34" charset="0"/>
              </a:rPr>
            </a:br>
            <a:r>
              <a:rPr lang="da-DK" sz="1600" dirty="0">
                <a:latin typeface="Trebuchet MS" panose="020B0603020202020204" pitchFamily="34" charset="0"/>
              </a:rPr>
              <a:t>udviklingsarbejde med at styrke anbragte børn og unges læring og trivsel?</a:t>
            </a:r>
          </a:p>
          <a:p>
            <a:pPr>
              <a:buNone/>
            </a:pPr>
            <a:r>
              <a:rPr lang="da-DK" sz="1600" b="1" dirty="0">
                <a:latin typeface="Trebuchet MS" panose="020B0603020202020204" pitchFamily="34" charset="0"/>
              </a:rPr>
              <a:t>De fire greb er </a:t>
            </a:r>
          </a:p>
          <a:p>
            <a:pPr marL="342900" indent="-342900">
              <a:buFont typeface="+mj-lt"/>
              <a:buAutoNum type="arabicPeriod"/>
            </a:pPr>
            <a:r>
              <a:rPr lang="da-DK" sz="1600" dirty="0">
                <a:latin typeface="Trebuchet MS" panose="020B0603020202020204" pitchFamily="34" charset="0"/>
              </a:rPr>
              <a:t>Inddrag systematisk barnet eller den unges perspektiv.</a:t>
            </a:r>
          </a:p>
          <a:p>
            <a:pPr marL="342900" indent="-342900">
              <a:buFont typeface="+mj-lt"/>
              <a:buAutoNum type="arabicPeriod"/>
            </a:pPr>
            <a:r>
              <a:rPr lang="da-DK" sz="1600" dirty="0">
                <a:latin typeface="Trebuchet MS" panose="020B0603020202020204" pitchFamily="34" charset="0"/>
              </a:rPr>
              <a:t>Få viden om barnet eller den unges faglige, kognitive og sociale kompetencer ved skolestart.</a:t>
            </a:r>
          </a:p>
          <a:p>
            <a:pPr marL="342900" indent="-342900">
              <a:buFont typeface="+mj-lt"/>
              <a:buAutoNum type="arabicPeriod"/>
            </a:pPr>
            <a:r>
              <a:rPr lang="da-DK" sz="1600" dirty="0">
                <a:latin typeface="Trebuchet MS" panose="020B0603020202020204" pitchFamily="34" charset="0"/>
              </a:rPr>
              <a:t>Gå sammen om at udarbejde en undervisningsplan for barnet eller den unge.</a:t>
            </a:r>
          </a:p>
          <a:p>
            <a:pPr marL="342900" indent="-342900">
              <a:buFont typeface="+mj-lt"/>
              <a:buAutoNum type="arabicPeriod"/>
            </a:pPr>
            <a:r>
              <a:rPr lang="da-DK" sz="1600" dirty="0">
                <a:latin typeface="Trebuchet MS" panose="020B0603020202020204" pitchFamily="34" charset="0"/>
              </a:rPr>
              <a:t>Sørg for et tæt samarbejde mellem de nære og professionelle voksne i barnet eller den unges hverdag.</a:t>
            </a:r>
          </a:p>
          <a:p>
            <a:pPr>
              <a:buNone/>
            </a:pPr>
            <a:r>
              <a:rPr lang="da-DK" sz="1600" b="1" dirty="0">
                <a:latin typeface="Trebuchet MS" panose="020B0603020202020204" pitchFamily="34" charset="0"/>
              </a:rPr>
              <a:t> </a:t>
            </a: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0817116" y="6136883"/>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155385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Trin 3: Mål for ny praksis i samarbejdet for at styrke anbragte børn og unges læring og trivsel </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98514" y="1506226"/>
            <a:ext cx="10458451" cy="5117668"/>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r>
              <a:rPr lang="da-DK" sz="2000" b="1" dirty="0">
                <a:latin typeface="Trebuchet MS" panose="020B0603020202020204" pitchFamily="34" charset="0"/>
              </a:rPr>
              <a:t>Herfra skal I lægge en plan:</a:t>
            </a:r>
          </a:p>
          <a:p>
            <a:pPr marL="285750" indent="-285750">
              <a:buFont typeface="Arial" panose="020B0604020202020204" pitchFamily="34" charset="0"/>
              <a:buChar char="•"/>
            </a:pPr>
            <a:r>
              <a:rPr lang="da-DK" sz="2000" dirty="0">
                <a:latin typeface="Trebuchet MS" panose="020B0603020202020204" pitchFamily="34" charset="0"/>
              </a:rPr>
              <a:t>Hvordan vil I konkret organisere det fremtidige arbejde med at styrke samarbejdet?</a:t>
            </a:r>
          </a:p>
          <a:p>
            <a:pPr marL="285750" indent="-285750">
              <a:buFont typeface="Arial" panose="020B0604020202020204" pitchFamily="34" charset="0"/>
              <a:buChar char="•"/>
            </a:pPr>
            <a:r>
              <a:rPr lang="da-DK" sz="2000" dirty="0">
                <a:latin typeface="Trebuchet MS" panose="020B0603020202020204" pitchFamily="34" charset="0"/>
              </a:rPr>
              <a:t>Hvem vil I involvere? Hvordan vil I inddrage de involverede?</a:t>
            </a:r>
          </a:p>
          <a:p>
            <a:pPr marL="285750" indent="-285750">
              <a:buFont typeface="Arial" panose="020B0604020202020204" pitchFamily="34" charset="0"/>
              <a:buChar char="•"/>
            </a:pPr>
            <a:r>
              <a:rPr lang="da-DK" sz="2000" dirty="0">
                <a:latin typeface="Trebuchet MS" panose="020B0603020202020204" pitchFamily="34" charset="0"/>
              </a:rPr>
              <a:t>Hvordan vil I løbende følge op på, at I udvikler det, I gerne vil?</a:t>
            </a:r>
          </a:p>
          <a:p>
            <a:pPr marL="285750" indent="-285750">
              <a:buFont typeface="Arial" panose="020B0604020202020204" pitchFamily="34" charset="0"/>
              <a:buChar char="•"/>
            </a:pPr>
            <a:r>
              <a:rPr lang="da-DK" sz="2000" dirty="0">
                <a:latin typeface="Trebuchet MS" panose="020B0603020202020204" pitchFamily="34" charset="0"/>
              </a:rPr>
              <a:t>Hvad er ledelsens rolle i henholdsvis forvaltning og skole?</a:t>
            </a:r>
          </a:p>
          <a:p>
            <a:endParaRPr lang="da-DK" sz="2000" dirty="0"/>
          </a:p>
          <a:p>
            <a:endParaRPr lang="da-DK" sz="2000" dirty="0"/>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0817116" y="6099812"/>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166353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E78E8C-0BE9-4C59-98F0-744116F9F7EB}"/>
              </a:ext>
            </a:extLst>
          </p:cNvPr>
          <p:cNvSpPr>
            <a:spLocks noGrp="1"/>
          </p:cNvSpPr>
          <p:nvPr>
            <p:ph type="title"/>
          </p:nvPr>
        </p:nvSpPr>
        <p:spPr>
          <a:xfrm>
            <a:off x="798511" y="452543"/>
            <a:ext cx="9364982" cy="748800"/>
          </a:xfrm>
        </p:spPr>
        <p:txBody>
          <a:bodyPr/>
          <a:lstStyle/>
          <a:p>
            <a:r>
              <a:rPr lang="da-DK" dirty="0"/>
              <a:t>Anbragte børn og Unge halter bagefter, men trives i skolen og vil gerne uddannes</a:t>
            </a:r>
            <a:endParaRPr lang="da-DK" sz="4800" dirty="0"/>
          </a:p>
        </p:txBody>
      </p:sp>
      <p:sp>
        <p:nvSpPr>
          <p:cNvPr id="2" name="Content Placeholder 1">
            <a:extLst>
              <a:ext uri="{FF2B5EF4-FFF2-40B4-BE49-F238E27FC236}">
                <a16:creationId xmlns:a16="http://schemas.microsoft.com/office/drawing/2014/main" id="{2A308665-AA5B-48BB-A54D-026AC0323027}"/>
              </a:ext>
            </a:extLst>
          </p:cNvPr>
          <p:cNvSpPr>
            <a:spLocks noGrp="1"/>
          </p:cNvSpPr>
          <p:nvPr>
            <p:ph idx="12"/>
          </p:nvPr>
        </p:nvSpPr>
        <p:spPr/>
        <p:txBody>
          <a:bodyPr/>
          <a:lstStyle/>
          <a:p>
            <a:pPr marL="457200" indent="-457200">
              <a:spcBef>
                <a:spcPts val="1200"/>
              </a:spcBef>
              <a:spcAft>
                <a:spcPts val="600"/>
              </a:spcAft>
              <a:buFont typeface="+mj-lt"/>
              <a:buAutoNum type="arabicPeriod"/>
            </a:pPr>
            <a:r>
              <a:rPr lang="da-DK" sz="2000" dirty="0">
                <a:solidFill>
                  <a:schemeClr val="bg1"/>
                </a:solidFill>
              </a:rPr>
              <a:t>Tre retningsgivende principper for en kvalificeret faglig praksis </a:t>
            </a:r>
          </a:p>
          <a:p>
            <a:pPr marL="457200" indent="-457200">
              <a:spcBef>
                <a:spcPts val="1200"/>
              </a:spcBef>
              <a:buFont typeface="+mj-lt"/>
              <a:buAutoNum type="arabicPeriod"/>
            </a:pPr>
            <a:r>
              <a:rPr lang="da-DK" sz="2000" dirty="0">
                <a:solidFill>
                  <a:schemeClr val="bg1"/>
                </a:solidFill>
              </a:rPr>
              <a:t>Fire greb til at styrke anbragte børn og unges faglige progression, trivsel og deltagelsesmuligheder</a:t>
            </a:r>
          </a:p>
          <a:p>
            <a:pPr marL="457200" indent="-457200">
              <a:spcBef>
                <a:spcPts val="1200"/>
              </a:spcBef>
              <a:buFont typeface="+mj-lt"/>
              <a:buAutoNum type="arabicPeriod"/>
            </a:pPr>
            <a:r>
              <a:rPr lang="da-DK" sz="2000" dirty="0">
                <a:solidFill>
                  <a:schemeClr val="bg1"/>
                </a:solidFill>
              </a:rPr>
              <a:t>Proces for at styrke anbragte børn og unges læring og trivsel i undervisningen</a:t>
            </a:r>
          </a:p>
        </p:txBody>
      </p:sp>
      <p:sp>
        <p:nvSpPr>
          <p:cNvPr id="3" name="Content Placeholder 2">
            <a:extLst>
              <a:ext uri="{FF2B5EF4-FFF2-40B4-BE49-F238E27FC236}">
                <a16:creationId xmlns:a16="http://schemas.microsoft.com/office/drawing/2014/main" id="{8A5DC427-E0F0-4329-A005-EBFCEF38D27F}"/>
              </a:ext>
            </a:extLst>
          </p:cNvPr>
          <p:cNvSpPr>
            <a:spLocks noGrp="1"/>
          </p:cNvSpPr>
          <p:nvPr>
            <p:ph sz="quarter" idx="16"/>
          </p:nvPr>
        </p:nvSpPr>
        <p:spPr>
          <a:xfrm>
            <a:off x="798512" y="1843152"/>
            <a:ext cx="4602798" cy="4435728"/>
          </a:xfrm>
        </p:spPr>
        <p:txBody>
          <a:bodyPr/>
          <a:lstStyle/>
          <a:p>
            <a:pPr marL="0" indent="0" algn="ctr">
              <a:buNone/>
            </a:pPr>
            <a:r>
              <a:rPr lang="da-DK" dirty="0"/>
              <a:t>47 pct. af alle anbragte børn og unge gennemfører ikke folkeskolens prøver i 9. klasse. </a:t>
            </a:r>
          </a:p>
          <a:p>
            <a:pPr marL="0" indent="0" algn="ctr">
              <a:buNone/>
            </a:pPr>
            <a:r>
              <a:rPr lang="da-DK" dirty="0"/>
              <a:t>De anbragte børn, som gennemfører folkeskolens 9. klasseprøver, ligger i gennemsnit to karakterer lavere end øvrige børn og unge. </a:t>
            </a:r>
          </a:p>
          <a:p>
            <a:pPr marL="0" indent="0" algn="ctr">
              <a:buNone/>
            </a:pPr>
            <a:r>
              <a:rPr lang="da-DK" dirty="0"/>
              <a:t>Kun 20 pct. af anbragte unge, som afsluttede 9. klasse i 2009, havde pr. 2015 gennemført en ungdomsuddannelse.</a:t>
            </a:r>
          </a:p>
          <a:p>
            <a:pPr marL="0" indent="0" algn="ctr">
              <a:buNone/>
            </a:pPr>
            <a:r>
              <a:rPr lang="da-DK" dirty="0"/>
              <a:t>Mange anbragte børn og unge har så ringe læse- og </a:t>
            </a:r>
            <a:r>
              <a:rPr lang="da-DK" dirty="0" err="1"/>
              <a:t>regnefærdigheder</a:t>
            </a:r>
            <a:r>
              <a:rPr lang="da-DK" dirty="0"/>
              <a:t>, at det er svært at gennemføre en ungdomsuddannelse.</a:t>
            </a:r>
          </a:p>
          <a:p>
            <a:endParaRPr lang="da-DK" dirty="0"/>
          </a:p>
        </p:txBody>
      </p:sp>
      <p:cxnSp>
        <p:nvCxnSpPr>
          <p:cNvPr id="5" name="Straight Connector 4">
            <a:extLst>
              <a:ext uri="{FF2B5EF4-FFF2-40B4-BE49-F238E27FC236}">
                <a16:creationId xmlns:a16="http://schemas.microsoft.com/office/drawing/2014/main" id="{B4B699A8-3EBE-44EC-BCDA-D26617FB6338}"/>
              </a:ext>
            </a:extLst>
          </p:cNvPr>
          <p:cNvCxnSpPr>
            <a:cxnSpLocks/>
          </p:cNvCxnSpPr>
          <p:nvPr/>
        </p:nvCxnSpPr>
        <p:spPr>
          <a:xfrm>
            <a:off x="6095206" y="1843152"/>
            <a:ext cx="0" cy="4176648"/>
          </a:xfrm>
          <a:prstGeom prst="line">
            <a:avLst/>
          </a:prstGeom>
          <a:ln>
            <a:solidFill>
              <a:schemeClr val="accent2">
                <a:lumMod val="50000"/>
              </a:schemeClr>
            </a:solidFill>
          </a:ln>
        </p:spPr>
        <p:style>
          <a:lnRef idx="2">
            <a:schemeClr val="accent3"/>
          </a:lnRef>
          <a:fillRef idx="0">
            <a:schemeClr val="accent3"/>
          </a:fillRef>
          <a:effectRef idx="1">
            <a:schemeClr val="accent3"/>
          </a:effectRef>
          <a:fontRef idx="minor">
            <a:schemeClr val="tx1"/>
          </a:fontRef>
        </p:style>
      </p:cxnSp>
      <p:sp>
        <p:nvSpPr>
          <p:cNvPr id="17" name="TextBox 16">
            <a:extLst>
              <a:ext uri="{FF2B5EF4-FFF2-40B4-BE49-F238E27FC236}">
                <a16:creationId xmlns:a16="http://schemas.microsoft.com/office/drawing/2014/main" id="{A0D0B4BB-EAE4-4D74-98AD-612E77ADEA4F}"/>
              </a:ext>
            </a:extLst>
          </p:cNvPr>
          <p:cNvSpPr txBox="1"/>
          <p:nvPr/>
        </p:nvSpPr>
        <p:spPr bwMode="auto">
          <a:xfrm>
            <a:off x="6528120" y="1845439"/>
            <a:ext cx="5145720" cy="433965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lgn="ctr"/>
            <a:r>
              <a:rPr lang="da-DK" dirty="0">
                <a:latin typeface="Trebuchet MS" panose="020B0603020202020204" pitchFamily="34" charset="0"/>
              </a:rPr>
              <a:t>90 pct. af de anbragte børn og unge oplever, at de trives i skolen og er glade for at gå der.</a:t>
            </a:r>
            <a:br>
              <a:rPr lang="da-DK" dirty="0">
                <a:latin typeface="Trebuchet MS" panose="020B0603020202020204" pitchFamily="34" charset="0"/>
              </a:rPr>
            </a:br>
            <a:r>
              <a:rPr lang="da-DK" dirty="0">
                <a:latin typeface="Trebuchet MS" panose="020B0603020202020204" pitchFamily="34" charset="0"/>
              </a:rPr>
              <a:t/>
            </a:r>
            <a:br>
              <a:rPr lang="da-DK" dirty="0">
                <a:latin typeface="Trebuchet MS" panose="020B0603020202020204" pitchFamily="34" charset="0"/>
              </a:rPr>
            </a:br>
            <a:r>
              <a:rPr lang="da-DK" dirty="0">
                <a:latin typeface="Trebuchet MS" panose="020B0603020202020204" pitchFamily="34" charset="0"/>
              </a:rPr>
              <a:t>Over 1/3 af de anbragte børn og unge ønsker at tage en erhvervsuddannelse, mens lige så mange ønsker at tage en videregående uddannelse.</a:t>
            </a:r>
          </a:p>
          <a:p>
            <a:pPr algn="ctr"/>
            <a:r>
              <a:rPr lang="da-DK" dirty="0">
                <a:latin typeface="Trebuchet MS" panose="020B0603020202020204" pitchFamily="34" charset="0"/>
              </a:rPr>
              <a:t>Generelt peger forskningen på, at det vigtigste for udsatte børn og unge er, at de klarer sig godt i skolen og får en uddannelse. Alle andre sociale påvirkninger, som udsatte børn og unge i øvrigt har med sig i livet, står i baggrunden ift. </a:t>
            </a:r>
            <a:r>
              <a:rPr lang="da-DK">
                <a:latin typeface="Trebuchet MS" panose="020B0603020202020204" pitchFamily="34" charset="0"/>
              </a:rPr>
              <a:t>uddannelsens betydning for et liv uden udsathed.</a:t>
            </a:r>
          </a:p>
          <a:p>
            <a:pPr algn="ctr"/>
            <a:endParaRPr lang="da-DK" dirty="0">
              <a:latin typeface="Trebuchet MS" panose="020B0603020202020204" pitchFamily="34" charset="0"/>
            </a:endParaRPr>
          </a:p>
          <a:p>
            <a:pPr marR="0" algn="ctr" defTabSz="457200" rtl="0" eaLnBrk="0" fontAlgn="base" latinLnBrk="0" hangingPunct="0">
              <a:spcBef>
                <a:spcPct val="0"/>
              </a:spcBef>
              <a:buClrTx/>
              <a:buSzTx/>
              <a:tabLst/>
            </a:pPr>
            <a:endParaRPr kumimoji="0" lang="da-DK" sz="18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endParaRPr>
          </a:p>
        </p:txBody>
      </p:sp>
    </p:spTree>
    <p:extLst>
      <p:ext uri="{BB962C8B-B14F-4D97-AF65-F5344CB8AC3E}">
        <p14:creationId xmlns:p14="http://schemas.microsoft.com/office/powerpoint/2010/main" val="112315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E78E8C-0BE9-4C59-98F0-744116F9F7EB}"/>
              </a:ext>
            </a:extLst>
          </p:cNvPr>
          <p:cNvSpPr>
            <a:spLocks noGrp="1"/>
          </p:cNvSpPr>
          <p:nvPr>
            <p:ph type="title"/>
          </p:nvPr>
        </p:nvSpPr>
        <p:spPr>
          <a:xfrm>
            <a:off x="578846" y="696383"/>
            <a:ext cx="10204767" cy="1254337"/>
          </a:xfrm>
        </p:spPr>
        <p:txBody>
          <a:bodyPr/>
          <a:lstStyle/>
          <a:p>
            <a:r>
              <a:rPr lang="da-DK" sz="3600" dirty="0"/>
              <a:t>Et svensk forskningsprojekt viser …</a:t>
            </a:r>
          </a:p>
        </p:txBody>
      </p:sp>
      <p:sp>
        <p:nvSpPr>
          <p:cNvPr id="2" name="Content Placeholder 1">
            <a:extLst>
              <a:ext uri="{FF2B5EF4-FFF2-40B4-BE49-F238E27FC236}">
                <a16:creationId xmlns:a16="http://schemas.microsoft.com/office/drawing/2014/main" id="{2A308665-AA5B-48BB-A54D-026AC0323027}"/>
              </a:ext>
            </a:extLst>
          </p:cNvPr>
          <p:cNvSpPr>
            <a:spLocks noGrp="1"/>
          </p:cNvSpPr>
          <p:nvPr>
            <p:ph idx="4294967295"/>
          </p:nvPr>
        </p:nvSpPr>
        <p:spPr>
          <a:xfrm>
            <a:off x="594086" y="2072640"/>
            <a:ext cx="10204767" cy="4221480"/>
          </a:xfrm>
        </p:spPr>
        <p:txBody>
          <a:bodyPr/>
          <a:lstStyle/>
          <a:p>
            <a:pPr marL="0" indent="0">
              <a:buNone/>
            </a:pPr>
            <a:r>
              <a:rPr lang="da-DK" sz="2000" dirty="0">
                <a:solidFill>
                  <a:schemeClr val="bg1"/>
                </a:solidFill>
              </a:rPr>
              <a:t>… at anbragte børns underpræstation bl.a. skyldes de lave ambitioner, som omgivelserne har på deres vegne.</a:t>
            </a:r>
            <a:br>
              <a:rPr lang="da-DK" sz="2000" dirty="0">
                <a:solidFill>
                  <a:schemeClr val="bg1"/>
                </a:solidFill>
              </a:rPr>
            </a:br>
            <a:endParaRPr lang="da-DK" sz="2000" dirty="0">
              <a:solidFill>
                <a:schemeClr val="bg1"/>
              </a:solidFill>
            </a:endParaRPr>
          </a:p>
          <a:p>
            <a:pPr marL="0" indent="0">
              <a:buNone/>
            </a:pPr>
            <a:r>
              <a:rPr lang="da-DK" sz="2000" dirty="0">
                <a:solidFill>
                  <a:schemeClr val="bg1"/>
                </a:solidFill>
              </a:rPr>
              <a:t>Anbragte</a:t>
            </a:r>
            <a:r>
              <a:rPr lang="da-DK" sz="2000" dirty="0"/>
              <a:t> </a:t>
            </a:r>
            <a:r>
              <a:rPr lang="da-DK" sz="2000" dirty="0">
                <a:solidFill>
                  <a:schemeClr val="bg1"/>
                </a:solidFill>
              </a:rPr>
              <a:t>børn og unge præsterer under deres kognitive niveau som følge af to faktorer:</a:t>
            </a:r>
          </a:p>
          <a:p>
            <a:pPr lvl="1"/>
            <a:r>
              <a:rPr lang="da-DK" sz="2000" dirty="0">
                <a:solidFill>
                  <a:schemeClr val="bg1"/>
                </a:solidFill>
              </a:rPr>
              <a:t>Børnene har huller i deres faglige viden som en konsekvens af skoleskift</a:t>
            </a:r>
          </a:p>
          <a:p>
            <a:pPr lvl="1"/>
            <a:r>
              <a:rPr lang="da-DK" sz="2000" dirty="0">
                <a:solidFill>
                  <a:schemeClr val="bg1"/>
                </a:solidFill>
              </a:rPr>
              <a:t>Plejeforældre/pædagogisk personale på anbringelsessteder og pædagogisk personale i skolen har lave forventninger til og ambitioner på børnenes vegne.</a:t>
            </a:r>
          </a:p>
          <a:p>
            <a:pPr marL="0" indent="0">
              <a:buNone/>
            </a:pPr>
            <a:endParaRPr lang="da-DK" sz="2000" dirty="0">
              <a:solidFill>
                <a:schemeClr val="bg1"/>
              </a:solidFill>
            </a:endParaRPr>
          </a:p>
        </p:txBody>
      </p:sp>
    </p:spTree>
    <p:extLst>
      <p:ext uri="{BB962C8B-B14F-4D97-AF65-F5344CB8AC3E}">
        <p14:creationId xmlns:p14="http://schemas.microsoft.com/office/powerpoint/2010/main" val="89823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E78E8C-0BE9-4C59-98F0-744116F9F7EB}"/>
              </a:ext>
            </a:extLst>
          </p:cNvPr>
          <p:cNvSpPr>
            <a:spLocks noGrp="1"/>
          </p:cNvSpPr>
          <p:nvPr>
            <p:ph type="title"/>
          </p:nvPr>
        </p:nvSpPr>
        <p:spPr>
          <a:xfrm>
            <a:off x="578846" y="696383"/>
            <a:ext cx="10204767" cy="1254337"/>
          </a:xfrm>
        </p:spPr>
        <p:txBody>
          <a:bodyPr/>
          <a:lstStyle/>
          <a:p>
            <a:r>
              <a:rPr lang="da-DK" sz="3600" dirty="0"/>
              <a:t>Fokus på anbragte børn og unges læring og trivsel</a:t>
            </a:r>
          </a:p>
        </p:txBody>
      </p:sp>
      <p:sp>
        <p:nvSpPr>
          <p:cNvPr id="2" name="Content Placeholder 1">
            <a:extLst>
              <a:ext uri="{FF2B5EF4-FFF2-40B4-BE49-F238E27FC236}">
                <a16:creationId xmlns:a16="http://schemas.microsoft.com/office/drawing/2014/main" id="{2A308665-AA5B-48BB-A54D-026AC0323027}"/>
              </a:ext>
            </a:extLst>
          </p:cNvPr>
          <p:cNvSpPr>
            <a:spLocks noGrp="1"/>
          </p:cNvSpPr>
          <p:nvPr>
            <p:ph idx="4294967295"/>
          </p:nvPr>
        </p:nvSpPr>
        <p:spPr>
          <a:xfrm>
            <a:off x="594087" y="2072640"/>
            <a:ext cx="5197114" cy="4551184"/>
          </a:xfrm>
        </p:spPr>
        <p:txBody>
          <a:bodyPr/>
          <a:lstStyle/>
          <a:p>
            <a:pPr marL="0" indent="0">
              <a:buNone/>
            </a:pPr>
            <a:r>
              <a:rPr lang="da-DK" sz="2000" dirty="0">
                <a:solidFill>
                  <a:schemeClr val="bg1"/>
                </a:solidFill>
              </a:rPr>
              <a:t>På de kommende slides bliver I introduceret til:</a:t>
            </a:r>
          </a:p>
          <a:p>
            <a:r>
              <a:rPr lang="da-DK" sz="2000" dirty="0">
                <a:solidFill>
                  <a:schemeClr val="bg1"/>
                </a:solidFill>
              </a:rPr>
              <a:t>Hvad siger forskningen om at styrke den faglige praksis til gavn for anbragte børn og unges læring og trivsel </a:t>
            </a:r>
          </a:p>
          <a:p>
            <a:r>
              <a:rPr lang="da-DK" sz="2000" dirty="0">
                <a:solidFill>
                  <a:schemeClr val="bg1"/>
                </a:solidFill>
              </a:rPr>
              <a:t>Et refleksionsredskab, der kan hjælpe jer til at omsætte forskningens pointer til jeres lokale kontekst</a:t>
            </a:r>
          </a:p>
          <a:p>
            <a:pPr marL="0" indent="0">
              <a:buNone/>
            </a:pPr>
            <a:r>
              <a:rPr lang="da-DK" sz="2000" dirty="0">
                <a:solidFill>
                  <a:schemeClr val="bg1"/>
                </a:solidFill>
              </a:rPr>
              <a:t>Præsentationens to dele kan både bruges samlet, fx på en pædagogisk dag, eller opdelt, hvor første del om forskningen præsenteres på  ét møde og refleksionsredskabet anvendes på et efterfølgende møde. </a:t>
            </a:r>
          </a:p>
          <a:p>
            <a:pPr marL="0" indent="0">
              <a:buNone/>
            </a:pPr>
            <a:endParaRPr lang="da-DK" sz="2000" dirty="0">
              <a:solidFill>
                <a:schemeClr val="bg1"/>
              </a:solidFill>
            </a:endParaRPr>
          </a:p>
        </p:txBody>
      </p:sp>
      <p:sp>
        <p:nvSpPr>
          <p:cNvPr id="3" name="TextBox 2">
            <a:extLst>
              <a:ext uri="{FF2B5EF4-FFF2-40B4-BE49-F238E27FC236}">
                <a16:creationId xmlns:a16="http://schemas.microsoft.com/office/drawing/2014/main" id="{D1896077-4F99-401D-8A26-6A66A0A5F76C}"/>
              </a:ext>
            </a:extLst>
          </p:cNvPr>
          <p:cNvSpPr txBox="1"/>
          <p:nvPr/>
        </p:nvSpPr>
        <p:spPr bwMode="auto">
          <a:xfrm>
            <a:off x="6492241" y="1950720"/>
            <a:ext cx="5119326" cy="4431983"/>
          </a:xfrm>
          <a:prstGeom prst="rect">
            <a:avLst/>
          </a:prstGeom>
          <a:noFill/>
          <a:ln w="9525">
            <a:solidFill>
              <a:schemeClr val="bg1"/>
            </a:solidFill>
            <a:miter lim="800000"/>
            <a:headEnd/>
            <a:tailEnd/>
          </a:ln>
          <a:effectLst/>
        </p:spPr>
        <p:txBody>
          <a:bodyPr vert="horz" wrap="square" lIns="0" tIns="0" rIns="0" bIns="0" numCol="1" rtlCol="0" anchor="t" anchorCtr="0" compatLnSpc="1">
            <a:prstTxWarp prst="textNoShape">
              <a:avLst/>
            </a:prstTxWarp>
            <a:spAutoFit/>
          </a:bodyPr>
          <a:lstStyle/>
          <a:p>
            <a:pPr marL="79375" marR="0" algn="l" defTabSz="182563" rtl="0" eaLnBrk="0" fontAlgn="base" latinLnBrk="0" hangingPunct="0">
              <a:spcBef>
                <a:spcPct val="0"/>
              </a:spcBef>
              <a:buClrTx/>
              <a:buSzTx/>
              <a:buNone/>
              <a:tabLst/>
            </a:pPr>
            <a:r>
              <a:rPr kumimoji="0" lang="da-DK" sz="1900" b="1" i="0" u="none" strike="noStrike" kern="1200" cap="none" spc="0" normalizeH="0" baseline="0" noProof="0" dirty="0">
                <a:ln>
                  <a:noFill/>
                </a:ln>
                <a:solidFill>
                  <a:schemeClr val="bg1"/>
                </a:solidFill>
                <a:effectLst/>
                <a:uLnTx/>
                <a:uFillTx/>
                <a:latin typeface="Trebuchet MS" panose="020B0603020202020204" pitchFamily="34" charset="0"/>
              </a:rPr>
              <a:t>Ved I, at I står med en del af en samlet </a:t>
            </a:r>
            <a:r>
              <a:rPr kumimoji="0" lang="da-DK" sz="1900" b="1" i="0" u="none" strike="noStrike" kern="1200" cap="none" spc="0" normalizeH="0" baseline="0" noProof="0" dirty="0" err="1">
                <a:ln>
                  <a:noFill/>
                </a:ln>
                <a:solidFill>
                  <a:schemeClr val="bg1"/>
                </a:solidFill>
                <a:effectLst/>
                <a:uLnTx/>
                <a:uFillTx/>
                <a:latin typeface="Trebuchet MS" panose="020B0603020202020204" pitchFamily="34" charset="0"/>
              </a:rPr>
              <a:t>videnspakke</a:t>
            </a:r>
            <a:r>
              <a:rPr kumimoji="0" lang="da-DK" sz="1900" b="1" i="0" u="none" strike="noStrike" kern="1200" cap="none" spc="0" normalizeH="0" baseline="0" noProof="0" dirty="0">
                <a:ln>
                  <a:noFill/>
                </a:ln>
                <a:solidFill>
                  <a:schemeClr val="bg1"/>
                </a:solidFill>
                <a:effectLst/>
                <a:uLnTx/>
                <a:uFillTx/>
                <a:latin typeface="Trebuchet MS" panose="020B0603020202020204" pitchFamily="34" charset="0"/>
              </a:rPr>
              <a:t> om anbragte børn og unge?</a:t>
            </a:r>
          </a:p>
          <a:p>
            <a:pPr marL="79375" defTabSz="182563" eaLnBrk="0" hangingPunct="0">
              <a:buNone/>
            </a:pPr>
            <a:r>
              <a:rPr lang="da-DK" sz="1900" spc="0" dirty="0">
                <a:solidFill>
                  <a:schemeClr val="bg1"/>
                </a:solidFill>
                <a:latin typeface="Trebuchet MS" panose="020B0603020202020204" pitchFamily="34" charset="0"/>
              </a:rPr>
              <a:t/>
            </a:r>
            <a:br>
              <a:rPr lang="da-DK" sz="1900" spc="0" dirty="0">
                <a:solidFill>
                  <a:schemeClr val="bg1"/>
                </a:solidFill>
                <a:latin typeface="Trebuchet MS" panose="020B0603020202020204" pitchFamily="34" charset="0"/>
              </a:rPr>
            </a:br>
            <a:r>
              <a:rPr lang="da-DK" sz="1900" spc="0" dirty="0" err="1">
                <a:solidFill>
                  <a:schemeClr val="bg1"/>
                </a:solidFill>
                <a:latin typeface="Trebuchet MS" panose="020B0603020202020204" pitchFamily="34" charset="0"/>
              </a:rPr>
              <a:t>Videnspakken</a:t>
            </a:r>
            <a:r>
              <a:rPr lang="da-DK" sz="1900" spc="0" dirty="0">
                <a:solidFill>
                  <a:schemeClr val="bg1"/>
                </a:solidFill>
                <a:latin typeface="Trebuchet MS" panose="020B0603020202020204" pitchFamily="34" charset="0"/>
              </a:rPr>
              <a:t> består af:</a:t>
            </a:r>
            <a:br>
              <a:rPr lang="da-DK" sz="1900" spc="0" dirty="0">
                <a:solidFill>
                  <a:schemeClr val="bg1"/>
                </a:solidFill>
                <a:latin typeface="Trebuchet MS" panose="020B0603020202020204" pitchFamily="34" charset="0"/>
              </a:rPr>
            </a:br>
            <a:r>
              <a:rPr lang="da-DK" sz="1900" spc="0" dirty="0">
                <a:solidFill>
                  <a:schemeClr val="bg1"/>
                </a:solidFill>
                <a:latin typeface="Trebuchet MS" panose="020B0603020202020204" pitchFamily="34" charset="0"/>
              </a:rPr>
              <a:t/>
            </a:r>
            <a:br>
              <a:rPr lang="da-DK" sz="1900" spc="0" dirty="0">
                <a:solidFill>
                  <a:schemeClr val="bg1"/>
                </a:solidFill>
                <a:latin typeface="Trebuchet MS" panose="020B0603020202020204" pitchFamily="34" charset="0"/>
              </a:rPr>
            </a:br>
            <a:r>
              <a:rPr lang="da-DK" sz="1900" spc="0" dirty="0">
                <a:solidFill>
                  <a:schemeClr val="bg1"/>
                </a:solidFill>
                <a:latin typeface="Trebuchet MS" panose="020B0603020202020204" pitchFamily="34" charset="0"/>
              </a:rPr>
              <a:t>Et </a:t>
            </a:r>
            <a:r>
              <a:rPr lang="da-DK" sz="1900" spc="0" dirty="0" err="1">
                <a:solidFill>
                  <a:schemeClr val="bg1"/>
                </a:solidFill>
                <a:latin typeface="Trebuchet MS" panose="020B0603020202020204" pitchFamily="34" charset="0"/>
              </a:rPr>
              <a:t>vidensnotat</a:t>
            </a:r>
            <a:endParaRPr lang="da-DK" sz="1900" spc="0" dirty="0">
              <a:solidFill>
                <a:schemeClr val="bg1"/>
              </a:solidFill>
              <a:latin typeface="Trebuchet MS" panose="020B0603020202020204" pitchFamily="34" charset="0"/>
            </a:endParaRPr>
          </a:p>
          <a:p>
            <a:pPr marL="79375" defTabSz="182563" eaLnBrk="0" hangingPunct="0">
              <a:buNone/>
            </a:pPr>
            <a:r>
              <a:rPr lang="da-DK" sz="1900" spc="0" dirty="0">
                <a:solidFill>
                  <a:schemeClr val="bg1"/>
                </a:solidFill>
                <a:latin typeface="Trebuchet MS" panose="020B0603020202020204" pitchFamily="34" charset="0"/>
              </a:rPr>
              <a:t>Model til at styrke det tværprofessionelle samarbejde med forvaltningen </a:t>
            </a:r>
          </a:p>
          <a:p>
            <a:pPr marL="79375" defTabSz="182563" eaLnBrk="0" hangingPunct="0">
              <a:buNone/>
            </a:pPr>
            <a:r>
              <a:rPr lang="da-DK" sz="1900" spc="0" dirty="0">
                <a:solidFill>
                  <a:schemeClr val="bg1"/>
                </a:solidFill>
                <a:latin typeface="Trebuchet MS" panose="020B0603020202020204" pitchFamily="34" charset="0"/>
              </a:rPr>
              <a:t>Vejledning til en læringssamtale</a:t>
            </a:r>
          </a:p>
          <a:p>
            <a:pPr marL="79375" defTabSz="182563" eaLnBrk="0" hangingPunct="0">
              <a:buNone/>
            </a:pPr>
            <a:r>
              <a:rPr lang="da-DK" sz="1900" spc="0" dirty="0">
                <a:solidFill>
                  <a:schemeClr val="bg1"/>
                </a:solidFill>
                <a:latin typeface="Trebuchet MS" panose="020B0603020202020204" pitchFamily="34" charset="0"/>
              </a:rPr>
              <a:t>Guide om lovgivningen på området</a:t>
            </a:r>
          </a:p>
          <a:p>
            <a:pPr marL="79375" defTabSz="182563" eaLnBrk="0" hangingPunct="0">
              <a:buNone/>
            </a:pPr>
            <a:r>
              <a:rPr lang="da-DK" sz="1900" spc="0" dirty="0">
                <a:solidFill>
                  <a:schemeClr val="bg1"/>
                </a:solidFill>
                <a:latin typeface="Trebuchet MS" panose="020B0603020202020204" pitchFamily="34" charset="0"/>
              </a:rPr>
              <a:t>Præsentation til forvaltningen</a:t>
            </a:r>
          </a:p>
          <a:p>
            <a:pPr marL="79375" defTabSz="182563" eaLnBrk="0" hangingPunct="0">
              <a:buNone/>
            </a:pPr>
            <a:r>
              <a:rPr lang="da-DK" sz="1900" spc="0" dirty="0">
                <a:solidFill>
                  <a:schemeClr val="bg1"/>
                </a:solidFill>
                <a:latin typeface="Trebuchet MS" panose="020B0603020202020204" pitchFamily="34" charset="0"/>
              </a:rPr>
              <a:t>Præsentation til skolen.</a:t>
            </a:r>
          </a:p>
        </p:txBody>
      </p:sp>
    </p:spTree>
    <p:extLst>
      <p:ext uri="{BB962C8B-B14F-4D97-AF65-F5344CB8AC3E}">
        <p14:creationId xmlns:p14="http://schemas.microsoft.com/office/powerpoint/2010/main" val="186901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FB7A9A-007C-40FA-AFB1-A81DB3897FA5}"/>
              </a:ext>
            </a:extLst>
          </p:cNvPr>
          <p:cNvPicPr>
            <a:picLocks noChangeAspect="1"/>
          </p:cNvPicPr>
          <p:nvPr/>
        </p:nvPicPr>
        <p:blipFill>
          <a:blip r:embed="rId3">
            <a:lum bright="70000" contrast="-70000"/>
          </a:blip>
          <a:stretch>
            <a:fillRect/>
          </a:stretch>
        </p:blipFill>
        <p:spPr>
          <a:xfrm>
            <a:off x="5657656" y="1616005"/>
            <a:ext cx="6898496" cy="5554455"/>
          </a:xfrm>
          <a:prstGeom prst="rect">
            <a:avLst/>
          </a:prstGeom>
        </p:spPr>
      </p:pic>
      <p:sp>
        <p:nvSpPr>
          <p:cNvPr id="2" name="Title 1">
            <a:extLst>
              <a:ext uri="{FF2B5EF4-FFF2-40B4-BE49-F238E27FC236}">
                <a16:creationId xmlns:a16="http://schemas.microsoft.com/office/drawing/2014/main" id="{1F4AB883-879E-4C9E-A039-61F7527B34AC}"/>
              </a:ext>
            </a:extLst>
          </p:cNvPr>
          <p:cNvSpPr>
            <a:spLocks noGrp="1"/>
          </p:cNvSpPr>
          <p:nvPr>
            <p:ph type="title"/>
          </p:nvPr>
        </p:nvSpPr>
        <p:spPr/>
        <p:txBody>
          <a:bodyPr/>
          <a:lstStyle/>
          <a:p>
            <a:r>
              <a:rPr lang="da-DK" dirty="0"/>
              <a:t>Tre retningsgivende principper for en kvalificeret faglig praksis</a:t>
            </a:r>
          </a:p>
        </p:txBody>
      </p:sp>
      <p:sp>
        <p:nvSpPr>
          <p:cNvPr id="3" name="Content Placeholder 2">
            <a:extLst>
              <a:ext uri="{FF2B5EF4-FFF2-40B4-BE49-F238E27FC236}">
                <a16:creationId xmlns:a16="http://schemas.microsoft.com/office/drawing/2014/main" id="{A3D2CA46-D82A-4321-9F30-060C3783B3EE}"/>
              </a:ext>
            </a:extLst>
          </p:cNvPr>
          <p:cNvSpPr>
            <a:spLocks noGrp="1"/>
          </p:cNvSpPr>
          <p:nvPr>
            <p:ph idx="12"/>
          </p:nvPr>
        </p:nvSpPr>
        <p:spPr>
          <a:xfrm>
            <a:off x="798514" y="1873188"/>
            <a:ext cx="8525100" cy="3835199"/>
          </a:xfrm>
        </p:spPr>
        <p:txBody>
          <a:bodyPr/>
          <a:lstStyle/>
          <a:p>
            <a:pPr marL="0" indent="0">
              <a:buNone/>
            </a:pPr>
            <a:r>
              <a:rPr lang="da-DK" b="1" dirty="0"/>
              <a:t>De </a:t>
            </a:r>
            <a:r>
              <a:rPr lang="da-DK" b="1" i="1" dirty="0"/>
              <a:t>tre principper </a:t>
            </a:r>
            <a:r>
              <a:rPr lang="da-DK" b="1" dirty="0"/>
              <a:t>skal guide fagprofessionelle i skolen i arbejdet med barnet eller den unges trivsel og faglige udvikling. Principperne har til formål at underbygge en helhedsorienteret tilgang til arbejdet med faglig progression i grundskolen.</a:t>
            </a:r>
            <a:endParaRPr lang="da-DK" dirty="0"/>
          </a:p>
          <a:p>
            <a:pPr marL="0" indent="0">
              <a:buNone/>
            </a:pPr>
            <a:r>
              <a:rPr lang="da-DK" dirty="0"/>
              <a:t>Forskning og praksis peger på, at der er behov for at sætte en tydelig og fælles retning for det tværfaglige samarbejde, hvis vi skal styrke anbragte børn og unges faglige progression, trivsel og deltagelsesmuligheder i skolen.</a:t>
            </a:r>
          </a:p>
          <a:p>
            <a:pPr marL="0" indent="0">
              <a:buNone/>
            </a:pPr>
            <a:r>
              <a:rPr lang="da-DK" dirty="0"/>
              <a:t>De tre retningsgivende principper er: </a:t>
            </a:r>
            <a:br>
              <a:rPr lang="da-DK" dirty="0"/>
            </a:br>
            <a:r>
              <a:rPr lang="da-DK" dirty="0"/>
              <a:t> 1. Faglige forventninger til anbragte børn og unge</a:t>
            </a:r>
            <a:br>
              <a:rPr lang="da-DK" dirty="0"/>
            </a:br>
            <a:r>
              <a:rPr lang="da-DK" dirty="0"/>
              <a:t> 2. Et ligeligt og samtidigt fokus på barnet eller den unges faglige progression og trivsel</a:t>
            </a:r>
            <a:br>
              <a:rPr lang="da-DK" dirty="0"/>
            </a:br>
            <a:r>
              <a:rPr lang="da-DK" dirty="0"/>
              <a:t> 3. Sammenhængende læringsmiljøer mellem skole og hjem.</a:t>
            </a:r>
            <a:br>
              <a:rPr lang="da-DK" dirty="0"/>
            </a:br>
            <a:endParaRPr lang="da-DK" dirty="0">
              <a:solidFill>
                <a:srgbClr val="FF0000"/>
              </a:solidFill>
            </a:endParaRPr>
          </a:p>
          <a:p>
            <a:endParaRPr lang="da-DK" dirty="0"/>
          </a:p>
        </p:txBody>
      </p:sp>
    </p:spTree>
    <p:extLst>
      <p:ext uri="{BB962C8B-B14F-4D97-AF65-F5344CB8AC3E}">
        <p14:creationId xmlns:p14="http://schemas.microsoft.com/office/powerpoint/2010/main" val="319103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nchor="b" anchorCtr="0"/>
          <a:lstStyle/>
          <a:p>
            <a:r>
              <a:rPr lang="da-DK" dirty="0"/>
              <a:t>Faglige forventninger til anbragte børn og unge</a:t>
            </a:r>
          </a:p>
        </p:txBody>
      </p:sp>
      <p:sp>
        <p:nvSpPr>
          <p:cNvPr id="16" name="Text Placeholder 15">
            <a:extLst>
              <a:ext uri="{FF2B5EF4-FFF2-40B4-BE49-F238E27FC236}">
                <a16:creationId xmlns:a16="http://schemas.microsoft.com/office/drawing/2014/main" id="{D1DB579E-DA74-4FDD-9B44-6AA18B7F3313}"/>
              </a:ext>
            </a:extLst>
          </p:cNvPr>
          <p:cNvSpPr>
            <a:spLocks noGrp="1"/>
          </p:cNvSpPr>
          <p:nvPr>
            <p:ph type="body" sz="quarter" idx="13"/>
          </p:nvPr>
        </p:nvSpPr>
        <p:spPr>
          <a:xfrm>
            <a:off x="798513" y="1633538"/>
            <a:ext cx="6084000" cy="4087812"/>
          </a:xfrm>
        </p:spPr>
        <p:txBody>
          <a:bodyPr/>
          <a:lstStyle/>
          <a:p>
            <a:pPr marL="0" indent="0">
              <a:buNone/>
            </a:pPr>
            <a:r>
              <a:rPr lang="da-DK" sz="1800" dirty="0"/>
              <a:t>Princippet sætter fokus på betydningen af de næres og fagprofessionelles opfattelse af barnet ELLER den unges muligheder for at udvikle sig fagligt. Det har betydning for, hvilke forventninger de kommunikerer til barnet ELLER den unge.</a:t>
            </a:r>
          </a:p>
          <a:p>
            <a:pPr marL="0" indent="0">
              <a:buNone/>
            </a:pPr>
            <a:endParaRPr lang="da-DK" sz="1800" dirty="0"/>
          </a:p>
          <a:p>
            <a:pPr marL="0" indent="0">
              <a:buNone/>
            </a:pPr>
            <a:r>
              <a:rPr lang="da-DK" sz="1800" dirty="0"/>
              <a:t>Hvad viser forskningen?</a:t>
            </a:r>
            <a:br>
              <a:rPr lang="da-DK" sz="1800" dirty="0"/>
            </a:br>
            <a:r>
              <a:rPr lang="da-DK" sz="1800" b="0" cap="none" dirty="0"/>
              <a:t>Anbragte børn og unges ringe faglige præstationer i grundskolen har ikke nogen sammenhæng med de biologiske forældres misbrug eller psykiske helbred, varigheden af anbringelsen eller alder ved første anbringelse. Derimod tyder undersøgelser på, at de voksne omkring barnet eller den unge ofte undervurderer barnet eller den unges faglige formåen. </a:t>
            </a:r>
          </a:p>
          <a:p>
            <a:pPr marL="0" indent="0">
              <a:buNone/>
            </a:pPr>
            <a:endParaRPr lang="da-DK" dirty="0"/>
          </a:p>
          <a:p>
            <a:pPr marL="0" indent="0">
              <a:buNone/>
            </a:pPr>
            <a:endParaRPr lang="da-DK" sz="1800" dirty="0"/>
          </a:p>
          <a:p>
            <a:pPr marL="0" indent="0">
              <a:buNone/>
            </a:pPr>
            <a:endParaRPr lang="da-DK" sz="1800" dirty="0"/>
          </a:p>
          <a:p>
            <a:pPr marL="0" indent="0">
              <a:buNone/>
            </a:pPr>
            <a:endParaRPr lang="da-DK" sz="1800" dirty="0"/>
          </a:p>
          <a:p>
            <a:pPr defTabSz="457200" eaLnBrk="0" hangingPunct="0"/>
            <a:endParaRPr lang="da-DK" b="0" cap="none" spc="0" dirty="0">
              <a:solidFill>
                <a:schemeClr val="tx1"/>
              </a:solidFill>
              <a:latin typeface="Verdana"/>
            </a:endParaRPr>
          </a:p>
        </p:txBody>
      </p:sp>
      <p:pic>
        <p:nvPicPr>
          <p:cNvPr id="14" name="Picture 13">
            <a:extLst>
              <a:ext uri="{FF2B5EF4-FFF2-40B4-BE49-F238E27FC236}">
                <a16:creationId xmlns:a16="http://schemas.microsoft.com/office/drawing/2014/main" id="{A29E2DB6-F2CB-49CD-B02F-1D66445EC467}"/>
              </a:ext>
            </a:extLst>
          </p:cNvPr>
          <p:cNvPicPr>
            <a:picLocks noChangeAspect="1"/>
          </p:cNvPicPr>
          <p:nvPr/>
        </p:nvPicPr>
        <p:blipFill rotWithShape="1">
          <a:blip r:embed="rId3"/>
          <a:srcRect l="24319" t="1095" r="11010" b="1313"/>
          <a:stretch/>
        </p:blipFill>
        <p:spPr>
          <a:xfrm>
            <a:off x="7642119" y="1850543"/>
            <a:ext cx="5973635" cy="6010419"/>
          </a:xfrm>
          <a:prstGeom prst="ellipse">
            <a:avLst/>
          </a:prstGeom>
          <a:ln w="190500" cap="rnd">
            <a:solidFill>
              <a:schemeClr val="bg1"/>
            </a:solidFill>
            <a:prstDash val="solid"/>
          </a:ln>
          <a:effectLst/>
        </p:spPr>
      </p:pic>
    </p:spTree>
    <p:extLst>
      <p:ext uri="{BB962C8B-B14F-4D97-AF65-F5344CB8AC3E}">
        <p14:creationId xmlns:p14="http://schemas.microsoft.com/office/powerpoint/2010/main" val="274146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nchor="b" anchorCtr="0"/>
          <a:lstStyle/>
          <a:p>
            <a:r>
              <a:rPr lang="da-DK" dirty="0"/>
              <a:t>Et ligeligt og samtidigt fokus på barnet eller den unges faglige progression og trivsel</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type="body" sz="quarter" idx="13"/>
          </p:nvPr>
        </p:nvSpPr>
        <p:spPr>
          <a:xfrm>
            <a:off x="798513" y="1633537"/>
            <a:ext cx="6084000" cy="4418919"/>
          </a:xfrm>
        </p:spPr>
        <p:txBody>
          <a:bodyPr/>
          <a:lstStyle/>
          <a:p>
            <a:pPr marL="0">
              <a:spcBef>
                <a:spcPts val="600"/>
              </a:spcBef>
              <a:buNone/>
            </a:pPr>
            <a:r>
              <a:rPr lang="da-DK" sz="1800" dirty="0"/>
              <a:t>Princippet handler om, at der i den samlede indsats For anbragte børn og unge er to ligestillede og samtidige fokusområder, nemlig skolegang og socialpædagogisk støtte. </a:t>
            </a:r>
            <a:br>
              <a:rPr lang="da-DK" sz="1800" dirty="0"/>
            </a:br>
            <a:endParaRPr lang="da-DK" sz="1800" dirty="0"/>
          </a:p>
          <a:p>
            <a:pPr marL="0">
              <a:spcBef>
                <a:spcPts val="600"/>
              </a:spcBef>
              <a:buNone/>
            </a:pPr>
            <a:r>
              <a:rPr lang="da-DK" sz="1800" b="1" dirty="0"/>
              <a:t>Hvad viser forskningen?</a:t>
            </a:r>
            <a:br>
              <a:rPr lang="da-DK" sz="1800" b="1" dirty="0"/>
            </a:br>
            <a:r>
              <a:rPr lang="da-DK" sz="1800" b="0" cap="none" dirty="0"/>
              <a:t>Ofte ses der i undervisningen af anbragte børn og unge en tendens til at vægte barnet eller den unges sociale og personlige udvikling højere end faglige mål. Samtidig fremhæver forskningen, at det er en myte, at anbragte børn og unge ikke er modtagelige for undervisning, før deres psykosociale problemer er behandlet. </a:t>
            </a:r>
          </a:p>
          <a:p>
            <a:pPr marL="0" indent="0">
              <a:buNone/>
            </a:pPr>
            <a:r>
              <a:rPr lang="da-DK" sz="1800" b="0" cap="none" dirty="0"/>
              <a:t/>
            </a:r>
            <a:br>
              <a:rPr lang="da-DK" sz="1800" b="0" cap="none" dirty="0"/>
            </a:br>
            <a:endParaRPr lang="da-DK" b="1" dirty="0"/>
          </a:p>
        </p:txBody>
      </p:sp>
      <p:pic>
        <p:nvPicPr>
          <p:cNvPr id="4" name="Picture 3">
            <a:extLst>
              <a:ext uri="{FF2B5EF4-FFF2-40B4-BE49-F238E27FC236}">
                <a16:creationId xmlns:a16="http://schemas.microsoft.com/office/drawing/2014/main" id="{BDC16AD6-4C02-43EB-86DA-D47CEE81B6E2}"/>
              </a:ext>
            </a:extLst>
          </p:cNvPr>
          <p:cNvPicPr>
            <a:picLocks noChangeAspect="1"/>
          </p:cNvPicPr>
          <p:nvPr/>
        </p:nvPicPr>
        <p:blipFill rotWithShape="1">
          <a:blip r:embed="rId3"/>
          <a:srcRect l="23903" t="1701" r="8022" b="-1701"/>
          <a:stretch/>
        </p:blipFill>
        <p:spPr>
          <a:xfrm>
            <a:off x="7642119" y="1850543"/>
            <a:ext cx="6200912" cy="6072577"/>
          </a:xfrm>
          <a:prstGeom prst="ellipse">
            <a:avLst/>
          </a:prstGeom>
          <a:ln w="190500" cap="rnd">
            <a:solidFill>
              <a:schemeClr val="bg1"/>
            </a:solidFill>
            <a:prstDash val="solid"/>
          </a:ln>
          <a:effectLst/>
        </p:spPr>
      </p:pic>
      <p:sp>
        <p:nvSpPr>
          <p:cNvPr id="5" name="Slide Number Placeholder 3">
            <a:extLst>
              <a:ext uri="{FF2B5EF4-FFF2-40B4-BE49-F238E27FC236}">
                <a16:creationId xmlns:a16="http://schemas.microsoft.com/office/drawing/2014/main" id="{091768F1-4618-4A40-8688-B143C29C75BD}"/>
              </a:ext>
            </a:extLst>
          </p:cNvPr>
          <p:cNvSpPr>
            <a:spLocks noGrp="1"/>
          </p:cNvSpPr>
          <p:nvPr>
            <p:ph type="sldNum" sz="quarter" idx="10"/>
          </p:nvPr>
        </p:nvSpPr>
        <p:spPr>
          <a:xfrm>
            <a:off x="10907200" y="6282000"/>
            <a:ext cx="479938" cy="155611"/>
          </a:xfrm>
        </p:spPr>
        <p:txBody>
          <a:bodyPr/>
          <a:lstStyle/>
          <a:p>
            <a:fld id="{31421AFA-3AE7-4CEA-BC9B-447859BED57B}" type="slidenum">
              <a:rPr lang="en-GB" smtClean="0">
                <a:latin typeface="Trebuchet MS" panose="020B0603020202020204" pitchFamily="34" charset="0"/>
              </a:rPr>
              <a:pPr/>
              <a:t>7</a:t>
            </a:fld>
            <a:endParaRPr lang="en-GB" dirty="0">
              <a:latin typeface="Trebuchet MS" panose="020B0603020202020204" pitchFamily="34" charset="0"/>
            </a:endParaRPr>
          </a:p>
        </p:txBody>
      </p:sp>
    </p:spTree>
    <p:extLst>
      <p:ext uri="{BB962C8B-B14F-4D97-AF65-F5344CB8AC3E}">
        <p14:creationId xmlns:p14="http://schemas.microsoft.com/office/powerpoint/2010/main" val="346912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nchor="b" anchorCtr="0"/>
          <a:lstStyle/>
          <a:p>
            <a:r>
              <a:rPr lang="da-DK" dirty="0"/>
              <a:t>Sammenhængende læringsmiljøer mellem skole og hjem</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type="body" sz="quarter" idx="13"/>
          </p:nvPr>
        </p:nvSpPr>
        <p:spPr>
          <a:xfrm>
            <a:off x="798513" y="1633537"/>
            <a:ext cx="6084000" cy="4418919"/>
          </a:xfrm>
        </p:spPr>
        <p:txBody>
          <a:bodyPr/>
          <a:lstStyle/>
          <a:p>
            <a:pPr marL="0">
              <a:spcBef>
                <a:spcPts val="600"/>
              </a:spcBef>
              <a:buNone/>
            </a:pPr>
            <a:r>
              <a:rPr lang="da-DK" sz="1800" dirty="0"/>
              <a:t>Princippet indebærer, at pædagogisk personale i skolen, plejeforældre og personale på anbringelsesstedet arbejder ud fra en fælles tilgang til barnet eller den unge. Aktørerne fastlægger fælles mål og passende faglige udfordringer for barnet eller den unge. </a:t>
            </a:r>
            <a:endParaRPr lang="da-DK" sz="1800" b="1" dirty="0"/>
          </a:p>
          <a:p>
            <a:pPr marL="0">
              <a:spcBef>
                <a:spcPts val="600"/>
              </a:spcBef>
              <a:buNone/>
            </a:pPr>
            <a:endParaRPr lang="da-DK" sz="1800" b="1" dirty="0"/>
          </a:p>
          <a:p>
            <a:pPr marL="0">
              <a:spcBef>
                <a:spcPts val="600"/>
              </a:spcBef>
              <a:buNone/>
            </a:pPr>
            <a:r>
              <a:rPr lang="da-DK" sz="1800" b="1" dirty="0"/>
              <a:t>Hvad viser forskningen?</a:t>
            </a:r>
            <a:br>
              <a:rPr lang="da-DK" sz="1800" b="1" dirty="0"/>
            </a:br>
            <a:r>
              <a:rPr lang="da-DK" sz="1800" b="0" cap="none" dirty="0"/>
              <a:t>Forskning viser, at samarbejdet mellem skole og hjem har betydning for udsatte børn og unges læring og peger på, at der bør bygges bro mellem læringsmiljøet i skolen og læringsmiljøet i hjemmet. </a:t>
            </a:r>
          </a:p>
          <a:p>
            <a:pPr marL="0" indent="0">
              <a:buNone/>
            </a:pPr>
            <a:endParaRPr lang="da-DK" sz="1800" b="1" dirty="0"/>
          </a:p>
        </p:txBody>
      </p:sp>
      <p:sp>
        <p:nvSpPr>
          <p:cNvPr id="5" name="Slide Number Placeholder 3">
            <a:extLst>
              <a:ext uri="{FF2B5EF4-FFF2-40B4-BE49-F238E27FC236}">
                <a16:creationId xmlns:a16="http://schemas.microsoft.com/office/drawing/2014/main" id="{091768F1-4618-4A40-8688-B143C29C75BD}"/>
              </a:ext>
            </a:extLst>
          </p:cNvPr>
          <p:cNvSpPr>
            <a:spLocks noGrp="1"/>
          </p:cNvSpPr>
          <p:nvPr>
            <p:ph type="sldNum" sz="quarter" idx="10"/>
          </p:nvPr>
        </p:nvSpPr>
        <p:spPr>
          <a:xfrm>
            <a:off x="10907200" y="6282000"/>
            <a:ext cx="479938" cy="155611"/>
          </a:xfrm>
        </p:spPr>
        <p:txBody>
          <a:bodyPr/>
          <a:lstStyle/>
          <a:p>
            <a:fld id="{31421AFA-3AE7-4CEA-BC9B-447859BED57B}" type="slidenum">
              <a:rPr lang="en-GB" smtClean="0">
                <a:latin typeface="Trebuchet MS" panose="020B0603020202020204" pitchFamily="34" charset="0"/>
              </a:rPr>
              <a:pPr/>
              <a:t>8</a:t>
            </a:fld>
            <a:endParaRPr lang="en-GB" dirty="0">
              <a:latin typeface="Trebuchet MS" panose="020B0603020202020204" pitchFamily="34" charset="0"/>
            </a:endParaRPr>
          </a:p>
        </p:txBody>
      </p:sp>
      <p:pic>
        <p:nvPicPr>
          <p:cNvPr id="8" name="Picture 7">
            <a:extLst>
              <a:ext uri="{FF2B5EF4-FFF2-40B4-BE49-F238E27FC236}">
                <a16:creationId xmlns:a16="http://schemas.microsoft.com/office/drawing/2014/main" id="{55028D4F-3D28-46DA-B665-4D3931E9ED91}"/>
              </a:ext>
            </a:extLst>
          </p:cNvPr>
          <p:cNvPicPr>
            <a:picLocks noChangeAspect="1"/>
          </p:cNvPicPr>
          <p:nvPr/>
        </p:nvPicPr>
        <p:blipFill rotWithShape="1">
          <a:blip r:embed="rId3"/>
          <a:srcRect l="15834" t="30341" r="-14754" b="3774"/>
          <a:stretch/>
        </p:blipFill>
        <p:spPr>
          <a:xfrm>
            <a:off x="7562007" y="1867392"/>
            <a:ext cx="6018314" cy="6013240"/>
          </a:xfrm>
          <a:prstGeom prst="ellipse">
            <a:avLst/>
          </a:prstGeom>
          <a:ln w="190500" cap="rnd">
            <a:solidFill>
              <a:schemeClr val="bg1"/>
            </a:solidFill>
            <a:prstDash val="solid"/>
          </a:ln>
          <a:effectLst/>
        </p:spPr>
      </p:pic>
    </p:spTree>
    <p:extLst>
      <p:ext uri="{BB962C8B-B14F-4D97-AF65-F5344CB8AC3E}">
        <p14:creationId xmlns:p14="http://schemas.microsoft.com/office/powerpoint/2010/main" val="346994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FB7A9A-007C-40FA-AFB1-A81DB3897FA5}"/>
              </a:ext>
            </a:extLst>
          </p:cNvPr>
          <p:cNvPicPr>
            <a:picLocks noChangeAspect="1"/>
          </p:cNvPicPr>
          <p:nvPr/>
        </p:nvPicPr>
        <p:blipFill>
          <a:blip r:embed="rId3">
            <a:lum bright="70000" contrast="-70000"/>
          </a:blip>
          <a:stretch>
            <a:fillRect/>
          </a:stretch>
        </p:blipFill>
        <p:spPr>
          <a:xfrm>
            <a:off x="4827853" y="1971304"/>
            <a:ext cx="6898496" cy="5554455"/>
          </a:xfrm>
          <a:prstGeom prst="rect">
            <a:avLst/>
          </a:prstGeom>
        </p:spPr>
      </p:pic>
      <p:sp>
        <p:nvSpPr>
          <p:cNvPr id="2" name="Title 1">
            <a:extLst>
              <a:ext uri="{FF2B5EF4-FFF2-40B4-BE49-F238E27FC236}">
                <a16:creationId xmlns:a16="http://schemas.microsoft.com/office/drawing/2014/main" id="{1F4AB883-879E-4C9E-A039-61F7527B34AC}"/>
              </a:ext>
            </a:extLst>
          </p:cNvPr>
          <p:cNvSpPr>
            <a:spLocks noGrp="1"/>
          </p:cNvSpPr>
          <p:nvPr>
            <p:ph type="title"/>
          </p:nvPr>
        </p:nvSpPr>
        <p:spPr>
          <a:xfrm>
            <a:off x="798513" y="452543"/>
            <a:ext cx="9390516" cy="748800"/>
          </a:xfrm>
        </p:spPr>
        <p:txBody>
          <a:bodyPr/>
          <a:lstStyle/>
          <a:p>
            <a:r>
              <a:rPr lang="da-DK" dirty="0"/>
              <a:t>Fire greb til at styrke anbragte børn og unges faglige progression, trivsel og deltagelsesmuligheder</a:t>
            </a:r>
          </a:p>
        </p:txBody>
      </p:sp>
      <p:sp>
        <p:nvSpPr>
          <p:cNvPr id="3" name="Content Placeholder 2">
            <a:extLst>
              <a:ext uri="{FF2B5EF4-FFF2-40B4-BE49-F238E27FC236}">
                <a16:creationId xmlns:a16="http://schemas.microsoft.com/office/drawing/2014/main" id="{A3D2CA46-D82A-4321-9F30-060C3783B3EE}"/>
              </a:ext>
            </a:extLst>
          </p:cNvPr>
          <p:cNvSpPr>
            <a:spLocks noGrp="1"/>
          </p:cNvSpPr>
          <p:nvPr>
            <p:ph idx="12"/>
          </p:nvPr>
        </p:nvSpPr>
        <p:spPr>
          <a:xfrm>
            <a:off x="798514" y="1971304"/>
            <a:ext cx="7478587" cy="3737083"/>
          </a:xfrm>
        </p:spPr>
        <p:txBody>
          <a:bodyPr/>
          <a:lstStyle/>
          <a:p>
            <a:pPr marL="342900" indent="-342900">
              <a:lnSpc>
                <a:spcPct val="150000"/>
              </a:lnSpc>
              <a:buFont typeface="+mj-lt"/>
              <a:buAutoNum type="arabicPeriod"/>
            </a:pPr>
            <a:r>
              <a:rPr lang="da-DK" sz="2200" b="1" dirty="0"/>
              <a:t>Inddrag systematisk barnet eller den unges perspektiv.</a:t>
            </a:r>
          </a:p>
          <a:p>
            <a:pPr marL="342900" indent="-342900">
              <a:lnSpc>
                <a:spcPct val="150000"/>
              </a:lnSpc>
              <a:buFont typeface="+mj-lt"/>
              <a:buAutoNum type="arabicPeriod"/>
            </a:pPr>
            <a:r>
              <a:rPr lang="da-DK" sz="2200" b="1" dirty="0"/>
              <a:t>Få viden om barnet eller den unges faglige, kognitive og sociale kompetencer ved skolestart.</a:t>
            </a:r>
          </a:p>
          <a:p>
            <a:pPr marL="342900" indent="-342900">
              <a:lnSpc>
                <a:spcPct val="150000"/>
              </a:lnSpc>
              <a:buFont typeface="+mj-lt"/>
              <a:buAutoNum type="arabicPeriod"/>
            </a:pPr>
            <a:r>
              <a:rPr lang="da-DK" sz="2200" b="1" dirty="0"/>
              <a:t>Gå sammen om at udarbejde en fælles undervisningsplan for barnet eller den unge.</a:t>
            </a:r>
            <a:endParaRPr lang="da-DK" sz="2200" dirty="0"/>
          </a:p>
          <a:p>
            <a:pPr marL="342900" indent="-342900">
              <a:lnSpc>
                <a:spcPct val="150000"/>
              </a:lnSpc>
              <a:buFont typeface="+mj-lt"/>
              <a:buAutoNum type="arabicPeriod"/>
            </a:pPr>
            <a:r>
              <a:rPr lang="da-DK" sz="2200" b="1" dirty="0"/>
              <a:t>Sørg for et tæt samarbejde mellem de nære og professionelle voksne i barnet eller den unges hverdag.</a:t>
            </a:r>
          </a:p>
          <a:p>
            <a:pPr marL="0" indent="0">
              <a:lnSpc>
                <a:spcPct val="150000"/>
              </a:lnSpc>
              <a:buNone/>
            </a:pPr>
            <a:r>
              <a:rPr lang="da-DK" sz="2200" dirty="0"/>
              <a:t/>
            </a:r>
            <a:br>
              <a:rPr lang="da-DK" sz="2200" dirty="0"/>
            </a:br>
            <a:endParaRPr lang="da-DK" sz="2200" dirty="0">
              <a:solidFill>
                <a:srgbClr val="FF0000"/>
              </a:solidFill>
            </a:endParaRPr>
          </a:p>
          <a:p>
            <a:pPr>
              <a:lnSpc>
                <a:spcPct val="150000"/>
              </a:lnSpc>
            </a:pPr>
            <a:endParaRPr lang="da-DK" sz="2200" dirty="0"/>
          </a:p>
        </p:txBody>
      </p:sp>
    </p:spTree>
    <p:extLst>
      <p:ext uri="{BB962C8B-B14F-4D97-AF65-F5344CB8AC3E}">
        <p14:creationId xmlns:p14="http://schemas.microsoft.com/office/powerpoint/2010/main" val="8238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heme/theme1.xml><?xml version="1.0" encoding="utf-8"?>
<a:theme xmlns:a="http://schemas.openxmlformats.org/drawingml/2006/main" name="Blank">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vert="horz" wrap="square" lIns="0" tIns="0" rIns="0" bIns="0" numCol="1" rtlCol="0" anchor="t" anchorCtr="0" compatLnSpc="1">
        <a:prstTxWarp prst="textNoShape">
          <a:avLst/>
        </a:prstTxWarp>
        <a:spAutoFit/>
      </a:bodyPr>
      <a:lstStyle>
        <a:defPPr marR="0" algn="l" defTabSz="457200" rtl="0" eaLnBrk="0" fontAlgn="base" latinLnBrk="0" hangingPunct="0">
          <a:spcBef>
            <a:spcPct val="0"/>
          </a:spcBef>
          <a:buClrTx/>
          <a:buSzTx/>
          <a:tabLst/>
          <a:defRPr kumimoji="0" sz="1800" b="0" i="0" u="none" strike="noStrike" kern="1200" cap="none" spc="0" normalizeH="0" baseline="0" noProof="0" dirty="0" err="1" smtClean="0">
            <a:ln>
              <a:noFill/>
            </a:ln>
            <a:solidFill>
              <a:schemeClr val="tx1"/>
            </a:solidFill>
            <a:effectLst/>
            <a:uLnTx/>
            <a:uFillTx/>
            <a:latin typeface="Verdana"/>
            <a:ea typeface="Verdana" pitchFamily="34" charset="0"/>
            <a:cs typeface="Verdana" pitchFamily="34" charset="0"/>
          </a:defRPr>
        </a:defPPr>
      </a:lstStyle>
    </a:tx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extLst>
    <a:ext uri="{05A4C25C-085E-4340-85A3-A5531E510DB2}">
      <thm15:themeFamily xmlns:thm15="http://schemas.microsoft.com/office/thememl/2012/main" name="Ramboll Template.pptx" id="{18B1D9E1-3BFF-492D-AD3C-07E0527DBC54}" vid="{2725A123-54A8-4D51-A6DB-726BE0B36503}"/>
    </a:ext>
  </a:extLst>
</a:theme>
</file>

<file path=ppt/theme/theme2.xml><?xml version="1.0" encoding="utf-8"?>
<a:theme xmlns:a="http://schemas.openxmlformats.org/drawingml/2006/main" name="Office Theme">
  <a:themeElements>
    <a:clrScheme name="Ramboll">
      <a:dk1>
        <a:sysClr val="windowText" lastClr="000000"/>
      </a:dk1>
      <a:lt1>
        <a:sysClr val="window" lastClr="FFFFFF"/>
      </a:lt1>
      <a:dk2>
        <a:srgbClr val="009DE0"/>
      </a:dk2>
      <a:lt2>
        <a:srgbClr val="797766"/>
      </a:lt2>
      <a:accent1>
        <a:srgbClr val="A7D3F5"/>
      </a:accent1>
      <a:accent2>
        <a:srgbClr val="5CA551"/>
      </a:accent2>
      <a:accent3>
        <a:srgbClr val="A1BF36"/>
      </a:accent3>
      <a:accent4>
        <a:srgbClr val="C40079"/>
      </a:accent4>
      <a:accent5>
        <a:srgbClr val="C63418"/>
      </a:accent5>
      <a:accent6>
        <a:srgbClr val="D0CFC5"/>
      </a:accent6>
      <a:hlink>
        <a:srgbClr val="0000FF"/>
      </a:hlink>
      <a:folHlink>
        <a:srgbClr val="800080"/>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theme>
</file>

<file path=ppt/theme/theme3.xml><?xml version="1.0" encoding="utf-8"?>
<a:theme xmlns:a="http://schemas.openxmlformats.org/drawingml/2006/main" name="Office Theme">
  <a:themeElements>
    <a:clrScheme name="Ramboll">
      <a:dk1>
        <a:sysClr val="windowText" lastClr="000000"/>
      </a:dk1>
      <a:lt1>
        <a:sysClr val="window" lastClr="FFFFFF"/>
      </a:lt1>
      <a:dk2>
        <a:srgbClr val="009DE0"/>
      </a:dk2>
      <a:lt2>
        <a:srgbClr val="797766"/>
      </a:lt2>
      <a:accent1>
        <a:srgbClr val="A7D3F5"/>
      </a:accent1>
      <a:accent2>
        <a:srgbClr val="5CA551"/>
      </a:accent2>
      <a:accent3>
        <a:srgbClr val="A1BF36"/>
      </a:accent3>
      <a:accent4>
        <a:srgbClr val="C40079"/>
      </a:accent4>
      <a:accent5>
        <a:srgbClr val="C63418"/>
      </a:accent5>
      <a:accent6>
        <a:srgbClr val="D0CFC5"/>
      </a:accent6>
      <a:hlink>
        <a:srgbClr val="0000FF"/>
      </a:hlink>
      <a:folHlink>
        <a:srgbClr val="800080"/>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ABBF43-1DE5-401E-9E72-69994FE7A2B3}">
  <we:reference id="wa104380278" version="1.0.0.6" store="en-US" storeType="OMEX"/>
  <we:alternateReferences>
    <we:reference id="WA104380278" version="1.0.0.6" store="WA104380278"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blank</Template>
  <TotalTime>3229</TotalTime>
  <Words>5208</Words>
  <Application>Microsoft Office PowerPoint</Application>
  <PresentationFormat>Brugerdefineret</PresentationFormat>
  <Paragraphs>307</Paragraphs>
  <Slides>18</Slides>
  <Notes>17</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18</vt:i4>
      </vt:variant>
    </vt:vector>
  </HeadingPairs>
  <TitlesOfParts>
    <vt:vector size="22" baseType="lpstr">
      <vt:lpstr>Arial</vt:lpstr>
      <vt:lpstr>Trebuchet MS</vt:lpstr>
      <vt:lpstr>Verdana</vt:lpstr>
      <vt:lpstr>Blank</vt:lpstr>
      <vt:lpstr>PowerPoint-præsentation</vt:lpstr>
      <vt:lpstr>Anbragte børn og Unge halter bagefter, men trives i skolen og vil gerne uddannes</vt:lpstr>
      <vt:lpstr>Et svensk forskningsprojekt viser …</vt:lpstr>
      <vt:lpstr>Fokus på anbragte børn og unges læring og trivsel</vt:lpstr>
      <vt:lpstr>Tre retningsgivende principper for en kvalificeret faglig praksis</vt:lpstr>
      <vt:lpstr>Faglige forventninger til anbragte børn og unge</vt:lpstr>
      <vt:lpstr>Et ligeligt og samtidigt fokus på barnet eller den unges faglige progression og trivsel</vt:lpstr>
      <vt:lpstr>Sammenhængende læringsmiljøer mellem skole og hjem</vt:lpstr>
      <vt:lpstr>Fire greb til at styrke anbragte børn og unges faglige progression, trivsel og deltagelsesmuligheder</vt:lpstr>
      <vt:lpstr>Inddrag systematisk barnets eller den unges perspektiv</vt:lpstr>
      <vt:lpstr>Få viden om barnet eller den unges faglige, kognitive og sociale kompetencer ved skolestart</vt:lpstr>
      <vt:lpstr>Gå sammen om at udarbejde en fælles undervisningsplan for barnet eller den unge</vt:lpstr>
      <vt:lpstr>Sørg for et tæt samarbejde mellem de nære voksne i barnet eller den unges hverdag</vt:lpstr>
      <vt:lpstr>redskab   </vt:lpstr>
      <vt:lpstr>Trin 1: Beskrivelse af jeres nuværende praksis for samarbejde omkring anbragte børn eller unge i undervisning </vt:lpstr>
      <vt:lpstr>Trin 2: Forslag til justering af praksis af samarbejdet</vt:lpstr>
      <vt:lpstr>Trin 3: Mål for ny praksis i samarbejdet for at styrke anbragte børn og unges læring og trivsel </vt:lpstr>
      <vt:lpstr>Trin 3: Mål for ny praksis i samarbejdet for at styrke anbragte børn og unges læring og trivsel </vt:lpstr>
    </vt:vector>
  </TitlesOfParts>
  <Company>Ramboll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Ulrikkeholm</dc:creator>
  <cp:lastModifiedBy>Maj Balsløv</cp:lastModifiedBy>
  <cp:revision>271</cp:revision>
  <dcterms:created xsi:type="dcterms:W3CDTF">2019-01-21T10:46:35Z</dcterms:created>
  <dcterms:modified xsi:type="dcterms:W3CDTF">2021-03-03T14:07:37Z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ocumentInfoFinished">
    <vt:lpwstr>True</vt:lpwstr>
  </property>
  <property fmtid="{D5CDD505-2E9C-101B-9397-08002B2CF9AE}" pid="4" name="TemplafyTimeStamp">
    <vt:lpwstr>2018-10-03T09:50:09.1611095Z</vt:lpwstr>
  </property>
</Properties>
</file>