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94" r:id="rId2"/>
    <p:sldId id="260" r:id="rId3"/>
    <p:sldId id="261" r:id="rId4"/>
    <p:sldId id="288" r:id="rId5"/>
    <p:sldId id="262" r:id="rId6"/>
    <p:sldId id="290" r:id="rId7"/>
    <p:sldId id="263" r:id="rId8"/>
    <p:sldId id="291" r:id="rId9"/>
    <p:sldId id="292" r:id="rId10"/>
    <p:sldId id="304" r:id="rId11"/>
    <p:sldId id="266" r:id="rId12"/>
    <p:sldId id="305" r:id="rId13"/>
    <p:sldId id="309" r:id="rId14"/>
    <p:sldId id="295" r:id="rId15"/>
    <p:sldId id="296" r:id="rId16"/>
    <p:sldId id="301" r:id="rId17"/>
    <p:sldId id="298" r:id="rId18"/>
    <p:sldId id="270" r:id="rId19"/>
    <p:sldId id="286" r:id="rId20"/>
    <p:sldId id="299" r:id="rId21"/>
    <p:sldId id="274" r:id="rId22"/>
    <p:sldId id="276" r:id="rId23"/>
    <p:sldId id="302" r:id="rId24"/>
    <p:sldId id="268" r:id="rId25"/>
    <p:sldId id="297" r:id="rId26"/>
    <p:sldId id="303" r:id="rId27"/>
    <p:sldId id="277" r:id="rId28"/>
    <p:sldId id="308" r:id="rId29"/>
    <p:sldId id="279" r:id="rId30"/>
    <p:sldId id="284" r:id="rId31"/>
  </p:sldIdLst>
  <p:sldSz cx="12192000" cy="6858000"/>
  <p:notesSz cx="6797675" cy="9928225"/>
  <p:custShowLst>
    <p:custShow name="Samspil og relationer" id="0">
      <p:sldLst>
        <p:sld r:id="rId12"/>
        <p:sld r:id="rId25"/>
        <p:sld r:id="rId19"/>
        <p:sld r:id="rId22"/>
        <p:sld r:id="rId23"/>
        <p:sld r:id="rId28"/>
        <p:sld r:id="rId30"/>
        <p:sld r:id="rId31"/>
      </p:sldLst>
    </p:custShow>
  </p:custShow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137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the Agerlund Sloth" initials="DAS" lastIdx="28" clrIdx="0">
    <p:extLst>
      <p:ext uri="{19B8F6BF-5375-455C-9EA6-DF929625EA0E}">
        <p15:presenceInfo xmlns:p15="http://schemas.microsoft.com/office/powerpoint/2012/main" userId="S-1-5-21-1369079506-917477362-4155700198-8415" providerId="AD"/>
      </p:ext>
    </p:extLst>
  </p:cmAuthor>
  <p:cmAuthor id="2" name="Signe Bohm" initials="SB" lastIdx="2" clrIdx="1">
    <p:extLst>
      <p:ext uri="{19B8F6BF-5375-455C-9EA6-DF929625EA0E}">
        <p15:presenceInfo xmlns:p15="http://schemas.microsoft.com/office/powerpoint/2012/main" userId="S-1-5-21-1369079506-917477362-4155700198-8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92925"/>
  </p:normalViewPr>
  <p:slideViewPr>
    <p:cSldViewPr snapToGrid="0" snapToObjects="1" showGuides="1">
      <p:cViewPr varScale="1">
        <p:scale>
          <a:sx n="119" d="100"/>
          <a:sy n="119" d="100"/>
        </p:scale>
        <p:origin x="904" y="176"/>
      </p:cViewPr>
      <p:guideLst>
        <p:guide orient="horz" pos="2160"/>
        <p:guide pos="3840"/>
        <p:guide orient="horz" pos="13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98C3A-0BBE-4F61-862D-E95B1FF95853}" type="doc">
      <dgm:prSet loTypeId="urn:microsoft.com/office/officeart/2005/8/layout/chevron1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da-DK"/>
        </a:p>
      </dgm:t>
    </dgm:pt>
    <dgm:pt modelId="{3692D771-64DA-6945-9821-67876D3978E1}">
      <dgm:prSet phldrT="[Tekst]"/>
      <dgm:spPr/>
      <dgm:t>
        <a:bodyPr/>
        <a:lstStyle/>
        <a:p>
          <a:r>
            <a:rPr lang="da-DK" dirty="0"/>
            <a:t>Forberedelses-møde</a:t>
          </a:r>
        </a:p>
      </dgm:t>
    </dgm:pt>
    <dgm:pt modelId="{38F78CBB-11D6-BF4A-A28E-47F3B0020B95}" type="parTrans" cxnId="{BBE9B5F3-02E3-8344-8C8D-889C33EF6428}">
      <dgm:prSet/>
      <dgm:spPr/>
      <dgm:t>
        <a:bodyPr/>
        <a:lstStyle/>
        <a:p>
          <a:endParaRPr lang="da-DK"/>
        </a:p>
      </dgm:t>
    </dgm:pt>
    <dgm:pt modelId="{CB606642-E627-F143-9980-D70334615D11}" type="sibTrans" cxnId="{BBE9B5F3-02E3-8344-8C8D-889C33EF6428}">
      <dgm:prSet/>
      <dgm:spPr/>
      <dgm:t>
        <a:bodyPr/>
        <a:lstStyle/>
        <a:p>
          <a:endParaRPr lang="da-DK"/>
        </a:p>
      </dgm:t>
    </dgm:pt>
    <dgm:pt modelId="{231EFF53-F996-E640-9DD7-5CC79D567859}">
      <dgm:prSet/>
      <dgm:spPr/>
      <dgm:t>
        <a:bodyPr/>
        <a:lstStyle/>
        <a:p>
          <a:r>
            <a:rPr lang="da-DK" dirty="0"/>
            <a:t>Indhentning </a:t>
          </a:r>
          <a:br>
            <a:rPr lang="da-DK" dirty="0"/>
          </a:br>
          <a:r>
            <a:rPr lang="da-DK" dirty="0"/>
            <a:t>af viden </a:t>
          </a:r>
          <a:br>
            <a:rPr lang="da-DK" dirty="0"/>
          </a:br>
          <a:r>
            <a:rPr lang="da-DK" dirty="0"/>
            <a:t>og information </a:t>
          </a:r>
        </a:p>
      </dgm:t>
    </dgm:pt>
    <dgm:pt modelId="{B789AA61-382E-7E48-BBDD-32CB8F2DF85D}" type="parTrans" cxnId="{C7254866-2917-A24A-85FB-56F82C526179}">
      <dgm:prSet/>
      <dgm:spPr/>
      <dgm:t>
        <a:bodyPr/>
        <a:lstStyle/>
        <a:p>
          <a:endParaRPr lang="da-DK"/>
        </a:p>
      </dgm:t>
    </dgm:pt>
    <dgm:pt modelId="{16FC031A-8669-3A48-8683-01CDA4B1D32B}" type="sibTrans" cxnId="{C7254866-2917-A24A-85FB-56F82C526179}">
      <dgm:prSet/>
      <dgm:spPr/>
      <dgm:t>
        <a:bodyPr/>
        <a:lstStyle/>
        <a:p>
          <a:endParaRPr lang="da-DK"/>
        </a:p>
      </dgm:t>
    </dgm:pt>
    <dgm:pt modelId="{13731DD4-E62D-554C-ADE3-90FF50492DAD}">
      <dgm:prSet phldrT="[Tekst]"/>
      <dgm:spPr/>
      <dgm:t>
        <a:bodyPr/>
        <a:lstStyle/>
        <a:p>
          <a:r>
            <a:rPr lang="da-DK" dirty="0"/>
            <a:t>Møde 1 </a:t>
          </a:r>
        </a:p>
      </dgm:t>
    </dgm:pt>
    <dgm:pt modelId="{A0324678-186D-4544-9338-FE0DF6FEC2AD}" type="parTrans" cxnId="{11AD72B9-EADF-9045-86D0-17D6F10EC45B}">
      <dgm:prSet/>
      <dgm:spPr/>
      <dgm:t>
        <a:bodyPr/>
        <a:lstStyle/>
        <a:p>
          <a:endParaRPr lang="da-DK"/>
        </a:p>
      </dgm:t>
    </dgm:pt>
    <dgm:pt modelId="{B8E72347-BAF0-8A4C-9476-467C9104DD87}" type="sibTrans" cxnId="{11AD72B9-EADF-9045-86D0-17D6F10EC45B}">
      <dgm:prSet/>
      <dgm:spPr/>
      <dgm:t>
        <a:bodyPr/>
        <a:lstStyle/>
        <a:p>
          <a:endParaRPr lang="da-DK"/>
        </a:p>
      </dgm:t>
    </dgm:pt>
    <dgm:pt modelId="{9042A6E6-E98C-D449-928D-E0BA72B92063}">
      <dgm:prSet phldrT="[Tekst]"/>
      <dgm:spPr/>
      <dgm:t>
        <a:bodyPr/>
        <a:lstStyle/>
        <a:p>
          <a:r>
            <a:rPr lang="da-DK" dirty="0"/>
            <a:t>Møde 2 </a:t>
          </a:r>
        </a:p>
      </dgm:t>
    </dgm:pt>
    <dgm:pt modelId="{E4A8AD81-A443-A349-836D-32A4ED21D130}" type="parTrans" cxnId="{081AE5E5-690E-BB46-BF52-84D8A04DABC9}">
      <dgm:prSet/>
      <dgm:spPr/>
      <dgm:t>
        <a:bodyPr/>
        <a:lstStyle/>
        <a:p>
          <a:endParaRPr lang="da-DK"/>
        </a:p>
      </dgm:t>
    </dgm:pt>
    <dgm:pt modelId="{C56F3EE9-8B8B-EA41-BB52-0336DD754FC9}" type="sibTrans" cxnId="{081AE5E5-690E-BB46-BF52-84D8A04DABC9}">
      <dgm:prSet/>
      <dgm:spPr/>
      <dgm:t>
        <a:bodyPr/>
        <a:lstStyle/>
        <a:p>
          <a:endParaRPr lang="da-DK"/>
        </a:p>
      </dgm:t>
    </dgm:pt>
    <dgm:pt modelId="{8F7004D3-A4D1-0848-95AD-CC1A1FC59F5F}">
      <dgm:prSet/>
      <dgm:spPr/>
      <dgm:t>
        <a:bodyPr/>
        <a:lstStyle/>
        <a:p>
          <a:r>
            <a:rPr lang="da-DK" dirty="0"/>
            <a:t>Møde 3-5</a:t>
          </a:r>
        </a:p>
      </dgm:t>
    </dgm:pt>
    <dgm:pt modelId="{BE0B26ED-893F-1549-A2A7-B083F61572F1}" type="parTrans" cxnId="{6DA0FAFA-FB95-F243-A7D8-58BC93D6E51E}">
      <dgm:prSet/>
      <dgm:spPr/>
      <dgm:t>
        <a:bodyPr/>
        <a:lstStyle/>
        <a:p>
          <a:endParaRPr lang="da-DK"/>
        </a:p>
      </dgm:t>
    </dgm:pt>
    <dgm:pt modelId="{8A4E4376-C514-D14F-A495-523E393F97F7}" type="sibTrans" cxnId="{6DA0FAFA-FB95-F243-A7D8-58BC93D6E51E}">
      <dgm:prSet/>
      <dgm:spPr/>
      <dgm:t>
        <a:bodyPr/>
        <a:lstStyle/>
        <a:p>
          <a:endParaRPr lang="da-DK"/>
        </a:p>
      </dgm:t>
    </dgm:pt>
    <dgm:pt modelId="{AC182104-3435-674F-9029-ED0493D790F0}">
      <dgm:prSet phldrT="[Tekst]"/>
      <dgm:spPr/>
      <dgm:t>
        <a:bodyPr/>
        <a:lstStyle/>
        <a:p>
          <a:r>
            <a:rPr lang="da-DK" dirty="0"/>
            <a:t>Evaluerings-møde</a:t>
          </a:r>
        </a:p>
      </dgm:t>
    </dgm:pt>
    <dgm:pt modelId="{8233F857-35C9-834B-8243-7B6AD46F9B51}" type="parTrans" cxnId="{6872DD89-94C2-464A-BD50-A194EB0018A5}">
      <dgm:prSet/>
      <dgm:spPr/>
      <dgm:t>
        <a:bodyPr/>
        <a:lstStyle/>
        <a:p>
          <a:endParaRPr lang="da-DK"/>
        </a:p>
      </dgm:t>
    </dgm:pt>
    <dgm:pt modelId="{61F42F35-3998-D045-AB03-E8FBCCC8ED7A}" type="sibTrans" cxnId="{6872DD89-94C2-464A-BD50-A194EB0018A5}">
      <dgm:prSet/>
      <dgm:spPr/>
      <dgm:t>
        <a:bodyPr/>
        <a:lstStyle/>
        <a:p>
          <a:endParaRPr lang="da-DK"/>
        </a:p>
      </dgm:t>
    </dgm:pt>
    <dgm:pt modelId="{4B96DA11-0960-47E0-8EF6-6EF407988987}" type="pres">
      <dgm:prSet presAssocID="{EDA98C3A-0BBE-4F61-862D-E95B1FF95853}" presName="Name0" presStyleCnt="0">
        <dgm:presLayoutVars>
          <dgm:dir/>
          <dgm:animLvl val="lvl"/>
          <dgm:resizeHandles val="exact"/>
        </dgm:presLayoutVars>
      </dgm:prSet>
      <dgm:spPr/>
    </dgm:pt>
    <dgm:pt modelId="{6AE9778E-C6FA-7942-87FC-30E677F1BDBA}" type="pres">
      <dgm:prSet presAssocID="{3692D771-64DA-6945-9821-67876D3978E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0A3172A5-AAD1-774A-8047-31F57494593A}" type="pres">
      <dgm:prSet presAssocID="{CB606642-E627-F143-9980-D70334615D11}" presName="parTxOnlySpace" presStyleCnt="0"/>
      <dgm:spPr/>
    </dgm:pt>
    <dgm:pt modelId="{E24427C1-5E36-2A44-8EC5-7B3F715C586E}" type="pres">
      <dgm:prSet presAssocID="{231EFF53-F996-E640-9DD7-5CC79D567859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98DB423-54F4-BB4B-AE36-91ACF9A0581E}" type="pres">
      <dgm:prSet presAssocID="{16FC031A-8669-3A48-8683-01CDA4B1D32B}" presName="parTxOnlySpace" presStyleCnt="0"/>
      <dgm:spPr/>
    </dgm:pt>
    <dgm:pt modelId="{FB2C4D37-F27B-984C-823B-2378683DFE20}" type="pres">
      <dgm:prSet presAssocID="{13731DD4-E62D-554C-ADE3-90FF50492DA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0014C1A-92A6-7B40-8D31-C231CE076A34}" type="pres">
      <dgm:prSet presAssocID="{B8E72347-BAF0-8A4C-9476-467C9104DD87}" presName="parTxOnlySpace" presStyleCnt="0"/>
      <dgm:spPr/>
    </dgm:pt>
    <dgm:pt modelId="{CA921DC4-AD36-9C49-8EA6-A2B92EF7522A}" type="pres">
      <dgm:prSet presAssocID="{9042A6E6-E98C-D449-928D-E0BA72B9206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1C6A7C5-FDF2-3B4E-86F1-6ADBBEC8CD03}" type="pres">
      <dgm:prSet presAssocID="{C56F3EE9-8B8B-EA41-BB52-0336DD754FC9}" presName="parTxOnlySpace" presStyleCnt="0"/>
      <dgm:spPr/>
    </dgm:pt>
    <dgm:pt modelId="{AD8DA4E3-C94F-C54A-BC0E-B49CA228F571}" type="pres">
      <dgm:prSet presAssocID="{8F7004D3-A4D1-0848-95AD-CC1A1FC59F5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502F19E-A565-3A46-82D3-40E01AD1BBEE}" type="pres">
      <dgm:prSet presAssocID="{8A4E4376-C514-D14F-A495-523E393F97F7}" presName="parTxOnlySpace" presStyleCnt="0"/>
      <dgm:spPr/>
    </dgm:pt>
    <dgm:pt modelId="{C03D32C5-8833-BD4B-8484-8C42A31F8E4A}" type="pres">
      <dgm:prSet presAssocID="{AC182104-3435-674F-9029-ED0493D790F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DDBCF626-A981-6A44-99BD-E9D015B83B6C}" type="presOf" srcId="{AC182104-3435-674F-9029-ED0493D790F0}" destId="{C03D32C5-8833-BD4B-8484-8C42A31F8E4A}" srcOrd="0" destOrd="0" presId="urn:microsoft.com/office/officeart/2005/8/layout/chevron1"/>
    <dgm:cxn modelId="{478A2538-D4DD-E443-A5A1-A2A5F7799466}" type="presOf" srcId="{231EFF53-F996-E640-9DD7-5CC79D567859}" destId="{E24427C1-5E36-2A44-8EC5-7B3F715C586E}" srcOrd="0" destOrd="0" presId="urn:microsoft.com/office/officeart/2005/8/layout/chevron1"/>
    <dgm:cxn modelId="{415F185C-6ADE-B545-A5CA-6EB655EE771A}" type="presOf" srcId="{8F7004D3-A4D1-0848-95AD-CC1A1FC59F5F}" destId="{AD8DA4E3-C94F-C54A-BC0E-B49CA228F571}" srcOrd="0" destOrd="0" presId="urn:microsoft.com/office/officeart/2005/8/layout/chevron1"/>
    <dgm:cxn modelId="{C7254866-2917-A24A-85FB-56F82C526179}" srcId="{EDA98C3A-0BBE-4F61-862D-E95B1FF95853}" destId="{231EFF53-F996-E640-9DD7-5CC79D567859}" srcOrd="1" destOrd="0" parTransId="{B789AA61-382E-7E48-BBDD-32CB8F2DF85D}" sibTransId="{16FC031A-8669-3A48-8683-01CDA4B1D32B}"/>
    <dgm:cxn modelId="{6872DD89-94C2-464A-BD50-A194EB0018A5}" srcId="{EDA98C3A-0BBE-4F61-862D-E95B1FF95853}" destId="{AC182104-3435-674F-9029-ED0493D790F0}" srcOrd="5" destOrd="0" parTransId="{8233F857-35C9-834B-8243-7B6AD46F9B51}" sibTransId="{61F42F35-3998-D045-AB03-E8FBCCC8ED7A}"/>
    <dgm:cxn modelId="{C61024B4-52B3-1440-9CBC-EB1DFB4E1A18}" type="presOf" srcId="{13731DD4-E62D-554C-ADE3-90FF50492DAD}" destId="{FB2C4D37-F27B-984C-823B-2378683DFE20}" srcOrd="0" destOrd="0" presId="urn:microsoft.com/office/officeart/2005/8/layout/chevron1"/>
    <dgm:cxn modelId="{11AD72B9-EADF-9045-86D0-17D6F10EC45B}" srcId="{EDA98C3A-0BBE-4F61-862D-E95B1FF95853}" destId="{13731DD4-E62D-554C-ADE3-90FF50492DAD}" srcOrd="2" destOrd="0" parTransId="{A0324678-186D-4544-9338-FE0DF6FEC2AD}" sibTransId="{B8E72347-BAF0-8A4C-9476-467C9104DD87}"/>
    <dgm:cxn modelId="{3278FCBB-9533-422B-AFA8-DB9C0160BF65}" type="presOf" srcId="{EDA98C3A-0BBE-4F61-862D-E95B1FF95853}" destId="{4B96DA11-0960-47E0-8EF6-6EF407988987}" srcOrd="0" destOrd="0" presId="urn:microsoft.com/office/officeart/2005/8/layout/chevron1"/>
    <dgm:cxn modelId="{047575C4-6394-C04A-B093-E21F4DC66FA1}" type="presOf" srcId="{9042A6E6-E98C-D449-928D-E0BA72B92063}" destId="{CA921DC4-AD36-9C49-8EA6-A2B92EF7522A}" srcOrd="0" destOrd="0" presId="urn:microsoft.com/office/officeart/2005/8/layout/chevron1"/>
    <dgm:cxn modelId="{081AE5E5-690E-BB46-BF52-84D8A04DABC9}" srcId="{EDA98C3A-0BBE-4F61-862D-E95B1FF95853}" destId="{9042A6E6-E98C-D449-928D-E0BA72B92063}" srcOrd="3" destOrd="0" parTransId="{E4A8AD81-A443-A349-836D-32A4ED21D130}" sibTransId="{C56F3EE9-8B8B-EA41-BB52-0336DD754FC9}"/>
    <dgm:cxn modelId="{BBE9B5F3-02E3-8344-8C8D-889C33EF6428}" srcId="{EDA98C3A-0BBE-4F61-862D-E95B1FF95853}" destId="{3692D771-64DA-6945-9821-67876D3978E1}" srcOrd="0" destOrd="0" parTransId="{38F78CBB-11D6-BF4A-A28E-47F3B0020B95}" sibTransId="{CB606642-E627-F143-9980-D70334615D11}"/>
    <dgm:cxn modelId="{4FAA13F7-221D-214D-9301-9F437D5ECD2E}" type="presOf" srcId="{3692D771-64DA-6945-9821-67876D3978E1}" destId="{6AE9778E-C6FA-7942-87FC-30E677F1BDBA}" srcOrd="0" destOrd="0" presId="urn:microsoft.com/office/officeart/2005/8/layout/chevron1"/>
    <dgm:cxn modelId="{6DA0FAFA-FB95-F243-A7D8-58BC93D6E51E}" srcId="{EDA98C3A-0BBE-4F61-862D-E95B1FF95853}" destId="{8F7004D3-A4D1-0848-95AD-CC1A1FC59F5F}" srcOrd="4" destOrd="0" parTransId="{BE0B26ED-893F-1549-A2A7-B083F61572F1}" sibTransId="{8A4E4376-C514-D14F-A495-523E393F97F7}"/>
    <dgm:cxn modelId="{232C9948-1C56-894F-ACDC-6B6FFD271D6A}" type="presParOf" srcId="{4B96DA11-0960-47E0-8EF6-6EF407988987}" destId="{6AE9778E-C6FA-7942-87FC-30E677F1BDBA}" srcOrd="0" destOrd="0" presId="urn:microsoft.com/office/officeart/2005/8/layout/chevron1"/>
    <dgm:cxn modelId="{AEEEB55A-67EC-854C-A298-597A09E71CCE}" type="presParOf" srcId="{4B96DA11-0960-47E0-8EF6-6EF407988987}" destId="{0A3172A5-AAD1-774A-8047-31F57494593A}" srcOrd="1" destOrd="0" presId="urn:microsoft.com/office/officeart/2005/8/layout/chevron1"/>
    <dgm:cxn modelId="{7A4BB9A5-BD0F-564E-9830-33458C795553}" type="presParOf" srcId="{4B96DA11-0960-47E0-8EF6-6EF407988987}" destId="{E24427C1-5E36-2A44-8EC5-7B3F715C586E}" srcOrd="2" destOrd="0" presId="urn:microsoft.com/office/officeart/2005/8/layout/chevron1"/>
    <dgm:cxn modelId="{40C9B490-1E3A-BB4C-AC5A-7608AB77B34B}" type="presParOf" srcId="{4B96DA11-0960-47E0-8EF6-6EF407988987}" destId="{698DB423-54F4-BB4B-AE36-91ACF9A0581E}" srcOrd="3" destOrd="0" presId="urn:microsoft.com/office/officeart/2005/8/layout/chevron1"/>
    <dgm:cxn modelId="{E267E1EF-48AA-0C42-8248-7FF842463EA3}" type="presParOf" srcId="{4B96DA11-0960-47E0-8EF6-6EF407988987}" destId="{FB2C4D37-F27B-984C-823B-2378683DFE20}" srcOrd="4" destOrd="0" presId="urn:microsoft.com/office/officeart/2005/8/layout/chevron1"/>
    <dgm:cxn modelId="{09DA8444-BA42-8046-B0B0-B293A3A7137A}" type="presParOf" srcId="{4B96DA11-0960-47E0-8EF6-6EF407988987}" destId="{20014C1A-92A6-7B40-8D31-C231CE076A34}" srcOrd="5" destOrd="0" presId="urn:microsoft.com/office/officeart/2005/8/layout/chevron1"/>
    <dgm:cxn modelId="{5A580BC3-D2EA-4642-A58C-8AFF0D3DC7F2}" type="presParOf" srcId="{4B96DA11-0960-47E0-8EF6-6EF407988987}" destId="{CA921DC4-AD36-9C49-8EA6-A2B92EF7522A}" srcOrd="6" destOrd="0" presId="urn:microsoft.com/office/officeart/2005/8/layout/chevron1"/>
    <dgm:cxn modelId="{0FA3FB3A-33E7-A04C-8F97-86AA27E753F8}" type="presParOf" srcId="{4B96DA11-0960-47E0-8EF6-6EF407988987}" destId="{91C6A7C5-FDF2-3B4E-86F1-6ADBBEC8CD03}" srcOrd="7" destOrd="0" presId="urn:microsoft.com/office/officeart/2005/8/layout/chevron1"/>
    <dgm:cxn modelId="{F3D4D3F3-1062-8B4B-AC90-838A131A0C14}" type="presParOf" srcId="{4B96DA11-0960-47E0-8EF6-6EF407988987}" destId="{AD8DA4E3-C94F-C54A-BC0E-B49CA228F571}" srcOrd="8" destOrd="0" presId="urn:microsoft.com/office/officeart/2005/8/layout/chevron1"/>
    <dgm:cxn modelId="{5CBB4666-2529-8547-A7A3-ABE9C32E2240}" type="presParOf" srcId="{4B96DA11-0960-47E0-8EF6-6EF407988987}" destId="{C502F19E-A565-3A46-82D3-40E01AD1BBEE}" srcOrd="9" destOrd="0" presId="urn:microsoft.com/office/officeart/2005/8/layout/chevron1"/>
    <dgm:cxn modelId="{B9B2352C-1F16-5D4B-9D13-57C813B3D342}" type="presParOf" srcId="{4B96DA11-0960-47E0-8EF6-6EF407988987}" destId="{C03D32C5-8833-BD4B-8484-8C42A31F8E4A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9778E-C6FA-7942-87FC-30E677F1BDBA}">
      <dsp:nvSpPr>
        <dsp:cNvPr id="0" name=""/>
        <dsp:cNvSpPr/>
      </dsp:nvSpPr>
      <dsp:spPr>
        <a:xfrm>
          <a:off x="4448" y="166380"/>
          <a:ext cx="1654781" cy="66191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Forberedelses-møde</a:t>
          </a:r>
        </a:p>
      </dsp:txBody>
      <dsp:txXfrm>
        <a:off x="335404" y="166380"/>
        <a:ext cx="992869" cy="661912"/>
      </dsp:txXfrm>
    </dsp:sp>
    <dsp:sp modelId="{E24427C1-5E36-2A44-8EC5-7B3F715C586E}">
      <dsp:nvSpPr>
        <dsp:cNvPr id="0" name=""/>
        <dsp:cNvSpPr/>
      </dsp:nvSpPr>
      <dsp:spPr>
        <a:xfrm>
          <a:off x="1493751" y="166380"/>
          <a:ext cx="1654781" cy="66191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Indhentning </a:t>
          </a:r>
          <a:br>
            <a:rPr lang="da-DK" sz="1000" kern="1200" dirty="0"/>
          </a:br>
          <a:r>
            <a:rPr lang="da-DK" sz="1000" kern="1200" dirty="0"/>
            <a:t>af viden </a:t>
          </a:r>
          <a:br>
            <a:rPr lang="da-DK" sz="1000" kern="1200" dirty="0"/>
          </a:br>
          <a:r>
            <a:rPr lang="da-DK" sz="1000" kern="1200" dirty="0"/>
            <a:t>og information </a:t>
          </a:r>
        </a:p>
      </dsp:txBody>
      <dsp:txXfrm>
        <a:off x="1824707" y="166380"/>
        <a:ext cx="992869" cy="661912"/>
      </dsp:txXfrm>
    </dsp:sp>
    <dsp:sp modelId="{FB2C4D37-F27B-984C-823B-2378683DFE20}">
      <dsp:nvSpPr>
        <dsp:cNvPr id="0" name=""/>
        <dsp:cNvSpPr/>
      </dsp:nvSpPr>
      <dsp:spPr>
        <a:xfrm>
          <a:off x="2983055" y="166380"/>
          <a:ext cx="1654781" cy="66191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Møde 1 </a:t>
          </a:r>
        </a:p>
      </dsp:txBody>
      <dsp:txXfrm>
        <a:off x="3314011" y="166380"/>
        <a:ext cx="992869" cy="661912"/>
      </dsp:txXfrm>
    </dsp:sp>
    <dsp:sp modelId="{CA921DC4-AD36-9C49-8EA6-A2B92EF7522A}">
      <dsp:nvSpPr>
        <dsp:cNvPr id="0" name=""/>
        <dsp:cNvSpPr/>
      </dsp:nvSpPr>
      <dsp:spPr>
        <a:xfrm>
          <a:off x="4472358" y="166380"/>
          <a:ext cx="1654781" cy="66191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Møde 2 </a:t>
          </a:r>
        </a:p>
      </dsp:txBody>
      <dsp:txXfrm>
        <a:off x="4803314" y="166380"/>
        <a:ext cx="992869" cy="661912"/>
      </dsp:txXfrm>
    </dsp:sp>
    <dsp:sp modelId="{AD8DA4E3-C94F-C54A-BC0E-B49CA228F571}">
      <dsp:nvSpPr>
        <dsp:cNvPr id="0" name=""/>
        <dsp:cNvSpPr/>
      </dsp:nvSpPr>
      <dsp:spPr>
        <a:xfrm>
          <a:off x="5961662" y="166380"/>
          <a:ext cx="1654781" cy="66191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Møde 3-5</a:t>
          </a:r>
        </a:p>
      </dsp:txBody>
      <dsp:txXfrm>
        <a:off x="6292618" y="166380"/>
        <a:ext cx="992869" cy="661912"/>
      </dsp:txXfrm>
    </dsp:sp>
    <dsp:sp modelId="{C03D32C5-8833-BD4B-8484-8C42A31F8E4A}">
      <dsp:nvSpPr>
        <dsp:cNvPr id="0" name=""/>
        <dsp:cNvSpPr/>
      </dsp:nvSpPr>
      <dsp:spPr>
        <a:xfrm>
          <a:off x="7450965" y="166380"/>
          <a:ext cx="1654781" cy="66191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Evaluerings-møde</a:t>
          </a:r>
        </a:p>
      </dsp:txBody>
      <dsp:txXfrm>
        <a:off x="7781921" y="166380"/>
        <a:ext cx="992869" cy="661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5D0C3-392E-9549-B659-63F2F3E93DA8}" type="datetimeFigureOut">
              <a:rPr lang="da-DK" smtClean="0"/>
              <a:t>30/10/2020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EC446-DA2F-2843-9D26-BE065E2806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996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897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178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567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243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227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936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3128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2280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 på play-ikonet, og du bliver ført videre til YouTube, hvor filmen skal ses.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6171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EC446-DA2F-2843-9D26-BE065E2806B4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168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AA050A13-858D-244E-BD1A-7E75C74A6E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81D366-1AAF-E041-8042-77614AFC97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1" y="360000"/>
            <a:ext cx="2951999" cy="6228000"/>
          </a:xfrm>
          <a:solidFill>
            <a:schemeClr val="accent2"/>
          </a:solidFill>
        </p:spPr>
        <p:txBody>
          <a:bodyPr lIns="180000" tIns="1080000" rIns="144000" bIns="144000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43BDBF4-65A8-4441-AEB6-90A6ECA09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585355"/>
            <a:ext cx="2772000" cy="578428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7605A99-ED11-754A-B2BF-3A8F20ADF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DE2A-ABC0-C24F-A522-AA4D01240CD0}" type="datetime1">
              <a:rPr lang="da-DK" smtClean="0"/>
              <a:t>30/10/2020</a:t>
            </a:fld>
            <a:endParaRPr lang="da-DK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98A1EADC-893A-CD4E-93AA-CCE0854D3C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001" y="3933646"/>
            <a:ext cx="2951999" cy="2564354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366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5125C-5749-1040-9D9D-5B99F9C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10033200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5E75B6-3C6B-BC44-A599-82F505AD89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0000" y="1980000"/>
            <a:ext cx="10033200" cy="4320000"/>
          </a:xfrm>
        </p:spPr>
        <p:txBody>
          <a:bodyPr>
            <a:noAutofit/>
          </a:bodyPr>
          <a:lstStyle>
            <a:lvl1pPr marL="2304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2000"/>
            </a:lvl1pPr>
            <a:lvl2pPr>
              <a:spcBef>
                <a:spcPts val="0"/>
              </a:spcBef>
              <a:spcAft>
                <a:spcPts val="1000"/>
              </a:spcAft>
              <a:defRPr sz="2000"/>
            </a:lvl2pPr>
            <a:lvl3pPr>
              <a:spcBef>
                <a:spcPts val="0"/>
              </a:spcBef>
              <a:spcAft>
                <a:spcPts val="1000"/>
              </a:spcAft>
              <a:defRPr/>
            </a:lvl3pPr>
            <a:lvl4pPr>
              <a:spcBef>
                <a:spcPts val="0"/>
              </a:spcBef>
              <a:spcAft>
                <a:spcPts val="1000"/>
              </a:spcAft>
              <a:defRPr/>
            </a:lvl4pPr>
            <a:lvl5pPr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9F6038-A253-B04A-92BE-68BCF68F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FA7-5E6C-3E4C-8307-08D4A50237FB}" type="datetime1">
              <a:rPr lang="da-DK" smtClean="0"/>
              <a:t>30/10/2020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4D988D9-1FC1-774F-A222-58FA353D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3237" y="6356350"/>
            <a:ext cx="4181424" cy="365125"/>
          </a:xfrm>
        </p:spPr>
        <p:txBody>
          <a:bodyPr/>
          <a:lstStyle/>
          <a:p>
            <a:r>
              <a:rPr lang="da-DK"/>
              <a:t>Samspil og relationer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7F400B5-9924-CD4C-BBB4-984656BB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261" y="6356350"/>
            <a:ext cx="508000" cy="365125"/>
          </a:xfrm>
        </p:spPr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F4F29CB2-1414-6242-B801-7F8D9CE41600}"/>
              </a:ext>
            </a:extLst>
          </p:cNvPr>
          <p:cNvCxnSpPr>
            <a:cxnSpLocks/>
          </p:cNvCxnSpPr>
          <p:nvPr userDrawn="1"/>
        </p:nvCxnSpPr>
        <p:spPr>
          <a:xfrm>
            <a:off x="1080000" y="1829834"/>
            <a:ext cx="10055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04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E9F71-510A-CA46-AB79-42C2EE5B1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10033200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B3AA859-F49D-8048-A7B5-5B0F82F39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0000" y="1980000"/>
            <a:ext cx="4939800" cy="435133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B4B5929-D5FF-974A-A8B4-6B583F064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0000"/>
            <a:ext cx="4962942" cy="435133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630BBA2-C00A-F546-91B2-73B41653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8587-FE02-5E43-90E6-95964E5BE156}" type="datetime1">
              <a:rPr lang="da-DK" smtClean="0"/>
              <a:t>30/10/2020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EEBA5AB-2718-BB45-B3A6-848ACCC1B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Samspil og relationer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6E7534C-1E0B-BD4B-9E48-6AB6B833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A121A0F6-8C4D-224D-AD58-471E5D774F7A}"/>
              </a:ext>
            </a:extLst>
          </p:cNvPr>
          <p:cNvCxnSpPr>
            <a:cxnSpLocks/>
          </p:cNvCxnSpPr>
          <p:nvPr userDrawn="1"/>
        </p:nvCxnSpPr>
        <p:spPr>
          <a:xfrm>
            <a:off x="1080000" y="1829834"/>
            <a:ext cx="10055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77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1C772-0E68-614D-9B7A-D800AE7E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10055142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A1F06EA-EA4C-A941-9585-CB028B20F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1968981"/>
            <a:ext cx="4917575" cy="5360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655EF4A-A81A-494A-BA4A-768A98D2F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0000" y="2624343"/>
            <a:ext cx="4917575" cy="3684588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D22306-342C-8B4F-B82D-F51BA6DF4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68981"/>
            <a:ext cx="4962942" cy="5360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C332F4D-3901-514F-B65F-5E90EC7EC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4343"/>
            <a:ext cx="4962942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35F9748-5E20-5240-A179-E306A43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834A-DD59-3E49-B420-575AB473DCDE}" type="datetime1">
              <a:rPr lang="da-DK" smtClean="0"/>
              <a:t>30/10/2020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F4CD75B-859D-DF45-881A-00CC29AA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Samspil og relationer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1A8C87D-5917-6241-9C76-A3F5714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C195BFE6-40AB-3243-8B2A-BF7AB6EF9FD1}"/>
              </a:ext>
            </a:extLst>
          </p:cNvPr>
          <p:cNvCxnSpPr>
            <a:cxnSpLocks/>
          </p:cNvCxnSpPr>
          <p:nvPr userDrawn="1"/>
        </p:nvCxnSpPr>
        <p:spPr>
          <a:xfrm>
            <a:off x="1080000" y="1829834"/>
            <a:ext cx="10055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6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065C8-A066-CC40-8356-480B61A8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65125"/>
            <a:ext cx="10033200" cy="1325563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78F0D2A-93CD-8B41-8B0C-64393845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456B-E348-154B-AC07-4CFAF39A261D}" type="datetime1">
              <a:rPr lang="da-DK" smtClean="0"/>
              <a:t>30/10/2020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3FFA323-8DD4-764E-91CE-186AC6A3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Samspil og relationer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55D9969-F529-9C42-A3B7-505B98C2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7698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F6A329F-8C89-9143-8AE0-3C78323F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71F8E-9043-2C4C-8A19-3C124E156496}" type="datetime1">
              <a:rPr lang="da-DK" smtClean="0"/>
              <a:t>30/10/2020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1227B76-B058-7A4D-8D7F-89AA1C0E8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Samspil og relationer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71CEF7E-FCDF-3241-AEAA-3B3DBD40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843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2AD8318-7EC2-4143-A5B1-64A586F168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81D366-1AAF-E041-8042-77614AFC97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1" y="360000"/>
            <a:ext cx="2951999" cy="6138000"/>
          </a:xfrm>
          <a:solidFill>
            <a:schemeClr val="bg1"/>
          </a:solidFill>
        </p:spPr>
        <p:txBody>
          <a:bodyPr lIns="180000" tIns="1332000" rIns="180000" bIns="1440000" anchor="t" anchorCtr="0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7605A99-ED11-754A-B2BF-3A8F20ADF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8EC9-18A3-D140-BCA7-EA75774589E2}" type="datetime1">
              <a:rPr lang="da-DK" smtClean="0"/>
              <a:t>30/10/2020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7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E7150E5-DA1A-DC47-8F0B-6F9B5BD1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10033200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E740438-C742-B346-8A12-AD5DF8E11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1980000"/>
            <a:ext cx="10033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E54DAD9-612A-2441-95DF-03D4AFFD2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106003" y="6176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AA132-AA83-124A-8415-B2A4801C43D8}" type="datetime1">
              <a:rPr lang="da-DK" smtClean="0"/>
              <a:t>30/10/2020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DE22DB-2702-1041-A436-7EE0B6464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3118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a-DK"/>
              <a:t>Samspil og relationer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16F16A9-B2A1-4B48-99B7-D383A4263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8242" y="6356350"/>
            <a:ext cx="596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1AC21D8-6810-BF4D-9572-823A7E7D5947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144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mu.dk/dagtilbu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time_continue=21&amp;v=U8S7nHRp3_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emu.dk/omraade/dagtilbu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34CB0D3C-9BAB-8F48-920B-AA9591AABD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1271" t="7207" b="11712"/>
          <a:stretch/>
        </p:blipFill>
        <p:spPr>
          <a:xfrm>
            <a:off x="0" y="0"/>
            <a:ext cx="12258906" cy="6858000"/>
          </a:xfrm>
          <a:solidFill>
            <a:srgbClr val="FFC000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B390768-9716-8245-AAAA-1342851BA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1080000">
            <a:normAutofit/>
          </a:bodyPr>
          <a:lstStyle/>
          <a:p>
            <a:r>
              <a:rPr lang="da-DK" dirty="0"/>
              <a:t>Forløb om samspil og relationer i det pædagogiske læringsmiljø</a:t>
            </a:r>
            <a:br>
              <a:rPr lang="da-DK" dirty="0"/>
            </a:br>
            <a:endParaRPr lang="da-DK" dirty="0"/>
          </a:p>
        </p:txBody>
      </p:sp>
      <p:sp>
        <p:nvSpPr>
          <p:cNvPr id="2" name="Undertitel 1">
            <a:extLst>
              <a:ext uri="{FF2B5EF4-FFF2-40B4-BE49-F238E27FC236}">
                <a16:creationId xmlns:a16="http://schemas.microsoft.com/office/drawing/2014/main" id="{42134261-937B-8949-B556-7C675AFF7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INSPIRATION TIL FORLØB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452758AA-74B6-F54E-AEBC-4BC5E4B92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6563" b="6563"/>
          <a:stretch/>
        </p:blipFill>
        <p:spPr>
          <a:xfrm>
            <a:off x="281620" y="3681095"/>
            <a:ext cx="3088593" cy="2683011"/>
          </a:xfr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22260791-445D-894A-BD8F-D3B07D1AE962}"/>
              </a:ext>
            </a:extLst>
          </p:cNvPr>
          <p:cNvCxnSpPr>
            <a:cxnSpLocks/>
          </p:cNvCxnSpPr>
          <p:nvPr/>
        </p:nvCxnSpPr>
        <p:spPr>
          <a:xfrm>
            <a:off x="540000" y="964486"/>
            <a:ext cx="2505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lede 11">
            <a:extLst>
              <a:ext uri="{FF2B5EF4-FFF2-40B4-BE49-F238E27FC236}">
                <a16:creationId xmlns:a16="http://schemas.microsoft.com/office/drawing/2014/main" id="{EF49FE28-3CDD-A64A-BBFB-4FCCD603FB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2196" y="5756975"/>
            <a:ext cx="4649803" cy="7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80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34CB0D3C-9BAB-8F48-920B-AA9591AABD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1271" t="7207" b="11712"/>
          <a:stretch/>
        </p:blipFill>
        <p:spPr>
          <a:xfrm>
            <a:off x="0" y="0"/>
            <a:ext cx="12258906" cy="6858000"/>
          </a:xfrm>
          <a:solidFill>
            <a:srgbClr val="FFC000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B390768-9716-8245-AAAA-1342851BA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1080000">
            <a:normAutofit/>
          </a:bodyPr>
          <a:lstStyle/>
          <a:p>
            <a:r>
              <a:rPr lang="da-DK" dirty="0"/>
              <a:t>Forløb om samspil og relationer i det pædagogiske læringsmiljø</a:t>
            </a:r>
            <a:br>
              <a:rPr lang="da-DK" dirty="0"/>
            </a:br>
            <a:endParaRPr lang="da-DK" dirty="0"/>
          </a:p>
        </p:txBody>
      </p:sp>
      <p:sp>
        <p:nvSpPr>
          <p:cNvPr id="2" name="Undertitel 1">
            <a:extLst>
              <a:ext uri="{FF2B5EF4-FFF2-40B4-BE49-F238E27FC236}">
                <a16:creationId xmlns:a16="http://schemas.microsoft.com/office/drawing/2014/main" id="{42134261-937B-8949-B556-7C675AFF7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OPLÆG TIL </a:t>
            </a:r>
            <a:br>
              <a:rPr lang="da-DK" dirty="0"/>
            </a:br>
            <a:r>
              <a:rPr lang="da-DK" dirty="0"/>
              <a:t>FLERE KORTERE MØDER</a:t>
            </a:r>
          </a:p>
          <a:p>
            <a:endParaRPr lang="da-DK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452758AA-74B6-F54E-AEBC-4BC5E4B92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6563" b="6563"/>
          <a:stretch/>
        </p:blipFill>
        <p:spPr>
          <a:xfrm>
            <a:off x="281620" y="3681095"/>
            <a:ext cx="3088593" cy="2683011"/>
          </a:xfr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22260791-445D-894A-BD8F-D3B07D1AE962}"/>
              </a:ext>
            </a:extLst>
          </p:cNvPr>
          <p:cNvCxnSpPr>
            <a:cxnSpLocks/>
          </p:cNvCxnSpPr>
          <p:nvPr/>
        </p:nvCxnSpPr>
        <p:spPr>
          <a:xfrm>
            <a:off x="540000" y="1124742"/>
            <a:ext cx="25057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lede 11">
            <a:extLst>
              <a:ext uri="{FF2B5EF4-FFF2-40B4-BE49-F238E27FC236}">
                <a16:creationId xmlns:a16="http://schemas.microsoft.com/office/drawing/2014/main" id="{DA2BF1D8-CA33-3D45-9A37-1789D3B895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2196" y="5756975"/>
            <a:ext cx="4649803" cy="7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9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377-8B28-F948-B9DA-4DCA9AE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6560" cy="1325563"/>
          </a:xfrm>
        </p:spPr>
        <p:txBody>
          <a:bodyPr/>
          <a:lstStyle/>
          <a:p>
            <a:r>
              <a:rPr lang="da-DK" dirty="0"/>
              <a:t>Dagsorden til forberedelsesmøde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D40400-E972-9A4D-8428-32055F1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6560" cy="4320000"/>
          </a:xfrm>
        </p:spPr>
        <p:txBody>
          <a:bodyPr/>
          <a:lstStyle/>
          <a:p>
            <a:pPr>
              <a:spcAft>
                <a:spcPts val="1600"/>
              </a:spcAft>
            </a:pPr>
            <a:r>
              <a:rPr lang="da-DK" sz="2400" dirty="0"/>
              <a:t>Den styrkede pædagogiske læreplan </a:t>
            </a:r>
            <a:br>
              <a:rPr lang="da-DK" sz="2400" dirty="0"/>
            </a:br>
            <a:r>
              <a:rPr lang="da-DK" sz="2400" dirty="0"/>
              <a:t>– indhold og ambitioner.</a:t>
            </a:r>
          </a:p>
          <a:p>
            <a:pPr>
              <a:spcAft>
                <a:spcPts val="1600"/>
              </a:spcAft>
            </a:pPr>
            <a:r>
              <a:rPr lang="da-DK" sz="2400" dirty="0"/>
              <a:t>Formål – hvorfor samspil og relationer </a:t>
            </a:r>
            <a:br>
              <a:rPr lang="da-DK" sz="2400" dirty="0"/>
            </a:br>
            <a:r>
              <a:rPr lang="da-DK" sz="2400" dirty="0"/>
              <a:t>og hvad bliver vi klogere på?</a:t>
            </a:r>
          </a:p>
          <a:p>
            <a:pPr marL="0" indent="0">
              <a:spcAft>
                <a:spcPts val="600"/>
              </a:spcAft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A00978-5608-5A45-80CF-6C152BDF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3237" y="6356350"/>
            <a:ext cx="4181424" cy="365125"/>
          </a:xfrm>
        </p:spPr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7F075A-C13C-C64A-B9F2-07EB9EC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11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F452068-F1F8-8F46-BE9C-FECCB9BE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6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360A7-38F2-984C-82AA-A4342EDF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9110198" cy="1325563"/>
          </a:xfrm>
        </p:spPr>
        <p:txBody>
          <a:bodyPr/>
          <a:lstStyle/>
          <a:p>
            <a:r>
              <a:rPr lang="da-DK" dirty="0"/>
              <a:t>Den styrkede pædagogiske læreplan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C3B4EF9-9E46-3843-85CF-51471DB68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9" y="1980000"/>
            <a:ext cx="5424710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Ambitioner</a:t>
            </a:r>
          </a:p>
          <a:p>
            <a:pPr marL="342900" lvl="1" indent="-342900"/>
            <a:r>
              <a:rPr lang="da-DK" dirty="0"/>
              <a:t>Vi skal realisere den styrkede pædagogiske læreplan. </a:t>
            </a:r>
          </a:p>
          <a:p>
            <a:pPr marL="342900" lvl="1" indent="-342900"/>
            <a:r>
              <a:rPr lang="da-DK" dirty="0"/>
              <a:t>Vi skal arbejde vedvarende med at styrke vores pædagogiske læringsmiljø.</a:t>
            </a:r>
          </a:p>
          <a:p>
            <a:pPr marL="342900" lvl="1" indent="-342900"/>
            <a:r>
              <a:rPr lang="da-DK" dirty="0"/>
              <a:t>Vi skal sikre, at alle børn trives, lærer, udvikler sig og dannes.</a:t>
            </a:r>
          </a:p>
          <a:p>
            <a:pPr marL="0" lvl="1" indent="0">
              <a:buNone/>
            </a:pPr>
            <a:br>
              <a:rPr lang="da-DK" sz="2000" dirty="0"/>
            </a:br>
            <a:endParaRPr lang="da-DK" sz="2000" b="1" dirty="0"/>
          </a:p>
          <a:p>
            <a:endParaRPr lang="da-DK" sz="20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95EC1BC-3FCA-EE43-A5B0-C81B01E0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CD8488C-500C-AB46-95C4-E6817AF7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12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A94AFEC-B1DD-2A4F-AD83-C13BE4A7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C9F9E17-1401-4C4E-A036-8B1704CAB6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23504" y="2100148"/>
            <a:ext cx="2539444" cy="359363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08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95EC1BC-3FCA-EE43-A5B0-C81B01E0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CD8488C-500C-AB46-95C4-E6817AF7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13</a:t>
            </a:fld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7425140" y="1980000"/>
            <a:ext cx="3896964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Wingdings" pitchFamily="2" charset="2"/>
            </a:pPr>
            <a:r>
              <a:rPr lang="da-DK" sz="2000" b="1" dirty="0"/>
              <a:t>Indhold </a:t>
            </a:r>
          </a:p>
          <a:p>
            <a:pPr marL="342900" lvl="1" indent="-342900">
              <a:spcAft>
                <a:spcPts val="1000"/>
              </a:spcAft>
              <a:buFont typeface="Wingdings" pitchFamily="2" charset="2"/>
              <a:buChar char="§"/>
            </a:pPr>
            <a:r>
              <a:rPr lang="da-DK" sz="2000" dirty="0"/>
              <a:t>Det fælles pædagogiske grundlag </a:t>
            </a:r>
          </a:p>
          <a:p>
            <a:pPr marL="342900" lvl="1" indent="-342900">
              <a:spcAft>
                <a:spcPts val="1000"/>
              </a:spcAft>
              <a:buFont typeface="Wingdings" pitchFamily="2" charset="2"/>
              <a:buChar char="§"/>
            </a:pPr>
            <a:r>
              <a:rPr lang="da-DK" sz="2000" dirty="0"/>
              <a:t>De seks læreplanstemaer</a:t>
            </a:r>
          </a:p>
          <a:p>
            <a:pPr marL="342900" lvl="1" indent="-342900">
              <a:spcAft>
                <a:spcPts val="1000"/>
              </a:spcAft>
              <a:buFont typeface="Wingdings" pitchFamily="2" charset="2"/>
              <a:buChar char="§"/>
            </a:pPr>
            <a:r>
              <a:rPr lang="da-DK" sz="2000" dirty="0"/>
              <a:t>Brede pædagogiske læringsmål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00FBECE1-1057-1C4C-8B4B-4B19E794F49E}"/>
              </a:ext>
            </a:extLst>
          </p:cNvPr>
          <p:cNvCxnSpPr>
            <a:cxnSpLocks/>
          </p:cNvCxnSpPr>
          <p:nvPr/>
        </p:nvCxnSpPr>
        <p:spPr>
          <a:xfrm>
            <a:off x="7425140" y="1829834"/>
            <a:ext cx="37100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lede 8">
            <a:extLst>
              <a:ext uri="{FF2B5EF4-FFF2-40B4-BE49-F238E27FC236}">
                <a16:creationId xmlns:a16="http://schemas.microsoft.com/office/drawing/2014/main" id="{D9B22ED1-E699-B94E-A38E-77533947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F66825B-3C2F-9940-A7AC-01E8CD0A79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6229" y="472722"/>
            <a:ext cx="6196922" cy="612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54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377-8B28-F948-B9DA-4DCA9AE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6560" cy="1325563"/>
          </a:xfrm>
        </p:spPr>
        <p:txBody>
          <a:bodyPr/>
          <a:lstStyle/>
          <a:p>
            <a:r>
              <a:rPr lang="da-DK" dirty="0"/>
              <a:t>Hvad er formålet?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D40400-E972-9A4D-8428-32055F1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6560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Samspil og relationer </a:t>
            </a:r>
            <a:r>
              <a:rPr lang="da-DK" dirty="0"/>
              <a:t>af høj kvalitet er afgørende for at kunne </a:t>
            </a:r>
            <a:br>
              <a:rPr lang="da-DK" dirty="0"/>
            </a:br>
            <a:r>
              <a:rPr lang="da-DK" dirty="0"/>
              <a:t>give børnene de bedste betingelser for trivsel, læring, udvikling og dannelse.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b="1" dirty="0"/>
              <a:t>Selvevaluering</a:t>
            </a:r>
            <a:r>
              <a:rPr lang="da-DK" dirty="0"/>
              <a:t> giver os svar på, hvilke dele af vores praksis vi skal </a:t>
            </a:r>
            <a:br>
              <a:rPr lang="da-DK" dirty="0"/>
            </a:br>
            <a:r>
              <a:rPr lang="da-DK" dirty="0"/>
              <a:t>udvikle og styrke.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b="1" dirty="0"/>
              <a:t>Dialogkort </a:t>
            </a:r>
            <a:r>
              <a:rPr lang="da-DK" dirty="0"/>
              <a:t>giver afsæt for drøftelser og refleksioner i fællesskab.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b="1" dirty="0"/>
              <a:t>De næste skridt </a:t>
            </a:r>
            <a:r>
              <a:rPr lang="da-DK" dirty="0"/>
              <a:t>hjælper os til at lægge en fælles plan for en </a:t>
            </a:r>
            <a:br>
              <a:rPr lang="da-DK" dirty="0"/>
            </a:br>
            <a:r>
              <a:rPr lang="da-DK" dirty="0"/>
              <a:t>længerevarende proces.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A00978-5608-5A45-80CF-6C152BDF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7F075A-C13C-C64A-B9F2-07EB9EC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14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E63C8B1-B8D6-A04E-832F-7274AF4FB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377-8B28-F948-B9DA-4DCA9AE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6560" cy="1325563"/>
          </a:xfrm>
        </p:spPr>
        <p:txBody>
          <a:bodyPr/>
          <a:lstStyle/>
          <a:p>
            <a:r>
              <a:rPr lang="da-DK" dirty="0"/>
              <a:t>Hvad ved vi, når vi er færdige </a:t>
            </a:r>
            <a:br>
              <a:rPr lang="da-DK" dirty="0"/>
            </a:br>
            <a:r>
              <a:rPr lang="da-DK" dirty="0"/>
              <a:t>med forløbet?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D40400-E972-9A4D-8428-32055F1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6560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Vi er blevet klogere på samspil og relationer </a:t>
            </a:r>
            <a:br>
              <a:rPr lang="da-DK" b="1" dirty="0"/>
            </a:br>
            <a:r>
              <a:rPr lang="da-DK" dirty="0"/>
              <a:t>– ved at høre mere om samspil og relationer i filmen og oplægget.</a:t>
            </a:r>
            <a:br>
              <a:rPr lang="da-DK" dirty="0"/>
            </a:br>
            <a:endParaRPr lang="da-DK" b="1" dirty="0"/>
          </a:p>
          <a:p>
            <a:pPr marL="0" indent="0">
              <a:buNone/>
            </a:pPr>
            <a:r>
              <a:rPr lang="da-DK" b="1" dirty="0"/>
              <a:t>Vi er blevet klogere på vores egen praksis med samspil og relationer</a:t>
            </a:r>
            <a:br>
              <a:rPr lang="da-DK" b="1" dirty="0"/>
            </a:br>
            <a:r>
              <a:rPr lang="da-DK" dirty="0"/>
              <a:t>– ved at have drøftet og reflekteret ud fra selvevalueringen og dialogkortene.</a:t>
            </a:r>
            <a:br>
              <a:rPr lang="da-DK" dirty="0"/>
            </a:br>
            <a:endParaRPr lang="da-DK" b="1" dirty="0"/>
          </a:p>
          <a:p>
            <a:pPr marL="0" indent="0">
              <a:buNone/>
            </a:pPr>
            <a:r>
              <a:rPr lang="da-DK" b="1" dirty="0"/>
              <a:t>Vi ved, hvad vores næste skridt er, så vi kan arbejde med at </a:t>
            </a:r>
            <a:br>
              <a:rPr lang="da-DK" b="1" dirty="0"/>
            </a:br>
            <a:r>
              <a:rPr lang="da-DK" b="1" dirty="0"/>
              <a:t>udvikle vores praksis med samspil og relationer</a:t>
            </a:r>
            <a:br>
              <a:rPr lang="da-DK" b="1" dirty="0"/>
            </a:br>
            <a:r>
              <a:rPr lang="da-DK" dirty="0"/>
              <a:t>– ved at have gennemført selvevalueringen og besluttet vores næste skridt.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A00978-5608-5A45-80CF-6C152BDF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7F075A-C13C-C64A-B9F2-07EB9EC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15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BCFF3C4-09FA-214A-93F2-5F27A69D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5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377-8B28-F948-B9DA-4DCA9AE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6560" cy="1325563"/>
          </a:xfrm>
        </p:spPr>
        <p:txBody>
          <a:bodyPr/>
          <a:lstStyle/>
          <a:p>
            <a:r>
              <a:rPr lang="da-DK" dirty="0"/>
              <a:t>Dagsorden til møde 1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D40400-E972-9A4D-8428-32055F1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6560" cy="4320000"/>
          </a:xfrm>
        </p:spPr>
        <p:txBody>
          <a:bodyPr/>
          <a:lstStyle/>
          <a:p>
            <a:pPr>
              <a:spcAft>
                <a:spcPts val="1600"/>
              </a:spcAft>
            </a:pPr>
            <a:r>
              <a:rPr lang="da-DK" sz="2400" dirty="0"/>
              <a:t>Oplæg om samspil og relationer</a:t>
            </a:r>
          </a:p>
          <a:p>
            <a:pPr>
              <a:spcAft>
                <a:spcPts val="1600"/>
              </a:spcAft>
            </a:pPr>
            <a:r>
              <a:rPr lang="da-DK" sz="2400" dirty="0"/>
              <a:t>Film om samspil og relationer i det </a:t>
            </a:r>
            <a:br>
              <a:rPr lang="da-DK" sz="2400" dirty="0"/>
            </a:br>
            <a:r>
              <a:rPr lang="da-DK" sz="2400" dirty="0"/>
              <a:t>pædagogiske læringsmiljø</a:t>
            </a:r>
          </a:p>
          <a:p>
            <a:pPr marL="0" indent="0">
              <a:spcAft>
                <a:spcPts val="600"/>
              </a:spcAft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A00978-5608-5A45-80CF-6C152BDF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3237" y="6356350"/>
            <a:ext cx="4181424" cy="365125"/>
          </a:xfrm>
        </p:spPr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7F075A-C13C-C64A-B9F2-07EB9EC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16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F452068-F1F8-8F46-BE9C-FECCB9BE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62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B24A8-00F4-924E-9A0C-E3B7B8ED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Oplæg om samspil og relationer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F1FFCA-DBEE-6C41-81B6-299972F2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6870200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Forskningen om samspil og relationer peger på, at: </a:t>
            </a:r>
          </a:p>
          <a:p>
            <a:r>
              <a:rPr lang="da-DK" dirty="0"/>
              <a:t>Samspil og relationer er afgørende for børns sociale </a:t>
            </a:r>
            <a:br>
              <a:rPr lang="da-DK" dirty="0"/>
            </a:br>
            <a:r>
              <a:rPr lang="da-DK" dirty="0"/>
              <a:t>og især kognitive udvikling.</a:t>
            </a:r>
          </a:p>
          <a:p>
            <a:r>
              <a:rPr lang="da-DK" dirty="0"/>
              <a:t>Børnenes udbytte af pædagogiske indsatser er større, når der er etableret gode relationer mellem børn og voksne.</a:t>
            </a:r>
          </a:p>
          <a:p>
            <a:r>
              <a:rPr lang="da-DK" dirty="0"/>
              <a:t>Relationer af høj kvalitet er udgangspunktet for det gode samspil og de gode interaktioner mellem børn og voksne.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45C25A-DB7C-DE4E-BBD8-EA9F5C70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65ECB73-08CE-9B44-911A-020CAD73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17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D7C5745-E590-984C-9F33-AE92F4DD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88502" y="2058692"/>
            <a:ext cx="2543942" cy="359999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792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54F0F-71D6-704A-9834-C490F031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1662" cy="1325563"/>
          </a:xfrm>
        </p:spPr>
        <p:txBody>
          <a:bodyPr/>
          <a:lstStyle/>
          <a:p>
            <a:r>
              <a:rPr lang="da-DK" dirty="0"/>
              <a:t>Tryg tilknytning i relationerne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7961CC-EE4A-9F46-87DE-6251E0DA5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0" y="1980000"/>
            <a:ext cx="5580000" cy="4878000"/>
          </a:xfrm>
        </p:spPr>
        <p:txBody>
          <a:bodyPr/>
          <a:lstStyle/>
          <a:p>
            <a:r>
              <a:rPr lang="da-DK" dirty="0"/>
              <a:t>Tryg tilknytning i dagtilbuddet er en særlig vigtig tilknytning for de små børn.</a:t>
            </a:r>
          </a:p>
          <a:p>
            <a:r>
              <a:rPr lang="da-DK" dirty="0"/>
              <a:t>Den trygge voksne er basen, hvorfra børnene udforsker verden.</a:t>
            </a:r>
          </a:p>
          <a:p>
            <a:r>
              <a:rPr lang="da-DK" dirty="0"/>
              <a:t>Når den voksne er sensitiv over for hele </a:t>
            </a:r>
            <a:br>
              <a:rPr lang="da-DK" dirty="0"/>
            </a:br>
            <a:r>
              <a:rPr lang="da-DK" dirty="0"/>
              <a:t>børnegruppen, har det betydning for det enkelte barn.</a:t>
            </a:r>
          </a:p>
          <a:p>
            <a:r>
              <a:rPr lang="da-DK" dirty="0"/>
              <a:t>Det har en stor betydning for børnene, </a:t>
            </a:r>
            <a:br>
              <a:rPr lang="da-DK" dirty="0"/>
            </a:br>
            <a:r>
              <a:rPr lang="da-DK" dirty="0"/>
              <a:t>at de voksne viser oprigtighed og interesse.</a:t>
            </a:r>
          </a:p>
          <a:p>
            <a:pPr marL="1800" indent="0">
              <a:spcAft>
                <a:spcPts val="600"/>
              </a:spcAft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C7FFEE5-12D4-514E-A08A-E4774E3B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2585A2-5C6D-A443-AE8A-1BA939AC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18</a:t>
            </a:fld>
            <a:endParaRPr lang="da-DK" dirty="0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32C65C07-DF94-8C42-86E7-6995366F6D4C}"/>
              </a:ext>
            </a:extLst>
          </p:cNvPr>
          <p:cNvGrpSpPr/>
          <p:nvPr/>
        </p:nvGrpSpPr>
        <p:grpSpPr>
          <a:xfrm>
            <a:off x="10273719" y="695241"/>
            <a:ext cx="760858" cy="1358636"/>
            <a:chOff x="10202002" y="802815"/>
            <a:chExt cx="760858" cy="1358636"/>
          </a:xfrm>
        </p:grpSpPr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13BA3919-CA56-DA48-9D6E-9D2F03616F73}"/>
                </a:ext>
              </a:extLst>
            </p:cNvPr>
            <p:cNvSpPr txBox="1"/>
            <p:nvPr/>
          </p:nvSpPr>
          <p:spPr>
            <a:xfrm>
              <a:off x="10202002" y="802815"/>
              <a:ext cx="7608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dirty="0">
                  <a:solidFill>
                    <a:schemeClr val="bg1"/>
                  </a:solidFill>
                </a:rPr>
                <a:t>VEJ</a:t>
              </a:r>
            </a:p>
          </p:txBody>
        </p:sp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34CAF560-11BC-744A-B103-E16255EADCEC}"/>
                </a:ext>
              </a:extLst>
            </p:cNvPr>
            <p:cNvSpPr txBox="1"/>
            <p:nvPr/>
          </p:nvSpPr>
          <p:spPr>
            <a:xfrm>
              <a:off x="10202002" y="1053455"/>
              <a:ext cx="76085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6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1" name="Billede 10">
            <a:extLst>
              <a:ext uri="{FF2B5EF4-FFF2-40B4-BE49-F238E27FC236}">
                <a16:creationId xmlns:a16="http://schemas.microsoft.com/office/drawing/2014/main" id="{25077BB7-5F66-E142-B1F3-F4D66C75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175"/>
            <a:ext cx="4175432" cy="42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54F0F-71D6-704A-9834-C490F031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1662" cy="1325563"/>
          </a:xfrm>
        </p:spPr>
        <p:txBody>
          <a:bodyPr/>
          <a:lstStyle/>
          <a:p>
            <a:r>
              <a:rPr lang="da-DK" dirty="0"/>
              <a:t>Samspil som redskab </a:t>
            </a:r>
            <a:br>
              <a:rPr lang="da-DK" dirty="0"/>
            </a:br>
            <a:r>
              <a:rPr lang="da-DK" dirty="0"/>
              <a:t>for læring og udvikling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7961CC-EE4A-9F46-87DE-6251E0DA5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0" y="1980000"/>
            <a:ext cx="5912000" cy="3865831"/>
          </a:xfrm>
        </p:spPr>
        <p:txBody>
          <a:bodyPr/>
          <a:lstStyle/>
          <a:p>
            <a:r>
              <a:rPr lang="da-DK" dirty="0"/>
              <a:t>Relationer og samspil er udgangspunktet for læring.</a:t>
            </a:r>
          </a:p>
          <a:p>
            <a:r>
              <a:rPr lang="da-DK" dirty="0"/>
              <a:t>Det er afgørende vigtigt, at børnene er aktive sociale deltagere sammen med de voksne.</a:t>
            </a:r>
          </a:p>
          <a:p>
            <a:r>
              <a:rPr lang="da-DK" dirty="0"/>
              <a:t>Det er afgørende vigtigt, at børn og voksne er fælles om at løse en udfordring eller tænker sammen.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C7FFEE5-12D4-514E-A08A-E4774E3B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2585A2-5C6D-A443-AE8A-1BA939AC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19</a:t>
            </a:fld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A5F168CE-6620-E74C-A124-9206F867C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9" y="2793504"/>
            <a:ext cx="4306811" cy="39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5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4FADB-6656-6349-836F-61C333CF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Inspiration til forløb om samspil og </a:t>
            </a:r>
            <a:br>
              <a:rPr lang="da-DK" dirty="0"/>
            </a:br>
            <a:r>
              <a:rPr lang="da-DK" dirty="0"/>
              <a:t>relationer i det pædagogiske læringsmiljø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28DC12-DE63-B749-ACFA-28D65240C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9110196" cy="432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600" b="1" dirty="0"/>
              <a:t>Introduktion til leder eller tovholder.</a:t>
            </a:r>
          </a:p>
          <a:p>
            <a:pPr marL="0" indent="0">
              <a:buNone/>
            </a:pPr>
            <a:r>
              <a:rPr lang="da-DK" sz="1600" b="1" dirty="0"/>
              <a:t>De indledende sider markeret med      er tænkt til dig som leder eller tovholder</a:t>
            </a:r>
            <a:r>
              <a:rPr lang="da-DK" sz="1600" dirty="0"/>
              <a:t>.</a:t>
            </a:r>
          </a:p>
          <a:p>
            <a:pPr marL="0" indent="0">
              <a:buNone/>
            </a:pPr>
            <a:r>
              <a:rPr lang="da-DK" sz="1600" dirty="0"/>
              <a:t>De beskriver: </a:t>
            </a:r>
          </a:p>
          <a:p>
            <a:pPr marL="342900" indent="-342900"/>
            <a:r>
              <a:rPr lang="da-DK" sz="1600" dirty="0"/>
              <a:t>Formålet med Inspiration til forløb om samspil og relationer i det pædagogiske læringsmiljø</a:t>
            </a:r>
          </a:p>
          <a:p>
            <a:pPr marL="342900" indent="-342900"/>
            <a:r>
              <a:rPr lang="da-DK" sz="1600" dirty="0"/>
              <a:t>Forslag, valg og overvejelser til forløb 	</a:t>
            </a:r>
          </a:p>
          <a:p>
            <a:pPr marL="342900" indent="-342900"/>
            <a:r>
              <a:rPr lang="da-DK" sz="1600" dirty="0"/>
              <a:t>Præsentation af materialer til at understøtte forløb</a:t>
            </a:r>
          </a:p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r>
              <a:rPr lang="da-DK" sz="1600" b="1" dirty="0"/>
              <a:t>På de efterfølgende sider finder du oplæg, som kan anvendes til at gennemføre et forløb om samspil og relationer. Det oplæg, du nu sidder med, tager afsæt i </a:t>
            </a:r>
            <a:r>
              <a:rPr lang="da-DK" sz="1600" b="1" dirty="0">
                <a:solidFill>
                  <a:schemeClr val="accent3"/>
                </a:solidFill>
              </a:rPr>
              <a:t>flere kortere møder</a:t>
            </a:r>
            <a:r>
              <a:rPr lang="da-DK" sz="1600" b="1" dirty="0"/>
              <a:t>. </a:t>
            </a:r>
          </a:p>
          <a:p>
            <a:pPr marL="0" indent="0">
              <a:buNone/>
            </a:pPr>
            <a:r>
              <a:rPr lang="da-DK" sz="1600" b="1" dirty="0"/>
              <a:t>Der findes også et oplæg, som tager afsæt i en </a:t>
            </a:r>
            <a:r>
              <a:rPr lang="da-DK" sz="1600" b="1" dirty="0">
                <a:solidFill>
                  <a:schemeClr val="accent2"/>
                </a:solidFill>
              </a:rPr>
              <a:t>pædagogisk dag</a:t>
            </a:r>
            <a:r>
              <a:rPr lang="da-DK" sz="1600" b="1" dirty="0"/>
              <a:t>. Det finder du på </a:t>
            </a:r>
            <a:r>
              <a:rPr lang="da-DK" sz="1600" b="1" dirty="0">
                <a:hlinkClick r:id="rId3"/>
              </a:rPr>
              <a:t>https://emu.dk/dagtilbud</a:t>
            </a:r>
            <a:endParaRPr lang="da-DK" sz="1600" b="1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C1CF074-B2D6-1D46-9CC0-B86AB68E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950CA03-D052-2048-8202-BFC24EDD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6211E1E-80D6-D341-9A40-5DFA74617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913" y="2268901"/>
            <a:ext cx="207956" cy="41591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3810601-CC41-5B4E-9E37-AC1A0014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4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B24A8-00F4-924E-9A0C-E3B7B8ED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Kommunikation virker bedst, når: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F1FFCA-DBEE-6C41-81B6-299972F2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8400" cy="4320000"/>
          </a:xfrm>
        </p:spPr>
        <p:txBody>
          <a:bodyPr/>
          <a:lstStyle/>
          <a:p>
            <a:r>
              <a:rPr lang="da-DK" dirty="0"/>
              <a:t>Verbal og nonverbal kommunikation bliver brugt samtidigt.</a:t>
            </a:r>
          </a:p>
          <a:p>
            <a:r>
              <a:rPr lang="da-DK" dirty="0"/>
              <a:t>Der stilles åbne spørgsmål, såsom ”hvad tror du, der sker, hvis…?”.</a:t>
            </a:r>
          </a:p>
          <a:p>
            <a:r>
              <a:rPr lang="da-DK" dirty="0"/>
              <a:t>Den voksne er opmærksom på børnenes ansigtsudtryk og kropssprog.</a:t>
            </a:r>
          </a:p>
          <a:p>
            <a:r>
              <a:rPr lang="da-DK" dirty="0"/>
              <a:t>Den voksne er opmærksom på at gentage børnenes tale og spørge </a:t>
            </a:r>
            <a:br>
              <a:rPr lang="da-DK" dirty="0"/>
            </a:br>
            <a:r>
              <a:rPr lang="da-DK" dirty="0"/>
              <a:t>ind til det, børnene fortæller og er optaget af.</a:t>
            </a:r>
          </a:p>
          <a:p>
            <a:r>
              <a:rPr lang="da-DK" dirty="0"/>
              <a:t>Der er plads til børnenes tale og ideer.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45C25A-DB7C-DE4E-BBD8-EA9F5C70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65ECB73-08CE-9B44-911A-020CAD73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20</a:t>
            </a:fld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0726469-C82F-A343-82A9-9B2A5276960C}"/>
              </a:ext>
            </a:extLst>
          </p:cNvPr>
          <p:cNvSpPr txBox="1"/>
          <p:nvPr/>
        </p:nvSpPr>
        <p:spPr>
          <a:xfrm>
            <a:off x="6079067" y="4859867"/>
            <a:ext cx="5034133" cy="1376269"/>
          </a:xfrm>
          <a:prstGeom prst="rect">
            <a:avLst/>
          </a:prstGeom>
          <a:solidFill>
            <a:schemeClr val="accent2"/>
          </a:solidFill>
        </p:spPr>
        <p:txBody>
          <a:bodyPr wrap="square" lIns="288000" tIns="288000" rIns="288000" bIns="251999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At arbejde med kommunikation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med børn kræver opmærksomhed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og kompetence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48BEB93-32A3-894B-8F94-7D010D113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552" y="4140201"/>
            <a:ext cx="569418" cy="11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61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54F0F-71D6-704A-9834-C490F031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325369"/>
            <a:ext cx="9527261" cy="1325563"/>
          </a:xfrm>
        </p:spPr>
        <p:txBody>
          <a:bodyPr/>
          <a:lstStyle/>
          <a:p>
            <a:r>
              <a:rPr lang="da-DK" dirty="0"/>
              <a:t>Børns deltagelse og medbestemmelse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7961CC-EE4A-9F46-87DE-6251E0DA5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000" y="1980000"/>
            <a:ext cx="6017544" cy="3865831"/>
          </a:xfrm>
        </p:spPr>
        <p:txBody>
          <a:bodyPr/>
          <a:lstStyle/>
          <a:p>
            <a:r>
              <a:rPr lang="da-DK" dirty="0"/>
              <a:t>Medbestemmelse fremmer deltagelse i pædagogiske aktiviteter.</a:t>
            </a:r>
          </a:p>
          <a:p>
            <a:r>
              <a:rPr lang="da-DK" dirty="0"/>
              <a:t>Det er afgørende at arbejde med inddragelse </a:t>
            </a:r>
            <a:br>
              <a:rPr lang="da-DK" dirty="0"/>
            </a:br>
            <a:r>
              <a:rPr lang="da-DK" dirty="0"/>
              <a:t>og medbestemmelse.</a:t>
            </a:r>
          </a:p>
          <a:p>
            <a:r>
              <a:rPr lang="da-DK" dirty="0"/>
              <a:t>Det er afgørende at lære børnene at samarbejde.</a:t>
            </a:r>
          </a:p>
          <a:p>
            <a:pPr marL="1800" indent="0">
              <a:buNone/>
            </a:pPr>
            <a:endParaRPr lang="da-DK" dirty="0"/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C7FFEE5-12D4-514E-A08A-E4774E3B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2585A2-5C6D-A443-AE8A-1BA939AC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21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3BA3919-CA56-DA48-9D6E-9D2F03616F73}"/>
              </a:ext>
            </a:extLst>
          </p:cNvPr>
          <p:cNvSpPr txBox="1"/>
          <p:nvPr/>
        </p:nvSpPr>
        <p:spPr>
          <a:xfrm>
            <a:off x="10202002" y="802815"/>
            <a:ext cx="76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solidFill>
                  <a:schemeClr val="bg1"/>
                </a:solidFill>
              </a:rPr>
              <a:t>VEJ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06FE18C9-68A5-3048-B6F6-5638A592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405"/>
            <a:ext cx="4271373" cy="39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77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307629-D8E0-3A48-9AE6-0E29799F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Film om samspil og relationer i det pædagogiske læringsmiljø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DB56A9A-44F9-B540-B9EE-6352E564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5A723CD-C466-4A47-8D99-9BE7C7C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22</a:t>
            </a:fld>
            <a:endParaRPr lang="da-DK" dirty="0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401B5522-C7BB-0E42-99B3-EF07DE68024D}"/>
              </a:ext>
            </a:extLst>
          </p:cNvPr>
          <p:cNvGrpSpPr/>
          <p:nvPr/>
        </p:nvGrpSpPr>
        <p:grpSpPr>
          <a:xfrm>
            <a:off x="2324100" y="2019299"/>
            <a:ext cx="7556500" cy="4250531"/>
            <a:chOff x="2324100" y="2019299"/>
            <a:chExt cx="7556500" cy="4250531"/>
          </a:xfrm>
        </p:grpSpPr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FAE722A1-8164-5F42-9159-AE768AB7FC68}"/>
                </a:ext>
              </a:extLst>
            </p:cNvPr>
            <p:cNvGrpSpPr/>
            <p:nvPr/>
          </p:nvGrpSpPr>
          <p:grpSpPr>
            <a:xfrm>
              <a:off x="2324100" y="2019299"/>
              <a:ext cx="7556500" cy="4250531"/>
              <a:chOff x="2324100" y="2019299"/>
              <a:chExt cx="7556500" cy="4250531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B664790D-FFE6-EC4D-8F7F-4BEFAAEE63E0}"/>
                  </a:ext>
                </a:extLst>
              </p:cNvPr>
              <p:cNvSpPr/>
              <p:nvPr/>
            </p:nvSpPr>
            <p:spPr>
              <a:xfrm>
                <a:off x="2324100" y="2019299"/>
                <a:ext cx="7556500" cy="42505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>
                    <a:lumMod val="6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19" name="Pladsholder til indhold 11">
                <a:extLst>
                  <a:ext uri="{FF2B5EF4-FFF2-40B4-BE49-F238E27FC236}">
                    <a16:creationId xmlns:a16="http://schemas.microsoft.com/office/drawing/2014/main" id="{D461F751-D73B-9C40-9C6E-9A1591E2E7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72" t="1947" r="1227" b="2427"/>
              <a:stretch/>
            </p:blipFill>
            <p:spPr>
              <a:xfrm>
                <a:off x="2655737" y="2115049"/>
                <a:ext cx="7181922" cy="4138880"/>
              </a:xfrm>
              <a:prstGeom prst="rect">
                <a:avLst/>
              </a:prstGeom>
            </p:spPr>
          </p:pic>
        </p:grp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C5ECA99F-AB7B-6648-84D9-F30C2D6EDBF3}"/>
                </a:ext>
              </a:extLst>
            </p:cNvPr>
            <p:cNvGrpSpPr/>
            <p:nvPr/>
          </p:nvGrpSpPr>
          <p:grpSpPr>
            <a:xfrm>
              <a:off x="5662210" y="3700915"/>
              <a:ext cx="909821" cy="556294"/>
              <a:chOff x="5662210" y="3700915"/>
              <a:chExt cx="909821" cy="556294"/>
            </a:xfrm>
          </p:grpSpPr>
          <p:sp>
            <p:nvSpPr>
              <p:cNvPr id="16" name="Afrundet rektangel 8">
                <a:hlinkClick r:id="rId4"/>
                <a:extLst>
                  <a:ext uri="{FF2B5EF4-FFF2-40B4-BE49-F238E27FC236}">
                    <a16:creationId xmlns:a16="http://schemas.microsoft.com/office/drawing/2014/main" id="{A9E05A7A-455A-784E-8435-1ACAE1E0980C}"/>
                  </a:ext>
                </a:extLst>
              </p:cNvPr>
              <p:cNvSpPr/>
              <p:nvPr/>
            </p:nvSpPr>
            <p:spPr>
              <a:xfrm>
                <a:off x="5662210" y="3700915"/>
                <a:ext cx="909821" cy="556294"/>
              </a:xfrm>
              <a:custGeom>
                <a:avLst/>
                <a:gdLst>
                  <a:gd name="connsiteX0" fmla="*/ 0 w 884089"/>
                  <a:gd name="connsiteY0" fmla="*/ 88902 h 533400"/>
                  <a:gd name="connsiteX1" fmla="*/ 88902 w 884089"/>
                  <a:gd name="connsiteY1" fmla="*/ 0 h 533400"/>
                  <a:gd name="connsiteX2" fmla="*/ 795187 w 884089"/>
                  <a:gd name="connsiteY2" fmla="*/ 0 h 533400"/>
                  <a:gd name="connsiteX3" fmla="*/ 884089 w 884089"/>
                  <a:gd name="connsiteY3" fmla="*/ 88902 h 533400"/>
                  <a:gd name="connsiteX4" fmla="*/ 884089 w 884089"/>
                  <a:gd name="connsiteY4" fmla="*/ 444498 h 533400"/>
                  <a:gd name="connsiteX5" fmla="*/ 795187 w 884089"/>
                  <a:gd name="connsiteY5" fmla="*/ 533400 h 533400"/>
                  <a:gd name="connsiteX6" fmla="*/ 88902 w 884089"/>
                  <a:gd name="connsiteY6" fmla="*/ 533400 h 533400"/>
                  <a:gd name="connsiteX7" fmla="*/ 0 w 884089"/>
                  <a:gd name="connsiteY7" fmla="*/ 444498 h 533400"/>
                  <a:gd name="connsiteX8" fmla="*/ 0 w 884089"/>
                  <a:gd name="connsiteY8" fmla="*/ 88902 h 533400"/>
                  <a:gd name="connsiteX0" fmla="*/ 0 w 884089"/>
                  <a:gd name="connsiteY0" fmla="*/ 94272 h 538770"/>
                  <a:gd name="connsiteX1" fmla="*/ 88902 w 884089"/>
                  <a:gd name="connsiteY1" fmla="*/ 5370 h 538770"/>
                  <a:gd name="connsiteX2" fmla="*/ 795187 w 884089"/>
                  <a:gd name="connsiteY2" fmla="*/ 5370 h 538770"/>
                  <a:gd name="connsiteX3" fmla="*/ 884089 w 884089"/>
                  <a:gd name="connsiteY3" fmla="*/ 94272 h 538770"/>
                  <a:gd name="connsiteX4" fmla="*/ 884089 w 884089"/>
                  <a:gd name="connsiteY4" fmla="*/ 449868 h 538770"/>
                  <a:gd name="connsiteX5" fmla="*/ 795187 w 884089"/>
                  <a:gd name="connsiteY5" fmla="*/ 538770 h 538770"/>
                  <a:gd name="connsiteX6" fmla="*/ 88902 w 884089"/>
                  <a:gd name="connsiteY6" fmla="*/ 538770 h 538770"/>
                  <a:gd name="connsiteX7" fmla="*/ 0 w 884089"/>
                  <a:gd name="connsiteY7" fmla="*/ 449868 h 538770"/>
                  <a:gd name="connsiteX8" fmla="*/ 0 w 884089"/>
                  <a:gd name="connsiteY8" fmla="*/ 94272 h 538770"/>
                  <a:gd name="connsiteX0" fmla="*/ 0 w 884089"/>
                  <a:gd name="connsiteY0" fmla="*/ 99529 h 544027"/>
                  <a:gd name="connsiteX1" fmla="*/ 88902 w 884089"/>
                  <a:gd name="connsiteY1" fmla="*/ 10627 h 544027"/>
                  <a:gd name="connsiteX2" fmla="*/ 795187 w 884089"/>
                  <a:gd name="connsiteY2" fmla="*/ 10627 h 544027"/>
                  <a:gd name="connsiteX3" fmla="*/ 884089 w 884089"/>
                  <a:gd name="connsiteY3" fmla="*/ 99529 h 544027"/>
                  <a:gd name="connsiteX4" fmla="*/ 884089 w 884089"/>
                  <a:gd name="connsiteY4" fmla="*/ 455125 h 544027"/>
                  <a:gd name="connsiteX5" fmla="*/ 795187 w 884089"/>
                  <a:gd name="connsiteY5" fmla="*/ 544027 h 544027"/>
                  <a:gd name="connsiteX6" fmla="*/ 88902 w 884089"/>
                  <a:gd name="connsiteY6" fmla="*/ 544027 h 544027"/>
                  <a:gd name="connsiteX7" fmla="*/ 0 w 884089"/>
                  <a:gd name="connsiteY7" fmla="*/ 455125 h 544027"/>
                  <a:gd name="connsiteX8" fmla="*/ 0 w 884089"/>
                  <a:gd name="connsiteY8" fmla="*/ 99529 h 544027"/>
                  <a:gd name="connsiteX0" fmla="*/ 7161 w 891250"/>
                  <a:gd name="connsiteY0" fmla="*/ 99529 h 544027"/>
                  <a:gd name="connsiteX1" fmla="*/ 96063 w 891250"/>
                  <a:gd name="connsiteY1" fmla="*/ 10627 h 544027"/>
                  <a:gd name="connsiteX2" fmla="*/ 802348 w 891250"/>
                  <a:gd name="connsiteY2" fmla="*/ 10627 h 544027"/>
                  <a:gd name="connsiteX3" fmla="*/ 891250 w 891250"/>
                  <a:gd name="connsiteY3" fmla="*/ 99529 h 544027"/>
                  <a:gd name="connsiteX4" fmla="*/ 891250 w 891250"/>
                  <a:gd name="connsiteY4" fmla="*/ 455125 h 544027"/>
                  <a:gd name="connsiteX5" fmla="*/ 802348 w 891250"/>
                  <a:gd name="connsiteY5" fmla="*/ 544027 h 544027"/>
                  <a:gd name="connsiteX6" fmla="*/ 96063 w 891250"/>
                  <a:gd name="connsiteY6" fmla="*/ 544027 h 544027"/>
                  <a:gd name="connsiteX7" fmla="*/ 7161 w 891250"/>
                  <a:gd name="connsiteY7" fmla="*/ 455125 h 544027"/>
                  <a:gd name="connsiteX8" fmla="*/ 7161 w 891250"/>
                  <a:gd name="connsiteY8" fmla="*/ 99529 h 544027"/>
                  <a:gd name="connsiteX0" fmla="*/ 10627 w 894716"/>
                  <a:gd name="connsiteY0" fmla="*/ 99529 h 544027"/>
                  <a:gd name="connsiteX1" fmla="*/ 99529 w 894716"/>
                  <a:gd name="connsiteY1" fmla="*/ 10627 h 544027"/>
                  <a:gd name="connsiteX2" fmla="*/ 805814 w 894716"/>
                  <a:gd name="connsiteY2" fmla="*/ 10627 h 544027"/>
                  <a:gd name="connsiteX3" fmla="*/ 894716 w 894716"/>
                  <a:gd name="connsiteY3" fmla="*/ 99529 h 544027"/>
                  <a:gd name="connsiteX4" fmla="*/ 894716 w 894716"/>
                  <a:gd name="connsiteY4" fmla="*/ 455125 h 544027"/>
                  <a:gd name="connsiteX5" fmla="*/ 805814 w 894716"/>
                  <a:gd name="connsiteY5" fmla="*/ 544027 h 544027"/>
                  <a:gd name="connsiteX6" fmla="*/ 99529 w 894716"/>
                  <a:gd name="connsiteY6" fmla="*/ 544027 h 544027"/>
                  <a:gd name="connsiteX7" fmla="*/ 10627 w 894716"/>
                  <a:gd name="connsiteY7" fmla="*/ 455125 h 544027"/>
                  <a:gd name="connsiteX8" fmla="*/ 10627 w 894716"/>
                  <a:gd name="connsiteY8" fmla="*/ 99529 h 544027"/>
                  <a:gd name="connsiteX0" fmla="*/ 10627 w 894716"/>
                  <a:gd name="connsiteY0" fmla="*/ 99529 h 552978"/>
                  <a:gd name="connsiteX1" fmla="*/ 99529 w 894716"/>
                  <a:gd name="connsiteY1" fmla="*/ 10627 h 552978"/>
                  <a:gd name="connsiteX2" fmla="*/ 805814 w 894716"/>
                  <a:gd name="connsiteY2" fmla="*/ 10627 h 552978"/>
                  <a:gd name="connsiteX3" fmla="*/ 894716 w 894716"/>
                  <a:gd name="connsiteY3" fmla="*/ 99529 h 552978"/>
                  <a:gd name="connsiteX4" fmla="*/ 894716 w 894716"/>
                  <a:gd name="connsiteY4" fmla="*/ 455125 h 552978"/>
                  <a:gd name="connsiteX5" fmla="*/ 805814 w 894716"/>
                  <a:gd name="connsiteY5" fmla="*/ 544027 h 552978"/>
                  <a:gd name="connsiteX6" fmla="*/ 99529 w 894716"/>
                  <a:gd name="connsiteY6" fmla="*/ 544027 h 552978"/>
                  <a:gd name="connsiteX7" fmla="*/ 10627 w 894716"/>
                  <a:gd name="connsiteY7" fmla="*/ 455125 h 552978"/>
                  <a:gd name="connsiteX8" fmla="*/ 10627 w 894716"/>
                  <a:gd name="connsiteY8" fmla="*/ 99529 h 552978"/>
                  <a:gd name="connsiteX0" fmla="*/ 10627 w 894716"/>
                  <a:gd name="connsiteY0" fmla="*/ 99529 h 556294"/>
                  <a:gd name="connsiteX1" fmla="*/ 99529 w 894716"/>
                  <a:gd name="connsiteY1" fmla="*/ 10627 h 556294"/>
                  <a:gd name="connsiteX2" fmla="*/ 805814 w 894716"/>
                  <a:gd name="connsiteY2" fmla="*/ 10627 h 556294"/>
                  <a:gd name="connsiteX3" fmla="*/ 894716 w 894716"/>
                  <a:gd name="connsiteY3" fmla="*/ 99529 h 556294"/>
                  <a:gd name="connsiteX4" fmla="*/ 894716 w 894716"/>
                  <a:gd name="connsiteY4" fmla="*/ 455125 h 556294"/>
                  <a:gd name="connsiteX5" fmla="*/ 805814 w 894716"/>
                  <a:gd name="connsiteY5" fmla="*/ 544027 h 556294"/>
                  <a:gd name="connsiteX6" fmla="*/ 99529 w 894716"/>
                  <a:gd name="connsiteY6" fmla="*/ 544027 h 556294"/>
                  <a:gd name="connsiteX7" fmla="*/ 10627 w 894716"/>
                  <a:gd name="connsiteY7" fmla="*/ 455125 h 556294"/>
                  <a:gd name="connsiteX8" fmla="*/ 10627 w 894716"/>
                  <a:gd name="connsiteY8" fmla="*/ 99529 h 556294"/>
                  <a:gd name="connsiteX0" fmla="*/ 10627 w 903667"/>
                  <a:gd name="connsiteY0" fmla="*/ 99529 h 556294"/>
                  <a:gd name="connsiteX1" fmla="*/ 99529 w 903667"/>
                  <a:gd name="connsiteY1" fmla="*/ 10627 h 556294"/>
                  <a:gd name="connsiteX2" fmla="*/ 805814 w 903667"/>
                  <a:gd name="connsiteY2" fmla="*/ 10627 h 556294"/>
                  <a:gd name="connsiteX3" fmla="*/ 894716 w 903667"/>
                  <a:gd name="connsiteY3" fmla="*/ 99529 h 556294"/>
                  <a:gd name="connsiteX4" fmla="*/ 894716 w 903667"/>
                  <a:gd name="connsiteY4" fmla="*/ 455125 h 556294"/>
                  <a:gd name="connsiteX5" fmla="*/ 805814 w 903667"/>
                  <a:gd name="connsiteY5" fmla="*/ 544027 h 556294"/>
                  <a:gd name="connsiteX6" fmla="*/ 99529 w 903667"/>
                  <a:gd name="connsiteY6" fmla="*/ 544027 h 556294"/>
                  <a:gd name="connsiteX7" fmla="*/ 10627 w 903667"/>
                  <a:gd name="connsiteY7" fmla="*/ 455125 h 556294"/>
                  <a:gd name="connsiteX8" fmla="*/ 10627 w 903667"/>
                  <a:gd name="connsiteY8" fmla="*/ 99529 h 556294"/>
                  <a:gd name="connsiteX0" fmla="*/ 10627 w 909821"/>
                  <a:gd name="connsiteY0" fmla="*/ 99529 h 556294"/>
                  <a:gd name="connsiteX1" fmla="*/ 99529 w 909821"/>
                  <a:gd name="connsiteY1" fmla="*/ 10627 h 556294"/>
                  <a:gd name="connsiteX2" fmla="*/ 805814 w 909821"/>
                  <a:gd name="connsiteY2" fmla="*/ 10627 h 556294"/>
                  <a:gd name="connsiteX3" fmla="*/ 894716 w 909821"/>
                  <a:gd name="connsiteY3" fmla="*/ 99529 h 556294"/>
                  <a:gd name="connsiteX4" fmla="*/ 894716 w 909821"/>
                  <a:gd name="connsiteY4" fmla="*/ 455125 h 556294"/>
                  <a:gd name="connsiteX5" fmla="*/ 805814 w 909821"/>
                  <a:gd name="connsiteY5" fmla="*/ 544027 h 556294"/>
                  <a:gd name="connsiteX6" fmla="*/ 99529 w 909821"/>
                  <a:gd name="connsiteY6" fmla="*/ 544027 h 556294"/>
                  <a:gd name="connsiteX7" fmla="*/ 10627 w 909821"/>
                  <a:gd name="connsiteY7" fmla="*/ 455125 h 556294"/>
                  <a:gd name="connsiteX8" fmla="*/ 10627 w 909821"/>
                  <a:gd name="connsiteY8" fmla="*/ 99529 h 55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9821" h="556294">
                    <a:moveTo>
                      <a:pt x="10627" y="99529"/>
                    </a:moveTo>
                    <a:cubicBezTo>
                      <a:pt x="10627" y="50430"/>
                      <a:pt x="50430" y="10627"/>
                      <a:pt x="99529" y="10627"/>
                    </a:cubicBezTo>
                    <a:cubicBezTo>
                      <a:pt x="334957" y="-5486"/>
                      <a:pt x="550245" y="-1457"/>
                      <a:pt x="805814" y="10627"/>
                    </a:cubicBezTo>
                    <a:cubicBezTo>
                      <a:pt x="854913" y="10627"/>
                      <a:pt x="894716" y="50430"/>
                      <a:pt x="894716" y="99529"/>
                    </a:cubicBezTo>
                    <a:cubicBezTo>
                      <a:pt x="914857" y="222089"/>
                      <a:pt x="914857" y="336593"/>
                      <a:pt x="894716" y="455125"/>
                    </a:cubicBezTo>
                    <a:cubicBezTo>
                      <a:pt x="894716" y="504224"/>
                      <a:pt x="854913" y="544027"/>
                      <a:pt x="805814" y="544027"/>
                    </a:cubicBezTo>
                    <a:cubicBezTo>
                      <a:pt x="570386" y="556111"/>
                      <a:pt x="338985" y="564168"/>
                      <a:pt x="99529" y="544027"/>
                    </a:cubicBezTo>
                    <a:cubicBezTo>
                      <a:pt x="50430" y="544027"/>
                      <a:pt x="10627" y="504224"/>
                      <a:pt x="10627" y="455125"/>
                    </a:cubicBezTo>
                    <a:cubicBezTo>
                      <a:pt x="-1458" y="340621"/>
                      <a:pt x="-5486" y="222090"/>
                      <a:pt x="10627" y="9952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" name="Trekant 16">
                <a:extLst>
                  <a:ext uri="{FF2B5EF4-FFF2-40B4-BE49-F238E27FC236}">
                    <a16:creationId xmlns:a16="http://schemas.microsoft.com/office/drawing/2014/main" id="{C6D63984-CE34-074F-908C-B01F384CBF56}"/>
                  </a:ext>
                </a:extLst>
              </p:cNvPr>
              <p:cNvSpPr/>
              <p:nvPr/>
            </p:nvSpPr>
            <p:spPr>
              <a:xfrm rot="5400000">
                <a:off x="6014093" y="3858217"/>
                <a:ext cx="280362" cy="24169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218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377-8B28-F948-B9DA-4DCA9AE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6560" cy="1325563"/>
          </a:xfrm>
        </p:spPr>
        <p:txBody>
          <a:bodyPr/>
          <a:lstStyle/>
          <a:p>
            <a:r>
              <a:rPr lang="da-DK" dirty="0"/>
              <a:t>Dagsorden til møde 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D40400-E972-9A4D-8428-32055F1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6560" cy="4320000"/>
          </a:xfrm>
        </p:spPr>
        <p:txBody>
          <a:bodyPr/>
          <a:lstStyle/>
          <a:p>
            <a:r>
              <a:rPr lang="da-DK" sz="2400" dirty="0"/>
              <a:t>Selvevaluering om samspil og relationer </a:t>
            </a:r>
            <a:br>
              <a:rPr lang="da-DK" sz="2400" dirty="0"/>
            </a:br>
            <a:r>
              <a:rPr lang="da-DK" sz="2400" dirty="0"/>
              <a:t>(trin 1-2)</a:t>
            </a:r>
          </a:p>
          <a:p>
            <a:pPr marL="0" indent="0">
              <a:spcAft>
                <a:spcPts val="600"/>
              </a:spcAft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A00978-5608-5A45-80CF-6C152BDF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3237" y="6356350"/>
            <a:ext cx="4181424" cy="365125"/>
          </a:xfrm>
        </p:spPr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7F075A-C13C-C64A-B9F2-07EB9EC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23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F452068-F1F8-8F46-BE9C-FECCB9BE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7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B24A8-00F4-924E-9A0C-E3B7B8ED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Redskab til selvevaluering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F1FFCA-DBEE-6C41-81B6-299972F2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6870200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Ved at arbejde med selvevaluering kan vi: </a:t>
            </a:r>
          </a:p>
          <a:p>
            <a:r>
              <a:rPr lang="da-DK" dirty="0"/>
              <a:t>Drøfte, finde fælles forståelser og analysere os frem til, hvilke dele af vores pædagogiske praksis der skal styrkes, så den bliver i tråd med den styrkede pædagogiske læreplan.</a:t>
            </a:r>
          </a:p>
          <a:p>
            <a:r>
              <a:rPr lang="da-DK" dirty="0"/>
              <a:t>Få konkretiseret de næste skridt, så vores dialog fører </a:t>
            </a:r>
            <a:br>
              <a:rPr lang="da-DK" dirty="0"/>
            </a:br>
            <a:r>
              <a:rPr lang="da-DK" dirty="0"/>
              <a:t>til en justeret pædagogisk praksis.</a:t>
            </a:r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45C25A-DB7C-DE4E-BBD8-EA9F5C70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65ECB73-08CE-9B44-911A-020CAD73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24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68FF0CF-8E90-634D-A22F-6B14F2336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88502" y="2058692"/>
            <a:ext cx="2543942" cy="359999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298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B24A8-00F4-924E-9A0C-E3B7B8ED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Selvevaluering, trin 1-2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F1FFCA-DBEE-6C41-81B6-299972F2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5253237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REFLEKTÉR </a:t>
            </a:r>
          </a:p>
          <a:p>
            <a:pPr marL="342900" indent="-342900"/>
            <a:r>
              <a:rPr lang="da-DK" dirty="0"/>
              <a:t>Vi gennemgår og drøfter refleksions-</a:t>
            </a:r>
            <a:br>
              <a:rPr lang="da-DK" dirty="0"/>
            </a:br>
            <a:r>
              <a:rPr lang="da-DK" dirty="0"/>
              <a:t>spørgsmålene. </a:t>
            </a:r>
          </a:p>
          <a:p>
            <a:pPr marL="342900" indent="-342900"/>
            <a:r>
              <a:rPr lang="da-DK" dirty="0"/>
              <a:t>Vi skal tage udgangspunkt i vores </a:t>
            </a:r>
            <a:br>
              <a:rPr lang="da-DK" dirty="0"/>
            </a:br>
            <a:r>
              <a:rPr lang="da-DK" dirty="0"/>
              <a:t>daglige praksis og konkrete eksempler. </a:t>
            </a:r>
          </a:p>
          <a:p>
            <a:pPr marL="342900" indent="-342900"/>
            <a:endParaRPr lang="da-DK" dirty="0"/>
          </a:p>
          <a:p>
            <a:pPr marL="0" indent="0">
              <a:buNone/>
            </a:pPr>
            <a:r>
              <a:rPr lang="da-DK" b="1" dirty="0"/>
              <a:t>VURDÉR </a:t>
            </a:r>
          </a:p>
          <a:p>
            <a:pPr marL="342900" indent="-342900"/>
            <a:r>
              <a:rPr lang="da-DK" dirty="0"/>
              <a:t>Vi skal diskutere spørgsmålet </a:t>
            </a:r>
            <a:br>
              <a:rPr lang="da-DK" dirty="0"/>
            </a:br>
            <a:r>
              <a:rPr lang="da-DK" dirty="0"/>
              <a:t>med udgangspunkt i den </a:t>
            </a:r>
            <a:br>
              <a:rPr lang="da-DK" dirty="0"/>
            </a:br>
            <a:r>
              <a:rPr lang="da-DK" dirty="0"/>
              <a:t>seneste måned. </a:t>
            </a:r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45C25A-DB7C-DE4E-BBD8-EA9F5C70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65ECB73-08CE-9B44-911A-020CAD73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25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60A6FA4-9AAB-0542-9FE6-8B1239BCC9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88502" y="2058692"/>
            <a:ext cx="2543941" cy="359999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0" name="Grafik 9" descr="Tale">
            <a:extLst>
              <a:ext uri="{FF2B5EF4-FFF2-40B4-BE49-F238E27FC236}">
                <a16:creationId xmlns:a16="http://schemas.microsoft.com/office/drawing/2014/main" id="{1AB5B7C5-65A6-5144-AB0F-D52DEA622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950738" y="4131733"/>
            <a:ext cx="3218306" cy="250836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586236A-EC57-C944-B36B-33AD5E8A44B1}"/>
              </a:ext>
            </a:extLst>
          </p:cNvPr>
          <p:cNvSpPr txBox="1"/>
          <p:nvPr/>
        </p:nvSpPr>
        <p:spPr>
          <a:xfrm>
            <a:off x="5564683" y="4711097"/>
            <a:ext cx="23137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Vi fortsætter med trin 3 efter at have arbejdet 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mere med samspil 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og relationer </a:t>
            </a:r>
          </a:p>
          <a:p>
            <a:endParaRPr lang="da-DK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60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2E377-8B28-F948-B9DA-4DCA9AE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25369"/>
            <a:ext cx="8976560" cy="1325563"/>
          </a:xfrm>
        </p:spPr>
        <p:txBody>
          <a:bodyPr/>
          <a:lstStyle/>
          <a:p>
            <a:r>
              <a:rPr lang="da-DK" dirty="0"/>
              <a:t>Dagsorden til møde 3-5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D40400-E972-9A4D-8428-32055F1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8976560" cy="4320000"/>
          </a:xfrm>
        </p:spPr>
        <p:txBody>
          <a:bodyPr/>
          <a:lstStyle/>
          <a:p>
            <a:pPr>
              <a:spcAft>
                <a:spcPts val="1600"/>
              </a:spcAft>
            </a:pPr>
            <a:r>
              <a:rPr lang="da-DK" sz="2400" dirty="0"/>
              <a:t>Dialog og refleksion (dialogkort, vej 1-3) </a:t>
            </a:r>
            <a:br>
              <a:rPr lang="da-DK" sz="2400" dirty="0"/>
            </a:br>
            <a:r>
              <a:rPr lang="da-DK" sz="2400" dirty="0"/>
              <a:t>(hhv. møde 3, 4 og 5)</a:t>
            </a:r>
          </a:p>
          <a:p>
            <a:pPr>
              <a:spcAft>
                <a:spcPts val="1600"/>
              </a:spcAft>
            </a:pPr>
            <a:r>
              <a:rPr lang="da-DK" sz="2400" dirty="0"/>
              <a:t>Beslutning om konkrete handlinger (selvevaluering, trin 3) </a:t>
            </a:r>
            <a:br>
              <a:rPr lang="da-DK" sz="2400" dirty="0"/>
            </a:br>
            <a:r>
              <a:rPr lang="da-DK" sz="2400" dirty="0"/>
              <a:t>(efter møde 2-5)</a:t>
            </a:r>
          </a:p>
          <a:p>
            <a:pPr>
              <a:spcAft>
                <a:spcPts val="1600"/>
              </a:spcAft>
            </a:pPr>
            <a:r>
              <a:rPr lang="da-DK" sz="2400" dirty="0"/>
              <a:t>Skema til handling udfyldes for at have en fælles plan for de næste skridt</a:t>
            </a:r>
          </a:p>
          <a:p>
            <a:pPr marL="0" indent="0">
              <a:spcAft>
                <a:spcPts val="600"/>
              </a:spcAft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A00978-5608-5A45-80CF-6C152BDF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3237" y="6356350"/>
            <a:ext cx="4181424" cy="365125"/>
          </a:xfrm>
        </p:spPr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07F075A-C13C-C64A-B9F2-07EB9EC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26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F452068-F1F8-8F46-BE9C-FECCB9BE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85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EBBAFC8D-AB33-D040-8C02-E69FEB35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0288">
            <a:off x="8222606" y="1853891"/>
            <a:ext cx="2572015" cy="181554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  <a:alpha val="90000"/>
              </a:scheme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72CA05-2F77-B043-8373-3EF65BAA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Faglig drøftelse ud fra tre dialogkort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D38A8C-E117-DD4D-AAF9-856A3997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4800847" cy="4320000"/>
          </a:xfrm>
        </p:spPr>
        <p:txBody>
          <a:bodyPr/>
          <a:lstStyle/>
          <a:p>
            <a:r>
              <a:rPr lang="da-DK" dirty="0"/>
              <a:t>Drøft refleksionsspørgsmålene på </a:t>
            </a:r>
            <a:br>
              <a:rPr lang="da-DK" dirty="0"/>
            </a:br>
            <a:r>
              <a:rPr lang="da-DK" dirty="0"/>
              <a:t>det første dialogkort (vej 1) </a:t>
            </a:r>
            <a:br>
              <a:rPr lang="da-DK" dirty="0"/>
            </a:br>
            <a:r>
              <a:rPr lang="da-DK" dirty="0"/>
              <a:t>i grupper à 3-5 personer.</a:t>
            </a:r>
          </a:p>
          <a:p>
            <a:r>
              <a:rPr lang="da-DK" dirty="0"/>
              <a:t>Notér jeres refleksioner.</a:t>
            </a:r>
            <a:endParaRPr lang="da-DK" i="1" dirty="0"/>
          </a:p>
          <a:p>
            <a:r>
              <a:rPr lang="da-DK" dirty="0"/>
              <a:t>Afslut med at dele to refleksioner </a:t>
            </a:r>
            <a:br>
              <a:rPr lang="da-DK" dirty="0"/>
            </a:br>
            <a:r>
              <a:rPr lang="da-DK" dirty="0"/>
              <a:t>med de andre grupper.</a:t>
            </a:r>
          </a:p>
          <a:p>
            <a:r>
              <a:rPr lang="da-DK" dirty="0"/>
              <a:t>Fortsæt med de næste dialogkort </a:t>
            </a:r>
            <a:br>
              <a:rPr lang="da-DK" dirty="0"/>
            </a:br>
            <a:r>
              <a:rPr lang="da-DK" dirty="0"/>
              <a:t>(vej 2 og vej 3).</a:t>
            </a:r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853146B-2330-9E44-AD45-13D84603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3B0C841-0FB2-064A-85E9-EC3537A5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27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B5EEC21-4FB8-9748-BE28-3A2128E1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780" y="3078140"/>
            <a:ext cx="2572015" cy="181554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  <a:alpha val="90000"/>
              </a:scheme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48A614E-DCD7-B94B-A3C2-4CF777880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237" y="3896030"/>
            <a:ext cx="2572015" cy="181554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  <a:alpha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478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BE20B-53D4-6F4A-A253-D98075CA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Selvevaluering, trin 3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066DBE-CFF2-8941-8941-FEF79871C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1" y="1980000"/>
            <a:ext cx="4541482" cy="4320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BESLUT</a:t>
            </a:r>
            <a:r>
              <a:rPr lang="da-DK" dirty="0"/>
              <a:t> </a:t>
            </a:r>
          </a:p>
          <a:p>
            <a:pPr marL="342900" indent="-342900"/>
            <a:r>
              <a:rPr lang="da-DK" dirty="0"/>
              <a:t>Vi skal nu drøfte og tage stilling til de fire tiltag i cirklen og beslutte vores næste skridt. </a:t>
            </a:r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C63CF2B-7610-EB45-A33A-C903B870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E6B9DA7-1CC3-FD46-85A7-D11A694D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28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C7BEF19-313A-474E-859A-3DEF02ABD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95" b="5117"/>
          <a:stretch/>
        </p:blipFill>
        <p:spPr>
          <a:xfrm>
            <a:off x="6446304" y="2345635"/>
            <a:ext cx="4898974" cy="294198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4022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65D1A-FF3A-804B-BE62-2358121E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Skema til handling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483C13-FED1-8F4D-B054-E04D244EB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6590800" cy="4320000"/>
          </a:xfrm>
        </p:spPr>
        <p:txBody>
          <a:bodyPr/>
          <a:lstStyle/>
          <a:p>
            <a:pPr marL="1800" indent="0">
              <a:buNone/>
            </a:pPr>
            <a:r>
              <a:rPr lang="da-DK" b="1" dirty="0"/>
              <a:t>BLIV KONKRETE</a:t>
            </a:r>
          </a:p>
          <a:p>
            <a:r>
              <a:rPr lang="da-DK" dirty="0"/>
              <a:t>Når vi har besluttet vores næste skridt, </a:t>
            </a:r>
            <a:br>
              <a:rPr lang="da-DK" dirty="0"/>
            </a:br>
            <a:r>
              <a:rPr lang="da-DK" dirty="0"/>
              <a:t>kan vi udfylde skemaet, så vi har en fælles plan </a:t>
            </a:r>
            <a:br>
              <a:rPr lang="da-DK" dirty="0"/>
            </a:br>
            <a:r>
              <a:rPr lang="da-DK" dirty="0"/>
              <a:t>for det videre arbejde med at styrke praksis.</a:t>
            </a:r>
          </a:p>
          <a:p>
            <a:endParaRPr lang="da-DK" dirty="0"/>
          </a:p>
          <a:p>
            <a:pPr marL="1800" indent="0">
              <a:buNone/>
            </a:pPr>
            <a:r>
              <a:rPr lang="da-DK" b="1" dirty="0"/>
              <a:t>OVERVEJ ET LÆNGEREVARENDE FORLØB</a:t>
            </a:r>
          </a:p>
          <a:p>
            <a:r>
              <a:rPr lang="da-DK" dirty="0"/>
              <a:t>Som en del af vores videre handling kan vi overveje, </a:t>
            </a:r>
            <a:br>
              <a:rPr lang="da-DK" dirty="0"/>
            </a:br>
            <a:r>
              <a:rPr lang="da-DK" dirty="0"/>
              <a:t>om vi vil sætte en længerevarende forankringsproces </a:t>
            </a:r>
            <a:br>
              <a:rPr lang="da-DK" dirty="0"/>
            </a:br>
            <a:r>
              <a:rPr lang="da-DK" dirty="0"/>
              <a:t>i gang. Formålet er at indhente og forankre nye perspektiver på en af de faglige udfordringer, som </a:t>
            </a:r>
            <a:br>
              <a:rPr lang="da-DK" dirty="0"/>
            </a:br>
            <a:r>
              <a:rPr lang="da-DK" dirty="0"/>
              <a:t>vi har fået blik for i løbet af i dag.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3CF297B-E35C-AF42-99FB-764625CE7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B5BAEEA-EF02-4446-9F2F-36EDC5A65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29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E08AED4-14DD-1848-ADE7-F348305A6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12173" y="988150"/>
            <a:ext cx="2542946" cy="359859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46F441B-97FA-C04C-9ADF-D50A0B909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68243" y="2554632"/>
            <a:ext cx="2543942" cy="3599998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796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9910C4-32C0-D742-9884-53BAD2559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198335-B6F8-1A44-8066-2922F4563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9110196" cy="4320000"/>
          </a:xfrm>
        </p:spPr>
        <p:txBody>
          <a:bodyPr/>
          <a:lstStyle/>
          <a:p>
            <a:pPr marL="0" indent="0">
              <a:buNone/>
            </a:pPr>
            <a:r>
              <a:rPr lang="da-DK" sz="1600" dirty="0"/>
              <a:t>Formålet med </a:t>
            </a:r>
            <a:r>
              <a:rPr lang="da-DK" sz="1600" i="1" dirty="0"/>
              <a:t>Inspiration til forløb - Samspil og relationer i det pædagogiske læringsmiljø </a:t>
            </a:r>
            <a:r>
              <a:rPr lang="da-DK" sz="1600" dirty="0"/>
              <a:t>er at inspirere til, hvordan du som leder eller tovholder (fx pædagog, dagplejepædagog eller pædagogisk konsulent) kan tilrettelægge et forløb på 8-12 uger, hvor I arbejder med temaet Samspil og relationer. </a:t>
            </a:r>
          </a:p>
          <a:p>
            <a:pPr marL="0" indent="0">
              <a:buNone/>
            </a:pPr>
            <a:r>
              <a:rPr lang="da-DK" sz="1600" dirty="0"/>
              <a:t>Samspil og relationer er en af de vigtigste faktorer i arbejdet med et stærkt pædagogisk læringsmiljø, jf. </a:t>
            </a:r>
            <a:r>
              <a:rPr lang="da-DK" sz="1600" i="1" dirty="0"/>
              <a:t>Den styrkede pædagogiske læreplan</a:t>
            </a:r>
            <a:r>
              <a:rPr lang="da-DK" sz="1600" dirty="0"/>
              <a:t> (se s. 7).</a:t>
            </a:r>
          </a:p>
          <a:p>
            <a:pPr marL="0" indent="0">
              <a:buNone/>
            </a:pPr>
            <a:r>
              <a:rPr lang="da-DK" sz="1600" dirty="0"/>
              <a:t>På de følgende sider finder du forslag til et konkret forløb, hvor I bruger de materialer, der understøtter arbejdet med den styrkede pædagogiske læreplan og temaet Samspil og relationer.</a:t>
            </a:r>
          </a:p>
          <a:p>
            <a:pPr marL="0" indent="0">
              <a:buNone/>
            </a:pPr>
            <a:r>
              <a:rPr lang="da-DK" sz="1600" dirty="0"/>
              <a:t>Tanken er, at du som leder eller tovholder tilpasser oplægget og bygger videre på det ud fra jeres lokale kontekst og guider jer igennem forløbet. Efterfølgende kan I eventuelt vælge at sætte en længerevarende forankringsproces i gang.</a:t>
            </a:r>
          </a:p>
          <a:p>
            <a:pPr marL="0" indent="0">
              <a:buNone/>
            </a:pPr>
            <a:r>
              <a:rPr lang="da-DK" sz="1600" dirty="0"/>
              <a:t>Når I har gennemført forløbet, er I blevet klogere på temaet om samspil og relationer. I har drøftet </a:t>
            </a:r>
            <a:br>
              <a:rPr lang="da-DK" sz="1600" dirty="0"/>
            </a:br>
            <a:r>
              <a:rPr lang="da-DK" sz="1600" dirty="0"/>
              <a:t>og reflekteret over jeres egen praksis, og I har aftalt, hvordan I vil fortsætte arbejdet med samspil </a:t>
            </a:r>
            <a:br>
              <a:rPr lang="da-DK" sz="1600" dirty="0"/>
            </a:br>
            <a:r>
              <a:rPr lang="da-DK" sz="1600" dirty="0"/>
              <a:t>og relationer i jeres pædagogiske læringsmiljø.  </a:t>
            </a:r>
          </a:p>
          <a:p>
            <a:pPr marL="0" indent="0">
              <a:buNone/>
            </a:pPr>
            <a:r>
              <a:rPr lang="da-DK" sz="1600" dirty="0"/>
              <a:t>Målgruppen for forløbet er det pædagogiske personale.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0CBA09E-A565-2443-8590-6B888BF6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B80B741-2E5C-BE41-B462-4014F6AD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3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33AFEB6-A72A-C746-BC87-944FB30D4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1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83743-F906-194C-8C5B-783880798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Opsamling og afrunding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08CD1BC-FA86-7944-901A-D096A4708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600"/>
              </a:spcAft>
            </a:pPr>
            <a:r>
              <a:rPr lang="da-DK" sz="2400" dirty="0"/>
              <a:t>Hvilke nye indsigter har vi fået om samspil og relationer? </a:t>
            </a:r>
          </a:p>
          <a:p>
            <a:pPr>
              <a:spcAft>
                <a:spcPts val="1600"/>
              </a:spcAft>
            </a:pPr>
            <a:r>
              <a:rPr lang="da-DK" sz="2400" dirty="0"/>
              <a:t>Hvilke nye perspektiver har vi fået på vores egen praksis? </a:t>
            </a:r>
          </a:p>
          <a:p>
            <a:pPr>
              <a:spcAft>
                <a:spcPts val="1600"/>
              </a:spcAft>
            </a:pPr>
            <a:r>
              <a:rPr lang="da-DK" sz="2400" dirty="0"/>
              <a:t>Hvilke aftaler har vi for, hvordan vi arbejder med </a:t>
            </a:r>
            <a:br>
              <a:rPr lang="da-DK" sz="2400" dirty="0"/>
            </a:br>
            <a:r>
              <a:rPr lang="da-DK" sz="2400" dirty="0"/>
              <a:t>samspil og relationer fremover? </a:t>
            </a:r>
          </a:p>
          <a:p>
            <a:pPr marL="180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9BCAE11-5BCB-D54B-A137-78E20380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Samspil og relationer i det pædagogiske læringsmiljø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6968AF8-5619-F046-AC4E-6E0165D3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88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Lige forbindelse 53">
            <a:extLst>
              <a:ext uri="{FF2B5EF4-FFF2-40B4-BE49-F238E27FC236}">
                <a16:creationId xmlns:a16="http://schemas.microsoft.com/office/drawing/2014/main" id="{6A441EFB-27DE-D445-981F-3E3F1C345860}"/>
              </a:ext>
            </a:extLst>
          </p:cNvPr>
          <p:cNvCxnSpPr>
            <a:cxnSpLocks/>
          </p:cNvCxnSpPr>
          <p:nvPr/>
        </p:nvCxnSpPr>
        <p:spPr>
          <a:xfrm>
            <a:off x="7708093" y="2803193"/>
            <a:ext cx="0" cy="28350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828D232C-5FB7-F644-B1F0-1F4E9C555C44}"/>
              </a:ext>
            </a:extLst>
          </p:cNvPr>
          <p:cNvCxnSpPr>
            <a:cxnSpLocks/>
          </p:cNvCxnSpPr>
          <p:nvPr/>
        </p:nvCxnSpPr>
        <p:spPr>
          <a:xfrm>
            <a:off x="9178971" y="2782750"/>
            <a:ext cx="0" cy="15291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C9F0D377-BD41-BD42-8A0B-C1825900CC11}"/>
              </a:ext>
            </a:extLst>
          </p:cNvPr>
          <p:cNvCxnSpPr/>
          <p:nvPr/>
        </p:nvCxnSpPr>
        <p:spPr>
          <a:xfrm>
            <a:off x="3228188" y="2762773"/>
            <a:ext cx="0" cy="19740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3639506F-6005-4841-AAB1-B0B691EF25DD}"/>
              </a:ext>
            </a:extLst>
          </p:cNvPr>
          <p:cNvCxnSpPr>
            <a:cxnSpLocks/>
          </p:cNvCxnSpPr>
          <p:nvPr/>
        </p:nvCxnSpPr>
        <p:spPr>
          <a:xfrm flipH="1">
            <a:off x="4728117" y="2706299"/>
            <a:ext cx="39938" cy="25905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498D2F1A-6C35-C641-A5F0-935FF390856E}"/>
              </a:ext>
            </a:extLst>
          </p:cNvPr>
          <p:cNvCxnSpPr>
            <a:cxnSpLocks/>
          </p:cNvCxnSpPr>
          <p:nvPr/>
        </p:nvCxnSpPr>
        <p:spPr>
          <a:xfrm>
            <a:off x="6217547" y="2762862"/>
            <a:ext cx="0" cy="28350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330B90BD-7B62-6C4E-B4E3-DBA1561B714D}"/>
              </a:ext>
            </a:extLst>
          </p:cNvPr>
          <p:cNvCxnSpPr>
            <a:cxnSpLocks/>
          </p:cNvCxnSpPr>
          <p:nvPr/>
        </p:nvCxnSpPr>
        <p:spPr>
          <a:xfrm>
            <a:off x="1780759" y="2803193"/>
            <a:ext cx="0" cy="21758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BFEED367-2BE2-704B-B363-FA5EE82F7575}"/>
              </a:ext>
            </a:extLst>
          </p:cNvPr>
          <p:cNvSpPr/>
          <p:nvPr/>
        </p:nvSpPr>
        <p:spPr>
          <a:xfrm>
            <a:off x="6952690" y="2967487"/>
            <a:ext cx="3050772" cy="3204714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9910C4-32C0-D742-9884-53BAD2559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0" dirty="0"/>
              <a:t>Forslag til forløb 2 </a:t>
            </a:r>
            <a:br>
              <a:rPr lang="da-DK" dirty="0"/>
            </a:br>
            <a:r>
              <a:rPr lang="da-DK" dirty="0"/>
              <a:t>Flere kortere møder som afsæt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0CBA09E-A565-2443-8590-6B888BF6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B80B741-2E5C-BE41-B462-4014F6AD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4</a:t>
            </a:fld>
            <a:endParaRPr lang="da-DK" dirty="0"/>
          </a:p>
        </p:txBody>
      </p:sp>
      <p:sp>
        <p:nvSpPr>
          <p:cNvPr id="6" name="Vinkel 5">
            <a:extLst>
              <a:ext uri="{FF2B5EF4-FFF2-40B4-BE49-F238E27FC236}">
                <a16:creationId xmlns:a16="http://schemas.microsoft.com/office/drawing/2014/main" id="{60F863A9-D3AC-6C46-96BB-08A0E6225C6F}"/>
              </a:ext>
            </a:extLst>
          </p:cNvPr>
          <p:cNvSpPr/>
          <p:nvPr/>
        </p:nvSpPr>
        <p:spPr>
          <a:xfrm>
            <a:off x="8386485" y="2862996"/>
            <a:ext cx="173651" cy="21136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3" name="Vinkel 22">
            <a:extLst>
              <a:ext uri="{FF2B5EF4-FFF2-40B4-BE49-F238E27FC236}">
                <a16:creationId xmlns:a16="http://schemas.microsoft.com/office/drawing/2014/main" id="{DA7424C1-2E1D-8E47-8190-3302E60FE210}"/>
              </a:ext>
            </a:extLst>
          </p:cNvPr>
          <p:cNvSpPr/>
          <p:nvPr/>
        </p:nvSpPr>
        <p:spPr>
          <a:xfrm flipH="1">
            <a:off x="8371372" y="6066521"/>
            <a:ext cx="173651" cy="21136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4" name="Vinkel 23">
            <a:extLst>
              <a:ext uri="{FF2B5EF4-FFF2-40B4-BE49-F238E27FC236}">
                <a16:creationId xmlns:a16="http://schemas.microsoft.com/office/drawing/2014/main" id="{67666B27-9143-2642-A7FF-DF356B8F47AF}"/>
              </a:ext>
            </a:extLst>
          </p:cNvPr>
          <p:cNvSpPr/>
          <p:nvPr/>
        </p:nvSpPr>
        <p:spPr>
          <a:xfrm rot="16200000" flipH="1">
            <a:off x="9909671" y="4347868"/>
            <a:ext cx="173651" cy="21136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5" name="Vinkel 24">
            <a:extLst>
              <a:ext uri="{FF2B5EF4-FFF2-40B4-BE49-F238E27FC236}">
                <a16:creationId xmlns:a16="http://schemas.microsoft.com/office/drawing/2014/main" id="{6DD60B9F-E9A9-3E47-8E9C-796C8EA075AC}"/>
              </a:ext>
            </a:extLst>
          </p:cNvPr>
          <p:cNvSpPr/>
          <p:nvPr/>
        </p:nvSpPr>
        <p:spPr>
          <a:xfrm rot="5400000" flipH="1">
            <a:off x="6871440" y="4355433"/>
            <a:ext cx="173651" cy="21136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39" name="Billede 38">
            <a:extLst>
              <a:ext uri="{FF2B5EF4-FFF2-40B4-BE49-F238E27FC236}">
                <a16:creationId xmlns:a16="http://schemas.microsoft.com/office/drawing/2014/main" id="{8F4228A2-6AB0-6B41-A2C9-73B89CDD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7870FA5F-EEE2-104E-B4CC-725CF8BCAD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925083"/>
              </p:ext>
            </p:extLst>
          </p:nvPr>
        </p:nvGraphicFramePr>
        <p:xfrm>
          <a:off x="1080000" y="2013640"/>
          <a:ext cx="9110196" cy="994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5" name="Rektangel 34">
            <a:extLst>
              <a:ext uri="{FF2B5EF4-FFF2-40B4-BE49-F238E27FC236}">
                <a16:creationId xmlns:a16="http://schemas.microsoft.com/office/drawing/2014/main" id="{33DCB1A1-B588-D64A-96B2-33804B8FCE62}"/>
              </a:ext>
            </a:extLst>
          </p:cNvPr>
          <p:cNvSpPr/>
          <p:nvPr/>
        </p:nvSpPr>
        <p:spPr>
          <a:xfrm>
            <a:off x="1128113" y="3075305"/>
            <a:ext cx="1296000" cy="720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Orientér personalet for at skabe fælles forventninger til forløbet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B5FAC9-98E0-6546-891D-C45D5E4C9AAD}"/>
              </a:ext>
            </a:extLst>
          </p:cNvPr>
          <p:cNvSpPr/>
          <p:nvPr/>
        </p:nvSpPr>
        <p:spPr>
          <a:xfrm>
            <a:off x="4129062" y="3075306"/>
            <a:ext cx="1296000" cy="503999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½ times møde med oplæg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E96EE72E-EBB2-6E46-B4B5-C720B9025886}"/>
              </a:ext>
            </a:extLst>
          </p:cNvPr>
          <p:cNvSpPr/>
          <p:nvPr/>
        </p:nvSpPr>
        <p:spPr>
          <a:xfrm>
            <a:off x="8544913" y="3075305"/>
            <a:ext cx="1296000" cy="86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Evaluér forløbet, og overvej, hvilke nye justeringer og tiltag der er behov for i praksis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89463D21-5D0A-0B46-A9D4-79C408E679FF}"/>
              </a:ext>
            </a:extLst>
          </p:cNvPr>
          <p:cNvSpPr/>
          <p:nvPr/>
        </p:nvSpPr>
        <p:spPr>
          <a:xfrm>
            <a:off x="8537603" y="4055384"/>
            <a:ext cx="1296000" cy="86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Overvej, om I skal igangsætte et forankringsforløb, fx med afsæt i </a:t>
            </a:r>
            <a:r>
              <a:rPr lang="da-DK" sz="900" i="1" dirty="0">
                <a:solidFill>
                  <a:schemeClr val="accent3"/>
                </a:solidFill>
              </a:rPr>
              <a:t>Redskab til forankringsproces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DE91BEB-76E7-2049-909C-07E9FB259CBB}"/>
              </a:ext>
            </a:extLst>
          </p:cNvPr>
          <p:cNvSpPr/>
          <p:nvPr/>
        </p:nvSpPr>
        <p:spPr>
          <a:xfrm>
            <a:off x="5591404" y="5543707"/>
            <a:ext cx="2772657" cy="50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800" dirty="0">
                <a:solidFill>
                  <a:schemeClr val="accent3"/>
                </a:solidFill>
              </a:rPr>
              <a:t>På baggrund af møde 2-5 kan I udfylde </a:t>
            </a:r>
            <a:br>
              <a:rPr lang="da-DK" sz="800" dirty="0">
                <a:solidFill>
                  <a:schemeClr val="accent3"/>
                </a:solidFill>
              </a:rPr>
            </a:br>
            <a:r>
              <a:rPr lang="da-DK" sz="800" dirty="0">
                <a:solidFill>
                  <a:schemeClr val="accent3"/>
                </a:solidFill>
              </a:rPr>
              <a:t>Skema til handling for at have en fælles plan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4BDB1C09-606D-EB44-8B37-DC7E256ABCA8}"/>
              </a:ext>
            </a:extLst>
          </p:cNvPr>
          <p:cNvSpPr/>
          <p:nvPr/>
        </p:nvSpPr>
        <p:spPr>
          <a:xfrm>
            <a:off x="5592851" y="3701911"/>
            <a:ext cx="1296000" cy="720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I kan bruge </a:t>
            </a:r>
            <a:r>
              <a:rPr lang="da-DK" sz="900" i="1" dirty="0">
                <a:solidFill>
                  <a:schemeClr val="accent3"/>
                </a:solidFill>
              </a:rPr>
              <a:t>Redskab til selvevaluering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C4002D90-ECDF-C84D-9003-5DBE019DA883}"/>
              </a:ext>
            </a:extLst>
          </p:cNvPr>
          <p:cNvSpPr/>
          <p:nvPr/>
        </p:nvSpPr>
        <p:spPr>
          <a:xfrm>
            <a:off x="7068062" y="3701911"/>
            <a:ext cx="1296000" cy="720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I kan bruge </a:t>
            </a:r>
            <a:r>
              <a:rPr lang="da-DK" sz="900" i="1" dirty="0">
                <a:solidFill>
                  <a:schemeClr val="accent3"/>
                </a:solidFill>
              </a:rPr>
              <a:t>Dialogkort om Samspil og relationer </a:t>
            </a:r>
          </a:p>
          <a:p>
            <a:pPr algn="ctr"/>
            <a:r>
              <a:rPr lang="da-DK" sz="900" dirty="0">
                <a:solidFill>
                  <a:schemeClr val="accent3"/>
                </a:solidFill>
              </a:rPr>
              <a:t>(fx én vej pr. møde)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4F090B8E-7215-994D-AE15-8F6090FCE02B}"/>
              </a:ext>
            </a:extLst>
          </p:cNvPr>
          <p:cNvSpPr/>
          <p:nvPr/>
        </p:nvSpPr>
        <p:spPr>
          <a:xfrm>
            <a:off x="5592851" y="3075306"/>
            <a:ext cx="1296000" cy="503999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1 times møde med selvevaluering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FD94E374-F6B1-A544-8657-722367ED7A7B}"/>
              </a:ext>
            </a:extLst>
          </p:cNvPr>
          <p:cNvSpPr/>
          <p:nvPr/>
        </p:nvSpPr>
        <p:spPr>
          <a:xfrm>
            <a:off x="4115788" y="4692945"/>
            <a:ext cx="1296000" cy="86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Aftal eventuel forberedelse fra gang til gang (fx et særligt fokus i egen praksis)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A23BE3D6-7270-0F4E-8581-E28EF0BE4A51}"/>
              </a:ext>
            </a:extLst>
          </p:cNvPr>
          <p:cNvSpPr/>
          <p:nvPr/>
        </p:nvSpPr>
        <p:spPr>
          <a:xfrm>
            <a:off x="4129062" y="3701911"/>
            <a:ext cx="1296000" cy="86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Som introduktion kan I se 5 min. film om </a:t>
            </a:r>
            <a:r>
              <a:rPr lang="da-DK" sz="900" i="1" dirty="0">
                <a:solidFill>
                  <a:schemeClr val="accent3"/>
                </a:solidFill>
              </a:rPr>
              <a:t>Samspil og relationer</a:t>
            </a:r>
            <a:r>
              <a:rPr lang="da-DK" sz="900" dirty="0">
                <a:solidFill>
                  <a:schemeClr val="accent3"/>
                </a:solidFill>
              </a:rPr>
              <a:t> eller bruge oplæg </a:t>
            </a:r>
            <a:br>
              <a:rPr lang="da-DK" sz="900" dirty="0">
                <a:solidFill>
                  <a:schemeClr val="accent3"/>
                </a:solidFill>
              </a:rPr>
            </a:br>
            <a:r>
              <a:rPr lang="da-DK" sz="900" dirty="0">
                <a:solidFill>
                  <a:schemeClr val="accent3"/>
                </a:solidFill>
              </a:rPr>
              <a:t>(s. 34-39)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04F80C10-4AFB-2548-A374-CF32F190E28D}"/>
              </a:ext>
            </a:extLst>
          </p:cNvPr>
          <p:cNvSpPr/>
          <p:nvPr/>
        </p:nvSpPr>
        <p:spPr>
          <a:xfrm>
            <a:off x="7068062" y="3075306"/>
            <a:ext cx="1296000" cy="503999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½-1 times møde med dialog og refleksion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391CC54E-D206-CB42-B401-0755BC4D79AF}"/>
              </a:ext>
            </a:extLst>
          </p:cNvPr>
          <p:cNvSpPr/>
          <p:nvPr/>
        </p:nvSpPr>
        <p:spPr>
          <a:xfrm>
            <a:off x="1128113" y="4903339"/>
            <a:ext cx="1296000" cy="86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Tilrettelæg et refleksionsforløb </a:t>
            </a:r>
            <a:br>
              <a:rPr lang="da-DK" sz="900" dirty="0">
                <a:solidFill>
                  <a:schemeClr val="accent3"/>
                </a:solidFill>
              </a:rPr>
            </a:br>
            <a:r>
              <a:rPr lang="da-DK" sz="900" dirty="0">
                <a:solidFill>
                  <a:schemeClr val="accent3"/>
                </a:solidFill>
              </a:rPr>
              <a:t>(fx stuemøder), der passer til jer i en </a:t>
            </a:r>
            <a:br>
              <a:rPr lang="da-DK" sz="900" dirty="0">
                <a:solidFill>
                  <a:schemeClr val="accent3"/>
                </a:solidFill>
              </a:rPr>
            </a:br>
            <a:r>
              <a:rPr lang="da-DK" sz="900" dirty="0">
                <a:solidFill>
                  <a:schemeClr val="accent3"/>
                </a:solidFill>
              </a:rPr>
              <a:t>8-12 ugers periode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B6EBAD99-0EBE-E44B-9C17-E903ED7E1FC8}"/>
              </a:ext>
            </a:extLst>
          </p:cNvPr>
          <p:cNvSpPr/>
          <p:nvPr/>
        </p:nvSpPr>
        <p:spPr>
          <a:xfrm>
            <a:off x="5587275" y="4546851"/>
            <a:ext cx="1296000" cy="86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Beslut, hvilke nye tiltag I vil igangsætte (indhente ny viden/ nye perspektiver på praksis)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02F33BBC-523F-C445-BD57-81803243E18D}"/>
              </a:ext>
            </a:extLst>
          </p:cNvPr>
          <p:cNvSpPr/>
          <p:nvPr/>
        </p:nvSpPr>
        <p:spPr>
          <a:xfrm>
            <a:off x="7068062" y="4550809"/>
            <a:ext cx="1296000" cy="86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Løbende opfølgning </a:t>
            </a:r>
            <a:r>
              <a:rPr lang="da-DK" sz="900" dirty="0" err="1">
                <a:solidFill>
                  <a:schemeClr val="accent3"/>
                </a:solidFill>
              </a:rPr>
              <a:t>mhp</a:t>
            </a:r>
            <a:r>
              <a:rPr lang="da-DK" sz="900" dirty="0">
                <a:solidFill>
                  <a:schemeClr val="accent3"/>
                </a:solidFill>
              </a:rPr>
              <a:t>. at styrke praksis, fx om de tre største udfordringer, </a:t>
            </a:r>
            <a:br>
              <a:rPr lang="da-DK" sz="900" dirty="0">
                <a:solidFill>
                  <a:schemeClr val="accent3"/>
                </a:solidFill>
              </a:rPr>
            </a:br>
            <a:r>
              <a:rPr lang="da-DK" sz="900" dirty="0">
                <a:solidFill>
                  <a:schemeClr val="accent3"/>
                </a:solidFill>
              </a:rPr>
              <a:t>I er kommet frem til</a:t>
            </a: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89663FCA-5D3B-8543-A504-07794F00B384}"/>
              </a:ext>
            </a:extLst>
          </p:cNvPr>
          <p:cNvSpPr/>
          <p:nvPr/>
        </p:nvSpPr>
        <p:spPr>
          <a:xfrm>
            <a:off x="1128113" y="3919849"/>
            <a:ext cx="1296000" cy="86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Som introduktion kan I tale om den styrkede pædagogiske læreplan</a:t>
            </a: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ADCF1757-C411-D844-A22C-E5EE6505CACA}"/>
              </a:ext>
            </a:extLst>
          </p:cNvPr>
          <p:cNvSpPr/>
          <p:nvPr/>
        </p:nvSpPr>
        <p:spPr>
          <a:xfrm>
            <a:off x="2603730" y="4055384"/>
            <a:ext cx="1296000" cy="1499532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For et fælles afsæt kan personalet læse </a:t>
            </a:r>
            <a:r>
              <a:rPr lang="da-DK" sz="900" i="1" dirty="0">
                <a:solidFill>
                  <a:schemeClr val="accent3"/>
                </a:solidFill>
              </a:rPr>
              <a:t>Kort om Samspil og relationer </a:t>
            </a:r>
            <a:r>
              <a:rPr lang="da-DK" sz="900" dirty="0">
                <a:solidFill>
                  <a:schemeClr val="accent3"/>
                </a:solidFill>
              </a:rPr>
              <a:t>(grundlæggende indblik) eller </a:t>
            </a:r>
            <a:r>
              <a:rPr lang="da-DK" sz="900" i="1" dirty="0">
                <a:solidFill>
                  <a:schemeClr val="accent3"/>
                </a:solidFill>
              </a:rPr>
              <a:t>I dybden med Samspil og relationer</a:t>
            </a:r>
            <a:r>
              <a:rPr lang="da-DK" sz="900" dirty="0">
                <a:solidFill>
                  <a:schemeClr val="accent3"/>
                </a:solidFill>
              </a:rPr>
              <a:t> (mere dybdegående viden)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BA56291E-F4AA-9D46-A3A1-356CC5A91F72}"/>
              </a:ext>
            </a:extLst>
          </p:cNvPr>
          <p:cNvSpPr/>
          <p:nvPr/>
        </p:nvSpPr>
        <p:spPr>
          <a:xfrm>
            <a:off x="2603730" y="3075305"/>
            <a:ext cx="1296000" cy="86400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900" dirty="0">
                <a:solidFill>
                  <a:schemeClr val="accent3"/>
                </a:solidFill>
              </a:rPr>
              <a:t>Særligt fokus på samspil og relationer i egen pædagogisk praksis forud for den pædagogiske dag</a:t>
            </a:r>
          </a:p>
        </p:txBody>
      </p:sp>
    </p:spTree>
    <p:extLst>
      <p:ext uri="{BB962C8B-B14F-4D97-AF65-F5344CB8AC3E}">
        <p14:creationId xmlns:p14="http://schemas.microsoft.com/office/powerpoint/2010/main" val="112356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C31A3-D080-5049-9014-061E83B7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Inden I går i gang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875C43D-F19E-FB4D-B4F4-4AC8B25C0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9115965" cy="4320000"/>
          </a:xfrm>
        </p:spPr>
        <p:txBody>
          <a:bodyPr/>
          <a:lstStyle/>
          <a:p>
            <a:pPr marL="285750" indent="-285750"/>
            <a:r>
              <a:rPr lang="da-DK" sz="1600" dirty="0"/>
              <a:t>Begynd med at gøre jeres formål med at sætte fokus på samspil og relationer klart.</a:t>
            </a:r>
          </a:p>
          <a:p>
            <a:pPr marL="285750" indent="-285750"/>
            <a:r>
              <a:rPr lang="da-DK" sz="1600" dirty="0"/>
              <a:t>Overvej, hvilke særlige forhold, der gør sig gældende hos jer i dagtilbuddet eller i kommunen, </a:t>
            </a:r>
            <a:br>
              <a:rPr lang="da-DK" sz="1600" dirty="0"/>
            </a:br>
            <a:r>
              <a:rPr lang="da-DK" sz="1600" dirty="0"/>
              <a:t>og tag højde for det i forløbet ved at tilpasse forløbet med egne pointer og til den lokale kontekst.</a:t>
            </a:r>
          </a:p>
          <a:p>
            <a:pPr marL="285750" indent="-285750"/>
            <a:r>
              <a:rPr lang="da-DK" sz="1600" dirty="0"/>
              <a:t>Vurdér, hvad der tidsmæssigt er realistisk i forhold til tilrettelæggelse af forløbet og i forhold </a:t>
            </a:r>
            <a:br>
              <a:rPr lang="da-DK" sz="1600" dirty="0"/>
            </a:br>
            <a:r>
              <a:rPr lang="da-DK" sz="1600" dirty="0"/>
              <a:t>til hvor mange, der skal deltage i forløbet.</a:t>
            </a:r>
          </a:p>
          <a:p>
            <a:pPr marL="285750" indent="-285750"/>
            <a:r>
              <a:rPr lang="da-DK" sz="1600" dirty="0"/>
              <a:t>Invitér det pædagogiske personale til en orientering om det forløb, I skal i gang med, for at skabe fælles forventninger, og for at personalet kan have en særlig opmærksomhed på praksis med samspil og relationer op til det første møde.</a:t>
            </a:r>
            <a:endParaRPr lang="da-DK" sz="36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da-DK" sz="3600" dirty="0"/>
          </a:p>
          <a:p>
            <a:pPr marL="36000">
              <a:spcBef>
                <a:spcPts val="0"/>
              </a:spcBef>
              <a:spcAft>
                <a:spcPts val="600"/>
              </a:spcAft>
            </a:pPr>
            <a:endParaRPr lang="da-DK" sz="20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2CEB9EE-E809-1B41-B7DD-6B1D85421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64439E4-7C46-7D41-BE9F-F4881E548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5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C516956-066F-6640-9EAC-5B16CDDD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53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C31A3-D080-5049-9014-061E83B7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000">
              <a:spcBef>
                <a:spcPts val="0"/>
              </a:spcBef>
            </a:pPr>
            <a:br>
              <a:rPr lang="da-DK" dirty="0"/>
            </a:br>
            <a:r>
              <a:rPr lang="da-DK" dirty="0"/>
              <a:t>Din rolle som leder eller tovholder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875C43D-F19E-FB4D-B4F4-4AC8B25C0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9115965" cy="4320000"/>
          </a:xfrm>
        </p:spPr>
        <p:txBody>
          <a:bodyPr/>
          <a:lstStyle/>
          <a:p>
            <a:pPr marL="285750" indent="-285750"/>
            <a:r>
              <a:rPr lang="da-DK" sz="1600" dirty="0"/>
              <a:t>At orientere dig i materialerne forud for forløbet. </a:t>
            </a:r>
          </a:p>
          <a:p>
            <a:pPr marL="285750" indent="-285750"/>
            <a:r>
              <a:rPr lang="da-DK" sz="1600" dirty="0"/>
              <a:t>At sikre, at der er den nødvendige tid og de nødvendige rammer til rådighed for et hensigtsmæssigt forløb. </a:t>
            </a:r>
          </a:p>
          <a:p>
            <a:pPr marL="285750" indent="-285750"/>
            <a:r>
              <a:rPr lang="da-DK" sz="1600" dirty="0"/>
              <a:t>At tilrettelægge et forløb tilpasset de lokale forhold med et løbende fokus på jeres praksis </a:t>
            </a:r>
            <a:br>
              <a:rPr lang="da-DK" sz="1600" dirty="0"/>
            </a:br>
            <a:r>
              <a:rPr lang="da-DK" sz="1600" dirty="0"/>
              <a:t>med hensyn til samspil og relationer. Herunder at overveje, om </a:t>
            </a:r>
            <a:r>
              <a:rPr lang="da-DK" sz="1600" i="1" dirty="0"/>
              <a:t>Redskab til forankringsproces </a:t>
            </a:r>
            <a:br>
              <a:rPr lang="da-DK" sz="1600" dirty="0"/>
            </a:br>
            <a:r>
              <a:rPr lang="da-DK" sz="1600" dirty="0"/>
              <a:t>(se s. 8) kan være relevant i forhold til løbende at forankre det pædagogiske arbejde med </a:t>
            </a:r>
            <a:br>
              <a:rPr lang="da-DK" sz="1600" dirty="0"/>
            </a:br>
            <a:r>
              <a:rPr lang="da-DK" sz="1600" dirty="0"/>
              <a:t>samspil og relationer i jeres dagtilbud.</a:t>
            </a:r>
          </a:p>
          <a:p>
            <a:pPr marL="285750" indent="-285750"/>
            <a:r>
              <a:rPr lang="da-DK" sz="1600" dirty="0"/>
              <a:t>At guide personalet gennem forløbet med løbende opfølgning på de refleksioner </a:t>
            </a:r>
            <a:br>
              <a:rPr lang="da-DK" sz="1600" dirty="0"/>
            </a:br>
            <a:r>
              <a:rPr lang="da-DK" sz="1600" dirty="0"/>
              <a:t>og den nye viden, I får undervejs.</a:t>
            </a:r>
          </a:p>
          <a:p>
            <a:pPr marL="285750" indent="-285750"/>
            <a:r>
              <a:rPr lang="da-DK" sz="1600" dirty="0"/>
              <a:t>At sikre, at I får evalueret jeres forløb og får justeret jeres pædagogiske praksis </a:t>
            </a:r>
            <a:br>
              <a:rPr lang="da-DK" sz="1600" dirty="0"/>
            </a:br>
            <a:r>
              <a:rPr lang="da-DK" sz="1600" dirty="0"/>
              <a:t>ud fra den nye viden, I opnår.</a:t>
            </a:r>
          </a:p>
          <a:p>
            <a:pPr marL="36000" indent="0">
              <a:spcBef>
                <a:spcPts val="0"/>
              </a:spcBef>
              <a:spcAft>
                <a:spcPts val="600"/>
              </a:spcAft>
              <a:buNone/>
            </a:pPr>
            <a:endParaRPr lang="da-DK" sz="3600" dirty="0"/>
          </a:p>
          <a:p>
            <a:pPr marL="36000">
              <a:spcBef>
                <a:spcPts val="0"/>
              </a:spcBef>
              <a:spcAft>
                <a:spcPts val="600"/>
              </a:spcAft>
            </a:pPr>
            <a:endParaRPr lang="da-DK" sz="3600" dirty="0"/>
          </a:p>
          <a:p>
            <a:pPr marL="36000">
              <a:spcBef>
                <a:spcPts val="0"/>
              </a:spcBef>
              <a:spcAft>
                <a:spcPts val="600"/>
              </a:spcAft>
            </a:pPr>
            <a:endParaRPr lang="da-DK" sz="20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2CEB9EE-E809-1B41-B7DD-6B1D85421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64439E4-7C46-7D41-BE9F-F4881E548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6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F15A538-95B9-CF42-A5F1-59553E350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718" y="585042"/>
            <a:ext cx="755960" cy="151192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B8656A8-CB17-E441-A867-0033E056E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46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03A2D-0ADC-C04C-95B9-1F2935EF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styrkede pædagogiske læreplan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798E8-79D5-6E45-8A3B-CB577155E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5183235" cy="4320000"/>
          </a:xfrm>
        </p:spPr>
        <p:txBody>
          <a:bodyPr/>
          <a:lstStyle/>
          <a:p>
            <a:pPr marL="1800" indent="0">
              <a:buNone/>
            </a:pPr>
            <a:r>
              <a:rPr lang="da-DK" sz="1600" dirty="0"/>
              <a:t>Ny </a:t>
            </a:r>
            <a:r>
              <a:rPr lang="da-DK" sz="1600" b="1" dirty="0"/>
              <a:t>hovedpublikation</a:t>
            </a:r>
            <a:r>
              <a:rPr lang="da-DK" sz="1600" dirty="0"/>
              <a:t> om den styrkede pædagogiske læreplan</a:t>
            </a:r>
          </a:p>
          <a:p>
            <a:r>
              <a:rPr lang="da-DK" sz="1600" dirty="0"/>
              <a:t>Indeholder det fælles pædagogiske grundlag </a:t>
            </a:r>
            <a:br>
              <a:rPr lang="da-DK" sz="1600" dirty="0"/>
            </a:br>
            <a:r>
              <a:rPr lang="da-DK" sz="1600" dirty="0"/>
              <a:t>og de seks læreplanstemaer</a:t>
            </a:r>
          </a:p>
          <a:p>
            <a:r>
              <a:rPr lang="da-DK" sz="1600" dirty="0"/>
              <a:t>Samler alle bestemmelser og bemærkninger </a:t>
            </a:r>
            <a:br>
              <a:rPr lang="da-DK" sz="1600" dirty="0"/>
            </a:br>
            <a:r>
              <a:rPr lang="da-DK" sz="1600" dirty="0"/>
              <a:t>om læreplanen fra den nye dagtilbudslov </a:t>
            </a:r>
            <a:br>
              <a:rPr lang="da-DK" sz="1600" dirty="0"/>
            </a:br>
            <a:r>
              <a:rPr lang="da-DK" sz="1600" dirty="0"/>
              <a:t>og bekendtgørelsen om de brede pædagogiske læringsmål og de seks læreplanstemaer</a:t>
            </a:r>
          </a:p>
          <a:p>
            <a:pPr marL="1800" indent="0">
              <a:buNone/>
            </a:pPr>
            <a:endParaRPr lang="da-DK" sz="16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5743BDA-D7EC-B641-B076-D1F484C2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080B7A7-3801-9948-AC15-AE9D2BEA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7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0BBAA44-EF33-FF43-9299-8427371C6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23504" y="2100148"/>
            <a:ext cx="2539444" cy="359363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D6BD288-714C-B44A-9B55-3FA284761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69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03A2D-0ADC-C04C-95B9-1F2935EF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 redskaber til </a:t>
            </a:r>
            <a:br>
              <a:rPr lang="da-DK" dirty="0"/>
            </a:br>
            <a:r>
              <a:rPr lang="da-DK" dirty="0"/>
              <a:t>selvevaluering og forankring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798E8-79D5-6E45-8A3B-CB577155E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6866379" cy="4453168"/>
          </a:xfrm>
        </p:spPr>
        <p:txBody>
          <a:bodyPr/>
          <a:lstStyle/>
          <a:p>
            <a:pPr marL="0" indent="0">
              <a:buNone/>
            </a:pPr>
            <a:r>
              <a:rPr lang="da-DK" sz="1600" dirty="0"/>
              <a:t>Redskab til </a:t>
            </a:r>
            <a:r>
              <a:rPr lang="da-DK" sz="1600" b="1" dirty="0"/>
              <a:t>selvevaluering </a:t>
            </a:r>
            <a:r>
              <a:rPr lang="da-DK" sz="1600" dirty="0"/>
              <a:t>(henvendt til leder og pædagogisk personale)</a:t>
            </a:r>
          </a:p>
          <a:p>
            <a:r>
              <a:rPr lang="da-DK" sz="1600" dirty="0"/>
              <a:t>Giver mulighed for at reflektere over og vurdere centrale elementer </a:t>
            </a:r>
            <a:br>
              <a:rPr lang="da-DK" sz="1600" dirty="0"/>
            </a:br>
            <a:r>
              <a:rPr lang="da-DK" sz="1600" dirty="0"/>
              <a:t>i den styrkede pædagogiske læreplan i relation til jeres dagtilbud. </a:t>
            </a:r>
          </a:p>
          <a:p>
            <a:r>
              <a:rPr lang="da-DK" sz="1600" dirty="0"/>
              <a:t>Kan bruges som afsæt for arbejdet med temaet Samspil og relationer i det pædagogiske læringsmiljø. Den hjælper jer også til at konkretisere de næste skridt i jeres udviklingsproces i forhold til at realisere den styrkede pædagogiske læreplan.</a:t>
            </a:r>
          </a:p>
          <a:p>
            <a:pPr marL="0" indent="0">
              <a:buNone/>
            </a:pPr>
            <a:r>
              <a:rPr lang="da-DK" sz="1600" dirty="0"/>
              <a:t>Redskab til </a:t>
            </a:r>
            <a:r>
              <a:rPr lang="da-DK" sz="1600" b="1" dirty="0"/>
              <a:t>forankringsproces </a:t>
            </a:r>
            <a:r>
              <a:rPr lang="da-DK" sz="1600" dirty="0"/>
              <a:t>(henvendt til pædagogisk leder, områdeleder og forvaltningsniveau)</a:t>
            </a:r>
            <a:endParaRPr lang="da-DK" sz="1600" b="1" dirty="0"/>
          </a:p>
          <a:p>
            <a:r>
              <a:rPr lang="da-DK" sz="1600" dirty="0"/>
              <a:t>Giver jer fem bud på forankringsprocesser til at indhente og forankre nye perspektiver på en faglig udfordring med fokus på, at jeres pædagogiske praksis bliver udviklet i tråd med den styrkede pædagogiske læreplan. </a:t>
            </a:r>
          </a:p>
          <a:p>
            <a:r>
              <a:rPr lang="da-DK" sz="1600" dirty="0"/>
              <a:t>De fem processer er: 1) supervisionsforløb, 2) aktionslæring, 3) professionelt læringsnetværk, 4) besøgslæring og 5) kollegial observation.</a:t>
            </a:r>
          </a:p>
          <a:p>
            <a:endParaRPr lang="da-DK" sz="1800" dirty="0"/>
          </a:p>
          <a:p>
            <a:endParaRPr lang="da-DK" sz="160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5743BDA-D7EC-B641-B076-D1F484C2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19446" y="6356350"/>
            <a:ext cx="4395215" cy="365125"/>
          </a:xfrm>
        </p:spPr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080B7A7-3801-9948-AC15-AE9D2BEA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8</a:t>
            </a:fld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4A9AED7-659E-C94D-B46E-5CE7DFAD8003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8377784" y="2096882"/>
            <a:ext cx="1624846" cy="229936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C21976D-4395-FE41-BE84-BAEAD82C3F42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9398632" y="3790216"/>
            <a:ext cx="1624846" cy="229936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A0E6447-9D11-EC4E-BBF8-10EFF9564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53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03A2D-0ADC-C04C-95B9-1F2935EF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Fokus på samspil og relationer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798E8-79D5-6E45-8A3B-CB577155E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980000"/>
            <a:ext cx="5183235" cy="4320000"/>
          </a:xfrm>
        </p:spPr>
        <p:txBody>
          <a:bodyPr/>
          <a:lstStyle/>
          <a:p>
            <a:pPr marL="1800" indent="0">
              <a:buNone/>
            </a:pPr>
            <a:r>
              <a:rPr lang="da-DK" sz="1600" dirty="0"/>
              <a:t>Der er udviklet en række materialer til at inspirere </a:t>
            </a:r>
            <a:br>
              <a:rPr lang="da-DK" sz="1600" dirty="0"/>
            </a:br>
            <a:r>
              <a:rPr lang="da-DK" sz="1600" dirty="0"/>
              <a:t>og understøtte arbejdet med samspil og relationer </a:t>
            </a:r>
            <a:br>
              <a:rPr lang="da-DK" sz="1600" dirty="0"/>
            </a:br>
            <a:r>
              <a:rPr lang="da-DK" sz="1600" dirty="0"/>
              <a:t>i dagtilbud. Du kan bruge materialerne enkeltvis </a:t>
            </a:r>
            <a:br>
              <a:rPr lang="da-DK" sz="1600" dirty="0"/>
            </a:br>
            <a:r>
              <a:rPr lang="da-DK" sz="1600" dirty="0"/>
              <a:t>eller i kombination.</a:t>
            </a:r>
            <a:endParaRPr lang="da-DK" sz="1600" b="1" dirty="0"/>
          </a:p>
          <a:p>
            <a:r>
              <a:rPr lang="da-DK" sz="1600" dirty="0"/>
              <a:t>Læs </a:t>
            </a:r>
            <a:r>
              <a:rPr lang="da-DK" sz="1600" b="1" dirty="0"/>
              <a:t>Kort om</a:t>
            </a:r>
            <a:r>
              <a:rPr lang="da-DK" sz="1600" dirty="0"/>
              <a:t> – og få et grundlæggende </a:t>
            </a:r>
            <a:br>
              <a:rPr lang="da-DK" sz="1600" dirty="0"/>
            </a:br>
            <a:r>
              <a:rPr lang="da-DK" sz="1600" dirty="0"/>
              <a:t>indblik i pointer fra forskning.</a:t>
            </a:r>
          </a:p>
          <a:p>
            <a:r>
              <a:rPr lang="da-DK" sz="1600" dirty="0"/>
              <a:t>Læs </a:t>
            </a:r>
            <a:r>
              <a:rPr lang="da-DK" sz="1600" b="1" dirty="0"/>
              <a:t>I dybden med</a:t>
            </a:r>
            <a:r>
              <a:rPr lang="da-DK" sz="1600" dirty="0"/>
              <a:t> – og få dybdegående </a:t>
            </a:r>
            <a:br>
              <a:rPr lang="da-DK" sz="1600" dirty="0"/>
            </a:br>
            <a:r>
              <a:rPr lang="da-DK" sz="1600" dirty="0"/>
              <a:t>viden om pointer fra forskning. </a:t>
            </a:r>
          </a:p>
          <a:p>
            <a:r>
              <a:rPr lang="da-DK" sz="1600" dirty="0"/>
              <a:t>Se </a:t>
            </a:r>
            <a:r>
              <a:rPr lang="da-DK" sz="1600" b="1" dirty="0"/>
              <a:t>filmen</a:t>
            </a:r>
            <a:r>
              <a:rPr lang="da-DK" sz="1600" dirty="0"/>
              <a:t> – og få en hurtig fortælling om pointer </a:t>
            </a:r>
            <a:br>
              <a:rPr lang="da-DK" sz="1600" dirty="0"/>
            </a:br>
            <a:r>
              <a:rPr lang="da-DK" sz="1600" dirty="0"/>
              <a:t>fra forskning (videoen bygger på </a:t>
            </a:r>
            <a:r>
              <a:rPr lang="da-DK" sz="1600" i="1" dirty="0"/>
              <a:t>Kort om </a:t>
            </a:r>
            <a:br>
              <a:rPr lang="da-DK" sz="1600" i="1" dirty="0"/>
            </a:br>
            <a:r>
              <a:rPr lang="da-DK" sz="1600" i="1" dirty="0"/>
              <a:t>Samspil og relationer i det pædagogiske læringsmiljø</a:t>
            </a:r>
            <a:r>
              <a:rPr lang="da-DK" sz="1600" dirty="0"/>
              <a:t>).</a:t>
            </a:r>
          </a:p>
          <a:p>
            <a:r>
              <a:rPr lang="da-DK" sz="1600" dirty="0"/>
              <a:t>Brug </a:t>
            </a:r>
            <a:r>
              <a:rPr lang="da-DK" sz="1600" b="1" dirty="0"/>
              <a:t>dialogkortene</a:t>
            </a:r>
            <a:r>
              <a:rPr lang="da-DK" sz="1600" dirty="0"/>
              <a:t> – og skab fælles refleksion i personalegruppen i relation til jeres egen praksis.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5743BDA-D7EC-B641-B076-D1F484C2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Introduktion til leder eller tovholder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080B7A7-3801-9948-AC15-AE9D2BEA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C21D8-6810-BF4D-9572-823A7E7D5947}" type="slidenum">
              <a:rPr lang="da-DK" smtClean="0"/>
              <a:t>9</a:t>
            </a:fld>
            <a:endParaRPr lang="da-DK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B55F9463-5AC9-6D4A-8E5F-9BAD4939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718" y="585042"/>
            <a:ext cx="755960" cy="1511920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BB2696AF-1B82-9449-8280-2AB76C81EDB9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6345784" y="2096882"/>
            <a:ext cx="1624846" cy="229936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5E7E9249-9E27-F24C-880B-FC7C70EDFC43}"/>
              </a:ext>
            </a:extLst>
          </p:cNvPr>
          <p:cNvPicPr/>
          <p:nvPr/>
        </p:nvPicPr>
        <p:blipFill>
          <a:blip r:embed="rId4"/>
          <a:srcRect/>
          <a:stretch/>
        </p:blipFill>
        <p:spPr>
          <a:xfrm>
            <a:off x="8206548" y="2093358"/>
            <a:ext cx="1624847" cy="2299363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4C578F0C-E661-8649-B8E9-7C56AFA1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772" y="4557610"/>
            <a:ext cx="1739941" cy="122819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  <a:alpha val="90000"/>
              </a:schemeClr>
            </a:outerShdw>
          </a:effectLst>
        </p:spPr>
      </p:pic>
      <p:grpSp>
        <p:nvGrpSpPr>
          <p:cNvPr id="26" name="Gruppe 25">
            <a:extLst>
              <a:ext uri="{FF2B5EF4-FFF2-40B4-BE49-F238E27FC236}">
                <a16:creationId xmlns:a16="http://schemas.microsoft.com/office/drawing/2014/main" id="{335417B0-3D5D-7741-B034-B255E8AC0CD2}"/>
              </a:ext>
            </a:extLst>
          </p:cNvPr>
          <p:cNvGrpSpPr/>
          <p:nvPr/>
        </p:nvGrpSpPr>
        <p:grpSpPr>
          <a:xfrm>
            <a:off x="6344818" y="4557610"/>
            <a:ext cx="2228699" cy="1253643"/>
            <a:chOff x="6344818" y="4557610"/>
            <a:chExt cx="2228699" cy="1253643"/>
          </a:xfrm>
        </p:grpSpPr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B43BF40A-B877-4446-A894-D30E1496E08C}"/>
                </a:ext>
              </a:extLst>
            </p:cNvPr>
            <p:cNvGrpSpPr/>
            <p:nvPr/>
          </p:nvGrpSpPr>
          <p:grpSpPr>
            <a:xfrm>
              <a:off x="6344818" y="4557610"/>
              <a:ext cx="2228699" cy="1253643"/>
              <a:chOff x="6344818" y="4557610"/>
              <a:chExt cx="2228699" cy="1253643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215A897F-ACC2-354F-A3AC-8B33E9A15C5B}"/>
                  </a:ext>
                </a:extLst>
              </p:cNvPr>
              <p:cNvSpPr/>
              <p:nvPr/>
            </p:nvSpPr>
            <p:spPr>
              <a:xfrm>
                <a:off x="6344818" y="4557610"/>
                <a:ext cx="2228699" cy="12536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>
                    <a:lumMod val="6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32" name="Pladsholder til indhold 11">
                <a:extLst>
                  <a:ext uri="{FF2B5EF4-FFF2-40B4-BE49-F238E27FC236}">
                    <a16:creationId xmlns:a16="http://schemas.microsoft.com/office/drawing/2014/main" id="{F03FB9A1-3EF2-7940-8FE5-86164C486B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396" t="1292" r="3664" b="4639"/>
              <a:stretch/>
            </p:blipFill>
            <p:spPr>
              <a:xfrm>
                <a:off x="6400800" y="4561132"/>
                <a:ext cx="2172717" cy="1224672"/>
              </a:xfrm>
              <a:prstGeom prst="rect">
                <a:avLst/>
              </a:prstGeom>
            </p:spPr>
          </p:pic>
        </p:grp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0AC61F80-77FA-8F40-8AF7-06D852254088}"/>
                </a:ext>
              </a:extLst>
            </p:cNvPr>
            <p:cNvGrpSpPr/>
            <p:nvPr/>
          </p:nvGrpSpPr>
          <p:grpSpPr>
            <a:xfrm>
              <a:off x="7329353" y="5053582"/>
              <a:ext cx="268341" cy="164072"/>
              <a:chOff x="5662210" y="3700915"/>
              <a:chExt cx="909821" cy="556294"/>
            </a:xfrm>
          </p:grpSpPr>
          <p:sp>
            <p:nvSpPr>
              <p:cNvPr id="29" name="Afrundet rektangel 8">
                <a:hlinkClick r:id="rId7"/>
                <a:extLst>
                  <a:ext uri="{FF2B5EF4-FFF2-40B4-BE49-F238E27FC236}">
                    <a16:creationId xmlns:a16="http://schemas.microsoft.com/office/drawing/2014/main" id="{DFEFEFF2-1CB1-BE49-A9FB-44516F546263}"/>
                  </a:ext>
                </a:extLst>
              </p:cNvPr>
              <p:cNvSpPr/>
              <p:nvPr/>
            </p:nvSpPr>
            <p:spPr>
              <a:xfrm>
                <a:off x="5662210" y="3700915"/>
                <a:ext cx="909821" cy="556294"/>
              </a:xfrm>
              <a:custGeom>
                <a:avLst/>
                <a:gdLst>
                  <a:gd name="connsiteX0" fmla="*/ 0 w 884089"/>
                  <a:gd name="connsiteY0" fmla="*/ 88902 h 533400"/>
                  <a:gd name="connsiteX1" fmla="*/ 88902 w 884089"/>
                  <a:gd name="connsiteY1" fmla="*/ 0 h 533400"/>
                  <a:gd name="connsiteX2" fmla="*/ 795187 w 884089"/>
                  <a:gd name="connsiteY2" fmla="*/ 0 h 533400"/>
                  <a:gd name="connsiteX3" fmla="*/ 884089 w 884089"/>
                  <a:gd name="connsiteY3" fmla="*/ 88902 h 533400"/>
                  <a:gd name="connsiteX4" fmla="*/ 884089 w 884089"/>
                  <a:gd name="connsiteY4" fmla="*/ 444498 h 533400"/>
                  <a:gd name="connsiteX5" fmla="*/ 795187 w 884089"/>
                  <a:gd name="connsiteY5" fmla="*/ 533400 h 533400"/>
                  <a:gd name="connsiteX6" fmla="*/ 88902 w 884089"/>
                  <a:gd name="connsiteY6" fmla="*/ 533400 h 533400"/>
                  <a:gd name="connsiteX7" fmla="*/ 0 w 884089"/>
                  <a:gd name="connsiteY7" fmla="*/ 444498 h 533400"/>
                  <a:gd name="connsiteX8" fmla="*/ 0 w 884089"/>
                  <a:gd name="connsiteY8" fmla="*/ 88902 h 533400"/>
                  <a:gd name="connsiteX0" fmla="*/ 0 w 884089"/>
                  <a:gd name="connsiteY0" fmla="*/ 94272 h 538770"/>
                  <a:gd name="connsiteX1" fmla="*/ 88902 w 884089"/>
                  <a:gd name="connsiteY1" fmla="*/ 5370 h 538770"/>
                  <a:gd name="connsiteX2" fmla="*/ 795187 w 884089"/>
                  <a:gd name="connsiteY2" fmla="*/ 5370 h 538770"/>
                  <a:gd name="connsiteX3" fmla="*/ 884089 w 884089"/>
                  <a:gd name="connsiteY3" fmla="*/ 94272 h 538770"/>
                  <a:gd name="connsiteX4" fmla="*/ 884089 w 884089"/>
                  <a:gd name="connsiteY4" fmla="*/ 449868 h 538770"/>
                  <a:gd name="connsiteX5" fmla="*/ 795187 w 884089"/>
                  <a:gd name="connsiteY5" fmla="*/ 538770 h 538770"/>
                  <a:gd name="connsiteX6" fmla="*/ 88902 w 884089"/>
                  <a:gd name="connsiteY6" fmla="*/ 538770 h 538770"/>
                  <a:gd name="connsiteX7" fmla="*/ 0 w 884089"/>
                  <a:gd name="connsiteY7" fmla="*/ 449868 h 538770"/>
                  <a:gd name="connsiteX8" fmla="*/ 0 w 884089"/>
                  <a:gd name="connsiteY8" fmla="*/ 94272 h 538770"/>
                  <a:gd name="connsiteX0" fmla="*/ 0 w 884089"/>
                  <a:gd name="connsiteY0" fmla="*/ 99529 h 544027"/>
                  <a:gd name="connsiteX1" fmla="*/ 88902 w 884089"/>
                  <a:gd name="connsiteY1" fmla="*/ 10627 h 544027"/>
                  <a:gd name="connsiteX2" fmla="*/ 795187 w 884089"/>
                  <a:gd name="connsiteY2" fmla="*/ 10627 h 544027"/>
                  <a:gd name="connsiteX3" fmla="*/ 884089 w 884089"/>
                  <a:gd name="connsiteY3" fmla="*/ 99529 h 544027"/>
                  <a:gd name="connsiteX4" fmla="*/ 884089 w 884089"/>
                  <a:gd name="connsiteY4" fmla="*/ 455125 h 544027"/>
                  <a:gd name="connsiteX5" fmla="*/ 795187 w 884089"/>
                  <a:gd name="connsiteY5" fmla="*/ 544027 h 544027"/>
                  <a:gd name="connsiteX6" fmla="*/ 88902 w 884089"/>
                  <a:gd name="connsiteY6" fmla="*/ 544027 h 544027"/>
                  <a:gd name="connsiteX7" fmla="*/ 0 w 884089"/>
                  <a:gd name="connsiteY7" fmla="*/ 455125 h 544027"/>
                  <a:gd name="connsiteX8" fmla="*/ 0 w 884089"/>
                  <a:gd name="connsiteY8" fmla="*/ 99529 h 544027"/>
                  <a:gd name="connsiteX0" fmla="*/ 7161 w 891250"/>
                  <a:gd name="connsiteY0" fmla="*/ 99529 h 544027"/>
                  <a:gd name="connsiteX1" fmla="*/ 96063 w 891250"/>
                  <a:gd name="connsiteY1" fmla="*/ 10627 h 544027"/>
                  <a:gd name="connsiteX2" fmla="*/ 802348 w 891250"/>
                  <a:gd name="connsiteY2" fmla="*/ 10627 h 544027"/>
                  <a:gd name="connsiteX3" fmla="*/ 891250 w 891250"/>
                  <a:gd name="connsiteY3" fmla="*/ 99529 h 544027"/>
                  <a:gd name="connsiteX4" fmla="*/ 891250 w 891250"/>
                  <a:gd name="connsiteY4" fmla="*/ 455125 h 544027"/>
                  <a:gd name="connsiteX5" fmla="*/ 802348 w 891250"/>
                  <a:gd name="connsiteY5" fmla="*/ 544027 h 544027"/>
                  <a:gd name="connsiteX6" fmla="*/ 96063 w 891250"/>
                  <a:gd name="connsiteY6" fmla="*/ 544027 h 544027"/>
                  <a:gd name="connsiteX7" fmla="*/ 7161 w 891250"/>
                  <a:gd name="connsiteY7" fmla="*/ 455125 h 544027"/>
                  <a:gd name="connsiteX8" fmla="*/ 7161 w 891250"/>
                  <a:gd name="connsiteY8" fmla="*/ 99529 h 544027"/>
                  <a:gd name="connsiteX0" fmla="*/ 10627 w 894716"/>
                  <a:gd name="connsiteY0" fmla="*/ 99529 h 544027"/>
                  <a:gd name="connsiteX1" fmla="*/ 99529 w 894716"/>
                  <a:gd name="connsiteY1" fmla="*/ 10627 h 544027"/>
                  <a:gd name="connsiteX2" fmla="*/ 805814 w 894716"/>
                  <a:gd name="connsiteY2" fmla="*/ 10627 h 544027"/>
                  <a:gd name="connsiteX3" fmla="*/ 894716 w 894716"/>
                  <a:gd name="connsiteY3" fmla="*/ 99529 h 544027"/>
                  <a:gd name="connsiteX4" fmla="*/ 894716 w 894716"/>
                  <a:gd name="connsiteY4" fmla="*/ 455125 h 544027"/>
                  <a:gd name="connsiteX5" fmla="*/ 805814 w 894716"/>
                  <a:gd name="connsiteY5" fmla="*/ 544027 h 544027"/>
                  <a:gd name="connsiteX6" fmla="*/ 99529 w 894716"/>
                  <a:gd name="connsiteY6" fmla="*/ 544027 h 544027"/>
                  <a:gd name="connsiteX7" fmla="*/ 10627 w 894716"/>
                  <a:gd name="connsiteY7" fmla="*/ 455125 h 544027"/>
                  <a:gd name="connsiteX8" fmla="*/ 10627 w 894716"/>
                  <a:gd name="connsiteY8" fmla="*/ 99529 h 544027"/>
                  <a:gd name="connsiteX0" fmla="*/ 10627 w 894716"/>
                  <a:gd name="connsiteY0" fmla="*/ 99529 h 552978"/>
                  <a:gd name="connsiteX1" fmla="*/ 99529 w 894716"/>
                  <a:gd name="connsiteY1" fmla="*/ 10627 h 552978"/>
                  <a:gd name="connsiteX2" fmla="*/ 805814 w 894716"/>
                  <a:gd name="connsiteY2" fmla="*/ 10627 h 552978"/>
                  <a:gd name="connsiteX3" fmla="*/ 894716 w 894716"/>
                  <a:gd name="connsiteY3" fmla="*/ 99529 h 552978"/>
                  <a:gd name="connsiteX4" fmla="*/ 894716 w 894716"/>
                  <a:gd name="connsiteY4" fmla="*/ 455125 h 552978"/>
                  <a:gd name="connsiteX5" fmla="*/ 805814 w 894716"/>
                  <a:gd name="connsiteY5" fmla="*/ 544027 h 552978"/>
                  <a:gd name="connsiteX6" fmla="*/ 99529 w 894716"/>
                  <a:gd name="connsiteY6" fmla="*/ 544027 h 552978"/>
                  <a:gd name="connsiteX7" fmla="*/ 10627 w 894716"/>
                  <a:gd name="connsiteY7" fmla="*/ 455125 h 552978"/>
                  <a:gd name="connsiteX8" fmla="*/ 10627 w 894716"/>
                  <a:gd name="connsiteY8" fmla="*/ 99529 h 552978"/>
                  <a:gd name="connsiteX0" fmla="*/ 10627 w 894716"/>
                  <a:gd name="connsiteY0" fmla="*/ 99529 h 556294"/>
                  <a:gd name="connsiteX1" fmla="*/ 99529 w 894716"/>
                  <a:gd name="connsiteY1" fmla="*/ 10627 h 556294"/>
                  <a:gd name="connsiteX2" fmla="*/ 805814 w 894716"/>
                  <a:gd name="connsiteY2" fmla="*/ 10627 h 556294"/>
                  <a:gd name="connsiteX3" fmla="*/ 894716 w 894716"/>
                  <a:gd name="connsiteY3" fmla="*/ 99529 h 556294"/>
                  <a:gd name="connsiteX4" fmla="*/ 894716 w 894716"/>
                  <a:gd name="connsiteY4" fmla="*/ 455125 h 556294"/>
                  <a:gd name="connsiteX5" fmla="*/ 805814 w 894716"/>
                  <a:gd name="connsiteY5" fmla="*/ 544027 h 556294"/>
                  <a:gd name="connsiteX6" fmla="*/ 99529 w 894716"/>
                  <a:gd name="connsiteY6" fmla="*/ 544027 h 556294"/>
                  <a:gd name="connsiteX7" fmla="*/ 10627 w 894716"/>
                  <a:gd name="connsiteY7" fmla="*/ 455125 h 556294"/>
                  <a:gd name="connsiteX8" fmla="*/ 10627 w 894716"/>
                  <a:gd name="connsiteY8" fmla="*/ 99529 h 556294"/>
                  <a:gd name="connsiteX0" fmla="*/ 10627 w 903667"/>
                  <a:gd name="connsiteY0" fmla="*/ 99529 h 556294"/>
                  <a:gd name="connsiteX1" fmla="*/ 99529 w 903667"/>
                  <a:gd name="connsiteY1" fmla="*/ 10627 h 556294"/>
                  <a:gd name="connsiteX2" fmla="*/ 805814 w 903667"/>
                  <a:gd name="connsiteY2" fmla="*/ 10627 h 556294"/>
                  <a:gd name="connsiteX3" fmla="*/ 894716 w 903667"/>
                  <a:gd name="connsiteY3" fmla="*/ 99529 h 556294"/>
                  <a:gd name="connsiteX4" fmla="*/ 894716 w 903667"/>
                  <a:gd name="connsiteY4" fmla="*/ 455125 h 556294"/>
                  <a:gd name="connsiteX5" fmla="*/ 805814 w 903667"/>
                  <a:gd name="connsiteY5" fmla="*/ 544027 h 556294"/>
                  <a:gd name="connsiteX6" fmla="*/ 99529 w 903667"/>
                  <a:gd name="connsiteY6" fmla="*/ 544027 h 556294"/>
                  <a:gd name="connsiteX7" fmla="*/ 10627 w 903667"/>
                  <a:gd name="connsiteY7" fmla="*/ 455125 h 556294"/>
                  <a:gd name="connsiteX8" fmla="*/ 10627 w 903667"/>
                  <a:gd name="connsiteY8" fmla="*/ 99529 h 556294"/>
                  <a:gd name="connsiteX0" fmla="*/ 10627 w 909821"/>
                  <a:gd name="connsiteY0" fmla="*/ 99529 h 556294"/>
                  <a:gd name="connsiteX1" fmla="*/ 99529 w 909821"/>
                  <a:gd name="connsiteY1" fmla="*/ 10627 h 556294"/>
                  <a:gd name="connsiteX2" fmla="*/ 805814 w 909821"/>
                  <a:gd name="connsiteY2" fmla="*/ 10627 h 556294"/>
                  <a:gd name="connsiteX3" fmla="*/ 894716 w 909821"/>
                  <a:gd name="connsiteY3" fmla="*/ 99529 h 556294"/>
                  <a:gd name="connsiteX4" fmla="*/ 894716 w 909821"/>
                  <a:gd name="connsiteY4" fmla="*/ 455125 h 556294"/>
                  <a:gd name="connsiteX5" fmla="*/ 805814 w 909821"/>
                  <a:gd name="connsiteY5" fmla="*/ 544027 h 556294"/>
                  <a:gd name="connsiteX6" fmla="*/ 99529 w 909821"/>
                  <a:gd name="connsiteY6" fmla="*/ 544027 h 556294"/>
                  <a:gd name="connsiteX7" fmla="*/ 10627 w 909821"/>
                  <a:gd name="connsiteY7" fmla="*/ 455125 h 556294"/>
                  <a:gd name="connsiteX8" fmla="*/ 10627 w 909821"/>
                  <a:gd name="connsiteY8" fmla="*/ 99529 h 55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9821" h="556294">
                    <a:moveTo>
                      <a:pt x="10627" y="99529"/>
                    </a:moveTo>
                    <a:cubicBezTo>
                      <a:pt x="10627" y="50430"/>
                      <a:pt x="50430" y="10627"/>
                      <a:pt x="99529" y="10627"/>
                    </a:cubicBezTo>
                    <a:cubicBezTo>
                      <a:pt x="334957" y="-5486"/>
                      <a:pt x="550245" y="-1457"/>
                      <a:pt x="805814" y="10627"/>
                    </a:cubicBezTo>
                    <a:cubicBezTo>
                      <a:pt x="854913" y="10627"/>
                      <a:pt x="894716" y="50430"/>
                      <a:pt x="894716" y="99529"/>
                    </a:cubicBezTo>
                    <a:cubicBezTo>
                      <a:pt x="914857" y="222089"/>
                      <a:pt x="914857" y="336593"/>
                      <a:pt x="894716" y="455125"/>
                    </a:cubicBezTo>
                    <a:cubicBezTo>
                      <a:pt x="894716" y="504224"/>
                      <a:pt x="854913" y="544027"/>
                      <a:pt x="805814" y="544027"/>
                    </a:cubicBezTo>
                    <a:cubicBezTo>
                      <a:pt x="570386" y="556111"/>
                      <a:pt x="338985" y="564168"/>
                      <a:pt x="99529" y="544027"/>
                    </a:cubicBezTo>
                    <a:cubicBezTo>
                      <a:pt x="50430" y="544027"/>
                      <a:pt x="10627" y="504224"/>
                      <a:pt x="10627" y="455125"/>
                    </a:cubicBezTo>
                    <a:cubicBezTo>
                      <a:pt x="-1458" y="340621"/>
                      <a:pt x="-5486" y="222090"/>
                      <a:pt x="10627" y="9952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" name="Trekant 29">
                <a:extLst>
                  <a:ext uri="{FF2B5EF4-FFF2-40B4-BE49-F238E27FC236}">
                    <a16:creationId xmlns:a16="http://schemas.microsoft.com/office/drawing/2014/main" id="{4C024443-512C-B74E-9C08-43B0CFE1B12B}"/>
                  </a:ext>
                </a:extLst>
              </p:cNvPr>
              <p:cNvSpPr/>
              <p:nvPr/>
            </p:nvSpPr>
            <p:spPr>
              <a:xfrm rot="5400000">
                <a:off x="6014093" y="3858217"/>
                <a:ext cx="280362" cy="24169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5429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PL Farver 0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E0"/>
      </a:accent1>
      <a:accent2>
        <a:srgbClr val="E50045"/>
      </a:accent2>
      <a:accent3>
        <a:srgbClr val="0FA34A"/>
      </a:accent3>
      <a:accent4>
        <a:srgbClr val="EE7C00"/>
      </a:accent4>
      <a:accent5>
        <a:srgbClr val="868CD5"/>
      </a:accent5>
      <a:accent6>
        <a:srgbClr val="2800A6"/>
      </a:accent6>
      <a:hlink>
        <a:srgbClr val="000000"/>
      </a:hlink>
      <a:folHlink>
        <a:srgbClr val="71009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2428</Words>
  <Application>Microsoft Macintosh PowerPoint</Application>
  <PresentationFormat>Widescreen</PresentationFormat>
  <Paragraphs>233</Paragraphs>
  <Slides>30</Slides>
  <Notes>10</Notes>
  <HiddenSlides>9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  <vt:variant>
        <vt:lpstr>Brugerdefinerede slideshow</vt:lpstr>
      </vt:variant>
      <vt:variant>
        <vt:i4>1</vt:i4>
      </vt:variant>
    </vt:vector>
  </HeadingPairs>
  <TitlesOfParts>
    <vt:vector size="35" baseType="lpstr">
      <vt:lpstr>Arial</vt:lpstr>
      <vt:lpstr>Calibri</vt:lpstr>
      <vt:lpstr>Wingdings</vt:lpstr>
      <vt:lpstr>Office-tema</vt:lpstr>
      <vt:lpstr>Forløb om samspil og relationer i det pædagogiske læringsmiljø </vt:lpstr>
      <vt:lpstr>Inspiration til forløb om samspil og  relationer i det pædagogiske læringsmiljø</vt:lpstr>
      <vt:lpstr>Formål</vt:lpstr>
      <vt:lpstr>Forslag til forløb 2  Flere kortere møder som afsæt</vt:lpstr>
      <vt:lpstr>Inden I går i gang</vt:lpstr>
      <vt:lpstr> Din rolle som leder eller tovholder</vt:lpstr>
      <vt:lpstr>Den styrkede pædagogiske læreplan</vt:lpstr>
      <vt:lpstr>To redskaber til  selvevaluering og forankring</vt:lpstr>
      <vt:lpstr>Fokus på samspil og relationer </vt:lpstr>
      <vt:lpstr>Forløb om samspil og relationer i det pædagogiske læringsmiljø </vt:lpstr>
      <vt:lpstr>Dagsorden til forberedelsesmøde</vt:lpstr>
      <vt:lpstr>Den styrkede pædagogiske læreplan</vt:lpstr>
      <vt:lpstr>PowerPoint-præsentation</vt:lpstr>
      <vt:lpstr>Hvad er formålet?</vt:lpstr>
      <vt:lpstr>Hvad ved vi, når vi er færdige  med forløbet?</vt:lpstr>
      <vt:lpstr>Dagsorden til møde 1</vt:lpstr>
      <vt:lpstr>Oplæg om samspil og relationer</vt:lpstr>
      <vt:lpstr>Tryg tilknytning i relationerne</vt:lpstr>
      <vt:lpstr>Samspil som redskab  for læring og udvikling </vt:lpstr>
      <vt:lpstr>Kommunikation virker bedst, når: </vt:lpstr>
      <vt:lpstr>Børns deltagelse og medbestemmelse</vt:lpstr>
      <vt:lpstr>Film om samspil og relationer i det pædagogiske læringsmiljø</vt:lpstr>
      <vt:lpstr>Dagsorden til møde 2</vt:lpstr>
      <vt:lpstr>Redskab til selvevaluering</vt:lpstr>
      <vt:lpstr>Selvevaluering, trin 1-2</vt:lpstr>
      <vt:lpstr>Dagsorden til møde 3-5</vt:lpstr>
      <vt:lpstr>Faglig drøftelse ud fra tre dialogkort</vt:lpstr>
      <vt:lpstr>Selvevaluering, trin 3</vt:lpstr>
      <vt:lpstr>Skema til handling</vt:lpstr>
      <vt:lpstr>Opsamling og afrunding </vt:lpstr>
      <vt:lpstr>Samspil og relationer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Microsoft Office-bruger</dc:creator>
  <cp:lastModifiedBy>Vivi Schack Andersen</cp:lastModifiedBy>
  <cp:revision>187</cp:revision>
  <cp:lastPrinted>2018-06-20T09:26:56Z</cp:lastPrinted>
  <dcterms:created xsi:type="dcterms:W3CDTF">2018-05-27T14:23:40Z</dcterms:created>
  <dcterms:modified xsi:type="dcterms:W3CDTF">2020-10-30T11:29:25Z</dcterms:modified>
</cp:coreProperties>
</file>