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3" r:id="rId3"/>
    <p:sldId id="284" r:id="rId4"/>
    <p:sldId id="257" r:id="rId5"/>
    <p:sldId id="259" r:id="rId6"/>
    <p:sldId id="261" r:id="rId7"/>
    <p:sldId id="263" r:id="rId8"/>
    <p:sldId id="264" r:id="rId9"/>
    <p:sldId id="286" r:id="rId10"/>
    <p:sldId id="267" r:id="rId11"/>
    <p:sldId id="271" r:id="rId12"/>
    <p:sldId id="268" r:id="rId13"/>
    <p:sldId id="269" r:id="rId14"/>
    <p:sldId id="291" r:id="rId15"/>
    <p:sldId id="270" r:id="rId16"/>
    <p:sldId id="272" r:id="rId17"/>
    <p:sldId id="274" r:id="rId18"/>
    <p:sldId id="287" r:id="rId19"/>
    <p:sldId id="276" r:id="rId20"/>
    <p:sldId id="277" r:id="rId21"/>
    <p:sldId id="278" r:id="rId22"/>
    <p:sldId id="292" r:id="rId23"/>
    <p:sldId id="288" r:id="rId24"/>
    <p:sldId id="266" r:id="rId25"/>
    <p:sldId id="275" r:id="rId26"/>
    <p:sldId id="281" r:id="rId27"/>
    <p:sldId id="280" r:id="rId28"/>
    <p:sldId id="290" r:id="rId29"/>
    <p:sldId id="289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359D4CED-347F-B541-B97B-29651757A9EE}">
          <p14:sldIdLst>
            <p14:sldId id="256"/>
            <p14:sldId id="283"/>
            <p14:sldId id="284"/>
            <p14:sldId id="257"/>
            <p14:sldId id="259"/>
            <p14:sldId id="261"/>
            <p14:sldId id="263"/>
            <p14:sldId id="264"/>
            <p14:sldId id="286"/>
            <p14:sldId id="267"/>
            <p14:sldId id="271"/>
            <p14:sldId id="268"/>
            <p14:sldId id="269"/>
            <p14:sldId id="291"/>
            <p14:sldId id="270"/>
            <p14:sldId id="272"/>
            <p14:sldId id="274"/>
            <p14:sldId id="287"/>
            <p14:sldId id="276"/>
            <p14:sldId id="277"/>
            <p14:sldId id="278"/>
            <p14:sldId id="292"/>
            <p14:sldId id="288"/>
            <p14:sldId id="266"/>
            <p14:sldId id="275"/>
            <p14:sldId id="281"/>
            <p14:sldId id="280"/>
            <p14:sldId id="290"/>
            <p14:sldId id="289"/>
          </p14:sldIdLst>
        </p14:section>
        <p14:section name="Ikke-navngivet sektion" id="{3BC955A5-270F-1D41-8843-DD0EE2CC9F8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5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34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8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941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62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29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11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51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52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17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24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945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74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4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88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0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88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B85F1A-93E2-7843-A17C-88BD05624603}" type="datetimeFigureOut">
              <a:rPr lang="da-DK" smtClean="0"/>
              <a:t>18/08/2020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A1F9-574D-E24F-A451-5D5BCD1176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317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Laan4Dummi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rcapress.ffe-ye.dk/publikationer/ungdomsuddannelserne/gymnasiale/matematik-paa-stx-og-h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6171C-250A-E943-987C-C0C52BD8C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Innovation i matematik </a:t>
            </a:r>
            <a:br>
              <a:rPr lang="da-DK" dirty="0"/>
            </a:br>
            <a:r>
              <a:rPr lang="da-DK" sz="3600" dirty="0"/>
              <a:t>– elevstyret projektforløb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3A02C5-872A-5241-AC11-0A0017D78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a-DK" dirty="0"/>
              <a:t>Katrine Oxenbøll</a:t>
            </a:r>
          </a:p>
        </p:txBody>
      </p:sp>
    </p:spTree>
    <p:extLst>
      <p:ext uri="{BB962C8B-B14F-4D97-AF65-F5344CB8AC3E}">
        <p14:creationId xmlns:p14="http://schemas.microsoft.com/office/powerpoint/2010/main" val="198953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B9B6-13E0-894C-A382-11C2DA4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anchor="b">
            <a:normAutofit/>
          </a:bodyPr>
          <a:lstStyle/>
          <a:p>
            <a:r>
              <a:rPr lang="da-DK" sz="3200"/>
              <a:t>Eksempel 1: Motions-App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7F74B7-5344-4985-8463-5B8EE703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0E38218E-B21F-433A-BB44-F15DE7DC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0DD7D4-CD57-4577-ACCC-43E1C72F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00B4A27-0234-1C4B-93B4-9784739B5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75" y="1447799"/>
            <a:ext cx="2674776" cy="4572001"/>
          </a:xfrm>
          <a:prstGeom prst="rect">
            <a:avLst/>
          </a:prstGeom>
          <a:effectLst/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162929B-B9EC-1B46-9F8F-516DC826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091" y="2159788"/>
            <a:ext cx="3148022" cy="31480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374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B9B6-13E0-894C-A382-11C2DA4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da-DK"/>
              <a:t>Eksempel 1: Motions-App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996E36-4F5B-984E-B2C9-4B295EEC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1867"/>
            <a:ext cx="8946541" cy="4644633"/>
          </a:xfrm>
        </p:spPr>
        <p:txBody>
          <a:bodyPr>
            <a:normAutofit/>
          </a:bodyPr>
          <a:lstStyle/>
          <a:p>
            <a:r>
              <a:rPr lang="da-DK" sz="2800" dirty="0"/>
              <a:t>iPhone: </a:t>
            </a:r>
            <a:r>
              <a:rPr lang="da-DK" sz="2800" i="1" dirty="0"/>
              <a:t>”GPX-</a:t>
            </a:r>
            <a:r>
              <a:rPr lang="da-DK" sz="2800" i="1" dirty="0" err="1"/>
              <a:t>tracker</a:t>
            </a:r>
            <a:r>
              <a:rPr lang="da-DK" sz="2800" i="1" dirty="0"/>
              <a:t>”</a:t>
            </a:r>
            <a:r>
              <a:rPr lang="da-DK" sz="2800" dirty="0"/>
              <a:t> 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sz="2800" dirty="0"/>
              <a:t>Android</a:t>
            </a:r>
            <a:r>
              <a:rPr lang="da-DK" sz="2800" i="1" dirty="0"/>
              <a:t>: “Geo </a:t>
            </a:r>
            <a:r>
              <a:rPr lang="da-DK" sz="2800" i="1" dirty="0" err="1"/>
              <a:t>Tracker</a:t>
            </a:r>
            <a:r>
              <a:rPr lang="da-DK" sz="2800" i="1" dirty="0"/>
              <a:t> - GPS </a:t>
            </a:r>
            <a:r>
              <a:rPr lang="da-DK" sz="2800" i="1" dirty="0" err="1"/>
              <a:t>tracker</a:t>
            </a:r>
            <a:r>
              <a:rPr lang="da-DK" sz="2800" i="1" dirty="0"/>
              <a:t>” </a:t>
            </a:r>
          </a:p>
          <a:p>
            <a:endParaRPr lang="da-DK" i="1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77DD739-9C6F-5B45-AF44-4C9E2052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010" y="2240412"/>
            <a:ext cx="1309370" cy="129952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4611F0B-94C1-3648-AE70-ADD4EA36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71" y="4729086"/>
            <a:ext cx="1237409" cy="122144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D76F11E-2898-0E40-89A4-EDFE755DF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490" y="2180213"/>
            <a:ext cx="3077210" cy="153387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F913F69-E139-2348-B842-4C247F8B5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490" y="4572975"/>
            <a:ext cx="3355340" cy="15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5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B9B6-13E0-894C-A382-11C2DA4C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Eksempel 1: Motions-</a:t>
            </a:r>
            <a:r>
              <a:rPr lang="da-DK" dirty="0" err="1"/>
              <a:t>App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26BC254-E851-5B40-978E-932CAAC46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059" y="2052638"/>
            <a:ext cx="744565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A8A8ABE-1F44-4D41-81C1-23DEB8630D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48930" y="629266"/>
                <a:ext cx="9252154" cy="1223983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da-DK" dirty="0"/>
                  <a:t>Længde- og breddegrad </a:t>
                </a:r>
                <a:r>
                  <a:rPr lang="da-DK" i="1" dirty="0"/>
                  <a:t>(l,b)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br>
                  <a:rPr lang="da-DK" dirty="0"/>
                </a:br>
                <a:r>
                  <a:rPr lang="da-DK" dirty="0"/>
                  <a:t>punkter i 3D-koordinatsystem </a:t>
                </a:r>
                <a:r>
                  <a:rPr lang="da-DK" i="1" dirty="0"/>
                  <a:t>(</a:t>
                </a:r>
                <a:r>
                  <a:rPr lang="da-DK" i="1" dirty="0" err="1"/>
                  <a:t>x,y,z</a:t>
                </a:r>
                <a:r>
                  <a:rPr lang="da-DK" i="1" dirty="0"/>
                  <a:t>)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A8A8ABE-1F44-4D41-81C1-23DEB8630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8930" y="629266"/>
                <a:ext cx="9252154" cy="1223983"/>
              </a:xfrm>
              <a:blipFill>
                <a:blip r:embed="rId3"/>
                <a:stretch>
                  <a:fillRect t="-8247" b="-216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685A5CE-8DF9-3844-B2AB-286EB86BB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1" y="2052214"/>
                <a:ext cx="4338409" cy="41961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b="1" dirty="0"/>
                  <a:t>Sætning 1) </a:t>
                </a:r>
              </a:p>
              <a:p>
                <a:pPr marL="0" indent="0">
                  <a:buNone/>
                </a:pPr>
                <a:r>
                  <a:rPr lang="da-DK" dirty="0"/>
                  <a:t>Lad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a-DK" dirty="0"/>
                  <a:t> være et punkt på en kugles overflade angivet med sfæriske koordinater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a-DK" dirty="0"/>
                  <a:t> Så kan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a-DK" dirty="0"/>
                  <a:t> angives med sædvanlige koordinater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vha. formlerne:</a:t>
                </a:r>
              </a:p>
              <a:p>
                <a:pPr marL="0" indent="0">
                  <a:buNone/>
                </a:pPr>
                <a:r>
                  <a:rPr lang="da-DK" dirty="0"/>
                  <a:t>	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da-DK" i="1"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func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r>
                  <a:rPr lang="da-DK" dirty="0"/>
                  <a:t>	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da-DK" i="1"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func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r>
                  <a:rPr lang="da-DK" dirty="0"/>
                  <a:t>	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sin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r>
                  <a:rPr lang="da-DK" dirty="0"/>
                  <a:t>hvor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a-DK" dirty="0"/>
                  <a:t> er kuglens radius. 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685A5CE-8DF9-3844-B2AB-286EB86BB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1" y="2052214"/>
                <a:ext cx="4338409" cy="4196185"/>
              </a:xfrm>
              <a:blipFill>
                <a:blip r:embed="rId4"/>
                <a:stretch>
                  <a:fillRect l="-1462" t="-90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A4B3311F-5915-DD4B-B918-9A07FAE3A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352" y="2052214"/>
            <a:ext cx="4487899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51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8F07BF-9E4A-3C4A-B1BA-345ADA3C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563302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Innovation?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EEEA31-37B0-0B49-AED9-5C9428FF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32" y="2863183"/>
            <a:ext cx="4483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83488-F7C1-F74F-BCBA-C7B246C2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00909" cy="1400530"/>
          </a:xfrm>
        </p:spPr>
        <p:txBody>
          <a:bodyPr/>
          <a:lstStyle/>
          <a:p>
            <a:pPr algn="ctr"/>
            <a:r>
              <a:rPr lang="da-DK" sz="3800" dirty="0"/>
              <a:t>Grupper af ca. tre (10 min.) </a:t>
            </a:r>
            <a:br>
              <a:rPr lang="da-DK" sz="4400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4C0A37-8AF0-8E49-9C99-F3443464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294" y="1481418"/>
            <a:ext cx="9919384" cy="4195481"/>
          </a:xfrm>
        </p:spPr>
        <p:txBody>
          <a:bodyPr>
            <a:normAutofit lnSpcReduction="10000"/>
          </a:bodyPr>
          <a:lstStyle/>
          <a:p>
            <a:pPr marL="685800" lvl="1"/>
            <a:r>
              <a:rPr lang="da-DK" dirty="0"/>
              <a:t>punkter på kugleoverfladen (</a:t>
            </a:r>
            <a:r>
              <a:rPr lang="da-DK" dirty="0" err="1"/>
              <a:t>x,y,z</a:t>
            </a:r>
            <a:r>
              <a:rPr lang="da-DK" dirty="0"/>
              <a:t>)</a:t>
            </a:r>
          </a:p>
          <a:p>
            <a:pPr marL="685800" lvl="1"/>
            <a:r>
              <a:rPr lang="da-DK" dirty="0"/>
              <a:t>tid (t)</a:t>
            </a:r>
          </a:p>
          <a:p>
            <a:pPr marL="685800" lvl="1"/>
            <a:r>
              <a:rPr lang="da-DK" dirty="0"/>
              <a:t>Elevation (e)</a:t>
            </a:r>
          </a:p>
          <a:p>
            <a:pPr marL="400050" lvl="1" indent="0">
              <a:buNone/>
            </a:pPr>
            <a:endParaRPr lang="da-DK" sz="2800" dirty="0"/>
          </a:p>
          <a:p>
            <a:pPr marL="400050" lvl="1" indent="0">
              <a:buNone/>
            </a:pPr>
            <a:r>
              <a:rPr lang="da-DK" sz="2800" dirty="0"/>
              <a:t>Find på innovative </a:t>
            </a:r>
            <a:r>
              <a:rPr lang="da-DK" sz="2800" dirty="0" err="1"/>
              <a:t>App</a:t>
            </a:r>
            <a:r>
              <a:rPr lang="da-DK" sz="2800" dirty="0"/>
              <a:t>-funktioner (inddrag gerne idékort næste side)</a:t>
            </a:r>
          </a:p>
          <a:p>
            <a:pPr marL="400050" lvl="1" indent="0">
              <a:buNone/>
            </a:pPr>
            <a:r>
              <a:rPr lang="da-DK" sz="2800" dirty="0"/>
              <a:t>Formål: Vær kreative og innovative, Ha’ det sjovt. (Divergente fase) </a:t>
            </a:r>
          </a:p>
          <a:p>
            <a:pPr marL="400050" lvl="1" indent="0">
              <a:buNone/>
            </a:pPr>
            <a:r>
              <a:rPr lang="da-DK" sz="2800" dirty="0"/>
              <a:t>Evt.: Hvordan kommer matematikken i spil?</a:t>
            </a:r>
          </a:p>
          <a:p>
            <a:pPr marL="40005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665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49E011-7E6C-B44A-BDEA-DBDAF430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5" y="4854346"/>
            <a:ext cx="10293681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Idékort</a:t>
            </a:r>
            <a:r>
              <a:rPr lang="en-US" sz="4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1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Metode</a:t>
            </a:r>
            <a:r>
              <a:rPr lang="en-US" sz="4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idégenerering</a:t>
            </a:r>
            <a:r>
              <a:rPr lang="en-US" sz="4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(divergent)</a:t>
            </a:r>
          </a:p>
        </p:txBody>
      </p:sp>
      <p:graphicFrame>
        <p:nvGraphicFramePr>
          <p:cNvPr id="16" name="Pladsholder til indhold 7">
            <a:extLst>
              <a:ext uri="{FF2B5EF4-FFF2-40B4-BE49-F238E27FC236}">
                <a16:creationId xmlns:a16="http://schemas.microsoft.com/office/drawing/2014/main" id="{D133C3F1-0116-CE47-92E4-AEA7F6E05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3855"/>
              </p:ext>
            </p:extLst>
          </p:nvPr>
        </p:nvGraphicFramePr>
        <p:xfrm>
          <a:off x="1220731" y="640081"/>
          <a:ext cx="9016573" cy="3291846"/>
        </p:xfrm>
        <a:graphic>
          <a:graphicData uri="http://schemas.openxmlformats.org/drawingml/2006/table">
            <a:tbl>
              <a:tblPr firstRow="1" firstCol="1" bandRow="1"/>
              <a:tblGrid>
                <a:gridCol w="3160044">
                  <a:extLst>
                    <a:ext uri="{9D8B030D-6E8A-4147-A177-3AD203B41FA5}">
                      <a16:colId xmlns:a16="http://schemas.microsoft.com/office/drawing/2014/main" val="3585864905"/>
                    </a:ext>
                  </a:extLst>
                </a:gridCol>
                <a:gridCol w="2951567">
                  <a:extLst>
                    <a:ext uri="{9D8B030D-6E8A-4147-A177-3AD203B41FA5}">
                      <a16:colId xmlns:a16="http://schemas.microsoft.com/office/drawing/2014/main" val="74994208"/>
                    </a:ext>
                  </a:extLst>
                </a:gridCol>
                <a:gridCol w="2904962">
                  <a:extLst>
                    <a:ext uri="{9D8B030D-6E8A-4147-A177-3AD203B41FA5}">
                      <a16:colId xmlns:a16="http://schemas.microsoft.com/office/drawing/2014/main" val="40922787"/>
                    </a:ext>
                  </a:extLst>
                </a:gridCol>
              </a:tblGrid>
              <a:tr h="109728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Levealder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Armbøjninger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Jaguar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77755"/>
                  </a:ext>
                </a:extLst>
              </a:tr>
              <a:tr h="109728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McDonald’s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 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Højde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31775"/>
                  </a:ext>
                </a:extLst>
              </a:tr>
              <a:tr h="109728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Caroline Wozniacki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Graf</a:t>
                      </a:r>
                      <a:endParaRPr lang="da-DK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3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Lyde</a:t>
                      </a:r>
                      <a:endParaRPr lang="da-DK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928" marR="126928" marT="1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2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6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1E5A7-C4DB-AC4A-88C5-83EDB010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Eleveksempler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343BEBD-7715-8541-B4C3-DD41FE467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930" y="2052636"/>
            <a:ext cx="2108081" cy="4195762"/>
          </a:xfrm>
          <a:prstGeom prst="rect">
            <a:avLst/>
          </a:prstGeom>
        </p:spPr>
      </p:pic>
      <p:pic>
        <p:nvPicPr>
          <p:cNvPr id="7" name="Pladsholder til indhold 3">
            <a:extLst>
              <a:ext uri="{FF2B5EF4-FFF2-40B4-BE49-F238E27FC236}">
                <a16:creationId xmlns:a16="http://schemas.microsoft.com/office/drawing/2014/main" id="{21B2052E-F9EC-7043-98FA-B2ED697D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129" y="2052213"/>
            <a:ext cx="4823201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B26079C-20C4-9C4A-9720-416943152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306" y="2052213"/>
            <a:ext cx="2087891" cy="41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68F45-119E-CE4C-B5AB-9CE424DE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0D5BF2-4515-9E46-ACA9-E4EFD26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Eksempel 2</a:t>
            </a:r>
          </a:p>
        </p:txBody>
      </p:sp>
    </p:spTree>
    <p:extLst>
      <p:ext uri="{BB962C8B-B14F-4D97-AF65-F5344CB8AC3E}">
        <p14:creationId xmlns:p14="http://schemas.microsoft.com/office/powerpoint/2010/main" val="311912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B9F1D-B7EC-9E42-9AD2-8ED43B5D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Eksempel 2: PONG-spil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7D8781C-69FB-3E4B-85DA-25DD576B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378" y="1373188"/>
            <a:ext cx="4990782" cy="389045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6C26D49-38B7-B74C-A76F-678A65840F32}"/>
              </a:ext>
            </a:extLst>
          </p:cNvPr>
          <p:cNvSpPr txBox="1"/>
          <p:nvPr/>
        </p:nvSpPr>
        <p:spPr>
          <a:xfrm>
            <a:off x="1005840" y="5463540"/>
            <a:ext cx="10115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Vektorer og parameterfremstilling af ret linje i anvendelse</a:t>
            </a:r>
          </a:p>
        </p:txBody>
      </p:sp>
    </p:spTree>
    <p:extLst>
      <p:ext uri="{BB962C8B-B14F-4D97-AF65-F5344CB8AC3E}">
        <p14:creationId xmlns:p14="http://schemas.microsoft.com/office/powerpoint/2010/main" val="291876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60192-25D4-2D45-A62C-73777710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Formål med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63CEE6-7F7C-2A45-A49E-9789E92D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Hvordan kan vi forstå innovationsbegrebet i matematik, og træne eleverne i innovative kompetencer </a:t>
            </a:r>
            <a:r>
              <a:rPr lang="da-DK" sz="3200"/>
              <a:t>i vores fag?</a:t>
            </a:r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Konkrete eksempler I direkte kan anvende (indenfor kærnepensum)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30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A9420-0DCD-4540-A060-3A5FE457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Download på </a:t>
            </a:r>
            <a:r>
              <a:rPr lang="da-DK" dirty="0" err="1"/>
              <a:t>Processing.org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C3886-8F67-1C46-900C-73EDCF2A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C0B52F8-5F47-D642-9632-2A3454B2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2052918"/>
            <a:ext cx="8984673" cy="37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73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F29FF-4238-504E-A402-FB09615C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Individuel opgave, 30 min.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969583-FFE3-E244-8E69-F8C7B543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3200" dirty="0"/>
              <a:t>Gennemgå 17-24 i ”</a:t>
            </a:r>
            <a:r>
              <a:rPr lang="da-DK" sz="3200" i="1" dirty="0"/>
              <a:t>Innovation i matematik på </a:t>
            </a:r>
            <a:r>
              <a:rPr lang="da-DK" sz="3200" i="1" dirty="0" err="1"/>
              <a:t>stx</a:t>
            </a:r>
            <a:r>
              <a:rPr lang="da-DK" sz="3200" i="1" dirty="0"/>
              <a:t> og hf”</a:t>
            </a:r>
            <a:r>
              <a:rPr lang="da-DK" sz="3200" dirty="0"/>
              <a:t> fra Fonden For Entreprenørskabs hjemmeside</a:t>
            </a:r>
          </a:p>
          <a:p>
            <a:endParaRPr lang="da-DK" dirty="0"/>
          </a:p>
          <a:p>
            <a:r>
              <a:rPr lang="da-DK" sz="2800" dirty="0"/>
              <a:t>Koden på s. 24 konstruerer et simpelt udgangspunkt for PONG-spil, og kan til nøds kopieres direkte ind i din Sketch i </a:t>
            </a:r>
            <a:r>
              <a:rPr lang="da-DK" sz="2800" dirty="0" err="1"/>
              <a:t>Processeing</a:t>
            </a:r>
            <a:r>
              <a:rPr lang="da-DK" sz="2800" dirty="0"/>
              <a:t>. Men forsøg at gennemgå hele opbygningen selv…</a:t>
            </a:r>
          </a:p>
        </p:txBody>
      </p:sp>
    </p:spTree>
    <p:extLst>
      <p:ext uri="{BB962C8B-B14F-4D97-AF65-F5344CB8AC3E}">
        <p14:creationId xmlns:p14="http://schemas.microsoft.com/office/powerpoint/2010/main" val="389607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8F07BF-9E4A-3C4A-B1BA-345ADA3C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563302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Innovation?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EEEA31-37B0-0B49-AED9-5C9428FF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32" y="2863183"/>
            <a:ext cx="4483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0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68F45-119E-CE4C-B5AB-9CE424DE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0D5BF2-4515-9E46-ACA9-E4EFD26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Eksempel 3</a:t>
            </a:r>
          </a:p>
        </p:txBody>
      </p:sp>
    </p:spTree>
    <p:extLst>
      <p:ext uri="{BB962C8B-B14F-4D97-AF65-F5344CB8AC3E}">
        <p14:creationId xmlns:p14="http://schemas.microsoft.com/office/powerpoint/2010/main" val="215348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A4BE3-0956-4049-98E6-731B1240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Eksempel 3: Formidling om ÅOP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1FFEAA-3FA5-9A44-B5C6-7148F298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74617"/>
            <a:ext cx="8946541" cy="4195481"/>
          </a:xfrm>
        </p:spPr>
        <p:txBody>
          <a:bodyPr>
            <a:normAutofit/>
          </a:bodyPr>
          <a:lstStyle/>
          <a:p>
            <a:r>
              <a:rPr lang="da-DK" dirty="0"/>
              <a:t>Samarbejde med Dansk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1) Formidlingsprodukt:</a:t>
            </a:r>
          </a:p>
          <a:p>
            <a:pPr lvl="1"/>
            <a:r>
              <a:rPr lang="da-DK" dirty="0"/>
              <a:t>Unge på lånemarkedet?</a:t>
            </a:r>
          </a:p>
          <a:p>
            <a:pPr lvl="1"/>
            <a:r>
              <a:rPr lang="da-DK" dirty="0"/>
              <a:t>Viden om lånetilbud + eksempler</a:t>
            </a:r>
          </a:p>
          <a:p>
            <a:pPr lvl="1"/>
            <a:r>
              <a:rPr lang="da-DK" dirty="0"/>
              <a:t>Gode råd</a:t>
            </a:r>
          </a:p>
          <a:p>
            <a:pPr marL="0" indent="0">
              <a:buNone/>
            </a:pPr>
            <a:r>
              <a:rPr lang="da-DK" dirty="0"/>
              <a:t>2) Overvejelser:</a:t>
            </a:r>
          </a:p>
          <a:p>
            <a:pPr lvl="1"/>
            <a:r>
              <a:rPr lang="da-DK" dirty="0"/>
              <a:t>Begrundelser (målgruppe, medie, retorisk pentagram)</a:t>
            </a:r>
          </a:p>
          <a:p>
            <a:pPr lvl="1"/>
            <a:r>
              <a:rPr lang="da-DK" dirty="0"/>
              <a:t>Beregninger </a:t>
            </a:r>
          </a:p>
          <a:p>
            <a:pPr lvl="1"/>
            <a:r>
              <a:rPr lang="da-DK" dirty="0"/>
              <a:t>Vurdering </a:t>
            </a:r>
          </a:p>
        </p:txBody>
      </p:sp>
    </p:spTree>
    <p:extLst>
      <p:ext uri="{BB962C8B-B14F-4D97-AF65-F5344CB8AC3E}">
        <p14:creationId xmlns:p14="http://schemas.microsoft.com/office/powerpoint/2010/main" val="1390032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55BBA-5A66-6141-B5E0-916F5D80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Eleveksempler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522646-5E01-6644-9A46-11847A57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2214"/>
            <a:ext cx="5894363" cy="4196185"/>
          </a:xfrm>
        </p:spPr>
        <p:txBody>
          <a:bodyPr>
            <a:normAutofit/>
          </a:bodyPr>
          <a:lstStyle/>
          <a:p>
            <a:r>
              <a:rPr lang="da-DK" dirty="0">
                <a:hlinkClick r:id="rId3"/>
              </a:rPr>
              <a:t>https://www.reddit.com/r/Laan4Dummies/</a:t>
            </a:r>
            <a:r>
              <a:rPr lang="da-DK" dirty="0"/>
              <a:t> </a:t>
            </a:r>
          </a:p>
          <a:p>
            <a:r>
              <a:rPr lang="da-DK" dirty="0"/>
              <a:t>Film: Parodi på Luksusfælden med matematiske eksempler</a:t>
            </a:r>
          </a:p>
          <a:p>
            <a:r>
              <a:rPr lang="da-DK" dirty="0"/>
              <a:t>Podcast: to piger fortæller om unge og økonomi</a:t>
            </a:r>
          </a:p>
          <a:p>
            <a:r>
              <a:rPr lang="da-DK" dirty="0"/>
              <a:t>Radioprogram: satire inspireret af Chris og Chokoladefabrikken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204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A27CF-50D8-124F-8D40-AE6488D7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Vurdering af ideerne?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6F33AF-A5F8-4242-B090-0BB4B898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48118"/>
            <a:ext cx="8946541" cy="4195481"/>
          </a:xfrm>
        </p:spPr>
        <p:txBody>
          <a:bodyPr>
            <a:noAutofit/>
          </a:bodyPr>
          <a:lstStyle/>
          <a:p>
            <a:r>
              <a:rPr lang="da-DK" sz="3600" dirty="0"/>
              <a:t>Ideen</a:t>
            </a:r>
          </a:p>
          <a:p>
            <a:pPr lvl="1"/>
            <a:r>
              <a:rPr lang="da-DK" sz="2800" dirty="0"/>
              <a:t>Bør vi ikke vurdere</a:t>
            </a:r>
          </a:p>
          <a:p>
            <a:endParaRPr lang="da-DK" sz="3600" dirty="0"/>
          </a:p>
          <a:p>
            <a:r>
              <a:rPr lang="da-DK" sz="3600" dirty="0"/>
              <a:t>Projektet</a:t>
            </a:r>
          </a:p>
          <a:p>
            <a:pPr lvl="1"/>
            <a:r>
              <a:rPr lang="da-DK" sz="2800" dirty="0"/>
              <a:t>Vurder proces (formativt)</a:t>
            </a:r>
          </a:p>
          <a:p>
            <a:pPr lvl="1"/>
            <a:r>
              <a:rPr lang="da-DK" sz="2800" dirty="0"/>
              <a:t>Vurder anvendelse af fagligt indhold</a:t>
            </a:r>
          </a:p>
          <a:p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43454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854A3-86E5-FC48-B22F-50DDE758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Lærerens rolle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D2FAF-15CF-0540-AF5A-A1F15E14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3200" dirty="0"/>
              <a:t>Usikkerhed</a:t>
            </a:r>
          </a:p>
          <a:p>
            <a:pPr>
              <a:lnSpc>
                <a:spcPct val="150000"/>
              </a:lnSpc>
            </a:pPr>
            <a:r>
              <a:rPr lang="da-DK" sz="3200" dirty="0"/>
              <a:t>Vejleder og sparringspartner </a:t>
            </a:r>
          </a:p>
          <a:p>
            <a:pPr>
              <a:lnSpc>
                <a:spcPct val="150000"/>
              </a:lnSpc>
            </a:pPr>
            <a:r>
              <a:rPr lang="da-DK" sz="3200" dirty="0"/>
              <a:t>Styre processen og sætte rammerne</a:t>
            </a:r>
          </a:p>
        </p:txBody>
      </p:sp>
    </p:spTree>
    <p:extLst>
      <p:ext uri="{BB962C8B-B14F-4D97-AF65-F5344CB8AC3E}">
        <p14:creationId xmlns:p14="http://schemas.microsoft.com/office/powerpoint/2010/main" val="2575300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C0384-91D9-374A-A730-B71D6FBC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Elevernes udbytte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923E0E-B221-824C-9597-0A07164E2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Matematik som middel til at nå et eget fastsat mål</a:t>
            </a:r>
          </a:p>
          <a:p>
            <a:r>
              <a:rPr lang="da-DK" dirty="0"/>
              <a:t>Innovative kompetencer</a:t>
            </a:r>
          </a:p>
          <a:p>
            <a:r>
              <a:rPr lang="da-DK" dirty="0"/>
              <a:t>Motivation af anden elevtype?</a:t>
            </a:r>
          </a:p>
          <a:p>
            <a:r>
              <a:rPr lang="da-DK" dirty="0"/>
              <a:t>”Det er sjovt at lave noget anderledes”</a:t>
            </a:r>
          </a:p>
          <a:p>
            <a:r>
              <a:rPr lang="da-DK" dirty="0"/>
              <a:t>Mindre standard opgaver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(Lærerens udbytte: sjovt at rette afleveringer)</a:t>
            </a:r>
          </a:p>
        </p:txBody>
      </p:sp>
    </p:spTree>
    <p:extLst>
      <p:ext uri="{BB962C8B-B14F-4D97-AF65-F5344CB8AC3E}">
        <p14:creationId xmlns:p14="http://schemas.microsoft.com/office/powerpoint/2010/main" val="200544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D5CDB-433E-FE4A-80D0-38E4B3E7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8EC0DC-0425-DA4F-9583-2D635F26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242412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3839-9F12-D246-90BE-CC1A4D61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808866F-E3BC-5342-93A9-A1A6336F3D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659023"/>
                <a:ext cx="8946541" cy="41954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a-DK" dirty="0"/>
                  <a:t>Hvem er jeg?</a:t>
                </a:r>
              </a:p>
              <a:p>
                <a:r>
                  <a:rPr lang="da-DK" dirty="0"/>
                  <a:t>Hvorfor innovation?</a:t>
                </a:r>
              </a:p>
              <a:p>
                <a:r>
                  <a:rPr lang="da-DK" dirty="0"/>
                  <a:t>Hvad er innovation </a:t>
                </a:r>
                <a14:m>
                  <m:oMath xmlns:m="http://schemas.openxmlformats.org/officeDocument/2006/math"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a-DK" dirty="0"/>
                  <a:t> hvordan giver det mening i matematik?</a:t>
                </a:r>
              </a:p>
              <a:p>
                <a:r>
                  <a:rPr lang="da-DK" dirty="0"/>
                  <a:t>Konkrete eksempler</a:t>
                </a:r>
              </a:p>
              <a:p>
                <a:pPr lvl="1"/>
                <a:r>
                  <a:rPr lang="da-DK" dirty="0"/>
                  <a:t>Motions-</a:t>
                </a:r>
                <a:r>
                  <a:rPr lang="da-DK" dirty="0" err="1"/>
                  <a:t>App</a:t>
                </a:r>
                <a:endParaRPr lang="da-DK" dirty="0"/>
              </a:p>
              <a:p>
                <a:pPr lvl="1"/>
                <a:r>
                  <a:rPr lang="da-DK" dirty="0"/>
                  <a:t>Computerspil </a:t>
                </a:r>
              </a:p>
              <a:p>
                <a:pPr lvl="1"/>
                <a:r>
                  <a:rPr lang="da-DK" dirty="0"/>
                  <a:t>Formidling om et matematisk emne (fx ÅOP)</a:t>
                </a:r>
              </a:p>
              <a:p>
                <a:r>
                  <a:rPr lang="da-DK" dirty="0"/>
                  <a:t>Vurdering af ideer</a:t>
                </a:r>
              </a:p>
              <a:p>
                <a:r>
                  <a:rPr lang="da-DK" dirty="0"/>
                  <a:t>Lærerens rolle</a:t>
                </a:r>
              </a:p>
              <a:p>
                <a:r>
                  <a:rPr lang="da-DK" dirty="0"/>
                  <a:t>Elevernes udbytte</a:t>
                </a:r>
              </a:p>
              <a:p>
                <a:r>
                  <a:rPr lang="da-DK" dirty="0"/>
                  <a:t>Spørgsmål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808866F-E3BC-5342-93A9-A1A6336F3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659023"/>
                <a:ext cx="8946541" cy="4195481"/>
              </a:xfrm>
              <a:blipFill>
                <a:blip r:embed="rId2"/>
                <a:stretch>
                  <a:fillRect l="-142" t="-1511" b="-120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1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9F688-4B25-2D46-B2E5-5DCCEDC7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Min 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CC60CF-450E-0447-BE5E-98971D25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799150" cy="4195481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Matematik </a:t>
            </a:r>
            <a:r>
              <a:rPr lang="da-DK" sz="1800" dirty="0"/>
              <a:t>(”Hvad kan man bruge matematik til ?”)</a:t>
            </a:r>
          </a:p>
          <a:p>
            <a:r>
              <a:rPr lang="da-DK" sz="2800" dirty="0"/>
              <a:t>Erhvervsøkonomi</a:t>
            </a:r>
          </a:p>
          <a:p>
            <a:r>
              <a:rPr lang="da-DK" sz="2800" dirty="0"/>
              <a:t>Innovation</a:t>
            </a:r>
          </a:p>
          <a:p>
            <a:r>
              <a:rPr lang="da-DK" dirty="0"/>
              <a:t>Projekt i 2014: ”Sæt Talenterne i værk”, FFE: </a:t>
            </a:r>
          </a:p>
          <a:p>
            <a:pPr lvl="1"/>
            <a:r>
              <a:rPr lang="da-DK" dirty="0"/>
              <a:t>7 2g klasser, grupper. </a:t>
            </a:r>
          </a:p>
          <a:p>
            <a:pPr lvl="1"/>
            <a:r>
              <a:rPr lang="da-DK" dirty="0"/>
              <a:t>Samarbejde med 47 lokale virksomheder. </a:t>
            </a:r>
          </a:p>
          <a:p>
            <a:pPr lvl="1"/>
            <a:r>
              <a:rPr lang="da-DK" dirty="0"/>
              <a:t>Elevernes innovative løsningsforslag til samarbejdspartnernes problemstilling.</a:t>
            </a:r>
          </a:p>
          <a:p>
            <a:pPr marL="400050"/>
            <a:r>
              <a:rPr lang="da-DK" dirty="0"/>
              <a:t>Projekt med FFR, Materialet vi tager udgangspunkt i i dag: </a:t>
            </a:r>
            <a:r>
              <a:rPr lang="da-DK" dirty="0">
                <a:hlinkClick r:id="rId2"/>
              </a:rPr>
              <a:t>https://orcapress.ffe-ye.dk/publikationer/ungdomsuddannelserne/gymnasiale/matematik-paa-stx-og-hf</a:t>
            </a:r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789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BD78F-4143-D546-A674-172C2BC8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Uddannelsens formål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stx</a:t>
            </a:r>
            <a:r>
              <a:rPr lang="da-DK" dirty="0"/>
              <a:t>, hhx, htx, hf)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E5C114B-BF66-2B4F-95D4-1BA6B5B83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064398"/>
            <a:ext cx="10375520" cy="79042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A1167DD-FA5D-F14B-80E2-2887E9961B4E}"/>
              </a:ext>
            </a:extLst>
          </p:cNvPr>
          <p:cNvSpPr/>
          <p:nvPr/>
        </p:nvSpPr>
        <p:spPr>
          <a:xfrm>
            <a:off x="2300472" y="30659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3600" dirty="0"/>
              <a:t>Innovation i matematik</a:t>
            </a:r>
            <a:br>
              <a:rPr lang="da-DK" sz="3600" dirty="0"/>
            </a:br>
            <a:r>
              <a:rPr lang="da-DK" sz="3600" dirty="0"/>
              <a:t>htx lærerplanen</a:t>
            </a:r>
          </a:p>
          <a:p>
            <a:pPr algn="ctr"/>
            <a:r>
              <a:rPr lang="da-DK" dirty="0"/>
              <a:t>Didaktiske principper (A-niveau):</a:t>
            </a:r>
          </a:p>
          <a:p>
            <a:pPr algn="ctr"/>
            <a:endParaRPr lang="da-DK" sz="36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B49921F-77EB-DE45-B788-3D09E91B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71" y="4750387"/>
            <a:ext cx="977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10367-BD07-0C4D-8EB3-E777B5AB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Definition af innovation?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A41719-98A2-3442-AB7C-B15D514A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265128"/>
            <a:ext cx="8958116" cy="514974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”Innovation itself is a very broad concept that can be understood in a variety of ways”</a:t>
            </a:r>
            <a:r>
              <a:rPr lang="da-DK" dirty="0"/>
              <a:t> P. </a:t>
            </a:r>
            <a:r>
              <a:rPr lang="da-DK" dirty="0" err="1"/>
              <a:t>Trott</a:t>
            </a:r>
            <a:r>
              <a:rPr lang="da-DK" dirty="0"/>
              <a:t> (2005)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Fællestræk i definitionerne:</a:t>
            </a:r>
          </a:p>
          <a:p>
            <a:r>
              <a:rPr lang="da-DK" dirty="0"/>
              <a:t>Nyt i den konkrete sammenhæng</a:t>
            </a:r>
          </a:p>
          <a:p>
            <a:r>
              <a:rPr lang="da-DK" dirty="0"/>
              <a:t>Værdiskabende</a:t>
            </a:r>
          </a:p>
          <a:p>
            <a:r>
              <a:rPr lang="da-DK" dirty="0"/>
              <a:t>Ukendt på forhånd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829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D9681AB-65CF-47E9-9FA3-7B05D634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8FCA736E-BDE3-4D4D-8D87-E9AE7925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A7C3795-7EA2-2C4F-AD15-799035DAA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37868" y="-596351"/>
            <a:ext cx="2162555" cy="4650655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9AA25D-1E7A-4074-BF68-D55A83B81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231C7C-2A4A-294B-946E-C5FD7E9C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21" y="1143000"/>
            <a:ext cx="4165146" cy="4195481"/>
          </a:xfrm>
        </p:spPr>
        <p:txBody>
          <a:bodyPr>
            <a:normAutofit fontScale="92500" lnSpcReduction="10000"/>
          </a:bodyPr>
          <a:lstStyle/>
          <a:p>
            <a:r>
              <a:rPr lang="da-DK" sz="2800" dirty="0"/>
              <a:t>Induktiv proces </a:t>
            </a:r>
          </a:p>
          <a:p>
            <a:pPr marL="400050" lvl="1" indent="0">
              <a:buNone/>
            </a:pPr>
            <a:r>
              <a:rPr lang="da-DK" sz="2000" dirty="0"/>
              <a:t>(undersøgende tilgang – </a:t>
            </a:r>
            <a:r>
              <a:rPr lang="da-DK" sz="2000" i="1" dirty="0"/>
              <a:t>ikke</a:t>
            </a:r>
            <a:r>
              <a:rPr lang="da-DK" sz="2000" dirty="0"/>
              <a:t> innovation)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pPr marL="0" indent="0">
              <a:buNone/>
            </a:pPr>
            <a:endParaRPr lang="da-DK" sz="2800" dirty="0"/>
          </a:p>
          <a:p>
            <a:r>
              <a:rPr lang="da-DK" sz="2800" dirty="0"/>
              <a:t>Innovativ proces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007EE3-EC8F-5941-AA2C-ADA80CDE8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98044" y="2189551"/>
            <a:ext cx="3242202" cy="4875492"/>
          </a:xfrm>
          <a:prstGeom prst="rect">
            <a:avLst/>
          </a:prstGeom>
          <a:effectLst/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0998796-3462-614E-BF88-D53BEFD98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445" y="2626317"/>
            <a:ext cx="2618310" cy="16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68F45-119E-CE4C-B5AB-9CE424DE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0D5BF2-4515-9E46-ACA9-E4EFD26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Hvordan?</a:t>
            </a:r>
          </a:p>
          <a:p>
            <a:pPr marL="0" indent="0" algn="ctr">
              <a:buNone/>
            </a:pPr>
            <a:r>
              <a:rPr lang="da-DK" sz="3200" dirty="0"/>
              <a:t>(kernepensum i anvendelse)</a:t>
            </a:r>
          </a:p>
        </p:txBody>
      </p:sp>
    </p:spTree>
    <p:extLst>
      <p:ext uri="{BB962C8B-B14F-4D97-AF65-F5344CB8AC3E}">
        <p14:creationId xmlns:p14="http://schemas.microsoft.com/office/powerpoint/2010/main" val="24536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68F45-119E-CE4C-B5AB-9CE424DE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0D5BF2-4515-9E46-ACA9-E4EFD26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dirty="0"/>
              <a:t>Eksempel 1</a:t>
            </a:r>
          </a:p>
        </p:txBody>
      </p:sp>
    </p:spTree>
    <p:extLst>
      <p:ext uri="{BB962C8B-B14F-4D97-AF65-F5344CB8AC3E}">
        <p14:creationId xmlns:p14="http://schemas.microsoft.com/office/powerpoint/2010/main" val="548091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{EBEB5BE5-6EE8-DD43-A74C-9991A05956D0}tf10001062</Template>
  <TotalTime>8507</TotalTime>
  <Words>678</Words>
  <Application>Microsoft Macintosh PowerPoint</Application>
  <PresentationFormat>Widescreen</PresentationFormat>
  <Paragraphs>145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Innovation i matematik  – elevstyret projektforløb</vt:lpstr>
      <vt:lpstr>Formål med i dag</vt:lpstr>
      <vt:lpstr>Program</vt:lpstr>
      <vt:lpstr>Min baggrund</vt:lpstr>
      <vt:lpstr>Uddannelsens formål (stx, hhx, htx, hf)</vt:lpstr>
      <vt:lpstr>Definition af innovation?</vt:lpstr>
      <vt:lpstr>PowerPoint-præsentation</vt:lpstr>
      <vt:lpstr>PowerPoint-præsentation</vt:lpstr>
      <vt:lpstr>PowerPoint-præsentation</vt:lpstr>
      <vt:lpstr>Eksempel 1: Motions-App</vt:lpstr>
      <vt:lpstr>Eksempel 1: Motions-App</vt:lpstr>
      <vt:lpstr>Eksempel 1: Motions-App</vt:lpstr>
      <vt:lpstr>Længde- og breddegrad (l,b) → punkter i 3D-koordinatsystem (x,y,z)</vt:lpstr>
      <vt:lpstr>PowerPoint-præsentation</vt:lpstr>
      <vt:lpstr>Grupper af ca. tre (10 min.)  </vt:lpstr>
      <vt:lpstr>Idékort - Metode til idégenerering (divergent)</vt:lpstr>
      <vt:lpstr>Eleveksempler</vt:lpstr>
      <vt:lpstr>PowerPoint-præsentation</vt:lpstr>
      <vt:lpstr>Eksempel 2: PONG-spil</vt:lpstr>
      <vt:lpstr>Download på Processing.org </vt:lpstr>
      <vt:lpstr>Individuel opgave, 30 min.</vt:lpstr>
      <vt:lpstr>PowerPoint-præsentation</vt:lpstr>
      <vt:lpstr>PowerPoint-præsentation</vt:lpstr>
      <vt:lpstr>Eksempel 3: Formidling om ÅOP</vt:lpstr>
      <vt:lpstr>Eleveksempler</vt:lpstr>
      <vt:lpstr>Vurdering af ideerne?</vt:lpstr>
      <vt:lpstr>Lærerens rolle</vt:lpstr>
      <vt:lpstr>Elevernes udbytte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Katrine Oxenbøll Petersen</dc:creator>
  <cp:lastModifiedBy>Katrine Oxenbøll Petersen</cp:lastModifiedBy>
  <cp:revision>86</cp:revision>
  <dcterms:created xsi:type="dcterms:W3CDTF">2020-06-16T13:18:02Z</dcterms:created>
  <dcterms:modified xsi:type="dcterms:W3CDTF">2020-08-18T20:53:30Z</dcterms:modified>
</cp:coreProperties>
</file>