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72" r:id="rId4"/>
    <p:sldId id="262" r:id="rId5"/>
    <p:sldId id="27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7" autoAdjust="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indledning</c:v>
                </c:pt>
                <c:pt idx="1">
                  <c:v>uddybning</c:v>
                </c:pt>
                <c:pt idx="2">
                  <c:v>konkliftoptrapning</c:v>
                </c:pt>
                <c:pt idx="3">
                  <c:v>cliffhanger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A5-4D9F-9F5F-D8D67E25DA7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indledning</c:v>
                </c:pt>
                <c:pt idx="1">
                  <c:v>uddybning</c:v>
                </c:pt>
                <c:pt idx="2">
                  <c:v>konkliftoptrapning</c:v>
                </c:pt>
                <c:pt idx="3">
                  <c:v>cliffhanger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A5-4D9F-9F5F-D8D67E25DA70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indledning</c:v>
                </c:pt>
                <c:pt idx="1">
                  <c:v>uddybning</c:v>
                </c:pt>
                <c:pt idx="2">
                  <c:v>konkliftoptrapning</c:v>
                </c:pt>
                <c:pt idx="3">
                  <c:v>cliffhanger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A5-4D9F-9F5F-D8D67E25D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8793896"/>
        <c:axId val="448791600"/>
      </c:lineChart>
      <c:catAx>
        <c:axId val="448793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48791600"/>
        <c:crosses val="autoZero"/>
        <c:auto val="1"/>
        <c:lblAlgn val="ctr"/>
        <c:lblOffset val="100"/>
        <c:noMultiLvlLbl val="0"/>
      </c:catAx>
      <c:valAx>
        <c:axId val="44879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48793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12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Aristoteles tre appelformer</a:t>
            </a:r>
          </a:p>
          <a:p>
            <a:r>
              <a:rPr lang="da-DK" dirty="0"/>
              <a:t>De 3 appelformer er tre måder en person kan formidle information og argumentere på, når man ønsker at overbevise andre mennesker.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CDFE1-ED06-9846-A9C8-B5C4A1053D1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165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CDFE1-ED06-9846-A9C8-B5C4A1053D1A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8424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CDFE1-ED06-9846-A9C8-B5C4A1053D1A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225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73D4F9EA-A605-4D01-863E-708DD5D85776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439-ACD5-40DF-9AA7-A3F79ACD6661}" type="datetime2">
              <a:rPr lang="da-DK" noProof="0" smtClean="0"/>
              <a:t>12. maj 2020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A9FE-7243-42BC-A71C-38DE25DCBAEC}" type="datetime2">
              <a:rPr lang="da-DK" noProof="0" smtClean="0"/>
              <a:t>12. maj 2020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408A-2C93-4FDA-893A-85FA7EDCDC14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6CC8-1D17-441B-9748-69DE7971662D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6A9D7866-1FDA-4F89-92F1-878E31CE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6F64-F1DC-426B-9997-94B713D5EC87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BC8EB62-94E0-4B88-9310-AE0A3E25649E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31C2-C797-417F-B215-A4ECBDD0A66E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10B3704-A025-4245-B180-68D9D51542B6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F303-FFC0-4D4F-8F43-DB0AFBA232A2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B704-4DB5-4DA1-9BAA-BB57AFDB3484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A950-6630-4B6A-8064-C05C3E65AC28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87F6-1F73-41DF-BA18-627CF769F929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DC9FE6C3-32E3-491C-9C4F-677DD61F7785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8BB7134-2919-4382-92CA-D9C0A510422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A133-94BF-482C-8DFB-14617466186F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7087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</a:t>
            </a:r>
            <a:br>
              <a:rPr lang="da-DK" sz="1000" dirty="0"/>
            </a:br>
            <a:r>
              <a:rPr lang="da-DK" sz="1000" dirty="0"/>
              <a:t>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27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8FFD9-3CBE-0E40-95F7-3232BFAB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56E75C-73A9-FB40-BDA7-1890FEACF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AA7F0C2-C779-AD49-8369-EC1EF823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6CBE-F84F-EB4E-8D67-402002E04668}" type="datetimeFigureOut">
              <a:rPr lang="da-DK" smtClean="0"/>
              <a:t>12-05-2020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D59188-6566-B746-9CD6-11DBB5D5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D89E3E7-0E2E-234A-AF9F-6F54FE1D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E746-C587-FD4B-AE2B-82A829ED48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58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B6A0B762-411B-463F-8044-3EC853BA9D4E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BDE8350-EECC-41FB-B1DE-99531AC459FD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EB1C99B6-00EF-4BD5-B493-72A7DEB50D7A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D32680B-F3FB-49DB-96A2-CB46341C507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F6C18F3-B880-4457-93A1-9FFDAF00E0B5}" type="datetime2">
              <a:rPr lang="da-DK" smtClean="0"/>
              <a:t>12. maj 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ED2E-F062-43E5-AE1F-08CF74170B0C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FECC506D-1CDC-4383-9906-AE73BF191F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CE1EE5F-543F-41CF-832B-13034BBB5ED1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E8783176-E4E5-4131-813D-B093C3C9BD23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F4A2EE-9AF3-411C-B78C-5A1C5229E67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EC1B531E-3890-47C1-ABE6-109ACD4CDDAB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D6FE7CF-D751-4088-9E86-16AAD29BD39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33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32" Type="http://schemas.openxmlformats.org/officeDocument/2006/relationships/tags" Target="../tags/tag9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tags" Target="../tags/tag5.xml"/><Relationship Id="rId36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4.xml"/><Relationship Id="rId30" Type="http://schemas.openxmlformats.org/officeDocument/2006/relationships/tags" Target="../tags/tag7.xml"/><Relationship Id="rId35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D5DF24D-118F-4DCE-8BF9-83857A33C205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F4D82CF5-59D9-4856-8A5E-FBFAAFBD31C9}"/>
              </a:ext>
            </a:extLst>
          </p:cNvPr>
          <p:cNvPicPr>
            <a:picLocks noChangeAspect="1"/>
          </p:cNvPicPr>
          <p:nvPr userDrawn="1"/>
        </p:nvPicPr>
        <p:blipFill>
          <a:blip r:embed="rId3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5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1" r:id="rId21"/>
    <p:sldLayoutId id="2147483747" r:id="rId22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.dk/bonanza/serie/87/guldregn/28363/guldregn-1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86B506-04CA-4463-8543-A6D525A1A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Krimien - genrekendetegn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F218-03AC-4515-BD5E-7F4BA7F1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9A4D-F6D0-42D7-BAEE-F00E740F022C}" type="datetime2">
              <a:rPr lang="da-DK" smtClean="0"/>
              <a:t>12. maj 2020</a:t>
            </a:fld>
            <a:endParaRPr lang="da-DK" dirty="0"/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59C4849-C7A3-4B0D-80F7-AEACFA1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792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34185-B295-1F4D-AC81-E2CC4703B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204" y="675490"/>
            <a:ext cx="6616756" cy="813676"/>
          </a:xfrm>
        </p:spPr>
        <p:txBody>
          <a:bodyPr>
            <a:normAutofit/>
          </a:bodyPr>
          <a:lstStyle/>
          <a:p>
            <a:r>
              <a:rPr lang="da-DK" sz="4000" dirty="0" smtClean="0"/>
              <a:t>Krimi-genretræk</a:t>
            </a:r>
            <a:endParaRPr lang="da-DK" sz="4000" dirty="0"/>
          </a:p>
        </p:txBody>
      </p:sp>
      <p:sp>
        <p:nvSpPr>
          <p:cNvPr id="15" name="Pladsholder til indhold 14">
            <a:extLst>
              <a:ext uri="{FF2B5EF4-FFF2-40B4-BE49-F238E27FC236}">
                <a16:creationId xmlns:a16="http://schemas.microsoft.com/office/drawing/2014/main" id="{BB562F00-B5BB-704B-837C-DF4311DBB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823" y="1680754"/>
            <a:ext cx="10437367" cy="4568697"/>
          </a:xfrm>
        </p:spPr>
        <p:txBody>
          <a:bodyPr anchor="ctr">
            <a:normAutofit/>
          </a:bodyPr>
          <a:lstStyle/>
          <a:p>
            <a:r>
              <a:rPr lang="da-DK" dirty="0" smtClean="0"/>
              <a:t>Handlingen begynder ofte </a:t>
            </a:r>
            <a:r>
              <a:rPr lang="da-DK" dirty="0"/>
              <a:t>med </a:t>
            </a:r>
            <a:r>
              <a:rPr lang="da-DK" dirty="0" smtClean="0"/>
              <a:t>en </a:t>
            </a:r>
            <a:r>
              <a:rPr lang="da-DK" dirty="0"/>
              <a:t>forbrydelse.</a:t>
            </a:r>
          </a:p>
          <a:p>
            <a:r>
              <a:rPr lang="da-DK" dirty="0" smtClean="0"/>
              <a:t>Politi eller en detektiv begynder at efterforske for at løse mysteriet om forbrydelsen.</a:t>
            </a:r>
            <a:endParaRPr lang="da-DK" dirty="0"/>
          </a:p>
          <a:p>
            <a:r>
              <a:rPr lang="da-DK" dirty="0" smtClean="0"/>
              <a:t>Der præsenteres et persongalleri med </a:t>
            </a:r>
            <a:r>
              <a:rPr lang="da-DK" dirty="0"/>
              <a:t>forskellige personer </a:t>
            </a:r>
            <a:r>
              <a:rPr lang="da-DK" dirty="0" smtClean="0"/>
              <a:t>som kan være mistænksomme eller være forbryderen.</a:t>
            </a:r>
          </a:p>
          <a:p>
            <a:r>
              <a:rPr lang="da-DK" dirty="0" smtClean="0"/>
              <a:t>Politi eller en detektiv leder efter spor og tolker på sporene. Der kan være sande eller falske spor og nogle spor har til hensigt at vildlede.</a:t>
            </a:r>
          </a:p>
          <a:p>
            <a:r>
              <a:rPr lang="da-DK" dirty="0" smtClean="0"/>
              <a:t>Forbrydelsen afsløres på en måde, som man ikke forventede.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Inspirationslink: </a:t>
            </a:r>
            <a:r>
              <a:rPr lang="da-DK" dirty="0">
                <a:hlinkClick r:id="rId3"/>
              </a:rPr>
              <a:t>https://</a:t>
            </a:r>
            <a:r>
              <a:rPr lang="da-DK" dirty="0" smtClean="0">
                <a:hlinkClick r:id="rId3"/>
              </a:rPr>
              <a:t>www.dr.dk/bonanza/serie/87/guldregn/28363/guldregn-17</a:t>
            </a:r>
            <a:r>
              <a:rPr lang="da-DK" dirty="0" smtClean="0"/>
              <a:t> </a:t>
            </a:r>
            <a:endParaRPr lang="da-DK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70444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Komposition - plotstuktur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Parallelle handlingsforløb</a:t>
            </a:r>
            <a:r>
              <a:rPr lang="da-DK" dirty="0"/>
              <a:t>: Flere begivenheder/handlinger fortælles sideløbende og samles måske til sidst. </a:t>
            </a: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Beretning</a:t>
            </a:r>
            <a:r>
              <a:rPr lang="da-DK" dirty="0"/>
              <a:t>: Når der berettes, bevæger handlingen sig. Der er to måder at berette på: </a:t>
            </a:r>
            <a:r>
              <a:rPr lang="da-DK" dirty="0" smtClean="0"/>
              <a:t>scenisk </a:t>
            </a:r>
            <a:r>
              <a:rPr lang="da-DK" dirty="0"/>
              <a:t>og panoramisk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r>
              <a:rPr lang="da-DK" b="1" dirty="0" smtClean="0"/>
              <a:t>Scene: </a:t>
            </a:r>
            <a:r>
              <a:rPr lang="da-DK" dirty="0" smtClean="0"/>
              <a:t>Begivenheder </a:t>
            </a:r>
            <a:r>
              <a:rPr lang="da-DK" dirty="0"/>
              <a:t>og personer </a:t>
            </a:r>
            <a:r>
              <a:rPr lang="da-DK" dirty="0" smtClean="0"/>
              <a:t>vises frem</a:t>
            </a:r>
            <a:r>
              <a:rPr lang="da-DK" dirty="0"/>
              <a:t>. </a:t>
            </a:r>
            <a:r>
              <a:rPr lang="da-DK" dirty="0" smtClean="0"/>
              <a:t>Som seer er man tæt </a:t>
            </a:r>
            <a:r>
              <a:rPr lang="da-DK" dirty="0"/>
              <a:t>på </a:t>
            </a:r>
            <a:r>
              <a:rPr lang="da-DK" dirty="0" smtClean="0"/>
              <a:t>begivenhederne</a:t>
            </a:r>
            <a:r>
              <a:rPr lang="da-DK" dirty="0"/>
              <a:t>; </a:t>
            </a:r>
            <a:r>
              <a:rPr lang="da-DK" dirty="0" smtClean="0"/>
              <a:t>som seer </a:t>
            </a:r>
            <a:r>
              <a:rPr lang="da-DK" dirty="0"/>
              <a:t>føler </a:t>
            </a:r>
            <a:r>
              <a:rPr lang="da-DK" dirty="0" smtClean="0"/>
              <a:t>man sig </a:t>
            </a:r>
            <a:r>
              <a:rPr lang="da-DK" dirty="0"/>
              <a:t>til stede, mens </a:t>
            </a:r>
            <a:r>
              <a:rPr lang="da-DK" dirty="0" smtClean="0"/>
              <a:t>det </a:t>
            </a:r>
            <a:r>
              <a:rPr lang="da-DK" dirty="0"/>
              <a:t>sker. </a:t>
            </a: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Panoramisk beretning: </a:t>
            </a:r>
            <a:r>
              <a:rPr lang="da-DK" dirty="0" smtClean="0"/>
              <a:t>som seer er man på afstand af begivenhederne, man får overblik og ofte en vurdering af, hvad der sker.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367-F74C-40AD-B6E8-A643B5E31D41}" type="datetime1">
              <a:rPr lang="da-DK" smtClean="0"/>
              <a:t>12-05-2020</a:t>
            </a:fld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E746-C587-FD4B-AE2B-82A829ED48B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205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3A523-7AF5-4847-B9A2-886E956AF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52" y="1054121"/>
            <a:ext cx="5067537" cy="1193856"/>
          </a:xfrm>
        </p:spPr>
        <p:txBody>
          <a:bodyPr>
            <a:normAutofit/>
          </a:bodyPr>
          <a:lstStyle/>
          <a:p>
            <a:r>
              <a:rPr lang="da-DK" sz="4000" dirty="0" err="1" smtClean="0"/>
              <a:t>Cliffhanger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5350C3-669C-BD4D-9B4B-56FAC3B5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992" y="2408844"/>
            <a:ext cx="6392962" cy="1388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En ”</a:t>
            </a:r>
            <a:r>
              <a:rPr lang="da-DK" dirty="0" err="1" smtClean="0"/>
              <a:t>cliffhanger</a:t>
            </a:r>
            <a:r>
              <a:rPr lang="da-DK" dirty="0" smtClean="0"/>
              <a:t>” er en dramatisk </a:t>
            </a:r>
            <a:r>
              <a:rPr lang="da-DK" dirty="0"/>
              <a:t>og spændende slutning på et afsnit af en serie der får publikum til at vente utålmodigt på det følgende afsnit</a:t>
            </a:r>
            <a:endParaRPr lang="da-DK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10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Plotstuktur</a:t>
            </a:r>
            <a:endParaRPr lang="da-DK" dirty="0"/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957610"/>
              </p:ext>
            </p:extLst>
          </p:nvPr>
        </p:nvGraphicFramePr>
        <p:xfrm>
          <a:off x="539750" y="1852477"/>
          <a:ext cx="11112500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E5D-7F43-4550-BBD7-E5B755F8AC07}" type="datetime1">
              <a:rPr lang="da-DK" smtClean="0"/>
              <a:t>12-05-2020</a:t>
            </a:fld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E746-C587-FD4B-AE2B-82A829ED48B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942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2F444-D60B-134A-BD6D-449B6115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4" y="901283"/>
            <a:ext cx="6717411" cy="1346693"/>
          </a:xfrm>
        </p:spPr>
        <p:txBody>
          <a:bodyPr>
            <a:normAutofit/>
          </a:bodyPr>
          <a:lstStyle/>
          <a:p>
            <a:r>
              <a:rPr lang="da-DK" sz="4000" dirty="0" smtClean="0"/>
              <a:t>Forklaring til ”plotstuktur”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2BB29A-148B-4F49-B922-2EC1A8DE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64" y="2408844"/>
            <a:ext cx="9432036" cy="3635340"/>
          </a:xfrm>
        </p:spPr>
        <p:txBody>
          <a:bodyPr>
            <a:normAutofit/>
          </a:bodyPr>
          <a:lstStyle/>
          <a:p>
            <a:r>
              <a:rPr lang="da-DK" b="1" dirty="0" smtClean="0"/>
              <a:t>Indledning </a:t>
            </a:r>
            <a:r>
              <a:rPr lang="da-DK" dirty="0" smtClean="0"/>
              <a:t>er konfliktens præsentation </a:t>
            </a:r>
            <a:endParaRPr lang="da-DK" b="1" dirty="0" smtClean="0"/>
          </a:p>
          <a:p>
            <a:r>
              <a:rPr lang="da-DK" b="1" dirty="0" smtClean="0"/>
              <a:t>Uddybning </a:t>
            </a:r>
            <a:r>
              <a:rPr lang="da-DK" dirty="0" smtClean="0"/>
              <a:t>hvor konflikten kommer frem og som seer får man forklaret og uddybet konflikten. </a:t>
            </a:r>
          </a:p>
          <a:p>
            <a:r>
              <a:rPr lang="da-DK" b="1" dirty="0" smtClean="0"/>
              <a:t>Konfliktoptrapning </a:t>
            </a:r>
            <a:r>
              <a:rPr lang="da-DK" dirty="0" smtClean="0"/>
              <a:t>udvikles og optrappes. Forventningen og spændingen stiger. Presset på hovedpersonerne øges. Spændingen stiger.</a:t>
            </a:r>
          </a:p>
          <a:p>
            <a:r>
              <a:rPr lang="da-DK" b="1" dirty="0" smtClean="0"/>
              <a:t>En </a:t>
            </a:r>
            <a:r>
              <a:rPr lang="da-DK" b="1" dirty="0"/>
              <a:t>”</a:t>
            </a:r>
            <a:r>
              <a:rPr lang="da-DK" b="1" dirty="0" err="1"/>
              <a:t>cliffhanger</a:t>
            </a:r>
            <a:r>
              <a:rPr lang="da-DK" b="1" dirty="0"/>
              <a:t>” </a:t>
            </a:r>
            <a:r>
              <a:rPr lang="da-DK" dirty="0"/>
              <a:t>er en dramatisk og spændende slutning på et afsnit af en serie der får publikum til at vente utålmodigt på det følgende afsnit</a:t>
            </a:r>
          </a:p>
          <a:p>
            <a:endParaRPr lang="da-DK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801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8.7|3.7|1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9.8|12.4|1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A3B46BF8-4555-4BFE-9F2B-CB276DC98C80}" vid="{950795C3-1738-4D4D-8153-8A0A722C738E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312</Words>
  <Application>Microsoft Office PowerPoint</Application>
  <PresentationFormat>Widescreen</PresentationFormat>
  <Paragraphs>34</Paragraphs>
  <Slides>6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Georgia</vt:lpstr>
      <vt:lpstr>Verdana</vt:lpstr>
      <vt:lpstr>UVM</vt:lpstr>
      <vt:lpstr>Krimien - genrekendetegn</vt:lpstr>
      <vt:lpstr>Krimi-genretræk</vt:lpstr>
      <vt:lpstr> Komposition - plotstuktur</vt:lpstr>
      <vt:lpstr>Cliffhanger</vt:lpstr>
      <vt:lpstr> Plotstuktur</vt:lpstr>
      <vt:lpstr>Forklaring til ”plotstuktur”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2020-05-06T12:38:04Z</dcterms:created>
  <dcterms:modified xsi:type="dcterms:W3CDTF">2020-05-12T08:49:22Z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</Properties>
</file>