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61"/>
  </p:notesMasterIdLst>
  <p:sldIdLst>
    <p:sldId id="256" r:id="rId5"/>
    <p:sldId id="322" r:id="rId6"/>
    <p:sldId id="257" r:id="rId7"/>
    <p:sldId id="274" r:id="rId8"/>
    <p:sldId id="275" r:id="rId9"/>
    <p:sldId id="278" r:id="rId10"/>
    <p:sldId id="258" r:id="rId11"/>
    <p:sldId id="320" r:id="rId12"/>
    <p:sldId id="319" r:id="rId13"/>
    <p:sldId id="280" r:id="rId14"/>
    <p:sldId id="282" r:id="rId15"/>
    <p:sldId id="283" r:id="rId16"/>
    <p:sldId id="284" r:id="rId17"/>
    <p:sldId id="281" r:id="rId18"/>
    <p:sldId id="286" r:id="rId19"/>
    <p:sldId id="285" r:id="rId20"/>
    <p:sldId id="259" r:id="rId21"/>
    <p:sldId id="287" r:id="rId22"/>
    <p:sldId id="288" r:id="rId23"/>
    <p:sldId id="273" r:id="rId24"/>
    <p:sldId id="291" r:id="rId25"/>
    <p:sldId id="276" r:id="rId26"/>
    <p:sldId id="289" r:id="rId27"/>
    <p:sldId id="277" r:id="rId28"/>
    <p:sldId id="290" r:id="rId29"/>
    <p:sldId id="295" r:id="rId30"/>
    <p:sldId id="321" r:id="rId31"/>
    <p:sldId id="292" r:id="rId32"/>
    <p:sldId id="260" r:id="rId33"/>
    <p:sldId id="261" r:id="rId34"/>
    <p:sldId id="262" r:id="rId35"/>
    <p:sldId id="263" r:id="rId36"/>
    <p:sldId id="264" r:id="rId37"/>
    <p:sldId id="265" r:id="rId38"/>
    <p:sldId id="268" r:id="rId39"/>
    <p:sldId id="293" r:id="rId40"/>
    <p:sldId id="298" r:id="rId41"/>
    <p:sldId id="299" r:id="rId42"/>
    <p:sldId id="300" r:id="rId43"/>
    <p:sldId id="301" r:id="rId44"/>
    <p:sldId id="302" r:id="rId45"/>
    <p:sldId id="303" r:id="rId46"/>
    <p:sldId id="304" r:id="rId47"/>
    <p:sldId id="314" r:id="rId48"/>
    <p:sldId id="312" r:id="rId49"/>
    <p:sldId id="313" r:id="rId50"/>
    <p:sldId id="305" r:id="rId51"/>
    <p:sldId id="315" r:id="rId52"/>
    <p:sldId id="306" r:id="rId53"/>
    <p:sldId id="307" r:id="rId54"/>
    <p:sldId id="317" r:id="rId55"/>
    <p:sldId id="316" r:id="rId56"/>
    <p:sldId id="308" r:id="rId57"/>
    <p:sldId id="309" r:id="rId58"/>
    <p:sldId id="310" r:id="rId59"/>
    <p:sldId id="311"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6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8" autoAdjust="0"/>
    <p:restoredTop sz="94669"/>
  </p:normalViewPr>
  <p:slideViewPr>
    <p:cSldViewPr snapToGrid="0" snapToObjects="1">
      <p:cViewPr varScale="1">
        <p:scale>
          <a:sx n="81" d="100"/>
          <a:sy n="81" d="100"/>
        </p:scale>
        <p:origin x="1182" y="90"/>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C2FAF3-4CBC-0D48-8D4C-28B9A42BD761}" type="datetimeFigureOut">
              <a:rPr lang="da-DK" smtClean="0"/>
              <a:t>12-05-2020</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7DDD01-0994-6E42-997F-B4C3DBA590DA}" type="slidenum">
              <a:rPr lang="da-DK" smtClean="0"/>
              <a:t>‹nr.›</a:t>
            </a:fld>
            <a:endParaRPr lang="da-DK"/>
          </a:p>
        </p:txBody>
      </p:sp>
    </p:spTree>
    <p:extLst>
      <p:ext uri="{BB962C8B-B14F-4D97-AF65-F5344CB8AC3E}">
        <p14:creationId xmlns:p14="http://schemas.microsoft.com/office/powerpoint/2010/main" val="37542064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ndreahejlskov.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F7DDD01-0994-6E42-997F-B4C3DBA590DA}" type="slidenum">
              <a:rPr lang="da-DK" smtClean="0"/>
              <a:t>2</a:t>
            </a:fld>
            <a:endParaRPr lang="da-DK"/>
          </a:p>
        </p:txBody>
      </p:sp>
    </p:spTree>
    <p:extLst>
      <p:ext uri="{BB962C8B-B14F-4D97-AF65-F5344CB8AC3E}">
        <p14:creationId xmlns:p14="http://schemas.microsoft.com/office/powerpoint/2010/main" val="325123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If</a:t>
            </a:r>
            <a:r>
              <a:rPr lang="da-DK" baseline="0" dirty="0"/>
              <a:t> </a:t>
            </a:r>
            <a:r>
              <a:rPr lang="da-DK" baseline="0" dirty="0" err="1"/>
              <a:t>one</a:t>
            </a:r>
            <a:r>
              <a:rPr lang="da-DK" baseline="0" dirty="0"/>
              <a:t> </a:t>
            </a:r>
            <a:r>
              <a:rPr lang="da-DK" baseline="0" dirty="0" err="1"/>
              <a:t>scrape</a:t>
            </a:r>
            <a:r>
              <a:rPr lang="da-DK" baseline="0" dirty="0"/>
              <a:t> relevant </a:t>
            </a:r>
            <a:r>
              <a:rPr lang="da-DK" baseline="0" dirty="0" err="1"/>
              <a:t>rewilding</a:t>
            </a:r>
            <a:r>
              <a:rPr lang="da-DK" baseline="0" dirty="0"/>
              <a:t>-websites for </a:t>
            </a:r>
            <a:r>
              <a:rPr lang="da-DK" baseline="0" dirty="0" err="1"/>
              <a:t>words</a:t>
            </a:r>
            <a:r>
              <a:rPr lang="da-DK" baseline="0" dirty="0"/>
              <a:t> a </a:t>
            </a:r>
            <a:r>
              <a:rPr lang="da-DK" baseline="0" dirty="0" err="1"/>
              <a:t>rather</a:t>
            </a:r>
            <a:r>
              <a:rPr lang="da-DK" baseline="0" dirty="0"/>
              <a:t> </a:t>
            </a:r>
            <a:r>
              <a:rPr lang="da-DK" baseline="0" dirty="0" err="1"/>
              <a:t>dense</a:t>
            </a:r>
            <a:r>
              <a:rPr lang="da-DK" baseline="0" dirty="0"/>
              <a:t> and </a:t>
            </a:r>
            <a:r>
              <a:rPr lang="da-DK" baseline="0" dirty="0" err="1"/>
              <a:t>congruent</a:t>
            </a:r>
            <a:r>
              <a:rPr lang="da-DK" baseline="0" dirty="0"/>
              <a:t> </a:t>
            </a:r>
            <a:r>
              <a:rPr lang="da-DK" baseline="0" dirty="0" err="1"/>
              <a:t>word-cloud</a:t>
            </a:r>
            <a:r>
              <a:rPr lang="da-DK" baseline="0" dirty="0"/>
              <a:t> </a:t>
            </a:r>
            <a:r>
              <a:rPr lang="da-DK" baseline="0" dirty="0" err="1"/>
              <a:t>appears</a:t>
            </a:r>
            <a:r>
              <a:rPr lang="da-DK" baseline="0" dirty="0"/>
              <a:t>: </a:t>
            </a:r>
          </a:p>
          <a:p>
            <a:r>
              <a:rPr lang="da-DK" baseline="0" dirty="0"/>
              <a:t>This </a:t>
            </a:r>
            <a:r>
              <a:rPr lang="da-DK" baseline="0" dirty="0" err="1"/>
              <a:t>cloud</a:t>
            </a:r>
            <a:r>
              <a:rPr lang="da-DK" baseline="0" dirty="0"/>
              <a:t> </a:t>
            </a:r>
            <a:r>
              <a:rPr lang="da-DK" baseline="0" dirty="0" err="1"/>
              <a:t>reveals</a:t>
            </a:r>
            <a:r>
              <a:rPr lang="da-DK" baseline="0" dirty="0"/>
              <a:t>/</a:t>
            </a:r>
            <a:r>
              <a:rPr lang="da-DK" baseline="0" dirty="0" err="1"/>
              <a:t>indicate</a:t>
            </a:r>
            <a:r>
              <a:rPr lang="da-DK" baseline="0" dirty="0"/>
              <a:t> </a:t>
            </a:r>
            <a:r>
              <a:rPr lang="da-DK" baseline="0" dirty="0" err="1"/>
              <a:t>that</a:t>
            </a:r>
            <a:r>
              <a:rPr lang="da-DK" baseline="0" dirty="0"/>
              <a:t> </a:t>
            </a:r>
            <a:r>
              <a:rPr lang="da-DK" baseline="0" dirty="0" err="1"/>
              <a:t>what</a:t>
            </a:r>
            <a:r>
              <a:rPr lang="da-DK" baseline="0" dirty="0"/>
              <a:t> </a:t>
            </a:r>
            <a:r>
              <a:rPr lang="da-DK" baseline="0" dirty="0" err="1"/>
              <a:t>we</a:t>
            </a:r>
            <a:r>
              <a:rPr lang="da-DK" baseline="0" dirty="0"/>
              <a:t> </a:t>
            </a:r>
            <a:r>
              <a:rPr lang="da-DK" baseline="0" dirty="0" err="1"/>
              <a:t>are</a:t>
            </a:r>
            <a:r>
              <a:rPr lang="da-DK" baseline="0" dirty="0"/>
              <a:t> </a:t>
            </a:r>
            <a:r>
              <a:rPr lang="da-DK" baseline="0" dirty="0" err="1"/>
              <a:t>dealing</a:t>
            </a:r>
            <a:r>
              <a:rPr lang="da-DK" baseline="0" dirty="0"/>
              <a:t> with is in </a:t>
            </a:r>
            <a:r>
              <a:rPr lang="da-DK" baseline="0" dirty="0" err="1"/>
              <a:t>fact</a:t>
            </a:r>
            <a:r>
              <a:rPr lang="da-DK" baseline="0" dirty="0"/>
              <a:t> a </a:t>
            </a:r>
            <a:r>
              <a:rPr lang="da-DK" baseline="0" dirty="0" err="1"/>
              <a:t>left</a:t>
            </a:r>
            <a:r>
              <a:rPr lang="da-DK" baseline="0" dirty="0"/>
              <a:t> over from the </a:t>
            </a:r>
            <a:r>
              <a:rPr lang="da-DK" baseline="0" dirty="0" err="1"/>
              <a:t>romantic</a:t>
            </a:r>
            <a:r>
              <a:rPr lang="da-DK" baseline="0" dirty="0"/>
              <a:t> </a:t>
            </a:r>
            <a:r>
              <a:rPr lang="da-DK" baseline="0" dirty="0" err="1"/>
              <a:t>period</a:t>
            </a:r>
            <a:r>
              <a:rPr lang="da-DK" baseline="0" dirty="0"/>
              <a:t>… </a:t>
            </a:r>
          </a:p>
          <a:p>
            <a:endParaRPr lang="da-DK" baseline="0" dirty="0"/>
          </a:p>
          <a:p>
            <a:r>
              <a:rPr lang="da-DK" baseline="0" dirty="0" err="1"/>
              <a:t>That</a:t>
            </a:r>
            <a:r>
              <a:rPr lang="da-DK" baseline="0" dirty="0"/>
              <a:t> at </a:t>
            </a:r>
            <a:r>
              <a:rPr lang="da-DK" baseline="0" dirty="0" err="1"/>
              <a:t>least</a:t>
            </a:r>
            <a:r>
              <a:rPr lang="da-DK" baseline="0" dirty="0"/>
              <a:t> is </a:t>
            </a:r>
            <a:r>
              <a:rPr lang="da-DK" baseline="0" dirty="0" err="1"/>
              <a:t>what</a:t>
            </a:r>
            <a:r>
              <a:rPr lang="da-DK" baseline="0" dirty="0"/>
              <a:t> I </a:t>
            </a:r>
            <a:r>
              <a:rPr lang="da-DK" baseline="0" dirty="0" err="1"/>
              <a:t>want</a:t>
            </a:r>
            <a:r>
              <a:rPr lang="da-DK" baseline="0" dirty="0"/>
              <a:t> to propose: </a:t>
            </a:r>
            <a:r>
              <a:rPr lang="da-DK" baseline="0" dirty="0" err="1"/>
              <a:t>That</a:t>
            </a:r>
            <a:r>
              <a:rPr lang="da-DK" baseline="0" dirty="0"/>
              <a:t> </a:t>
            </a:r>
            <a:r>
              <a:rPr lang="da-DK" baseline="0" dirty="0" err="1"/>
              <a:t>what</a:t>
            </a:r>
            <a:r>
              <a:rPr lang="da-DK" baseline="0" dirty="0"/>
              <a:t> </a:t>
            </a:r>
            <a:r>
              <a:rPr lang="da-DK" baseline="0" dirty="0" err="1"/>
              <a:t>we</a:t>
            </a:r>
            <a:r>
              <a:rPr lang="da-DK" baseline="0" dirty="0"/>
              <a:t> </a:t>
            </a:r>
            <a:r>
              <a:rPr lang="da-DK" baseline="0" dirty="0" err="1"/>
              <a:t>are</a:t>
            </a:r>
            <a:r>
              <a:rPr lang="da-DK" baseline="0" dirty="0"/>
              <a:t> </a:t>
            </a:r>
            <a:r>
              <a:rPr lang="da-DK" baseline="0" dirty="0" err="1"/>
              <a:t>dealing</a:t>
            </a:r>
            <a:r>
              <a:rPr lang="da-DK" baseline="0" dirty="0"/>
              <a:t> with with in </a:t>
            </a:r>
            <a:r>
              <a:rPr lang="da-DK" baseline="0" dirty="0" err="1"/>
              <a:t>current</a:t>
            </a:r>
            <a:r>
              <a:rPr lang="da-DK" baseline="0" dirty="0"/>
              <a:t> </a:t>
            </a:r>
            <a:r>
              <a:rPr lang="da-DK" baseline="0" dirty="0" err="1"/>
              <a:t>rewilding</a:t>
            </a:r>
            <a:r>
              <a:rPr lang="da-DK" baseline="0" dirty="0"/>
              <a:t> </a:t>
            </a:r>
            <a:r>
              <a:rPr lang="da-DK" baseline="0" dirty="0" err="1"/>
              <a:t>discourse</a:t>
            </a:r>
            <a:r>
              <a:rPr lang="da-DK" baseline="0" dirty="0"/>
              <a:t> is a </a:t>
            </a:r>
            <a:r>
              <a:rPr lang="da-DK" baseline="0" dirty="0" err="1"/>
              <a:t>continuation</a:t>
            </a:r>
            <a:r>
              <a:rPr lang="da-DK" baseline="0" dirty="0"/>
              <a:t> of a </a:t>
            </a:r>
            <a:r>
              <a:rPr lang="da-DK" baseline="0" dirty="0" err="1"/>
              <a:t>mentality</a:t>
            </a:r>
            <a:r>
              <a:rPr lang="da-DK" baseline="0" dirty="0"/>
              <a:t> </a:t>
            </a:r>
            <a:r>
              <a:rPr lang="da-DK" baseline="0" dirty="0" err="1"/>
              <a:t>condensed</a:t>
            </a:r>
            <a:r>
              <a:rPr lang="da-DK" baseline="0" dirty="0"/>
              <a:t> </a:t>
            </a:r>
            <a:r>
              <a:rPr lang="da-DK" baseline="0" dirty="0" err="1"/>
              <a:t>within</a:t>
            </a:r>
            <a:r>
              <a:rPr lang="da-DK" baseline="0" dirty="0"/>
              <a:t> the latter part of the 18th </a:t>
            </a:r>
            <a:r>
              <a:rPr lang="da-DK" baseline="0" dirty="0" err="1"/>
              <a:t>century</a:t>
            </a:r>
            <a:r>
              <a:rPr lang="da-DK" baseline="0" dirty="0"/>
              <a:t>. </a:t>
            </a:r>
          </a:p>
          <a:p>
            <a:endParaRPr lang="da-DK" baseline="0" dirty="0"/>
          </a:p>
          <a:p>
            <a:r>
              <a:rPr lang="da-DK" baseline="0" dirty="0" err="1"/>
              <a:t>Furthermore</a:t>
            </a:r>
            <a:r>
              <a:rPr lang="da-DK" baseline="0" dirty="0"/>
              <a:t> I </a:t>
            </a:r>
            <a:r>
              <a:rPr lang="da-DK" baseline="0" dirty="0" err="1"/>
              <a:t>want</a:t>
            </a:r>
            <a:r>
              <a:rPr lang="da-DK" baseline="0" dirty="0"/>
              <a:t> to suggest, </a:t>
            </a:r>
            <a:r>
              <a:rPr lang="da-DK" baseline="0" dirty="0" err="1"/>
              <a:t>that</a:t>
            </a:r>
            <a:r>
              <a:rPr lang="da-DK" baseline="0" dirty="0"/>
              <a:t> : </a:t>
            </a:r>
          </a:p>
          <a:p>
            <a:r>
              <a:rPr lang="da-DK" baseline="0" dirty="0"/>
              <a:t>the </a:t>
            </a:r>
            <a:r>
              <a:rPr lang="da-DK" baseline="0" dirty="0" err="1"/>
              <a:t>two</a:t>
            </a:r>
            <a:r>
              <a:rPr lang="da-DK" baseline="0" dirty="0"/>
              <a:t> </a:t>
            </a:r>
            <a:r>
              <a:rPr lang="da-DK" baseline="0" dirty="0" err="1"/>
              <a:t>main</a:t>
            </a:r>
            <a:r>
              <a:rPr lang="da-DK" baseline="0" dirty="0"/>
              <a:t> sub-genres (the </a:t>
            </a:r>
            <a:r>
              <a:rPr lang="da-DK" baseline="0" dirty="0" err="1"/>
              <a:t>survival</a:t>
            </a:r>
            <a:r>
              <a:rPr lang="da-DK" baseline="0" dirty="0"/>
              <a:t> vs. simple-</a:t>
            </a:r>
            <a:r>
              <a:rPr lang="da-DK" baseline="0" dirty="0" err="1"/>
              <a:t>living</a:t>
            </a:r>
            <a:r>
              <a:rPr lang="da-DK" baseline="0" dirty="0"/>
              <a:t> – the </a:t>
            </a:r>
            <a:r>
              <a:rPr lang="da-DK" baseline="0" dirty="0" err="1"/>
              <a:t>hunter</a:t>
            </a:r>
            <a:r>
              <a:rPr lang="da-DK" baseline="0" dirty="0"/>
              <a:t> vs. the farmer)  to </a:t>
            </a:r>
            <a:r>
              <a:rPr lang="da-DK" baseline="0" dirty="0" err="1"/>
              <a:t>some</a:t>
            </a:r>
            <a:r>
              <a:rPr lang="da-DK" baseline="0" dirty="0"/>
              <a:t> </a:t>
            </a:r>
            <a:r>
              <a:rPr lang="da-DK" baseline="0" dirty="0" err="1"/>
              <a:t>extend</a:t>
            </a:r>
            <a:r>
              <a:rPr lang="da-DK" baseline="0" dirty="0"/>
              <a:t> </a:t>
            </a:r>
            <a:r>
              <a:rPr lang="da-DK" baseline="0" dirty="0" err="1"/>
              <a:t>map</a:t>
            </a:r>
            <a:r>
              <a:rPr lang="da-DK" baseline="0" dirty="0"/>
              <a:t> </a:t>
            </a:r>
            <a:r>
              <a:rPr lang="da-DK" baseline="0" dirty="0" err="1"/>
              <a:t>onto</a:t>
            </a:r>
            <a:r>
              <a:rPr lang="da-DK" baseline="0" dirty="0"/>
              <a:t> </a:t>
            </a:r>
            <a:r>
              <a:rPr lang="da-DK" baseline="0" dirty="0" err="1"/>
              <a:t>leid-motifs</a:t>
            </a:r>
            <a:r>
              <a:rPr lang="da-DK" baseline="0" dirty="0"/>
              <a:t> in the </a:t>
            </a:r>
            <a:r>
              <a:rPr lang="da-DK" baseline="0" dirty="0" err="1"/>
              <a:t>cultural</a:t>
            </a:r>
            <a:r>
              <a:rPr lang="da-DK" baseline="0" dirty="0"/>
              <a:t> distribution </a:t>
            </a:r>
            <a:r>
              <a:rPr lang="da-DK" baseline="0" dirty="0" err="1"/>
              <a:t>around</a:t>
            </a:r>
            <a:r>
              <a:rPr lang="da-DK" baseline="0" dirty="0"/>
              <a:t> the </a:t>
            </a:r>
            <a:r>
              <a:rPr lang="da-DK" baseline="0" dirty="0" err="1"/>
              <a:t>year</a:t>
            </a:r>
            <a:r>
              <a:rPr lang="da-DK" baseline="0" dirty="0"/>
              <a:t> 1800.</a:t>
            </a:r>
            <a:endParaRPr lang="da-DK" dirty="0"/>
          </a:p>
        </p:txBody>
      </p:sp>
      <p:sp>
        <p:nvSpPr>
          <p:cNvPr id="4" name="Pladsholder til diasnummer 3"/>
          <p:cNvSpPr>
            <a:spLocks noGrp="1"/>
          </p:cNvSpPr>
          <p:nvPr>
            <p:ph type="sldNum" sz="quarter" idx="10"/>
          </p:nvPr>
        </p:nvSpPr>
        <p:spPr/>
        <p:txBody>
          <a:bodyPr/>
          <a:lstStyle/>
          <a:p>
            <a:fld id="{E71B4962-B0F4-7C49-83A1-03B115E8FF95}" type="slidenum">
              <a:rPr lang="da-DK" smtClean="0"/>
              <a:t>34</a:t>
            </a:fld>
            <a:endParaRPr lang="da-DK"/>
          </a:p>
        </p:txBody>
      </p:sp>
    </p:spTree>
    <p:extLst>
      <p:ext uri="{BB962C8B-B14F-4D97-AF65-F5344CB8AC3E}">
        <p14:creationId xmlns:p14="http://schemas.microsoft.com/office/powerpoint/2010/main" val="386483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noProof="0" dirty="0"/>
              <a:t>And</a:t>
            </a:r>
            <a:r>
              <a:rPr lang="en-GB" baseline="0" noProof="0" dirty="0"/>
              <a:t> I have – through intuition and software - teased out two main tropes or motifs as the ones driving the ‘</a:t>
            </a:r>
            <a:r>
              <a:rPr lang="en-GB" baseline="0" noProof="0" dirty="0" err="1"/>
              <a:t>rewilding</a:t>
            </a:r>
            <a:r>
              <a:rPr lang="en-GB" baseline="0" noProof="0" dirty="0"/>
              <a:t>’ discourse of the years around 1800.</a:t>
            </a:r>
          </a:p>
          <a:p>
            <a:endParaRPr lang="en-GB" baseline="0" noProof="0" dirty="0"/>
          </a:p>
          <a:p>
            <a:r>
              <a:rPr lang="en-GB" baseline="0" noProof="0" dirty="0"/>
              <a:t>And here I should probably return to the definition I to a certain extend skipped earlier: By </a:t>
            </a:r>
            <a:r>
              <a:rPr lang="en-GB" b="1" baseline="0" noProof="0" dirty="0" err="1"/>
              <a:t>rewilding</a:t>
            </a:r>
            <a:r>
              <a:rPr lang="en-GB" b="1" baseline="0" noProof="0" dirty="0"/>
              <a:t> I understand  ‘an activity valorising COUNTER-CULTURAL experiences: Such experiences will typically be: critical, meta-cognitive procedures undertaken away from an everyday context and from a city life scenery. </a:t>
            </a:r>
          </a:p>
          <a:p>
            <a:endParaRPr lang="da-DK" dirty="0"/>
          </a:p>
          <a:p>
            <a:r>
              <a:rPr lang="en-GB" sz="1200" kern="1200" dirty="0">
                <a:solidFill>
                  <a:schemeClr val="tx1"/>
                </a:solidFill>
                <a:effectLst/>
                <a:latin typeface="+mn-lt"/>
                <a:ea typeface="+mn-ea"/>
                <a:cs typeface="+mn-cs"/>
              </a:rPr>
              <a:t>The term </a:t>
            </a:r>
            <a:r>
              <a:rPr lang="en-GB" sz="1200" i="1" kern="1200" dirty="0" err="1">
                <a:solidFill>
                  <a:schemeClr val="tx1"/>
                </a:solidFill>
                <a:effectLst/>
                <a:latin typeface="+mn-lt"/>
                <a:ea typeface="+mn-ea"/>
                <a:cs typeface="+mn-cs"/>
              </a:rPr>
              <a:t>rewilding</a:t>
            </a:r>
            <a:r>
              <a:rPr lang="en-GB" sz="1200" kern="1200" dirty="0">
                <a:solidFill>
                  <a:schemeClr val="tx1"/>
                </a:solidFill>
                <a:effectLst/>
                <a:latin typeface="+mn-lt"/>
                <a:ea typeface="+mn-ea"/>
                <a:cs typeface="+mn-cs"/>
              </a:rPr>
              <a:t> is- as we know -  imported from biological vocabulary ideologically focussing on the restoration, preservation and conservation of wildlife and wilderness areas. As Jay Johnston shows in her paper, this language is synchronised with and seems to map onto the existential-therapeutic endeavours of individuals such as Doppler and </a:t>
            </a:r>
            <a:r>
              <a:rPr lang="en-GB" sz="1200" kern="1200" dirty="0" err="1">
                <a:solidFill>
                  <a:schemeClr val="tx1"/>
                </a:solidFill>
                <a:effectLst/>
                <a:latin typeface="+mn-lt"/>
                <a:ea typeface="+mn-ea"/>
                <a:cs typeface="+mn-cs"/>
              </a:rPr>
              <a:t>Hejlskov</a:t>
            </a:r>
            <a:r>
              <a:rPr lang="en-GB" sz="1200" kern="1200" dirty="0">
                <a:solidFill>
                  <a:schemeClr val="tx1"/>
                </a:solidFill>
                <a:effectLst/>
                <a:latin typeface="+mn-lt"/>
                <a:ea typeface="+mn-ea"/>
                <a:cs typeface="+mn-cs"/>
              </a:rPr>
              <a:t> who, fascinated by ‘authenticity’, are leading (or representing) technologically simple lives preferably in the wild and thus (often misanthropically) constraining their social activities. Accordingly,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widen the term </a:t>
            </a:r>
            <a:r>
              <a:rPr lang="en-GB" sz="1200" i="1" kern="1200" dirty="0" err="1">
                <a:solidFill>
                  <a:schemeClr val="tx1"/>
                </a:solidFill>
                <a:effectLst/>
                <a:latin typeface="+mn-lt"/>
                <a:ea typeface="+mn-ea"/>
                <a:cs typeface="+mn-cs"/>
              </a:rPr>
              <a:t>rewilding</a:t>
            </a:r>
            <a:r>
              <a:rPr lang="en-GB" sz="1200" kern="1200" dirty="0">
                <a:solidFill>
                  <a:schemeClr val="tx1"/>
                </a:solidFill>
                <a:effectLst/>
                <a:latin typeface="+mn-lt"/>
                <a:ea typeface="+mn-ea"/>
                <a:cs typeface="+mn-cs"/>
              </a:rPr>
              <a:t> to include physical, mental and aesthetic strategies following from a sceptical attitude towards civilization, industrialization and urban culture in general. In other words: strategies that react to modern conditions. Moreover, following mainstream modernization theories I take these conditions to dominate ever-increasing parts of the populations in Europe, the Americas and Australia from the latter half of the 18</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and onwards. Conveniently fitting to this periodization is the fact that what one could perhaps think of as </a:t>
            </a:r>
            <a:r>
              <a:rPr lang="en-GB" sz="1200" i="1" kern="1200" dirty="0" err="1">
                <a:solidFill>
                  <a:schemeClr val="tx1"/>
                </a:solidFill>
                <a:effectLst/>
                <a:latin typeface="+mn-lt"/>
                <a:ea typeface="+mn-ea"/>
                <a:cs typeface="+mn-cs"/>
              </a:rPr>
              <a:t>rewilding</a:t>
            </a:r>
            <a:r>
              <a:rPr lang="en-GB" sz="1200" kern="1200" dirty="0">
                <a:solidFill>
                  <a:schemeClr val="tx1"/>
                </a:solidFill>
                <a:effectLst/>
                <a:latin typeface="+mn-lt"/>
                <a:ea typeface="+mn-ea"/>
                <a:cs typeface="+mn-cs"/>
              </a:rPr>
              <a:t> motifs grows significantly in poetry, visual arts, literary fiction and philosophic reflection from ca. 1760-1850: the romantic era. The attention given in different genres to self-revelatory insights experienced away from city life and normal society is consequently striking within this period. For instance we see forerunners of </a:t>
            </a:r>
            <a:r>
              <a:rPr lang="en-GB" sz="1200" kern="1200" dirty="0" err="1">
                <a:solidFill>
                  <a:schemeClr val="tx1"/>
                </a:solidFill>
                <a:effectLst/>
                <a:latin typeface="+mn-lt"/>
                <a:ea typeface="+mn-ea"/>
                <a:cs typeface="+mn-cs"/>
              </a:rPr>
              <a:t>Espedal</a:t>
            </a:r>
            <a:r>
              <a:rPr lang="en-GB" sz="1200" kern="1200" dirty="0">
                <a:solidFill>
                  <a:schemeClr val="tx1"/>
                </a:solidFill>
                <a:effectLst/>
                <a:latin typeface="+mn-lt"/>
                <a:ea typeface="+mn-ea"/>
                <a:cs typeface="+mn-cs"/>
              </a:rPr>
              <a:t> in the solitary walkers of Caspar David Friedrich’s (1774-1840) iconic </a:t>
            </a:r>
            <a:r>
              <a:rPr lang="en-GB" sz="1200" i="1" kern="1200" dirty="0">
                <a:solidFill>
                  <a:schemeClr val="tx1"/>
                </a:solidFill>
                <a:effectLst/>
                <a:latin typeface="+mn-lt"/>
                <a:ea typeface="+mn-ea"/>
                <a:cs typeface="+mn-cs"/>
              </a:rPr>
              <a:t>Der Wanderer </a:t>
            </a:r>
            <a:r>
              <a:rPr lang="en-GB" sz="1200" i="1" kern="1200" dirty="0" err="1">
                <a:solidFill>
                  <a:schemeClr val="tx1"/>
                </a:solidFill>
                <a:effectLst/>
                <a:latin typeface="+mn-lt"/>
                <a:ea typeface="+mn-ea"/>
                <a:cs typeface="+mn-cs"/>
              </a:rPr>
              <a:t>über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dem</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Nebelmeer</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Wanderer above the Sea of Fog</a:t>
            </a:r>
            <a:r>
              <a:rPr lang="en-GB" sz="1200" kern="1200" dirty="0">
                <a:solidFill>
                  <a:schemeClr val="tx1"/>
                </a:solidFill>
                <a:effectLst/>
                <a:latin typeface="+mn-lt"/>
                <a:ea typeface="+mn-ea"/>
                <a:cs typeface="+mn-cs"/>
              </a:rPr>
              <a:t>) painted in 1818 and </a:t>
            </a:r>
            <a:endParaRPr lang="en-GB" b="1" noProof="0" dirty="0"/>
          </a:p>
        </p:txBody>
      </p:sp>
      <p:sp>
        <p:nvSpPr>
          <p:cNvPr id="4" name="Pladsholder til diasnummer 3"/>
          <p:cNvSpPr>
            <a:spLocks noGrp="1"/>
          </p:cNvSpPr>
          <p:nvPr>
            <p:ph type="sldNum" sz="quarter" idx="10"/>
          </p:nvPr>
        </p:nvSpPr>
        <p:spPr/>
        <p:txBody>
          <a:bodyPr/>
          <a:lstStyle/>
          <a:p>
            <a:fld id="{E71B4962-B0F4-7C49-83A1-03B115E8FF95}" type="slidenum">
              <a:rPr lang="da-DK" smtClean="0"/>
              <a:t>35</a:t>
            </a:fld>
            <a:endParaRPr lang="da-DK"/>
          </a:p>
        </p:txBody>
      </p:sp>
    </p:spTree>
    <p:extLst>
      <p:ext uri="{BB962C8B-B14F-4D97-AF65-F5344CB8AC3E}">
        <p14:creationId xmlns:p14="http://schemas.microsoft.com/office/powerpoint/2010/main" val="190120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0" noProof="0" dirty="0"/>
              <a:t>Amanda Lindner as Johanna in </a:t>
            </a:r>
            <a:r>
              <a:rPr lang="en-GB" b="0" noProof="0" dirty="0" err="1"/>
              <a:t>Schillers</a:t>
            </a:r>
            <a:r>
              <a:rPr lang="en-GB" b="0" noProof="0" dirty="0"/>
              <a:t> "Die Jungfrau von </a:t>
            </a:r>
            <a:r>
              <a:rPr lang="en-GB" b="0" noProof="0" dirty="0" err="1"/>
              <a:t>Orléans</a:t>
            </a:r>
            <a:r>
              <a:rPr lang="en-GB" b="0" noProof="0" dirty="0"/>
              <a:t>” (1869)</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b="0" noProof="0" dirty="0"/>
              <a:t>What</a:t>
            </a:r>
            <a:r>
              <a:rPr lang="en-GB" b="0" baseline="0" noProof="0" dirty="0"/>
              <a:t> has this to do with religion?</a:t>
            </a:r>
            <a:br>
              <a:rPr lang="en-GB" b="0" baseline="0" noProof="0" dirty="0"/>
            </a:br>
            <a:r>
              <a:rPr lang="en-GB" b="0" baseline="0" noProof="0" dirty="0"/>
              <a:t>Many of the text are on emotions deemed religious, radical, extremist and the like…</a:t>
            </a:r>
          </a:p>
          <a:p>
            <a:pPr marL="0" marR="0" indent="0" algn="l" defTabSz="457200" rtl="0" eaLnBrk="1" fontAlgn="auto" latinLnBrk="0" hangingPunct="1">
              <a:lnSpc>
                <a:spcPct val="100000"/>
              </a:lnSpc>
              <a:spcBef>
                <a:spcPts val="0"/>
              </a:spcBef>
              <a:spcAft>
                <a:spcPts val="0"/>
              </a:spcAft>
              <a:buClrTx/>
              <a:buSzTx/>
              <a:buFontTx/>
              <a:buNone/>
              <a:tabLst/>
              <a:defRPr/>
            </a:pPr>
            <a:r>
              <a:rPr lang="en-GB" b="0" baseline="0" noProof="0" dirty="0"/>
              <a:t>Some of them even  use the gallery of supernatural agents </a:t>
            </a:r>
            <a:r>
              <a:rPr lang="en-GB" b="0" baseline="0" noProof="0" dirty="0" err="1"/>
              <a:t>harvesten</a:t>
            </a:r>
            <a:r>
              <a:rPr lang="en-GB" b="0" baseline="0" noProof="0" dirty="0"/>
              <a:t> in old  mythologies…</a:t>
            </a:r>
          </a:p>
          <a:p>
            <a:pPr marL="0" marR="0" indent="0" algn="l" defTabSz="457200" rtl="0" eaLnBrk="1" fontAlgn="auto" latinLnBrk="0" hangingPunct="1">
              <a:lnSpc>
                <a:spcPct val="100000"/>
              </a:lnSpc>
              <a:spcBef>
                <a:spcPts val="0"/>
              </a:spcBef>
              <a:spcAft>
                <a:spcPts val="0"/>
              </a:spcAft>
              <a:buClrTx/>
              <a:buSzTx/>
              <a:buFontTx/>
              <a:buNone/>
              <a:tabLst/>
              <a:defRPr/>
            </a:pPr>
            <a:r>
              <a:rPr lang="en-GB" b="0" baseline="0" noProof="0" dirty="0"/>
              <a:t>And together they tend to negotiate the status of feelings once legitimate because of their religious domain – now transferred to a personal</a:t>
            </a:r>
            <a:endParaRPr lang="en-GB" b="0" noProof="0" dirty="0"/>
          </a:p>
          <a:p>
            <a:endParaRPr lang="en-GB" b="0" noProof="0" dirty="0"/>
          </a:p>
        </p:txBody>
      </p:sp>
      <p:sp>
        <p:nvSpPr>
          <p:cNvPr id="4" name="Pladsholder til diasnummer 3"/>
          <p:cNvSpPr>
            <a:spLocks noGrp="1"/>
          </p:cNvSpPr>
          <p:nvPr>
            <p:ph type="sldNum" sz="quarter" idx="10"/>
          </p:nvPr>
        </p:nvSpPr>
        <p:spPr/>
        <p:txBody>
          <a:bodyPr/>
          <a:lstStyle/>
          <a:p>
            <a:fld id="{57BAEF84-CCA1-354F-919B-44C271DBADCF}" type="slidenum">
              <a:rPr lang="da-DK" smtClean="0"/>
              <a:t>37</a:t>
            </a:fld>
            <a:endParaRPr lang="da-DK"/>
          </a:p>
        </p:txBody>
      </p:sp>
    </p:spTree>
    <p:extLst>
      <p:ext uri="{BB962C8B-B14F-4D97-AF65-F5344CB8AC3E}">
        <p14:creationId xmlns:p14="http://schemas.microsoft.com/office/powerpoint/2010/main" val="353490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57BAEF84-CCA1-354F-919B-44C271DBADCF}" type="slidenum">
              <a:rPr lang="da-DK" smtClean="0"/>
              <a:t>38</a:t>
            </a:fld>
            <a:endParaRPr lang="da-DK"/>
          </a:p>
        </p:txBody>
      </p:sp>
    </p:spTree>
    <p:extLst>
      <p:ext uri="{BB962C8B-B14F-4D97-AF65-F5344CB8AC3E}">
        <p14:creationId xmlns:p14="http://schemas.microsoft.com/office/powerpoint/2010/main" val="94704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a:t>
            </a:r>
            <a:r>
              <a:rPr lang="da-DK" baseline="0" dirty="0"/>
              <a:t> nok er der masser af data… men hvilken…? </a:t>
            </a:r>
            <a:endParaRPr lang="da-DK" dirty="0"/>
          </a:p>
        </p:txBody>
      </p:sp>
      <p:sp>
        <p:nvSpPr>
          <p:cNvPr id="4" name="Pladsholder til diasnummer 3"/>
          <p:cNvSpPr>
            <a:spLocks noGrp="1"/>
          </p:cNvSpPr>
          <p:nvPr>
            <p:ph type="sldNum" sz="quarter" idx="10"/>
          </p:nvPr>
        </p:nvSpPr>
        <p:spPr/>
        <p:txBody>
          <a:bodyPr/>
          <a:lstStyle/>
          <a:p>
            <a:fld id="{7F7DDD01-0994-6E42-997F-B4C3DBA590DA}" type="slidenum">
              <a:rPr lang="da-DK" smtClean="0"/>
              <a:t>9</a:t>
            </a:fld>
            <a:endParaRPr lang="da-DK"/>
          </a:p>
        </p:txBody>
      </p:sp>
    </p:spTree>
    <p:extLst>
      <p:ext uri="{BB962C8B-B14F-4D97-AF65-F5344CB8AC3E}">
        <p14:creationId xmlns:p14="http://schemas.microsoft.com/office/powerpoint/2010/main" val="339793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F7DDD01-0994-6E42-997F-B4C3DBA590DA}" type="slidenum">
              <a:rPr lang="da-DK" smtClean="0"/>
              <a:t>12</a:t>
            </a:fld>
            <a:endParaRPr lang="da-DK"/>
          </a:p>
        </p:txBody>
      </p:sp>
    </p:spTree>
    <p:extLst>
      <p:ext uri="{BB962C8B-B14F-4D97-AF65-F5344CB8AC3E}">
        <p14:creationId xmlns:p14="http://schemas.microsoft.com/office/powerpoint/2010/main" val="123140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F7DDD01-0994-6E42-997F-B4C3DBA590DA}" type="slidenum">
              <a:rPr lang="da-DK" smtClean="0"/>
              <a:t>13</a:t>
            </a:fld>
            <a:endParaRPr lang="da-DK"/>
          </a:p>
        </p:txBody>
      </p:sp>
    </p:spTree>
    <p:extLst>
      <p:ext uri="{BB962C8B-B14F-4D97-AF65-F5344CB8AC3E}">
        <p14:creationId xmlns:p14="http://schemas.microsoft.com/office/powerpoint/2010/main" val="123140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am </a:t>
            </a:r>
            <a:r>
              <a:rPr lang="da-DK" dirty="0" err="1"/>
              <a:t>stepping</a:t>
            </a:r>
            <a:r>
              <a:rPr lang="da-DK" baseline="0" dirty="0"/>
              <a:t> a bit out of </a:t>
            </a:r>
            <a:r>
              <a:rPr lang="da-DK" baseline="0" dirty="0" err="1"/>
              <a:t>my</a:t>
            </a:r>
            <a:r>
              <a:rPr lang="da-DK" baseline="0" dirty="0"/>
              <a:t> </a:t>
            </a:r>
            <a:r>
              <a:rPr lang="da-DK" baseline="0" dirty="0" err="1"/>
              <a:t>comfort</a:t>
            </a:r>
            <a:r>
              <a:rPr lang="da-DK" baseline="0" dirty="0"/>
              <a:t> zone. So: </a:t>
            </a:r>
            <a:r>
              <a:rPr lang="da-DK" baseline="0" dirty="0" err="1"/>
              <a:t>Beare</a:t>
            </a:r>
            <a:r>
              <a:rPr lang="da-DK" baseline="0" dirty="0"/>
              <a:t> with </a:t>
            </a:r>
            <a:r>
              <a:rPr lang="da-DK" baseline="0" dirty="0" err="1"/>
              <a:t>me</a:t>
            </a:r>
            <a:r>
              <a:rPr lang="da-DK" baseline="0" dirty="0"/>
              <a:t>…</a:t>
            </a:r>
            <a:endParaRPr lang="da-DK" dirty="0"/>
          </a:p>
          <a:p>
            <a:endParaRPr lang="da-DK" dirty="0"/>
          </a:p>
          <a:p>
            <a:r>
              <a:rPr lang="da-DK" dirty="0" err="1"/>
              <a:t>Motivated</a:t>
            </a:r>
            <a:r>
              <a:rPr lang="da-DK" dirty="0"/>
              <a:t> by</a:t>
            </a:r>
            <a:r>
              <a:rPr lang="da-DK" baseline="0" dirty="0"/>
              <a:t> </a:t>
            </a:r>
            <a:r>
              <a:rPr lang="da-DK" baseline="0" dirty="0" err="1"/>
              <a:t>current</a:t>
            </a:r>
            <a:r>
              <a:rPr lang="da-DK" baseline="0" dirty="0"/>
              <a:t> </a:t>
            </a:r>
            <a:r>
              <a:rPr lang="da-DK" baseline="0" dirty="0" err="1"/>
              <a:t>rewilding</a:t>
            </a:r>
            <a:r>
              <a:rPr lang="da-DK" baseline="0" dirty="0"/>
              <a:t> </a:t>
            </a:r>
            <a:r>
              <a:rPr lang="da-DK" baseline="0" dirty="0" err="1"/>
              <a:t>discourse</a:t>
            </a:r>
            <a:r>
              <a:rPr lang="da-DK" baseline="0" dirty="0"/>
              <a:t> in mainstream </a:t>
            </a:r>
            <a:r>
              <a:rPr lang="da-DK" baseline="0" dirty="0" err="1"/>
              <a:t>popular</a:t>
            </a:r>
            <a:r>
              <a:rPr lang="da-DK" baseline="0" dirty="0"/>
              <a:t> </a:t>
            </a:r>
            <a:r>
              <a:rPr lang="da-DK" baseline="0" dirty="0" err="1"/>
              <a:t>culture</a:t>
            </a:r>
            <a:r>
              <a:rPr lang="da-DK" baseline="0" dirty="0"/>
              <a:t> – This </a:t>
            </a:r>
            <a:r>
              <a:rPr lang="da-DK" baseline="0" dirty="0" err="1"/>
              <a:t>discourse</a:t>
            </a:r>
            <a:r>
              <a:rPr lang="da-DK" baseline="0" dirty="0"/>
              <a:t> </a:t>
            </a:r>
            <a:r>
              <a:rPr lang="da-DK" baseline="0" dirty="0" err="1"/>
              <a:t>can</a:t>
            </a:r>
            <a:r>
              <a:rPr lang="da-DK" baseline="0" dirty="0"/>
              <a:t> to </a:t>
            </a:r>
            <a:r>
              <a:rPr lang="da-DK" baseline="0" dirty="0" err="1"/>
              <a:t>some</a:t>
            </a:r>
            <a:r>
              <a:rPr lang="da-DK" baseline="0" dirty="0"/>
              <a:t> </a:t>
            </a:r>
            <a:r>
              <a:rPr lang="da-DK" baseline="0" dirty="0" err="1"/>
              <a:t>extent</a:t>
            </a:r>
            <a:r>
              <a:rPr lang="da-DK" baseline="0" dirty="0"/>
              <a:t> </a:t>
            </a:r>
            <a:r>
              <a:rPr lang="da-DK" baseline="0" dirty="0" err="1"/>
              <a:t>be</a:t>
            </a:r>
            <a:r>
              <a:rPr lang="da-DK" baseline="0" dirty="0"/>
              <a:t> </a:t>
            </a:r>
            <a:r>
              <a:rPr lang="da-DK" baseline="0" dirty="0" err="1"/>
              <a:t>viewed</a:t>
            </a:r>
            <a:r>
              <a:rPr lang="da-DK" baseline="0" dirty="0"/>
              <a:t> as a </a:t>
            </a:r>
            <a:r>
              <a:rPr lang="da-DK" baseline="0" dirty="0" err="1"/>
              <a:t>reaction</a:t>
            </a:r>
            <a:r>
              <a:rPr lang="da-DK" baseline="0" dirty="0"/>
              <a:t> to </a:t>
            </a:r>
            <a:r>
              <a:rPr lang="da-DK" baseline="0" dirty="0" err="1"/>
              <a:t>phenomenas</a:t>
            </a:r>
            <a:r>
              <a:rPr lang="da-DK" baseline="0" dirty="0"/>
              <a:t> </a:t>
            </a:r>
            <a:r>
              <a:rPr lang="da-DK" baseline="0" dirty="0" err="1"/>
              <a:t>clustered</a:t>
            </a:r>
            <a:r>
              <a:rPr lang="da-DK" baseline="0" dirty="0"/>
              <a:t> under the </a:t>
            </a:r>
            <a:r>
              <a:rPr lang="da-DK" baseline="0" dirty="0" err="1"/>
              <a:t>category</a:t>
            </a:r>
            <a:r>
              <a:rPr lang="da-DK" baseline="0" dirty="0"/>
              <a:t> of </a:t>
            </a:r>
            <a:r>
              <a:rPr lang="da-DK" baseline="0" dirty="0" err="1"/>
              <a:t>modernity</a:t>
            </a:r>
            <a:endParaRPr lang="da-DK" dirty="0"/>
          </a:p>
        </p:txBody>
      </p:sp>
      <p:sp>
        <p:nvSpPr>
          <p:cNvPr id="4" name="Pladsholder til diasnummer 3"/>
          <p:cNvSpPr>
            <a:spLocks noGrp="1"/>
          </p:cNvSpPr>
          <p:nvPr>
            <p:ph type="sldNum" sz="quarter" idx="10"/>
          </p:nvPr>
        </p:nvSpPr>
        <p:spPr/>
        <p:txBody>
          <a:bodyPr/>
          <a:lstStyle/>
          <a:p>
            <a:fld id="{E71B4962-B0F4-7C49-83A1-03B115E8FF95}" type="slidenum">
              <a:rPr lang="da-DK" smtClean="0"/>
              <a:t>29</a:t>
            </a:fld>
            <a:endParaRPr lang="da-DK"/>
          </a:p>
        </p:txBody>
      </p:sp>
    </p:spTree>
    <p:extLst>
      <p:ext uri="{BB962C8B-B14F-4D97-AF65-F5344CB8AC3E}">
        <p14:creationId xmlns:p14="http://schemas.microsoft.com/office/powerpoint/2010/main" val="222407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On the </a:t>
            </a:r>
            <a:r>
              <a:rPr lang="da-DK" b="1" dirty="0" err="1"/>
              <a:t>one</a:t>
            </a:r>
            <a:r>
              <a:rPr lang="da-DK" b="1" dirty="0"/>
              <a:t> </a:t>
            </a:r>
            <a:r>
              <a:rPr lang="da-DK" b="1" dirty="0" err="1"/>
              <a:t>hand</a:t>
            </a:r>
            <a:r>
              <a:rPr lang="da-DK" b="1" baseline="0" dirty="0"/>
              <a:t> </a:t>
            </a:r>
            <a:r>
              <a:rPr lang="da-DK" b="1" baseline="0" dirty="0" err="1"/>
              <a:t>we</a:t>
            </a:r>
            <a:r>
              <a:rPr lang="da-DK" b="1" baseline="0" dirty="0"/>
              <a:t> have </a:t>
            </a:r>
            <a:r>
              <a:rPr lang="da-DK" b="1" baseline="0" dirty="0" err="1"/>
              <a:t>scholarly</a:t>
            </a:r>
            <a:r>
              <a:rPr lang="da-DK" b="1" baseline="0" dirty="0"/>
              <a:t> and </a:t>
            </a:r>
            <a:r>
              <a:rPr lang="da-DK" b="1" baseline="0" dirty="0" err="1"/>
              <a:t>literary-intellectual</a:t>
            </a:r>
            <a:r>
              <a:rPr lang="da-DK" b="1" baseline="0" dirty="0"/>
              <a:t> </a:t>
            </a:r>
            <a:r>
              <a:rPr lang="da-DK" b="1" baseline="0" dirty="0" err="1"/>
              <a:t>reflections</a:t>
            </a:r>
            <a:r>
              <a:rPr lang="da-DK" b="1" baseline="0" dirty="0"/>
              <a:t> </a:t>
            </a:r>
            <a:r>
              <a:rPr lang="da-DK" b="1" baseline="0" dirty="0" err="1"/>
              <a:t>pertainting</a:t>
            </a:r>
            <a:r>
              <a:rPr lang="da-DK" b="1" baseline="0" dirty="0"/>
              <a:t> to ’THE MODERN CONDITION’</a:t>
            </a:r>
          </a:p>
          <a:p>
            <a:endParaRPr lang="da-DK" baseline="0" dirty="0"/>
          </a:p>
          <a:p>
            <a:r>
              <a:rPr lang="da-DK" baseline="0" dirty="0"/>
              <a:t>NOICE – SPEED – FRAGMENTATION </a:t>
            </a:r>
          </a:p>
          <a:p>
            <a:endParaRPr lang="en-US"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Hartmut</a:t>
            </a:r>
            <a:r>
              <a:rPr lang="en-GB" sz="1200" kern="1200" dirty="0">
                <a:solidFill>
                  <a:schemeClr val="tx1"/>
                </a:solidFill>
                <a:effectLst/>
                <a:latin typeface="+mn-lt"/>
                <a:ea typeface="+mn-ea"/>
                <a:cs typeface="+mn-cs"/>
              </a:rPr>
              <a:t> Rosa</a:t>
            </a:r>
            <a:r>
              <a:rPr lang="en-GB" sz="1200" kern="1200" baseline="0" dirty="0">
                <a:solidFill>
                  <a:schemeClr val="tx1"/>
                </a:solidFill>
                <a:effectLst/>
                <a:latin typeface="+mn-lt"/>
                <a:ea typeface="+mn-ea"/>
                <a:cs typeface="+mn-cs"/>
              </a:rPr>
              <a:t> deals the concept of acceleration – but this</a:t>
            </a:r>
            <a:r>
              <a:rPr lang="en-GB" sz="1200" kern="1200" dirty="0">
                <a:solidFill>
                  <a:schemeClr val="tx1"/>
                </a:solidFill>
                <a:effectLst/>
                <a:latin typeface="+mn-lt"/>
                <a:ea typeface="+mn-ea"/>
                <a:cs typeface="+mn-cs"/>
              </a:rPr>
              <a:t> is not a new discovery. For instance, British historian Eric </a:t>
            </a:r>
            <a:r>
              <a:rPr lang="en-GB" sz="1200" kern="1200" dirty="0" err="1">
                <a:solidFill>
                  <a:schemeClr val="tx1"/>
                </a:solidFill>
                <a:effectLst/>
                <a:latin typeface="+mn-lt"/>
                <a:ea typeface="+mn-ea"/>
                <a:cs typeface="+mn-cs"/>
              </a:rPr>
              <a:t>Hobsbawm</a:t>
            </a:r>
            <a:r>
              <a:rPr lang="en-GB" sz="1200" kern="1200" dirty="0">
                <a:solidFill>
                  <a:schemeClr val="tx1"/>
                </a:solidFill>
                <a:effectLst/>
                <a:latin typeface="+mn-lt"/>
                <a:ea typeface="+mn-ea"/>
                <a:cs typeface="+mn-cs"/>
              </a:rPr>
              <a:t> (1917-2012) for many years used </a:t>
            </a:r>
            <a:r>
              <a:rPr lang="en-GB" sz="1200" i="1" kern="1200" dirty="0">
                <a:solidFill>
                  <a:schemeClr val="tx1"/>
                </a:solidFill>
                <a:effectLst/>
                <a:latin typeface="+mn-lt"/>
                <a:ea typeface="+mn-ea"/>
                <a:cs typeface="+mn-cs"/>
              </a:rPr>
              <a:t>acceleration</a:t>
            </a:r>
            <a:r>
              <a:rPr lang="en-GB" sz="1200" kern="1200" dirty="0">
                <a:solidFill>
                  <a:schemeClr val="tx1"/>
                </a:solidFill>
                <a:effectLst/>
                <a:latin typeface="+mn-lt"/>
                <a:ea typeface="+mn-ea"/>
                <a:cs typeface="+mn-cs"/>
              </a:rPr>
              <a:t> as a keyword in his descriptions of the long 19</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But Rosa introduces an analytical sensitivity to the fast and abrupt quality of modern life missing from earlier theoretical compendiums. A quality that calls for deceleration – for slow-food, slow-TV and (fantasies of) life in the woods or on the farm – I add.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Life in modernity, however, is not only fast it is also furiously fragmented. This at least was what Max Weber (1864-1920) pronounced in is his sociological analysis of rationalization processes in works published in the late 1910’s (</a:t>
            </a:r>
            <a:r>
              <a:rPr lang="en-GB" sz="1200" kern="1200" dirty="0" err="1">
                <a:solidFill>
                  <a:schemeClr val="tx1"/>
                </a:solidFill>
                <a:effectLst/>
                <a:latin typeface="+mn-lt"/>
                <a:ea typeface="+mn-ea"/>
                <a:cs typeface="+mn-cs"/>
              </a:rPr>
              <a:t>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nn</a:t>
            </a:r>
            <a:r>
              <a:rPr lang="en-GB" sz="1200" kern="1200" dirty="0">
                <a:solidFill>
                  <a:schemeClr val="tx1"/>
                </a:solidFill>
                <a:effectLst/>
                <a:latin typeface="+mn-lt"/>
                <a:ea typeface="+mn-ea"/>
                <a:cs typeface="+mn-cs"/>
              </a:rPr>
              <a:t>). But he did not monopolize this insight. Concomitant with Weber’s thoughts on different and to a certain degree competing spheres of rationality, Irish writer James Joyce  (1882-1941) published </a:t>
            </a:r>
            <a:r>
              <a:rPr lang="en-GB" sz="1200" i="1" kern="1200" dirty="0">
                <a:solidFill>
                  <a:schemeClr val="tx1"/>
                </a:solidFill>
                <a:effectLst/>
                <a:latin typeface="+mn-lt"/>
                <a:ea typeface="+mn-ea"/>
                <a:cs typeface="+mn-cs"/>
              </a:rPr>
              <a:t>Ulysses</a:t>
            </a:r>
            <a:r>
              <a:rPr lang="en-GB" sz="1200" kern="1200" dirty="0">
                <a:solidFill>
                  <a:schemeClr val="tx1"/>
                </a:solidFill>
                <a:effectLst/>
                <a:latin typeface="+mn-lt"/>
                <a:ea typeface="+mn-ea"/>
                <a:cs typeface="+mn-cs"/>
              </a:rPr>
              <a:t> in 1922. I do not claim any direct influence. What I am aiming at has to do with concurrency and Zeitgeist: From completely different angles Weber and Joyce tried to document the wilderness of knowledge domains rivalling over the attention of the individual. Weber interprets his own time guided by the words </a:t>
            </a:r>
            <a:r>
              <a:rPr lang="en-GB" sz="1200" i="1" kern="1200" dirty="0">
                <a:solidFill>
                  <a:schemeClr val="tx1"/>
                </a:solidFill>
                <a:effectLst/>
                <a:latin typeface="+mn-lt"/>
                <a:ea typeface="+mn-ea"/>
                <a:cs typeface="+mn-cs"/>
              </a:rPr>
              <a:t>iron cage</a:t>
            </a:r>
            <a:r>
              <a:rPr lang="en-GB" sz="1200" kern="1200" dirty="0">
                <a:solidFill>
                  <a:schemeClr val="tx1"/>
                </a:solidFill>
                <a:effectLst/>
                <a:latin typeface="+mn-lt"/>
                <a:ea typeface="+mn-ea"/>
                <a:cs typeface="+mn-cs"/>
              </a:rPr>
              <a:t> and </a:t>
            </a:r>
            <a:r>
              <a:rPr lang="en-GB" sz="1200" i="1" kern="1200" dirty="0">
                <a:solidFill>
                  <a:schemeClr val="tx1"/>
                </a:solidFill>
                <a:effectLst/>
                <a:latin typeface="+mn-lt"/>
                <a:ea typeface="+mn-ea"/>
                <a:cs typeface="+mn-cs"/>
              </a:rPr>
              <a:t>rationalization</a:t>
            </a:r>
            <a:r>
              <a:rPr lang="en-GB" sz="1200" kern="1200" dirty="0">
                <a:solidFill>
                  <a:schemeClr val="tx1"/>
                </a:solidFill>
                <a:effectLst/>
                <a:latin typeface="+mn-lt"/>
                <a:ea typeface="+mn-ea"/>
                <a:cs typeface="+mn-cs"/>
              </a:rPr>
              <a:t>; Joyce’s notoriously conflicting and confusing story about a single day in the life of Leopold Bloom binds in leather the discursive cacophony of modern existence. Weber and Joyce thus drew parallel contours around a condition, which intellectual and artistic reflections have matured throughout the 20</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French ancient historian Paul </a:t>
            </a:r>
            <a:r>
              <a:rPr lang="en-GB" sz="1200" kern="1200" dirty="0" err="1">
                <a:solidFill>
                  <a:schemeClr val="tx1"/>
                </a:solidFill>
                <a:effectLst/>
                <a:latin typeface="+mn-lt"/>
                <a:ea typeface="+mn-ea"/>
                <a:cs typeface="+mn-cs"/>
              </a:rPr>
              <a:t>Veyne’s</a:t>
            </a:r>
            <a:r>
              <a:rPr lang="en-GB" sz="1200" kern="1200" dirty="0">
                <a:solidFill>
                  <a:schemeClr val="tx1"/>
                </a:solidFill>
                <a:effectLst/>
                <a:latin typeface="+mn-lt"/>
                <a:ea typeface="+mn-ea"/>
                <a:cs typeface="+mn-cs"/>
              </a:rPr>
              <a:t> (1930-) ideas of ‘mental balkanization’ could in this perspective be perceived as Weber’s psychologically informed heir (</a:t>
            </a:r>
            <a:r>
              <a:rPr lang="en-GB" sz="1200" kern="1200" dirty="0" err="1">
                <a:solidFill>
                  <a:schemeClr val="tx1"/>
                </a:solidFill>
                <a:effectLst/>
                <a:latin typeface="+mn-lt"/>
                <a:ea typeface="+mn-ea"/>
                <a:cs typeface="+mn-cs"/>
              </a:rPr>
              <a:t>Veyne</a:t>
            </a:r>
            <a:r>
              <a:rPr lang="en-GB" sz="1200" kern="1200" dirty="0">
                <a:solidFill>
                  <a:schemeClr val="tx1"/>
                </a:solidFill>
                <a:effectLst/>
                <a:latin typeface="+mn-lt"/>
                <a:ea typeface="+mn-ea"/>
                <a:cs typeface="+mn-cs"/>
              </a:rPr>
              <a:t> 1988,); likewise, American poet-scholar Kenneth Goldsmith’s (1961-) 1997 piece </a:t>
            </a:r>
            <a:r>
              <a:rPr lang="en-GB" sz="1200" i="1" kern="1200" dirty="0" err="1">
                <a:solidFill>
                  <a:schemeClr val="tx1"/>
                </a:solidFill>
                <a:effectLst/>
                <a:latin typeface="+mn-lt"/>
                <a:ea typeface="+mn-ea"/>
                <a:cs typeface="+mn-cs"/>
              </a:rPr>
              <a:t>Soliloque</a:t>
            </a:r>
            <a:r>
              <a:rPr lang="en-GB" sz="1200" kern="1200" dirty="0">
                <a:solidFill>
                  <a:schemeClr val="tx1"/>
                </a:solidFill>
                <a:effectLst/>
                <a:latin typeface="+mn-lt"/>
                <a:ea typeface="+mn-ea"/>
                <a:cs typeface="+mn-cs"/>
              </a:rPr>
              <a:t> – a transcription of records of every single thing uttered by the author for an entire week – picks up the chaotic, disruptive feelings in </a:t>
            </a:r>
            <a:r>
              <a:rPr lang="en-GB" sz="1200" i="1" kern="1200" dirty="0">
                <a:solidFill>
                  <a:schemeClr val="tx1"/>
                </a:solidFill>
                <a:effectLst/>
                <a:latin typeface="+mn-lt"/>
                <a:ea typeface="+mn-ea"/>
                <a:cs typeface="+mn-cs"/>
              </a:rPr>
              <a:t>Ulysses</a:t>
            </a:r>
            <a:r>
              <a:rPr lang="en-GB" sz="1200" kern="1200" dirty="0">
                <a:solidFill>
                  <a:schemeClr val="tx1"/>
                </a:solidFill>
                <a:effectLst/>
                <a:latin typeface="+mn-lt"/>
                <a:ea typeface="+mn-ea"/>
                <a:cs typeface="+mn-cs"/>
              </a:rPr>
              <a:t>. Goldsmith and </a:t>
            </a:r>
            <a:r>
              <a:rPr lang="en-GB" sz="1200" kern="1200" dirty="0" err="1">
                <a:solidFill>
                  <a:schemeClr val="tx1"/>
                </a:solidFill>
                <a:effectLst/>
                <a:latin typeface="+mn-lt"/>
                <a:ea typeface="+mn-ea"/>
                <a:cs typeface="+mn-cs"/>
              </a:rPr>
              <a:t>Veyne</a:t>
            </a:r>
            <a:r>
              <a:rPr lang="en-GB" sz="1200" kern="1200" dirty="0">
                <a:solidFill>
                  <a:schemeClr val="tx1"/>
                </a:solidFill>
                <a:effectLst/>
                <a:latin typeface="+mn-lt"/>
                <a:ea typeface="+mn-ea"/>
                <a:cs typeface="+mn-cs"/>
              </a:rPr>
              <a:t>, Joyce and Weber are, however, just a few examples of complex and eloquent dealings with the perplexing modern condition. But eloquence is not a requirement in this discourse: the speed and turmoil of our time is on the contrary regretted in many spheres, in diverse media and at different levels of articulation. And a significant part of the regret is articulated in the visual, written or verbal language of </a:t>
            </a:r>
            <a:r>
              <a:rPr lang="en-GB" sz="1200" i="1" kern="1200" dirty="0" err="1">
                <a:solidFill>
                  <a:schemeClr val="tx1"/>
                </a:solidFill>
                <a:effectLst/>
                <a:latin typeface="+mn-lt"/>
                <a:ea typeface="+mn-ea"/>
                <a:cs typeface="+mn-cs"/>
              </a:rPr>
              <a:t>rewilding</a:t>
            </a:r>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E71B4962-B0F4-7C49-83A1-03B115E8FF95}" type="slidenum">
              <a:rPr lang="da-DK" smtClean="0"/>
              <a:t>30</a:t>
            </a:fld>
            <a:endParaRPr lang="da-DK"/>
          </a:p>
        </p:txBody>
      </p:sp>
    </p:spTree>
    <p:extLst>
      <p:ext uri="{BB962C8B-B14F-4D97-AF65-F5344CB8AC3E}">
        <p14:creationId xmlns:p14="http://schemas.microsoft.com/office/powerpoint/2010/main" val="83903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On</a:t>
            </a:r>
            <a:r>
              <a:rPr lang="da-DK" b="1" baseline="0" dirty="0"/>
              <a:t> the </a:t>
            </a:r>
            <a:r>
              <a:rPr lang="da-DK" b="1" baseline="0" dirty="0" err="1"/>
              <a:t>other</a:t>
            </a:r>
            <a:r>
              <a:rPr lang="da-DK" b="1" baseline="0" dirty="0"/>
              <a:t> </a:t>
            </a:r>
            <a:r>
              <a:rPr lang="da-DK" b="1" baseline="0" dirty="0" err="1"/>
              <a:t>we</a:t>
            </a:r>
            <a:r>
              <a:rPr lang="da-DK" b="1" baseline="0" dirty="0"/>
              <a:t> </a:t>
            </a:r>
            <a:r>
              <a:rPr lang="da-DK" b="1" baseline="0" dirty="0" err="1"/>
              <a:t>see</a:t>
            </a:r>
            <a:r>
              <a:rPr lang="da-DK" b="1" baseline="0" dirty="0"/>
              <a:t> all </a:t>
            </a:r>
            <a:r>
              <a:rPr lang="da-DK" b="1" baseline="0" dirty="0" err="1"/>
              <a:t>theese</a:t>
            </a:r>
            <a:r>
              <a:rPr lang="da-DK" b="1" baseline="0" dirty="0"/>
              <a:t> ’</a:t>
            </a:r>
            <a:r>
              <a:rPr lang="da-DK" b="1" baseline="0" dirty="0" err="1"/>
              <a:t>rewilding</a:t>
            </a:r>
            <a:r>
              <a:rPr lang="da-DK" b="1" baseline="0" dirty="0"/>
              <a:t>’ </a:t>
            </a:r>
            <a:r>
              <a:rPr lang="da-DK" b="1" baseline="0" dirty="0" err="1"/>
              <a:t>activities</a:t>
            </a:r>
            <a:r>
              <a:rPr lang="da-DK" b="1" baseline="0" dirty="0"/>
              <a:t> </a:t>
            </a:r>
            <a:r>
              <a:rPr lang="da-DK" b="1" baseline="0" dirty="0" err="1"/>
              <a:t>articulated</a:t>
            </a:r>
            <a:r>
              <a:rPr lang="da-DK" b="1" baseline="0" dirty="0"/>
              <a:t> and </a:t>
            </a:r>
            <a:r>
              <a:rPr lang="da-DK" b="1" baseline="0" dirty="0" err="1"/>
              <a:t>percieved</a:t>
            </a:r>
            <a:r>
              <a:rPr lang="da-DK" b="1" baseline="0" dirty="0"/>
              <a:t> as </a:t>
            </a:r>
            <a:r>
              <a:rPr lang="da-DK" b="1" baseline="0" dirty="0" err="1"/>
              <a:t>precisely</a:t>
            </a:r>
            <a:r>
              <a:rPr lang="da-DK" b="1" baseline="0" dirty="0"/>
              <a:t> </a:t>
            </a:r>
            <a:r>
              <a:rPr lang="da-DK" b="1" baseline="0" dirty="0" err="1"/>
              <a:t>reactions</a:t>
            </a:r>
            <a:r>
              <a:rPr lang="da-DK" b="1" baseline="0" dirty="0"/>
              <a:t> to the </a:t>
            </a:r>
            <a:r>
              <a:rPr lang="da-DK" b="1" baseline="0" dirty="0" err="1"/>
              <a:t>noise</a:t>
            </a:r>
            <a:r>
              <a:rPr lang="da-DK" b="1" baseline="0" dirty="0"/>
              <a:t> and the speed of </a:t>
            </a:r>
            <a:r>
              <a:rPr lang="da-DK" b="1" baseline="0" dirty="0" err="1"/>
              <a:t>modernity</a:t>
            </a:r>
            <a:endParaRPr lang="da-DK" b="1" baseline="0" dirty="0"/>
          </a:p>
          <a:p>
            <a:endParaRPr lang="da-DK" b="0" baseline="0" dirty="0"/>
          </a:p>
          <a:p>
            <a:r>
              <a:rPr lang="da-DK" b="0" baseline="0" dirty="0"/>
              <a:t>So </a:t>
            </a:r>
            <a:r>
              <a:rPr lang="da-DK" b="0" baseline="0" dirty="0" err="1"/>
              <a:t>this</a:t>
            </a:r>
            <a:r>
              <a:rPr lang="da-DK" b="0" baseline="0" dirty="0"/>
              <a:t> is </a:t>
            </a:r>
            <a:r>
              <a:rPr lang="da-DK" b="0" baseline="0" dirty="0" err="1"/>
              <a:t>me</a:t>
            </a:r>
            <a:r>
              <a:rPr lang="da-DK" b="0" baseline="0" dirty="0"/>
              <a:t> </a:t>
            </a:r>
            <a:r>
              <a:rPr lang="da-DK" b="0" baseline="0" dirty="0" err="1"/>
              <a:t>avoiding</a:t>
            </a:r>
            <a:r>
              <a:rPr lang="da-DK" b="0" baseline="0" dirty="0"/>
              <a:t> a definition… But it is sort of </a:t>
            </a:r>
            <a:r>
              <a:rPr lang="da-DK" b="0" baseline="0" dirty="0" err="1"/>
              <a:t>intentionally</a:t>
            </a:r>
            <a:r>
              <a:rPr lang="da-DK" b="0" baseline="0" dirty="0"/>
              <a:t>…. To do with </a:t>
            </a:r>
            <a:r>
              <a:rPr lang="da-DK" b="0" baseline="0" dirty="0" err="1"/>
              <a:t>my</a:t>
            </a:r>
            <a:r>
              <a:rPr lang="da-DK" b="0" baseline="0" dirty="0"/>
              <a:t> </a:t>
            </a:r>
            <a:r>
              <a:rPr lang="da-DK" b="0" baseline="0" dirty="0" err="1"/>
              <a:t>method</a:t>
            </a:r>
            <a:r>
              <a:rPr lang="da-DK" b="0" baseline="0" dirty="0"/>
              <a:t> and </a:t>
            </a:r>
            <a:r>
              <a:rPr lang="da-DK" b="0" baseline="0" dirty="0" err="1"/>
              <a:t>my</a:t>
            </a:r>
            <a:r>
              <a:rPr lang="da-DK" b="0" baseline="0" dirty="0"/>
              <a:t> data – I </a:t>
            </a:r>
            <a:r>
              <a:rPr lang="da-DK" b="0" baseline="0" dirty="0" err="1"/>
              <a:t>will</a:t>
            </a:r>
            <a:r>
              <a:rPr lang="da-DK" b="0" baseline="0" dirty="0"/>
              <a:t> </a:t>
            </a:r>
            <a:r>
              <a:rPr lang="da-DK" b="0" baseline="0" dirty="0" err="1"/>
              <a:t>get</a:t>
            </a:r>
            <a:r>
              <a:rPr lang="da-DK" b="0" baseline="0" dirty="0"/>
              <a:t> back to </a:t>
            </a:r>
            <a:r>
              <a:rPr lang="da-DK" b="0" baseline="0" dirty="0" err="1"/>
              <a:t>that</a:t>
            </a:r>
            <a:r>
              <a:rPr lang="da-DK" b="0" baseline="0" dirty="0"/>
              <a:t>.</a:t>
            </a:r>
          </a:p>
          <a:p>
            <a:endParaRPr lang="da-DK" b="1" baseline="0" dirty="0"/>
          </a:p>
          <a:p>
            <a:r>
              <a:rPr lang="da-DK" baseline="0" dirty="0"/>
              <a:t>Daniel Vitalis and Andrea Hejlskov </a:t>
            </a:r>
            <a:r>
              <a:rPr lang="da-DK" baseline="0" dirty="0" err="1"/>
              <a:t>are</a:t>
            </a:r>
            <a:r>
              <a:rPr lang="da-DK" baseline="0" dirty="0"/>
              <a:t> </a:t>
            </a:r>
            <a:r>
              <a:rPr lang="da-DK" baseline="0" dirty="0" err="1"/>
              <a:t>perfect</a:t>
            </a:r>
            <a:r>
              <a:rPr lang="da-DK" baseline="0" dirty="0"/>
              <a:t> </a:t>
            </a:r>
            <a:r>
              <a:rPr lang="da-DK" baseline="0" dirty="0" err="1"/>
              <a:t>icon-like</a:t>
            </a:r>
            <a:r>
              <a:rPr lang="da-DK" baseline="0" dirty="0"/>
              <a:t> </a:t>
            </a:r>
            <a:r>
              <a:rPr lang="da-DK" baseline="0" dirty="0" err="1"/>
              <a:t>forerunners</a:t>
            </a:r>
            <a:r>
              <a:rPr lang="da-DK" baseline="0" dirty="0"/>
              <a:t> </a:t>
            </a:r>
            <a:r>
              <a:rPr lang="da-DK" baseline="0" dirty="0" err="1"/>
              <a:t>within</a:t>
            </a:r>
            <a:r>
              <a:rPr lang="da-DK" baseline="0" dirty="0"/>
              <a:t> </a:t>
            </a:r>
            <a:r>
              <a:rPr lang="da-DK" baseline="0" dirty="0" err="1"/>
              <a:t>this</a:t>
            </a:r>
            <a:r>
              <a:rPr lang="da-DK" baseline="0" dirty="0"/>
              <a:t> </a:t>
            </a:r>
            <a:r>
              <a:rPr lang="da-DK" baseline="0" dirty="0" err="1"/>
              <a:t>movement</a:t>
            </a:r>
            <a:r>
              <a:rPr lang="da-DK" baseline="0" dirty="0"/>
              <a:t>. </a:t>
            </a:r>
            <a:r>
              <a:rPr lang="da-DK" baseline="0" dirty="0" err="1"/>
              <a:t>They</a:t>
            </a:r>
            <a:r>
              <a:rPr lang="da-DK" baseline="0" dirty="0"/>
              <a:t> </a:t>
            </a:r>
            <a:r>
              <a:rPr lang="da-DK" baseline="0" dirty="0" err="1"/>
              <a:t>practise</a:t>
            </a:r>
            <a:r>
              <a:rPr lang="da-DK" baseline="0" dirty="0"/>
              <a:t> as </a:t>
            </a:r>
            <a:r>
              <a:rPr lang="da-DK" baseline="0" dirty="0" err="1"/>
              <a:t>they</a:t>
            </a:r>
            <a:r>
              <a:rPr lang="da-DK" baseline="0" dirty="0"/>
              <a:t> </a:t>
            </a:r>
            <a:r>
              <a:rPr lang="da-DK" baseline="0" dirty="0" err="1"/>
              <a:t>preach</a:t>
            </a:r>
            <a:r>
              <a:rPr lang="da-DK" baseline="0" dirty="0"/>
              <a:t>, so to speak. But the trend </a:t>
            </a:r>
            <a:r>
              <a:rPr lang="da-DK" baseline="0" dirty="0" err="1"/>
              <a:t>does</a:t>
            </a:r>
            <a:r>
              <a:rPr lang="da-DK" baseline="0" dirty="0"/>
              <a:t> not </a:t>
            </a:r>
            <a:r>
              <a:rPr lang="da-DK" baseline="0" dirty="0" err="1"/>
              <a:t>only</a:t>
            </a:r>
            <a:r>
              <a:rPr lang="da-DK" baseline="0" dirty="0"/>
              <a:t> </a:t>
            </a:r>
            <a:r>
              <a:rPr lang="da-DK" baseline="0" dirty="0" err="1"/>
              <a:t>flourish</a:t>
            </a:r>
            <a:r>
              <a:rPr lang="da-DK" baseline="0" dirty="0"/>
              <a:t> </a:t>
            </a:r>
            <a:r>
              <a:rPr lang="da-DK" baseline="0" dirty="0" err="1"/>
              <a:t>amongst</a:t>
            </a:r>
            <a:r>
              <a:rPr lang="da-DK" baseline="0" dirty="0"/>
              <a:t> </a:t>
            </a:r>
            <a:r>
              <a:rPr lang="da-DK" baseline="0" dirty="0" err="1"/>
              <a:t>theese</a:t>
            </a:r>
            <a:r>
              <a:rPr lang="da-DK" baseline="0" dirty="0"/>
              <a:t> </a:t>
            </a:r>
            <a:r>
              <a:rPr lang="da-DK" baseline="0" dirty="0" err="1"/>
              <a:t>extreme</a:t>
            </a:r>
            <a:r>
              <a:rPr lang="da-DK" baseline="0" dirty="0"/>
              <a:t> cases: </a:t>
            </a:r>
            <a:r>
              <a:rPr lang="da-DK" baseline="0" dirty="0" err="1"/>
              <a:t>Rewilding</a:t>
            </a:r>
            <a:r>
              <a:rPr lang="da-DK" baseline="0" dirty="0"/>
              <a:t> </a:t>
            </a:r>
            <a:r>
              <a:rPr lang="da-DK" baseline="0" dirty="0" err="1"/>
              <a:t>yourself</a:t>
            </a:r>
            <a:r>
              <a:rPr lang="da-DK" baseline="0" dirty="0"/>
              <a:t> </a:t>
            </a:r>
            <a:r>
              <a:rPr lang="da-DK" baseline="0" dirty="0" err="1"/>
              <a:t>andrewilding</a:t>
            </a:r>
            <a:r>
              <a:rPr lang="da-DK" baseline="0" dirty="0"/>
              <a:t> </a:t>
            </a:r>
            <a:r>
              <a:rPr lang="da-DK" baseline="0" dirty="0" err="1"/>
              <a:t>your</a:t>
            </a:r>
            <a:r>
              <a:rPr lang="da-DK" baseline="0" dirty="0"/>
              <a:t> </a:t>
            </a:r>
            <a:r>
              <a:rPr lang="da-DK" baseline="0" dirty="0" err="1"/>
              <a:t>children</a:t>
            </a:r>
            <a:r>
              <a:rPr lang="da-DK" baseline="0" dirty="0"/>
              <a:t> and </a:t>
            </a:r>
            <a:r>
              <a:rPr lang="da-DK" baseline="0" dirty="0" err="1"/>
              <a:t>family</a:t>
            </a:r>
            <a:r>
              <a:rPr lang="da-DK" baseline="0" dirty="0"/>
              <a:t> </a:t>
            </a:r>
            <a:r>
              <a:rPr lang="da-DK" baseline="0" dirty="0" err="1"/>
              <a:t>constitutes</a:t>
            </a:r>
            <a:r>
              <a:rPr lang="da-DK" baseline="0" dirty="0"/>
              <a:t> an </a:t>
            </a:r>
            <a:r>
              <a:rPr lang="da-DK" baseline="0" dirty="0" err="1"/>
              <a:t>entire</a:t>
            </a:r>
            <a:r>
              <a:rPr lang="da-DK" baseline="0" dirty="0"/>
              <a:t> </a:t>
            </a:r>
            <a:r>
              <a:rPr lang="da-DK" baseline="0" dirty="0" err="1"/>
              <a:t>therapeutic</a:t>
            </a:r>
            <a:r>
              <a:rPr lang="da-DK" baseline="0" dirty="0"/>
              <a:t> and </a:t>
            </a:r>
            <a:r>
              <a:rPr lang="da-DK" baseline="0" dirty="0" err="1"/>
              <a:t>anti-consumerist</a:t>
            </a:r>
            <a:r>
              <a:rPr lang="da-DK" baseline="0" dirty="0"/>
              <a:t> media-marked.</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Andrea </a:t>
            </a:r>
            <a:r>
              <a:rPr lang="en-GB" sz="1200" b="1" kern="1200" dirty="0" err="1">
                <a:solidFill>
                  <a:schemeClr val="tx1"/>
                </a:solidFill>
                <a:effectLst/>
                <a:latin typeface="+mn-lt"/>
                <a:ea typeface="+mn-ea"/>
                <a:cs typeface="+mn-cs"/>
              </a:rPr>
              <a:t>Hejlskov</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(1975-). In 2010 she and her family left their normal, urban life in Copenhagen for a life in the woods of </a:t>
            </a:r>
            <a:r>
              <a:rPr lang="en-GB" sz="1200" kern="1200" dirty="0" err="1">
                <a:solidFill>
                  <a:schemeClr val="tx1"/>
                </a:solidFill>
                <a:effectLst/>
                <a:latin typeface="+mn-lt"/>
                <a:ea typeface="+mn-ea"/>
                <a:cs typeface="+mn-cs"/>
              </a:rPr>
              <a:t>Värmland</a:t>
            </a:r>
            <a:r>
              <a:rPr lang="en-GB" sz="1200" kern="1200" dirty="0">
                <a:solidFill>
                  <a:schemeClr val="tx1"/>
                </a:solidFill>
                <a:effectLst/>
                <a:latin typeface="+mn-lt"/>
                <a:ea typeface="+mn-ea"/>
                <a:cs typeface="+mn-cs"/>
              </a:rPr>
              <a:t> in southern Sweden. She thoroughly documents this undertaking on the blog </a:t>
            </a:r>
            <a:r>
              <a:rPr lang="en-GB" sz="1200" u="sng" kern="1200" dirty="0">
                <a:solidFill>
                  <a:schemeClr val="tx1"/>
                </a:solidFill>
                <a:effectLst/>
                <a:latin typeface="+mn-lt"/>
                <a:ea typeface="+mn-ea"/>
                <a:cs typeface="+mn-cs"/>
                <a:hlinkClick r:id="rId3"/>
              </a:rPr>
              <a:t>https://andreahejlskov.com/</a:t>
            </a:r>
            <a:r>
              <a:rPr lang="en-GB" sz="1200" kern="1200" dirty="0">
                <a:solidFill>
                  <a:schemeClr val="tx1"/>
                </a:solidFill>
                <a:effectLst/>
                <a:latin typeface="+mn-lt"/>
                <a:ea typeface="+mn-ea"/>
                <a:cs typeface="+mn-cs"/>
              </a:rPr>
              <a:t> with posts such as “Chop wood/fetch water”, “Resilience” and “</a:t>
            </a:r>
            <a:r>
              <a:rPr lang="en-GB" sz="1200" kern="1200" dirty="0" err="1">
                <a:solidFill>
                  <a:schemeClr val="tx1"/>
                </a:solidFill>
                <a:effectLst/>
                <a:latin typeface="+mn-lt"/>
                <a:ea typeface="+mn-ea"/>
                <a:cs typeface="+mn-cs"/>
              </a:rPr>
              <a:t>Solidaric</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prepper</a:t>
            </a:r>
            <a:r>
              <a:rPr lang="en-GB" sz="1200" kern="1200" dirty="0">
                <a:solidFill>
                  <a:schemeClr val="tx1"/>
                </a:solidFill>
                <a:effectLst/>
                <a:latin typeface="+mn-lt"/>
                <a:ea typeface="+mn-ea"/>
                <a:cs typeface="+mn-cs"/>
              </a:rPr>
              <a:t>”. She frames the site as (and</a:t>
            </a:r>
            <a:r>
              <a:rPr lang="en-GB" sz="1200" kern="1200" baseline="0" dirty="0">
                <a:solidFill>
                  <a:schemeClr val="tx1"/>
                </a:solidFill>
                <a:effectLst/>
                <a:latin typeface="+mn-lt"/>
                <a:ea typeface="+mn-ea"/>
                <a:cs typeface="+mn-cs"/>
              </a:rPr>
              <a:t> I quote): </a:t>
            </a:r>
            <a:r>
              <a:rPr lang="en-GB" sz="1200" kern="1200" dirty="0">
                <a:solidFill>
                  <a:schemeClr val="tx1"/>
                </a:solidFill>
                <a:effectLst/>
                <a:latin typeface="+mn-lt"/>
                <a:ea typeface="+mn-ea"/>
                <a:cs typeface="+mn-cs"/>
              </a:rPr>
              <a:t>”an environmental, bush-crafty, </a:t>
            </a:r>
            <a:r>
              <a:rPr lang="en-GB" sz="1200" kern="1200" dirty="0" err="1">
                <a:solidFill>
                  <a:schemeClr val="tx1"/>
                </a:solidFill>
                <a:effectLst/>
                <a:latin typeface="+mn-lt"/>
                <a:ea typeface="+mn-ea"/>
                <a:cs typeface="+mn-cs"/>
              </a:rPr>
              <a:t>prepper-ish</a:t>
            </a:r>
            <a:r>
              <a:rPr lang="en-GB" sz="1200" kern="1200" dirty="0">
                <a:solidFill>
                  <a:schemeClr val="tx1"/>
                </a:solidFill>
                <a:effectLst/>
                <a:latin typeface="+mn-lt"/>
                <a:ea typeface="+mn-ea"/>
                <a:cs typeface="+mn-cs"/>
              </a:rPr>
              <a:t> blog about topics ranging from complete existential meaninglessness to the true authentically joy of living in the wild forest, close to the land.” Andrea </a:t>
            </a:r>
            <a:r>
              <a:rPr lang="en-GB" sz="1200" kern="1200" dirty="0" err="1">
                <a:solidFill>
                  <a:schemeClr val="tx1"/>
                </a:solidFill>
                <a:effectLst/>
                <a:latin typeface="+mn-lt"/>
                <a:ea typeface="+mn-ea"/>
                <a:cs typeface="+mn-cs"/>
              </a:rPr>
              <a:t>Hejlskov</a:t>
            </a:r>
            <a:r>
              <a:rPr lang="en-GB" sz="1200" kern="1200" dirty="0">
                <a:solidFill>
                  <a:schemeClr val="tx1"/>
                </a:solidFill>
                <a:effectLst/>
                <a:latin typeface="+mn-lt"/>
                <a:ea typeface="+mn-ea"/>
                <a:cs typeface="+mn-cs"/>
              </a:rPr>
              <a:t> and her blog have received a lot of public attention in Denmark – provoking many feature articles in newspapers.</a:t>
            </a:r>
            <a:r>
              <a:rPr lang="da-DK" dirty="0">
                <a:effectLst/>
              </a:rPr>
              <a:t> </a:t>
            </a:r>
            <a:endParaRPr lang="da-DK" dirty="0"/>
          </a:p>
        </p:txBody>
      </p:sp>
      <p:sp>
        <p:nvSpPr>
          <p:cNvPr id="4" name="Pladsholder til diasnummer 3"/>
          <p:cNvSpPr>
            <a:spLocks noGrp="1"/>
          </p:cNvSpPr>
          <p:nvPr>
            <p:ph type="sldNum" sz="quarter" idx="10"/>
          </p:nvPr>
        </p:nvSpPr>
        <p:spPr/>
        <p:txBody>
          <a:bodyPr/>
          <a:lstStyle/>
          <a:p>
            <a:fld id="{E71B4962-B0F4-7C49-83A1-03B115E8FF95}" type="slidenum">
              <a:rPr lang="da-DK" smtClean="0"/>
              <a:t>31</a:t>
            </a:fld>
            <a:endParaRPr lang="da-DK"/>
          </a:p>
        </p:txBody>
      </p:sp>
    </p:spTree>
    <p:extLst>
      <p:ext uri="{BB962C8B-B14F-4D97-AF65-F5344CB8AC3E}">
        <p14:creationId xmlns:p14="http://schemas.microsoft.com/office/powerpoint/2010/main" val="161559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But the trend </a:t>
            </a:r>
            <a:r>
              <a:rPr lang="da-DK" b="1" dirty="0" err="1"/>
              <a:t>continues</a:t>
            </a:r>
            <a:r>
              <a:rPr lang="da-DK" b="1" baseline="0" dirty="0"/>
              <a:t> in </a:t>
            </a:r>
            <a:r>
              <a:rPr lang="da-DK" b="1" baseline="0" dirty="0" err="1"/>
              <a:t>popular</a:t>
            </a:r>
            <a:r>
              <a:rPr lang="da-DK" b="1" baseline="0" dirty="0"/>
              <a:t> </a:t>
            </a:r>
            <a:r>
              <a:rPr lang="da-DK" b="1" baseline="0" dirty="0" err="1"/>
              <a:t>northern</a:t>
            </a:r>
            <a:r>
              <a:rPr lang="da-DK" b="1" baseline="0" dirty="0"/>
              <a:t> European </a:t>
            </a:r>
            <a:r>
              <a:rPr lang="da-DK" b="1" baseline="0" dirty="0" err="1"/>
              <a:t>l</a:t>
            </a:r>
            <a:r>
              <a:rPr lang="da-DK" b="1" dirty="0" err="1"/>
              <a:t>iterature</a:t>
            </a:r>
            <a:r>
              <a:rPr lang="da-DK" b="1" dirty="0"/>
              <a:t>…</a:t>
            </a:r>
          </a:p>
          <a:p>
            <a:endParaRPr lang="da-DK" u="sng"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rPr>
              <a:t>Norwegian author </a:t>
            </a:r>
            <a:r>
              <a:rPr lang="en-GB" sz="1200" u="sng" kern="1200" dirty="0" err="1">
                <a:solidFill>
                  <a:schemeClr val="tx1"/>
                </a:solidFill>
                <a:effectLst/>
                <a:latin typeface="+mn-lt"/>
                <a:ea typeface="+mn-ea"/>
                <a:cs typeface="+mn-cs"/>
              </a:rPr>
              <a:t>Erlend</a:t>
            </a:r>
            <a:r>
              <a:rPr lang="en-GB" sz="1200" u="sng" kern="1200" dirty="0">
                <a:solidFill>
                  <a:schemeClr val="tx1"/>
                </a:solidFill>
                <a:effectLst/>
                <a:latin typeface="+mn-lt"/>
                <a:ea typeface="+mn-ea"/>
                <a:cs typeface="+mn-cs"/>
              </a:rPr>
              <a:t> </a:t>
            </a:r>
            <a:r>
              <a:rPr lang="en-GB" sz="1200" u="sng" kern="1200" dirty="0" err="1">
                <a:solidFill>
                  <a:schemeClr val="tx1"/>
                </a:solidFill>
                <a:effectLst/>
                <a:latin typeface="+mn-lt"/>
                <a:ea typeface="+mn-ea"/>
                <a:cs typeface="+mn-cs"/>
              </a:rPr>
              <a:t>Loe</a:t>
            </a:r>
            <a:r>
              <a:rPr lang="en-GB" sz="1200" u="sng"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(1969-) has written a melancholy-satirical novel on existential complexities in the life of the middle-aged and middle-class man, </a:t>
            </a:r>
            <a:r>
              <a:rPr lang="en-GB" sz="1200" i="1" kern="1200" dirty="0">
                <a:solidFill>
                  <a:schemeClr val="tx1"/>
                </a:solidFill>
                <a:effectLst/>
                <a:latin typeface="+mn-lt"/>
                <a:ea typeface="+mn-ea"/>
                <a:cs typeface="+mn-cs"/>
              </a:rPr>
              <a:t>Doppler</a:t>
            </a:r>
            <a:r>
              <a:rPr lang="en-GB" sz="1200" kern="1200" dirty="0">
                <a:solidFill>
                  <a:schemeClr val="tx1"/>
                </a:solidFill>
                <a:effectLst/>
                <a:latin typeface="+mn-lt"/>
                <a:ea typeface="+mn-ea"/>
                <a:cs typeface="+mn-cs"/>
              </a:rPr>
              <a:t> (2004). Doppler, frustrated with himself, the hectic nature of daily life and sociality as such, leaves behind his significant others – his wife and children – and as a modern day Henry David Thoreau (1817-1862) he goes into the wild. Drawing on Roland Barthes (1915-1980), </a:t>
            </a:r>
            <a:r>
              <a:rPr lang="en-GB" sz="1200" kern="1200" dirty="0" err="1">
                <a:solidFill>
                  <a:schemeClr val="tx1"/>
                </a:solidFill>
                <a:effectLst/>
                <a:latin typeface="+mn-lt"/>
                <a:ea typeface="+mn-ea"/>
                <a:cs typeface="+mn-cs"/>
              </a:rPr>
              <a:t>Loe’s</a:t>
            </a:r>
            <a:r>
              <a:rPr lang="en-GB" sz="1200" kern="1200" dirty="0">
                <a:solidFill>
                  <a:schemeClr val="tx1"/>
                </a:solidFill>
                <a:effectLst/>
                <a:latin typeface="+mn-lt"/>
                <a:ea typeface="+mn-ea"/>
                <a:cs typeface="+mn-cs"/>
              </a:rPr>
              <a:t> lean narrative can be said to have only few cardinal functions (Barthes 1983, 265-266). That is to say, nothing much happens: Camping in the Norwegian woods, Doppler orphans and adopts a moose calf – and finds inner peace. This peace has adapted well to the Scandinavian book marked. In any case </a:t>
            </a:r>
            <a:r>
              <a:rPr lang="en-GB" sz="1200" kern="1200" dirty="0" err="1">
                <a:solidFill>
                  <a:schemeClr val="tx1"/>
                </a:solidFill>
                <a:effectLst/>
                <a:latin typeface="+mn-lt"/>
                <a:ea typeface="+mn-ea"/>
                <a:cs typeface="+mn-cs"/>
              </a:rPr>
              <a:t>Loe’s</a:t>
            </a:r>
            <a:r>
              <a:rPr lang="en-GB" sz="1200" kern="1200" dirty="0">
                <a:solidFill>
                  <a:schemeClr val="tx1"/>
                </a:solidFill>
                <a:effectLst/>
                <a:latin typeface="+mn-lt"/>
                <a:ea typeface="+mn-ea"/>
                <a:cs typeface="+mn-cs"/>
              </a:rPr>
              <a:t> novel is widely circulated. Peace and quiet thus suddenly replaces modern, urban audial phenomena - such as the traffic noise and physical phenomenon hidden within the name ’Doppler’.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perhaps a bit more high-brow example: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Norwegian tramp-author Tomas </a:t>
            </a:r>
            <a:r>
              <a:rPr lang="en-GB" sz="1200" kern="1200" dirty="0" err="1">
                <a:solidFill>
                  <a:schemeClr val="tx1"/>
                </a:solidFill>
                <a:effectLst/>
                <a:latin typeface="+mn-lt"/>
                <a:ea typeface="+mn-ea"/>
                <a:cs typeface="+mn-cs"/>
              </a:rPr>
              <a:t>Espedal’s</a:t>
            </a:r>
            <a:r>
              <a:rPr lang="en-GB" sz="1200" kern="1200" dirty="0">
                <a:solidFill>
                  <a:schemeClr val="tx1"/>
                </a:solidFill>
                <a:effectLst/>
                <a:latin typeface="+mn-lt"/>
                <a:ea typeface="+mn-ea"/>
                <a:cs typeface="+mn-cs"/>
              </a:rPr>
              <a:t> (1961-) essay </a:t>
            </a:r>
            <a:r>
              <a:rPr lang="en-GB" sz="1200" i="1" kern="1200" dirty="0" err="1">
                <a:solidFill>
                  <a:schemeClr val="tx1"/>
                </a:solidFill>
                <a:effectLst/>
                <a:latin typeface="+mn-lt"/>
                <a:ea typeface="+mn-ea"/>
                <a:cs typeface="+mn-cs"/>
              </a:rPr>
              <a:t>Gå</a:t>
            </a:r>
            <a:r>
              <a:rPr lang="en-GB" sz="1200" i="1" kern="1200" dirty="0">
                <a:solidFill>
                  <a:schemeClr val="tx1"/>
                </a:solidFill>
                <a:effectLst/>
                <a:latin typeface="+mn-lt"/>
                <a:ea typeface="+mn-ea"/>
                <a:cs typeface="+mn-cs"/>
              </a:rPr>
              <a:t>. Eller </a:t>
            </a:r>
            <a:r>
              <a:rPr lang="en-GB" sz="1200" i="1" kern="1200" dirty="0" err="1">
                <a:solidFill>
                  <a:schemeClr val="tx1"/>
                </a:solidFill>
                <a:effectLst/>
                <a:latin typeface="+mn-lt"/>
                <a:ea typeface="+mn-ea"/>
                <a:cs typeface="+mn-cs"/>
              </a:rPr>
              <a:t>kunsten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å</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leve</a:t>
            </a:r>
            <a:r>
              <a:rPr lang="en-GB" sz="1200" i="1" kern="1200" dirty="0">
                <a:solidFill>
                  <a:schemeClr val="tx1"/>
                </a:solidFill>
                <a:effectLst/>
                <a:latin typeface="+mn-lt"/>
                <a:ea typeface="+mn-ea"/>
                <a:cs typeface="+mn-cs"/>
              </a:rPr>
              <a:t> et </a:t>
            </a:r>
            <a:r>
              <a:rPr lang="en-GB" sz="1200" i="1" kern="1200" dirty="0" err="1">
                <a:solidFill>
                  <a:schemeClr val="tx1"/>
                </a:solidFill>
                <a:effectLst/>
                <a:latin typeface="+mn-lt"/>
                <a:ea typeface="+mn-ea"/>
                <a:cs typeface="+mn-cs"/>
              </a:rPr>
              <a:t>vilt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poetisk</a:t>
            </a:r>
            <a:r>
              <a:rPr lang="en-GB" sz="1200" i="1" kern="1200" dirty="0">
                <a:solidFill>
                  <a:schemeClr val="tx1"/>
                </a:solidFill>
                <a:effectLst/>
                <a:latin typeface="+mn-lt"/>
                <a:ea typeface="+mn-ea"/>
                <a:cs typeface="+mn-cs"/>
              </a:rPr>
              <a:t> liv</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Tramp. Or the Art of Living a Wild and Poetic Life</a:t>
            </a:r>
            <a:r>
              <a:rPr lang="en-GB" sz="1200" kern="1200" dirty="0">
                <a:solidFill>
                  <a:schemeClr val="tx1"/>
                </a:solidFill>
                <a:effectLst/>
                <a:latin typeface="+mn-lt"/>
                <a:ea typeface="+mn-ea"/>
                <a:cs typeface="+mn-cs"/>
              </a:rPr>
              <a:t>) (2006) plots out another way of leaving the humdrum of the everyday. A life on the road: Gone (and I quote): “are the streets and the noise, the bustle and the mannered; the merchants and the attorneys, the journalists and the artists. Gone are the industry and the technology. In this absence the human being is natural” (2006, 29). The book seems to resonate a general restlessness within the book buying segments of the Scandinavian population: </a:t>
            </a:r>
            <a:r>
              <a:rPr lang="en-GB" sz="1200" kern="1200" dirty="0" err="1">
                <a:solidFill>
                  <a:schemeClr val="tx1"/>
                </a:solidFill>
                <a:effectLst/>
                <a:latin typeface="+mn-lt"/>
                <a:ea typeface="+mn-ea"/>
                <a:cs typeface="+mn-cs"/>
              </a:rPr>
              <a:t>Espedal’s</a:t>
            </a:r>
            <a:r>
              <a:rPr lang="en-GB" sz="1200" kern="1200" dirty="0">
                <a:solidFill>
                  <a:schemeClr val="tx1"/>
                </a:solidFill>
                <a:effectLst/>
                <a:latin typeface="+mn-lt"/>
                <a:ea typeface="+mn-ea"/>
                <a:cs typeface="+mn-cs"/>
              </a:rPr>
              <a:t> thoughts on walking from Norway to Turkey effortlessly packed with quotes (Rousseau, Voltaire, Kierkegaard, Kafka, Rimbaud, D.H. Lawrence, Shakespeare, Stephen Graham, Hazlitt, Dante, </a:t>
            </a:r>
            <a:r>
              <a:rPr lang="en-GB" sz="1200" kern="1200" dirty="0" err="1">
                <a:solidFill>
                  <a:schemeClr val="tx1"/>
                </a:solidFill>
                <a:effectLst/>
                <a:latin typeface="+mn-lt"/>
                <a:ea typeface="+mn-ea"/>
                <a:cs typeface="+mn-cs"/>
              </a:rPr>
              <a:t>Duras</a:t>
            </a:r>
            <a:r>
              <a:rPr lang="en-GB" sz="1200" kern="1200" dirty="0">
                <a:solidFill>
                  <a:schemeClr val="tx1"/>
                </a:solidFill>
                <a:effectLst/>
                <a:latin typeface="+mn-lt"/>
                <a:ea typeface="+mn-ea"/>
                <a:cs typeface="+mn-cs"/>
              </a:rPr>
              <a:t> and many, many more) has been translated into several languages, run in several editions and received endless emphatically enthusiastic reviews. </a:t>
            </a:r>
            <a:endParaRPr lang="da-DK"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E71B4962-B0F4-7C49-83A1-03B115E8FF95}" type="slidenum">
              <a:rPr lang="da-DK" smtClean="0"/>
              <a:t>32</a:t>
            </a:fld>
            <a:endParaRPr lang="da-DK"/>
          </a:p>
        </p:txBody>
      </p:sp>
    </p:spTree>
    <p:extLst>
      <p:ext uri="{BB962C8B-B14F-4D97-AF65-F5344CB8AC3E}">
        <p14:creationId xmlns:p14="http://schemas.microsoft.com/office/powerpoint/2010/main" val="271359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But the</a:t>
            </a:r>
            <a:r>
              <a:rPr lang="da-DK" b="1" baseline="0" dirty="0"/>
              <a:t> </a:t>
            </a:r>
            <a:r>
              <a:rPr lang="da-DK" b="1" baseline="0" dirty="0" err="1"/>
              <a:t>rewilding</a:t>
            </a:r>
            <a:r>
              <a:rPr lang="da-DK" b="1" baseline="0" dirty="0"/>
              <a:t> trend is perhaps most visible as </a:t>
            </a:r>
            <a:r>
              <a:rPr lang="da-DK" b="1" dirty="0" err="1"/>
              <a:t>thematically</a:t>
            </a:r>
            <a:r>
              <a:rPr lang="da-DK" b="1" baseline="0" dirty="0"/>
              <a:t> </a:t>
            </a:r>
            <a:r>
              <a:rPr lang="da-DK" b="1" baseline="0" dirty="0" err="1"/>
              <a:t>interrelated</a:t>
            </a:r>
            <a:r>
              <a:rPr lang="da-DK" b="1" baseline="0" dirty="0"/>
              <a:t> </a:t>
            </a:r>
            <a:r>
              <a:rPr lang="da-DK" b="1" baseline="0" dirty="0" err="1"/>
              <a:t>documentaries</a:t>
            </a:r>
            <a:r>
              <a:rPr lang="da-DK" b="1" baseline="0" dirty="0"/>
              <a:t>. To </a:t>
            </a:r>
            <a:r>
              <a:rPr lang="da-DK" b="1" baseline="0" dirty="0" err="1"/>
              <a:t>me</a:t>
            </a:r>
            <a:r>
              <a:rPr lang="da-DK" b="1" baseline="0" dirty="0"/>
              <a:t> </a:t>
            </a:r>
            <a:r>
              <a:rPr lang="da-DK" b="1" baseline="0" dirty="0" err="1"/>
              <a:t>there</a:t>
            </a:r>
            <a:r>
              <a:rPr lang="da-DK" b="1" baseline="0" dirty="0"/>
              <a:t> </a:t>
            </a:r>
            <a:r>
              <a:rPr lang="da-DK" b="1" baseline="0" dirty="0" err="1"/>
              <a:t>seems</a:t>
            </a:r>
            <a:r>
              <a:rPr lang="da-DK" b="1" baseline="0" dirty="0"/>
              <a:t> to </a:t>
            </a:r>
            <a:r>
              <a:rPr lang="da-DK" b="1" baseline="0" dirty="0" err="1"/>
              <a:t>be</a:t>
            </a:r>
            <a:r>
              <a:rPr lang="da-DK" b="1" baseline="0" dirty="0"/>
              <a:t> </a:t>
            </a:r>
            <a:r>
              <a:rPr lang="da-DK" b="1" baseline="0" dirty="0" err="1"/>
              <a:t>two</a:t>
            </a:r>
            <a:r>
              <a:rPr lang="da-DK" b="1" baseline="0" dirty="0"/>
              <a:t> major subgenres: 1) </a:t>
            </a:r>
            <a:r>
              <a:rPr lang="da-DK" b="1" baseline="0" dirty="0" err="1"/>
              <a:t>Wilderness</a:t>
            </a:r>
            <a:r>
              <a:rPr lang="da-DK" b="1" baseline="0" dirty="0"/>
              <a:t>-</a:t>
            </a:r>
            <a:r>
              <a:rPr lang="da-DK" b="1" baseline="0" dirty="0" err="1"/>
              <a:t>survival</a:t>
            </a:r>
            <a:r>
              <a:rPr lang="da-DK" b="1" baseline="0" dirty="0"/>
              <a:t>-pop and 2) </a:t>
            </a:r>
            <a:r>
              <a:rPr lang="da-DK" b="1" baseline="0" dirty="0" err="1"/>
              <a:t>Rustic</a:t>
            </a:r>
            <a:r>
              <a:rPr lang="da-DK" b="1" baseline="0" dirty="0"/>
              <a:t>-agricultural-simple-</a:t>
            </a:r>
            <a:r>
              <a:rPr lang="da-DK" b="1" baseline="0" dirty="0" err="1"/>
              <a:t>living</a:t>
            </a:r>
            <a:r>
              <a:rPr lang="da-DK" b="1" baseline="0" dirty="0"/>
              <a:t>-pop</a:t>
            </a:r>
          </a:p>
          <a:p>
            <a:endParaRPr lang="da-DK" b="1" baseline="0" dirty="0"/>
          </a:p>
          <a:p>
            <a:r>
              <a:rPr lang="en-GB" sz="1200" kern="1200" dirty="0">
                <a:solidFill>
                  <a:schemeClr val="tx1"/>
                </a:solidFill>
                <a:effectLst/>
                <a:latin typeface="+mn-lt"/>
                <a:ea typeface="+mn-ea"/>
                <a:cs typeface="+mn-cs"/>
              </a:rPr>
              <a:t>The representation of wild nature /</a:t>
            </a:r>
            <a:r>
              <a:rPr lang="en-GB" sz="1200" kern="1200" baseline="0" dirty="0">
                <a:solidFill>
                  <a:schemeClr val="tx1"/>
                </a:solidFill>
                <a:effectLst/>
                <a:latin typeface="+mn-lt"/>
                <a:ea typeface="+mn-ea"/>
                <a:cs typeface="+mn-cs"/>
              </a:rPr>
              <a:t> rustic agriculture</a:t>
            </a:r>
            <a:r>
              <a:rPr lang="en-GB" sz="1200" kern="1200" dirty="0">
                <a:solidFill>
                  <a:schemeClr val="tx1"/>
                </a:solidFill>
                <a:effectLst/>
                <a:latin typeface="+mn-lt"/>
                <a:ea typeface="+mn-ea"/>
                <a:cs typeface="+mn-cs"/>
              </a:rPr>
              <a:t> as a counter-cultural sceneries seems to be an implicit and aesthetic strategy weaving together a wide range of television productions such as the English, Channel 4 survival-documentary ‘Alone in the Wild’ (2009-), the Norwegian slow-television broadcast in real time of a coastline train journey from Bergen to Oslo (2012), and the Danish agricultural entrepreneur Frank </a:t>
            </a:r>
            <a:r>
              <a:rPr lang="en-GB" sz="1200" kern="1200" dirty="0" err="1">
                <a:solidFill>
                  <a:schemeClr val="tx1"/>
                </a:solidFill>
                <a:effectLst/>
                <a:latin typeface="+mn-lt"/>
                <a:ea typeface="+mn-ea"/>
                <a:cs typeface="+mn-cs"/>
              </a:rPr>
              <a:t>Erichsen’s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Bonderøven</a:t>
            </a:r>
            <a:r>
              <a:rPr lang="en-GB" sz="1200" kern="1200" dirty="0">
                <a:solidFill>
                  <a:schemeClr val="tx1"/>
                </a:solidFill>
                <a:effectLst/>
                <a:latin typeface="+mn-lt"/>
                <a:ea typeface="+mn-ea"/>
                <a:cs typeface="+mn-cs"/>
              </a:rPr>
              <a:t>’-show (2008-) known in English as the ‘Danish Dirt Farmer’.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of course just a few instances of a general trend situating a critique of modern consumerism and social complexity within a specific lifestyle proclaimed by its followers to be ‘simple’ and ‘authentic’.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In lack of sociological surveys, we have to contend ourselves with (informed) assumptions: The vast majority attracted to ‘simple-living-in-the-wild’-products seems to satisfy their needs for counter-cultural protests through media consumption. Instead of giving up their lives anchored in urban modernity, they buy and read the books of those who have taken to the woods; stream and watch the programmes on self-sufficient lifestyles.   </a:t>
            </a:r>
            <a:endParaRPr lang="da-DK" sz="1200" kern="1200" dirty="0">
              <a:solidFill>
                <a:schemeClr val="tx1"/>
              </a:solidFill>
              <a:effectLst/>
              <a:latin typeface="+mn-lt"/>
              <a:ea typeface="+mn-ea"/>
              <a:cs typeface="+mn-cs"/>
            </a:endParaRPr>
          </a:p>
          <a:p>
            <a:endParaRPr lang="da-DK" dirty="0"/>
          </a:p>
          <a:p>
            <a:r>
              <a:rPr lang="da-DK" dirty="0"/>
              <a:t>And</a:t>
            </a:r>
            <a:r>
              <a:rPr lang="da-DK" baseline="0" dirty="0"/>
              <a:t> </a:t>
            </a:r>
            <a:r>
              <a:rPr lang="da-DK" baseline="0" dirty="0" err="1"/>
              <a:t>there</a:t>
            </a:r>
            <a:r>
              <a:rPr lang="da-DK" baseline="0" dirty="0"/>
              <a:t> </a:t>
            </a:r>
            <a:r>
              <a:rPr lang="da-DK" baseline="0" dirty="0" err="1"/>
              <a:t>seems</a:t>
            </a:r>
            <a:r>
              <a:rPr lang="da-DK" baseline="0" dirty="0"/>
              <a:t> to </a:t>
            </a:r>
            <a:r>
              <a:rPr lang="da-DK" baseline="0" dirty="0" err="1"/>
              <a:t>be</a:t>
            </a:r>
            <a:r>
              <a:rPr lang="da-DK" baseline="0" dirty="0"/>
              <a:t> a </a:t>
            </a:r>
            <a:r>
              <a:rPr lang="da-DK" baseline="0" dirty="0" err="1"/>
              <a:t>subgroup</a:t>
            </a:r>
            <a:r>
              <a:rPr lang="da-DK" baseline="0" dirty="0"/>
              <a:t> </a:t>
            </a:r>
            <a:r>
              <a:rPr lang="da-DK" baseline="0" dirty="0" err="1"/>
              <a:t>pertaining</a:t>
            </a:r>
            <a:r>
              <a:rPr lang="da-DK" baseline="0" dirty="0"/>
              <a:t> to Hunter-</a:t>
            </a:r>
            <a:r>
              <a:rPr lang="da-DK" baseline="0" dirty="0" err="1"/>
              <a:t>Gatherer</a:t>
            </a:r>
            <a:r>
              <a:rPr lang="da-DK" baseline="0" dirty="0"/>
              <a:t> </a:t>
            </a:r>
            <a:r>
              <a:rPr lang="da-DK" baseline="0" dirty="0" err="1"/>
              <a:t>activities</a:t>
            </a:r>
            <a:r>
              <a:rPr lang="da-DK" baseline="0" dirty="0"/>
              <a:t> and </a:t>
            </a:r>
            <a:r>
              <a:rPr lang="da-DK" baseline="0" dirty="0" err="1"/>
              <a:t>one</a:t>
            </a:r>
            <a:r>
              <a:rPr lang="da-DK" baseline="0" dirty="0"/>
              <a:t> </a:t>
            </a:r>
            <a:r>
              <a:rPr lang="da-DK" baseline="0" dirty="0" err="1"/>
              <a:t>focussing</a:t>
            </a:r>
            <a:r>
              <a:rPr lang="da-DK" baseline="0" dirty="0"/>
              <a:t> on farmer-</a:t>
            </a:r>
            <a:r>
              <a:rPr lang="da-DK" baseline="0" dirty="0" err="1"/>
              <a:t>activities</a:t>
            </a:r>
            <a:r>
              <a:rPr lang="da-DK" baseline="0" dirty="0"/>
              <a:t>….</a:t>
            </a:r>
            <a:endParaRPr lang="da-DK" dirty="0"/>
          </a:p>
        </p:txBody>
      </p:sp>
      <p:sp>
        <p:nvSpPr>
          <p:cNvPr id="4" name="Pladsholder til diasnummer 3"/>
          <p:cNvSpPr>
            <a:spLocks noGrp="1"/>
          </p:cNvSpPr>
          <p:nvPr>
            <p:ph type="sldNum" sz="quarter" idx="10"/>
          </p:nvPr>
        </p:nvSpPr>
        <p:spPr/>
        <p:txBody>
          <a:bodyPr/>
          <a:lstStyle/>
          <a:p>
            <a:fld id="{E71B4962-B0F4-7C49-83A1-03B115E8FF95}" type="slidenum">
              <a:rPr lang="da-DK" smtClean="0"/>
              <a:t>33</a:t>
            </a:fld>
            <a:endParaRPr lang="da-DK"/>
          </a:p>
        </p:txBody>
      </p:sp>
    </p:spTree>
    <p:extLst>
      <p:ext uri="{BB962C8B-B14F-4D97-AF65-F5344CB8AC3E}">
        <p14:creationId xmlns:p14="http://schemas.microsoft.com/office/powerpoint/2010/main" val="202048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‹nr.›</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‹nr.›</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5/12/2020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5/12/2020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‹nr.›</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5/12/2020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‹nr.›</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2"/>
          <a:stretch>
            <a:fillRect/>
          </a:stretch>
        </p:blipFill>
        <p:spPr>
          <a:xfrm>
            <a:off x="7146422" y="6149772"/>
            <a:ext cx="1311778" cy="354180"/>
          </a:xfrm>
          <a:prstGeom prst="rect">
            <a:avLst/>
          </a:prstGeom>
        </p:spPr>
      </p:pic>
      <p:sp>
        <p:nvSpPr>
          <p:cNvPr id="10" name="Rektangel 9"/>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p:cNvSpPr txBox="1"/>
          <p:nvPr/>
        </p:nvSpPr>
        <p:spPr>
          <a:xfrm>
            <a:off x="419275" y="6071813"/>
            <a:ext cx="6727147" cy="861774"/>
          </a:xfrm>
          <a:prstGeom prst="rect">
            <a:avLst/>
          </a:prstGeom>
          <a:noFill/>
        </p:spPr>
        <p:txBody>
          <a:bodyPr wrap="square" rtlCol="0">
            <a:spAutoFit/>
          </a:bodyPr>
          <a:lstStyle/>
          <a:p>
            <a:r>
              <a:rPr lang="da-DK" sz="1400" dirty="0"/>
              <a:t>KATRINE FRØKJÆR BAUNVIG, </a:t>
            </a:r>
            <a:r>
              <a:rPr lang="da-DK" sz="1200" dirty="0"/>
              <a:t>Lektor, ph.d. &amp; </a:t>
            </a:r>
            <a:r>
              <a:rPr lang="da-DK" sz="1200" dirty="0" err="1"/>
              <a:t>cand.mag</a:t>
            </a:r>
            <a:endParaRPr lang="da-DK" sz="1200" dirty="0"/>
          </a:p>
          <a:p>
            <a:r>
              <a:rPr lang="da-DK" dirty="0"/>
              <a:t>RELIGIONSSTUDER / DATAKUBEN</a:t>
            </a:r>
          </a:p>
          <a:p>
            <a:endParaRPr lang="da-DK" dirty="0"/>
          </a:p>
        </p:txBody>
      </p:sp>
      <p:sp>
        <p:nvSpPr>
          <p:cNvPr id="11" name="Rektangel 10"/>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ctrTitle"/>
          </p:nvPr>
        </p:nvSpPr>
        <p:spPr/>
        <p:txBody>
          <a:bodyPr/>
          <a:lstStyle/>
          <a:p>
            <a:r>
              <a:rPr lang="da-DK" dirty="0"/>
              <a:t>HUMANITIES COMPUTING I RELIGIONSVIDENSKABEN</a:t>
            </a:r>
          </a:p>
        </p:txBody>
      </p:sp>
      <p:sp>
        <p:nvSpPr>
          <p:cNvPr id="12" name="Rektangel 11"/>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ekstfelt 2"/>
          <p:cNvSpPr txBox="1"/>
          <p:nvPr/>
        </p:nvSpPr>
        <p:spPr>
          <a:xfrm>
            <a:off x="3775439" y="3600450"/>
            <a:ext cx="4050017" cy="369332"/>
          </a:xfrm>
          <a:prstGeom prst="rect">
            <a:avLst/>
          </a:prstGeom>
          <a:noFill/>
        </p:spPr>
        <p:txBody>
          <a:bodyPr wrap="square" rtlCol="0">
            <a:spAutoFit/>
          </a:bodyPr>
          <a:lstStyle/>
          <a:p>
            <a:pPr algn="r"/>
            <a:r>
              <a:rPr lang="da-DK" dirty="0">
                <a:solidFill>
                  <a:srgbClr val="800000"/>
                </a:solidFill>
              </a:rPr>
              <a:t>Og i religionsundervisningen</a:t>
            </a:r>
          </a:p>
        </p:txBody>
      </p:sp>
      <p:pic>
        <p:nvPicPr>
          <p:cNvPr id="13" name="Pladsholder til indhold 3"/>
          <p:cNvPicPr>
            <a:picLocks noChangeAspect="1"/>
          </p:cNvPicPr>
          <p:nvPr/>
        </p:nvPicPr>
        <p:blipFill rotWithShape="1">
          <a:blip r:embed="rId3" cstate="screen">
            <a:alphaModFix amt="18000"/>
            <a:extLst>
              <a:ext uri="{28A0092B-C50C-407E-A947-70E740481C1C}">
                <a14:useLocalDpi xmlns:a14="http://schemas.microsoft.com/office/drawing/2010/main"/>
              </a:ext>
            </a:extLst>
          </a:blip>
          <a:srcRect l="-266"/>
          <a:stretch/>
        </p:blipFill>
        <p:spPr>
          <a:xfrm>
            <a:off x="0" y="0"/>
            <a:ext cx="9144000" cy="6858000"/>
          </a:xfrm>
          <a:prstGeom prst="rect">
            <a:avLst/>
          </a:prstGeom>
        </p:spPr>
      </p:pic>
      <p:sp>
        <p:nvSpPr>
          <p:cNvPr id="4" name="Tekstfelt 3"/>
          <p:cNvSpPr txBox="1"/>
          <p:nvPr/>
        </p:nvSpPr>
        <p:spPr>
          <a:xfrm>
            <a:off x="5373808" y="4154448"/>
            <a:ext cx="2357576" cy="369332"/>
          </a:xfrm>
          <a:prstGeom prst="rect">
            <a:avLst/>
          </a:prstGeom>
          <a:noFill/>
        </p:spPr>
        <p:txBody>
          <a:bodyPr wrap="square" rtlCol="0">
            <a:spAutoFit/>
          </a:bodyPr>
          <a:lstStyle/>
          <a:p>
            <a:pPr algn="r"/>
            <a:r>
              <a:rPr lang="da-DK" dirty="0"/>
              <a:t>22/3/18</a:t>
            </a:r>
          </a:p>
        </p:txBody>
      </p:sp>
    </p:spTree>
    <p:extLst>
      <p:ext uri="{BB962C8B-B14F-4D97-AF65-F5344CB8AC3E}">
        <p14:creationId xmlns:p14="http://schemas.microsoft.com/office/powerpoint/2010/main" val="3587608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1" name="Tekstfelt 10"/>
          <p:cNvSpPr txBox="1"/>
          <p:nvPr/>
        </p:nvSpPr>
        <p:spPr>
          <a:xfrm>
            <a:off x="1540412" y="2128243"/>
            <a:ext cx="6361555" cy="3631763"/>
          </a:xfrm>
          <a:prstGeom prst="rect">
            <a:avLst/>
          </a:prstGeom>
          <a:noFill/>
        </p:spPr>
        <p:txBody>
          <a:bodyPr wrap="square" rtlCol="0">
            <a:spAutoFit/>
          </a:bodyPr>
          <a:lstStyle/>
          <a:p>
            <a:r>
              <a:rPr lang="da-DK" sz="11500" dirty="0">
                <a:solidFill>
                  <a:schemeClr val="accent5">
                    <a:lumMod val="50000"/>
                  </a:schemeClr>
                </a:solidFill>
              </a:rPr>
              <a:t>OCR-KVALITET</a:t>
            </a:r>
          </a:p>
        </p:txBody>
      </p:sp>
      <p:sp>
        <p:nvSpPr>
          <p:cNvPr id="3" name="Tekstfelt 2"/>
          <p:cNvSpPr txBox="1"/>
          <p:nvPr/>
        </p:nvSpPr>
        <p:spPr>
          <a:xfrm>
            <a:off x="4066999" y="5972682"/>
            <a:ext cx="3269816" cy="523220"/>
          </a:xfrm>
          <a:prstGeom prst="rect">
            <a:avLst/>
          </a:prstGeom>
          <a:noFill/>
        </p:spPr>
        <p:txBody>
          <a:bodyPr wrap="square" rtlCol="0">
            <a:spAutoFit/>
          </a:bodyPr>
          <a:lstStyle/>
          <a:p>
            <a:pPr algn="r"/>
            <a:r>
              <a:rPr lang="da-DK" sz="2800" dirty="0" err="1">
                <a:solidFill>
                  <a:srgbClr val="800000"/>
                </a:solidFill>
              </a:rPr>
              <a:t>big’n’dirty</a:t>
            </a:r>
            <a:r>
              <a:rPr lang="da-DK" sz="2800" dirty="0">
                <a:solidFill>
                  <a:srgbClr val="800000"/>
                </a:solidFill>
              </a:rPr>
              <a:t> data</a:t>
            </a:r>
          </a:p>
        </p:txBody>
      </p:sp>
    </p:spTree>
    <p:extLst>
      <p:ext uri="{BB962C8B-B14F-4D97-AF65-F5344CB8AC3E}">
        <p14:creationId xmlns:p14="http://schemas.microsoft.com/office/powerpoint/2010/main" val="221315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 name="Billede 2" descr="Skærmbillede 2018-03-15 kl. 06.16.05.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88" y="1810260"/>
            <a:ext cx="8913233" cy="4162422"/>
          </a:xfrm>
          <a:prstGeom prst="rect">
            <a:avLst/>
          </a:prstGeom>
          <a:ln>
            <a:solidFill>
              <a:srgbClr val="7F7F7F"/>
            </a:solidFill>
          </a:ln>
        </p:spPr>
      </p:pic>
    </p:spTree>
    <p:extLst>
      <p:ext uri="{BB962C8B-B14F-4D97-AF65-F5344CB8AC3E}">
        <p14:creationId xmlns:p14="http://schemas.microsoft.com/office/powerpoint/2010/main" val="39086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4" name="Billede 3" descr="Skærmbillede 2018-03-15 kl. 06.16.3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3122" y="1366925"/>
            <a:ext cx="7666790" cy="5491075"/>
          </a:xfrm>
          <a:prstGeom prst="rect">
            <a:avLst/>
          </a:prstGeom>
          <a:ln>
            <a:solidFill>
              <a:srgbClr val="7F7F7F"/>
            </a:solidFill>
          </a:ln>
        </p:spPr>
      </p:pic>
      <p:sp>
        <p:nvSpPr>
          <p:cNvPr id="9" name="Tekstfelt 8"/>
          <p:cNvSpPr txBox="1"/>
          <p:nvPr/>
        </p:nvSpPr>
        <p:spPr>
          <a:xfrm>
            <a:off x="129348" y="3305008"/>
            <a:ext cx="540909" cy="2862323"/>
          </a:xfrm>
          <a:prstGeom prst="rect">
            <a:avLst/>
          </a:prstGeom>
          <a:noFill/>
        </p:spPr>
        <p:txBody>
          <a:bodyPr wrap="square" rtlCol="0">
            <a:spAutoFit/>
          </a:bodyPr>
          <a:lstStyle/>
          <a:p>
            <a:pPr algn="ctr"/>
            <a:r>
              <a:rPr lang="da-DK" b="1" dirty="0">
                <a:solidFill>
                  <a:srgbClr val="FF0000"/>
                </a:solidFill>
              </a:rPr>
              <a:t>F</a:t>
            </a:r>
          </a:p>
          <a:p>
            <a:pPr algn="ctr"/>
            <a:endParaRPr lang="da-DK" b="1" dirty="0">
              <a:solidFill>
                <a:srgbClr val="FF0000"/>
              </a:solidFill>
            </a:endParaRPr>
          </a:p>
          <a:p>
            <a:pPr algn="ctr"/>
            <a:endParaRPr lang="da-DK" b="1" dirty="0">
              <a:solidFill>
                <a:srgbClr val="FF0000"/>
              </a:solidFill>
            </a:endParaRPr>
          </a:p>
          <a:p>
            <a:pPr algn="ctr"/>
            <a:r>
              <a:rPr lang="da-DK" b="1" dirty="0">
                <a:solidFill>
                  <a:srgbClr val="FF0000"/>
                </a:solidFill>
              </a:rPr>
              <a:t>E</a:t>
            </a:r>
          </a:p>
          <a:p>
            <a:pPr algn="ctr"/>
            <a:endParaRPr lang="da-DK" b="1" dirty="0">
              <a:solidFill>
                <a:srgbClr val="FF0000"/>
              </a:solidFill>
            </a:endParaRPr>
          </a:p>
          <a:p>
            <a:pPr algn="ctr"/>
            <a:endParaRPr lang="da-DK" b="1" dirty="0">
              <a:solidFill>
                <a:srgbClr val="FF0000"/>
              </a:solidFill>
            </a:endParaRPr>
          </a:p>
          <a:p>
            <a:pPr algn="ctr"/>
            <a:r>
              <a:rPr lang="da-DK" b="1" dirty="0">
                <a:solidFill>
                  <a:srgbClr val="FF0000"/>
                </a:solidFill>
              </a:rPr>
              <a:t>J</a:t>
            </a:r>
          </a:p>
          <a:p>
            <a:pPr algn="ctr"/>
            <a:endParaRPr lang="da-DK" b="1" dirty="0">
              <a:solidFill>
                <a:srgbClr val="FF0000"/>
              </a:solidFill>
            </a:endParaRPr>
          </a:p>
          <a:p>
            <a:pPr algn="ctr"/>
            <a:endParaRPr lang="da-DK" b="1" dirty="0">
              <a:solidFill>
                <a:srgbClr val="FF0000"/>
              </a:solidFill>
            </a:endParaRPr>
          </a:p>
          <a:p>
            <a:pPr algn="ctr"/>
            <a:r>
              <a:rPr lang="da-DK" b="1" dirty="0">
                <a:solidFill>
                  <a:srgbClr val="FF0000"/>
                </a:solidFill>
              </a:rPr>
              <a:t>L</a:t>
            </a:r>
          </a:p>
        </p:txBody>
      </p:sp>
    </p:spTree>
    <p:extLst>
      <p:ext uri="{BB962C8B-B14F-4D97-AF65-F5344CB8AC3E}">
        <p14:creationId xmlns:p14="http://schemas.microsoft.com/office/powerpoint/2010/main" val="414324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 name="Billede 2" descr="Skærmbillede 2018-03-15 kl. 06.16.38.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2627" y="1336287"/>
            <a:ext cx="7293765" cy="5484301"/>
          </a:xfrm>
          <a:prstGeom prst="rect">
            <a:avLst/>
          </a:prstGeom>
          <a:ln>
            <a:solidFill>
              <a:srgbClr val="7F7F7F"/>
            </a:solidFill>
          </a:ln>
        </p:spPr>
      </p:pic>
      <p:sp>
        <p:nvSpPr>
          <p:cNvPr id="9" name="Tekstfelt 8"/>
          <p:cNvSpPr txBox="1"/>
          <p:nvPr/>
        </p:nvSpPr>
        <p:spPr>
          <a:xfrm>
            <a:off x="223419" y="2716156"/>
            <a:ext cx="599703" cy="3970318"/>
          </a:xfrm>
          <a:prstGeom prst="rect">
            <a:avLst/>
          </a:prstGeom>
          <a:noFill/>
        </p:spPr>
        <p:txBody>
          <a:bodyPr wrap="square" rtlCol="0">
            <a:spAutoFit/>
          </a:bodyPr>
          <a:lstStyle/>
          <a:p>
            <a:pPr algn="ctr"/>
            <a:r>
              <a:rPr lang="da-DK" b="1" dirty="0">
                <a:solidFill>
                  <a:schemeClr val="accent3">
                    <a:lumMod val="75000"/>
                  </a:schemeClr>
                </a:solidFill>
              </a:rPr>
              <a:t>R</a:t>
            </a:r>
          </a:p>
          <a:p>
            <a:pPr algn="ctr"/>
            <a:endParaRPr lang="da-DK" b="1" dirty="0">
              <a:solidFill>
                <a:schemeClr val="accent3">
                  <a:lumMod val="75000"/>
                </a:schemeClr>
              </a:solidFill>
            </a:endParaRPr>
          </a:p>
          <a:p>
            <a:pPr algn="ctr"/>
            <a:r>
              <a:rPr lang="da-DK" b="1" dirty="0">
                <a:solidFill>
                  <a:schemeClr val="accent3">
                    <a:lumMod val="75000"/>
                  </a:schemeClr>
                </a:solidFill>
              </a:rPr>
              <a:t>I</a:t>
            </a:r>
          </a:p>
          <a:p>
            <a:pPr algn="ctr"/>
            <a:endParaRPr lang="da-DK" b="1" dirty="0">
              <a:solidFill>
                <a:schemeClr val="accent3">
                  <a:lumMod val="75000"/>
                </a:schemeClr>
              </a:solidFill>
            </a:endParaRPr>
          </a:p>
          <a:p>
            <a:pPr algn="ctr"/>
            <a:r>
              <a:rPr lang="da-DK" b="1" dirty="0">
                <a:solidFill>
                  <a:schemeClr val="accent3">
                    <a:lumMod val="75000"/>
                  </a:schemeClr>
                </a:solidFill>
              </a:rPr>
              <a:t>G</a:t>
            </a:r>
          </a:p>
          <a:p>
            <a:pPr algn="ctr"/>
            <a:endParaRPr lang="da-DK" b="1" dirty="0">
              <a:solidFill>
                <a:schemeClr val="accent3">
                  <a:lumMod val="75000"/>
                </a:schemeClr>
              </a:solidFill>
            </a:endParaRPr>
          </a:p>
          <a:p>
            <a:pPr algn="ctr"/>
            <a:r>
              <a:rPr lang="da-DK" b="1" dirty="0">
                <a:solidFill>
                  <a:schemeClr val="accent3">
                    <a:lumMod val="75000"/>
                  </a:schemeClr>
                </a:solidFill>
              </a:rPr>
              <a:t>T</a:t>
            </a:r>
          </a:p>
          <a:p>
            <a:pPr algn="ctr"/>
            <a:endParaRPr lang="da-DK" b="1" dirty="0">
              <a:solidFill>
                <a:schemeClr val="accent3">
                  <a:lumMod val="75000"/>
                </a:schemeClr>
              </a:solidFill>
            </a:endParaRPr>
          </a:p>
          <a:p>
            <a:pPr algn="ctr"/>
            <a:r>
              <a:rPr lang="da-DK" b="1" dirty="0">
                <a:solidFill>
                  <a:schemeClr val="accent3">
                    <a:lumMod val="75000"/>
                  </a:schemeClr>
                </a:solidFill>
              </a:rPr>
              <a:t>I</a:t>
            </a:r>
          </a:p>
          <a:p>
            <a:pPr algn="ctr"/>
            <a:endParaRPr lang="da-DK" b="1" dirty="0">
              <a:solidFill>
                <a:schemeClr val="accent3">
                  <a:lumMod val="75000"/>
                </a:schemeClr>
              </a:solidFill>
            </a:endParaRPr>
          </a:p>
          <a:p>
            <a:pPr algn="ctr"/>
            <a:r>
              <a:rPr lang="da-DK" b="1" dirty="0">
                <a:solidFill>
                  <a:schemeClr val="accent3">
                    <a:lumMod val="75000"/>
                  </a:schemeClr>
                </a:solidFill>
              </a:rPr>
              <a:t>G</a:t>
            </a:r>
          </a:p>
          <a:p>
            <a:pPr algn="ctr"/>
            <a:endParaRPr lang="da-DK" b="1" dirty="0">
              <a:solidFill>
                <a:schemeClr val="accent3">
                  <a:lumMod val="75000"/>
                </a:schemeClr>
              </a:solidFill>
            </a:endParaRPr>
          </a:p>
          <a:p>
            <a:pPr algn="ctr"/>
            <a:r>
              <a:rPr lang="da-DK" b="1" dirty="0">
                <a:solidFill>
                  <a:schemeClr val="accent3">
                    <a:lumMod val="75000"/>
                  </a:schemeClr>
                </a:solidFill>
              </a:rPr>
              <a:t>T</a:t>
            </a:r>
          </a:p>
          <a:p>
            <a:pPr algn="ctr"/>
            <a:endParaRPr lang="da-DK" b="1" dirty="0">
              <a:solidFill>
                <a:schemeClr val="accent3">
                  <a:lumMod val="75000"/>
                </a:schemeClr>
              </a:solidFill>
            </a:endParaRPr>
          </a:p>
        </p:txBody>
      </p:sp>
      <p:sp>
        <p:nvSpPr>
          <p:cNvPr id="10" name="Rektangel 9"/>
          <p:cNvSpPr/>
          <p:nvPr/>
        </p:nvSpPr>
        <p:spPr>
          <a:xfrm>
            <a:off x="4186162" y="1505056"/>
            <a:ext cx="3777859" cy="4891433"/>
          </a:xfrm>
          <a:prstGeom prst="rect">
            <a:avLst/>
          </a:prstGeom>
          <a:no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41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0" name="Billede 9" descr="Skærmbillede 2018-03-15 kl. 06.13.39.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703" y="1804290"/>
            <a:ext cx="7890210" cy="4925914"/>
          </a:xfrm>
          <a:prstGeom prst="rect">
            <a:avLst/>
          </a:prstGeom>
        </p:spPr>
      </p:pic>
    </p:spTree>
    <p:extLst>
      <p:ext uri="{BB962C8B-B14F-4D97-AF65-F5344CB8AC3E}">
        <p14:creationId xmlns:p14="http://schemas.microsoft.com/office/powerpoint/2010/main" val="147384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ekstfelt 2"/>
          <p:cNvSpPr txBox="1"/>
          <p:nvPr/>
        </p:nvSpPr>
        <p:spPr>
          <a:xfrm>
            <a:off x="1375789" y="2433958"/>
            <a:ext cx="6670544" cy="2554545"/>
          </a:xfrm>
          <a:prstGeom prst="rect">
            <a:avLst/>
          </a:prstGeom>
          <a:noFill/>
        </p:spPr>
        <p:txBody>
          <a:bodyPr wrap="square" rtlCol="0">
            <a:spAutoFit/>
          </a:bodyPr>
          <a:lstStyle/>
          <a:p>
            <a:r>
              <a:rPr lang="da-DK" sz="8000" dirty="0">
                <a:solidFill>
                  <a:schemeClr val="accent5">
                    <a:lumMod val="50000"/>
                  </a:schemeClr>
                </a:solidFill>
              </a:rPr>
              <a:t>FORLAG OG MEDIEHUSE</a:t>
            </a:r>
          </a:p>
        </p:txBody>
      </p:sp>
    </p:spTree>
    <p:extLst>
      <p:ext uri="{BB962C8B-B14F-4D97-AF65-F5344CB8AC3E}">
        <p14:creationId xmlns:p14="http://schemas.microsoft.com/office/powerpoint/2010/main" val="378938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Tekstfelt 11"/>
          <p:cNvSpPr txBox="1"/>
          <p:nvPr/>
        </p:nvSpPr>
        <p:spPr>
          <a:xfrm>
            <a:off x="3080827" y="4612963"/>
            <a:ext cx="5350291" cy="2215991"/>
          </a:xfrm>
          <a:prstGeom prst="rect">
            <a:avLst/>
          </a:prstGeom>
          <a:noFill/>
        </p:spPr>
        <p:txBody>
          <a:bodyPr wrap="square" rtlCol="0">
            <a:spAutoFit/>
          </a:bodyPr>
          <a:lstStyle/>
          <a:p>
            <a:r>
              <a:rPr lang="da-DK" sz="13800" dirty="0">
                <a:solidFill>
                  <a:srgbClr val="800000"/>
                </a:solidFill>
              </a:rPr>
              <a:t>DATA</a:t>
            </a:r>
          </a:p>
        </p:txBody>
      </p:sp>
      <p:sp>
        <p:nvSpPr>
          <p:cNvPr id="3" name="Tekstfelt 2"/>
          <p:cNvSpPr txBox="1"/>
          <p:nvPr/>
        </p:nvSpPr>
        <p:spPr>
          <a:xfrm>
            <a:off x="457200" y="2222309"/>
            <a:ext cx="8585380" cy="2062103"/>
          </a:xfrm>
          <a:prstGeom prst="rect">
            <a:avLst/>
          </a:prstGeom>
          <a:noFill/>
        </p:spPr>
        <p:txBody>
          <a:bodyPr wrap="square" rtlCol="0">
            <a:spAutoFit/>
          </a:bodyPr>
          <a:lstStyle/>
          <a:p>
            <a:r>
              <a:rPr lang="da-DK" sz="12800" dirty="0">
                <a:solidFill>
                  <a:schemeClr val="accent5">
                    <a:lumMod val="50000"/>
                  </a:schemeClr>
                </a:solidFill>
              </a:rPr>
              <a:t>1800-tallet</a:t>
            </a:r>
          </a:p>
        </p:txBody>
      </p:sp>
      <p:sp>
        <p:nvSpPr>
          <p:cNvPr id="4" name="Tekstfelt 3"/>
          <p:cNvSpPr txBox="1"/>
          <p:nvPr/>
        </p:nvSpPr>
        <p:spPr>
          <a:xfrm>
            <a:off x="351369" y="4612963"/>
            <a:ext cx="2541315" cy="923330"/>
          </a:xfrm>
          <a:prstGeom prst="rect">
            <a:avLst/>
          </a:prstGeom>
          <a:noFill/>
        </p:spPr>
        <p:txBody>
          <a:bodyPr wrap="square" rtlCol="0">
            <a:spAutoFit/>
          </a:bodyPr>
          <a:lstStyle/>
          <a:p>
            <a:pPr marL="285750" indent="-285750">
              <a:buFont typeface="Arial"/>
              <a:buChar char="•"/>
            </a:pPr>
            <a:r>
              <a:rPr lang="da-DK" dirty="0">
                <a:solidFill>
                  <a:srgbClr val="800061"/>
                </a:solidFill>
              </a:rPr>
              <a:t>Romaner</a:t>
            </a:r>
          </a:p>
          <a:p>
            <a:pPr marL="285750" indent="-285750">
              <a:buFont typeface="Arial"/>
              <a:buChar char="•"/>
            </a:pPr>
            <a:r>
              <a:rPr lang="da-DK" dirty="0">
                <a:solidFill>
                  <a:srgbClr val="800061"/>
                </a:solidFill>
              </a:rPr>
              <a:t>Aviser</a:t>
            </a:r>
          </a:p>
          <a:p>
            <a:pPr marL="285750" indent="-285750">
              <a:buFont typeface="Arial"/>
              <a:buChar char="•"/>
            </a:pPr>
            <a:r>
              <a:rPr lang="da-DK" dirty="0">
                <a:solidFill>
                  <a:srgbClr val="800061"/>
                </a:solidFill>
              </a:rPr>
              <a:t>Forfatterskaber</a:t>
            </a:r>
          </a:p>
        </p:txBody>
      </p:sp>
      <p:sp>
        <p:nvSpPr>
          <p:cNvPr id="9" name="Tekstfelt 8"/>
          <p:cNvSpPr txBox="1"/>
          <p:nvPr/>
        </p:nvSpPr>
        <p:spPr>
          <a:xfrm>
            <a:off x="3880431" y="2037643"/>
            <a:ext cx="4806369" cy="461665"/>
          </a:xfrm>
          <a:prstGeom prst="rect">
            <a:avLst/>
          </a:prstGeom>
          <a:noFill/>
        </p:spPr>
        <p:txBody>
          <a:bodyPr wrap="square" rtlCol="0">
            <a:spAutoFit/>
          </a:bodyPr>
          <a:lstStyle/>
          <a:p>
            <a:pPr algn="r"/>
            <a:r>
              <a:rPr lang="da-DK" sz="2400" dirty="0">
                <a:solidFill>
                  <a:schemeClr val="accent5">
                    <a:lumMod val="75000"/>
                  </a:schemeClr>
                </a:solidFill>
              </a:rPr>
              <a:t>Royalties  ---- OCR-kvalitet</a:t>
            </a:r>
          </a:p>
        </p:txBody>
      </p:sp>
      <p:sp>
        <p:nvSpPr>
          <p:cNvPr id="10" name="Tekstfelt 9"/>
          <p:cNvSpPr txBox="1"/>
          <p:nvPr/>
        </p:nvSpPr>
        <p:spPr>
          <a:xfrm>
            <a:off x="5800446" y="1688747"/>
            <a:ext cx="2725397" cy="369332"/>
          </a:xfrm>
          <a:prstGeom prst="rect">
            <a:avLst/>
          </a:prstGeom>
          <a:noFill/>
        </p:spPr>
        <p:txBody>
          <a:bodyPr wrap="square" rtlCol="0">
            <a:spAutoFit/>
          </a:bodyPr>
          <a:lstStyle/>
          <a:p>
            <a:pPr algn="r"/>
            <a:r>
              <a:rPr lang="da-DK" i="1" dirty="0">
                <a:solidFill>
                  <a:srgbClr val="800000"/>
                </a:solidFill>
              </a:rPr>
              <a:t>La bonne distance</a:t>
            </a:r>
          </a:p>
        </p:txBody>
      </p:sp>
    </p:spTree>
    <p:extLst>
      <p:ext uri="{BB962C8B-B14F-4D97-AF65-F5344CB8AC3E}">
        <p14:creationId xmlns:p14="http://schemas.microsoft.com/office/powerpoint/2010/main" val="416396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461" y="274638"/>
            <a:ext cx="8614866" cy="1143000"/>
          </a:xfrm>
        </p:spPr>
        <p:txBody>
          <a:bodyPr>
            <a:noAutofit/>
          </a:bodyPr>
          <a:lstStyle/>
          <a:p>
            <a:r>
              <a:rPr lang="da-DK" sz="6600" dirty="0">
                <a:solidFill>
                  <a:srgbClr val="A6A6A6"/>
                </a:solidFill>
              </a:rPr>
              <a:t>F  O  R  S  K  N  I  N G</a:t>
            </a:r>
          </a:p>
        </p:txBody>
      </p:sp>
      <p:sp>
        <p:nvSpPr>
          <p:cNvPr id="3" name="Pladsholder til indhold 2"/>
          <p:cNvSpPr>
            <a:spLocks noGrp="1"/>
          </p:cNvSpPr>
          <p:nvPr>
            <p:ph idx="1"/>
          </p:nvPr>
        </p:nvSpPr>
        <p:spPr>
          <a:xfrm>
            <a:off x="457200" y="3077875"/>
            <a:ext cx="8229600" cy="3643267"/>
          </a:xfrm>
        </p:spPr>
        <p:txBody>
          <a:bodyPr>
            <a:normAutofit/>
          </a:bodyPr>
          <a:lstStyle/>
          <a:p>
            <a:r>
              <a:rPr lang="da-DK" dirty="0"/>
              <a:t>Handler om digitalisering</a:t>
            </a:r>
          </a:p>
          <a:p>
            <a:pPr lvl="1"/>
            <a:r>
              <a:rPr lang="da-DK" dirty="0"/>
              <a:t>henvender sig til ’digital-humanistisk miljø’</a:t>
            </a:r>
          </a:p>
          <a:p>
            <a:pPr marL="0" indent="0">
              <a:buNone/>
            </a:pPr>
            <a:endParaRPr lang="da-DK" dirty="0"/>
          </a:p>
          <a:p>
            <a:pPr marL="0" indent="0">
              <a:buNone/>
            </a:pPr>
            <a:endParaRPr lang="da-DK" dirty="0"/>
          </a:p>
          <a:p>
            <a:r>
              <a:rPr lang="da-DK" dirty="0"/>
              <a:t>Bruger digitale redskaber</a:t>
            </a:r>
          </a:p>
          <a:p>
            <a:pPr lvl="1"/>
            <a:r>
              <a:rPr lang="da-DK" dirty="0"/>
              <a:t>Henvender sig til det traditionelle fagmiljø </a:t>
            </a:r>
          </a:p>
          <a:p>
            <a:endParaRPr lang="da-DK" dirty="0"/>
          </a:p>
          <a:p>
            <a:endParaRPr lang="da-DK" dirty="0"/>
          </a:p>
        </p:txBody>
      </p:sp>
      <p:sp>
        <p:nvSpPr>
          <p:cNvPr id="4" name="Tekstfelt 3"/>
          <p:cNvSpPr txBox="1"/>
          <p:nvPr/>
        </p:nvSpPr>
        <p:spPr>
          <a:xfrm>
            <a:off x="2105094" y="4521154"/>
            <a:ext cx="1853397" cy="369332"/>
          </a:xfrm>
          <a:prstGeom prst="rect">
            <a:avLst/>
          </a:prstGeom>
          <a:noFill/>
        </p:spPr>
        <p:txBody>
          <a:bodyPr wrap="square" rtlCol="0">
            <a:spAutoFit/>
          </a:bodyPr>
          <a:lstStyle/>
          <a:p>
            <a:r>
              <a:rPr lang="da-DK" dirty="0"/>
              <a:t>&gt;     &lt;</a:t>
            </a:r>
          </a:p>
        </p:txBody>
      </p:sp>
      <p:pic>
        <p:nvPicPr>
          <p:cNvPr id="5" name="Pladsholder til indhold 3"/>
          <p:cNvPicPr>
            <a:picLocks noChangeAspect="1"/>
          </p:cNvPicPr>
          <p:nvPr/>
        </p:nvPicPr>
        <p:blipFill rotWithShape="1">
          <a:blip r:embed="rId2" cstate="screen">
            <a:alphaModFix amt="16000"/>
            <a:extLst>
              <a:ext uri="{28A0092B-C50C-407E-A947-70E740481C1C}">
                <a14:useLocalDpi xmlns:a14="http://schemas.microsoft.com/office/drawing/2010/main"/>
              </a:ext>
            </a:extLst>
          </a:blip>
          <a:srcRect l="-266"/>
          <a:stretch/>
        </p:blipFill>
        <p:spPr>
          <a:xfrm>
            <a:off x="0" y="0"/>
            <a:ext cx="9144000" cy="6858000"/>
          </a:xfrm>
          <a:prstGeom prst="rect">
            <a:avLst/>
          </a:prstGeom>
        </p:spPr>
      </p:pic>
      <p:sp>
        <p:nvSpPr>
          <p:cNvPr id="6" name="Tekstfelt 5"/>
          <p:cNvSpPr txBox="1"/>
          <p:nvPr/>
        </p:nvSpPr>
        <p:spPr>
          <a:xfrm>
            <a:off x="175853" y="1602304"/>
            <a:ext cx="8614866" cy="954107"/>
          </a:xfrm>
          <a:prstGeom prst="rect">
            <a:avLst/>
          </a:prstGeom>
          <a:noFill/>
        </p:spPr>
        <p:txBody>
          <a:bodyPr wrap="square" rtlCol="0">
            <a:spAutoFit/>
          </a:bodyPr>
          <a:lstStyle/>
          <a:p>
            <a:pPr algn="r"/>
            <a:r>
              <a:rPr lang="da-DK" sz="2800" dirty="0">
                <a:solidFill>
                  <a:schemeClr val="bg2">
                    <a:lumMod val="50000"/>
                  </a:schemeClr>
                </a:solidFill>
              </a:rPr>
              <a:t>DIGITAL HUMANIORA / </a:t>
            </a:r>
          </a:p>
          <a:p>
            <a:pPr algn="r"/>
            <a:r>
              <a:rPr lang="da-DK" sz="2800" dirty="0">
                <a:solidFill>
                  <a:schemeClr val="bg2">
                    <a:lumMod val="50000"/>
                  </a:schemeClr>
                </a:solidFill>
              </a:rPr>
              <a:t>HUMANITIES COMPUTING</a:t>
            </a:r>
          </a:p>
        </p:txBody>
      </p:sp>
    </p:spTree>
    <p:extLst>
      <p:ext uri="{BB962C8B-B14F-4D97-AF65-F5344CB8AC3E}">
        <p14:creationId xmlns:p14="http://schemas.microsoft.com/office/powerpoint/2010/main" val="373755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461" y="274638"/>
            <a:ext cx="8614866" cy="1143000"/>
          </a:xfrm>
        </p:spPr>
        <p:txBody>
          <a:bodyPr>
            <a:noAutofit/>
          </a:bodyPr>
          <a:lstStyle/>
          <a:p>
            <a:r>
              <a:rPr lang="da-DK" sz="6600" dirty="0">
                <a:solidFill>
                  <a:srgbClr val="A6A6A6"/>
                </a:solidFill>
              </a:rPr>
              <a:t>F  O  R  S  K  N  I  N G</a:t>
            </a:r>
          </a:p>
        </p:txBody>
      </p:sp>
      <p:sp>
        <p:nvSpPr>
          <p:cNvPr id="3" name="Pladsholder til indhold 2"/>
          <p:cNvSpPr>
            <a:spLocks noGrp="1"/>
          </p:cNvSpPr>
          <p:nvPr>
            <p:ph idx="1"/>
          </p:nvPr>
        </p:nvSpPr>
        <p:spPr>
          <a:xfrm>
            <a:off x="457200" y="3077875"/>
            <a:ext cx="8229600" cy="3643267"/>
          </a:xfrm>
        </p:spPr>
        <p:txBody>
          <a:bodyPr>
            <a:normAutofit/>
          </a:bodyPr>
          <a:lstStyle/>
          <a:p>
            <a:r>
              <a:rPr lang="da-DK" dirty="0"/>
              <a:t>Handler om digitalisering</a:t>
            </a:r>
          </a:p>
          <a:p>
            <a:pPr lvl="1"/>
            <a:r>
              <a:rPr lang="da-DK" dirty="0"/>
              <a:t>henvender sig til ’digital-humanistisk miljø’</a:t>
            </a:r>
          </a:p>
          <a:p>
            <a:pPr marL="0" indent="0">
              <a:buNone/>
            </a:pPr>
            <a:endParaRPr lang="da-DK" dirty="0"/>
          </a:p>
          <a:p>
            <a:pPr marL="0" indent="0">
              <a:buNone/>
            </a:pPr>
            <a:endParaRPr lang="da-DK" dirty="0"/>
          </a:p>
          <a:p>
            <a:r>
              <a:rPr lang="da-DK" dirty="0"/>
              <a:t>Bruger digitale redskaber</a:t>
            </a:r>
          </a:p>
          <a:p>
            <a:pPr lvl="1"/>
            <a:r>
              <a:rPr lang="da-DK" dirty="0"/>
              <a:t>Henvender sig til det traditionelle fagmiljø </a:t>
            </a:r>
          </a:p>
          <a:p>
            <a:endParaRPr lang="da-DK" dirty="0"/>
          </a:p>
          <a:p>
            <a:endParaRPr lang="da-DK" dirty="0"/>
          </a:p>
        </p:txBody>
      </p:sp>
      <p:sp>
        <p:nvSpPr>
          <p:cNvPr id="4" name="Tekstfelt 3"/>
          <p:cNvSpPr txBox="1"/>
          <p:nvPr/>
        </p:nvSpPr>
        <p:spPr>
          <a:xfrm>
            <a:off x="2105094" y="4521154"/>
            <a:ext cx="1853397" cy="369332"/>
          </a:xfrm>
          <a:prstGeom prst="rect">
            <a:avLst/>
          </a:prstGeom>
          <a:noFill/>
        </p:spPr>
        <p:txBody>
          <a:bodyPr wrap="square" rtlCol="0">
            <a:spAutoFit/>
          </a:bodyPr>
          <a:lstStyle/>
          <a:p>
            <a:r>
              <a:rPr lang="da-DK" dirty="0"/>
              <a:t>&gt;     &lt;</a:t>
            </a:r>
          </a:p>
        </p:txBody>
      </p:sp>
      <p:pic>
        <p:nvPicPr>
          <p:cNvPr id="5" name="Pladsholder til indhold 3"/>
          <p:cNvPicPr>
            <a:picLocks noChangeAspect="1"/>
          </p:cNvPicPr>
          <p:nvPr/>
        </p:nvPicPr>
        <p:blipFill rotWithShape="1">
          <a:blip r:embed="rId2" cstate="screen">
            <a:alphaModFix amt="16000"/>
            <a:extLst>
              <a:ext uri="{28A0092B-C50C-407E-A947-70E740481C1C}">
                <a14:useLocalDpi xmlns:a14="http://schemas.microsoft.com/office/drawing/2010/main"/>
              </a:ext>
            </a:extLst>
          </a:blip>
          <a:srcRect l="-266"/>
          <a:stretch/>
        </p:blipFill>
        <p:spPr>
          <a:xfrm>
            <a:off x="0" y="11758"/>
            <a:ext cx="9144000" cy="6858000"/>
          </a:xfrm>
          <a:prstGeom prst="rect">
            <a:avLst/>
          </a:prstGeom>
        </p:spPr>
      </p:pic>
      <p:cxnSp>
        <p:nvCxnSpPr>
          <p:cNvPr id="7" name="Lige forbindelse 6"/>
          <p:cNvCxnSpPr/>
          <p:nvPr/>
        </p:nvCxnSpPr>
        <p:spPr>
          <a:xfrm>
            <a:off x="705533" y="2798464"/>
            <a:ext cx="7796138" cy="1575605"/>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8" name="Lige forbindelse 7"/>
          <p:cNvCxnSpPr/>
          <p:nvPr/>
        </p:nvCxnSpPr>
        <p:spPr>
          <a:xfrm flipV="1">
            <a:off x="705533" y="2950864"/>
            <a:ext cx="7513925" cy="1423205"/>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9" name="Tekstfelt 8"/>
          <p:cNvSpPr txBox="1"/>
          <p:nvPr/>
        </p:nvSpPr>
        <p:spPr>
          <a:xfrm>
            <a:off x="175853" y="1602304"/>
            <a:ext cx="8614866" cy="954107"/>
          </a:xfrm>
          <a:prstGeom prst="rect">
            <a:avLst/>
          </a:prstGeom>
          <a:noFill/>
        </p:spPr>
        <p:txBody>
          <a:bodyPr wrap="square" rtlCol="0">
            <a:spAutoFit/>
          </a:bodyPr>
          <a:lstStyle/>
          <a:p>
            <a:pPr algn="r"/>
            <a:r>
              <a:rPr lang="da-DK" sz="2800" dirty="0">
                <a:solidFill>
                  <a:schemeClr val="bg2">
                    <a:lumMod val="50000"/>
                  </a:schemeClr>
                </a:solidFill>
              </a:rPr>
              <a:t>DIGITAL HUMANIORA / </a:t>
            </a:r>
          </a:p>
          <a:p>
            <a:pPr algn="r"/>
            <a:r>
              <a:rPr lang="da-DK" sz="2800" dirty="0">
                <a:solidFill>
                  <a:schemeClr val="bg2">
                    <a:lumMod val="50000"/>
                  </a:schemeClr>
                </a:solidFill>
              </a:rPr>
              <a:t>HUMANITIES COMPUTING</a:t>
            </a:r>
          </a:p>
        </p:txBody>
      </p:sp>
    </p:spTree>
    <p:extLst>
      <p:ext uri="{BB962C8B-B14F-4D97-AF65-F5344CB8AC3E}">
        <p14:creationId xmlns:p14="http://schemas.microsoft.com/office/powerpoint/2010/main" val="203099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461" y="274638"/>
            <a:ext cx="8614866" cy="1143000"/>
          </a:xfrm>
        </p:spPr>
        <p:txBody>
          <a:bodyPr>
            <a:noAutofit/>
          </a:bodyPr>
          <a:lstStyle/>
          <a:p>
            <a:r>
              <a:rPr lang="da-DK" sz="6600" dirty="0">
                <a:solidFill>
                  <a:srgbClr val="A6A6A6"/>
                </a:solidFill>
              </a:rPr>
              <a:t>F  O  R  S  K  N  I  N G</a:t>
            </a:r>
          </a:p>
        </p:txBody>
      </p:sp>
      <p:pic>
        <p:nvPicPr>
          <p:cNvPr id="5" name="Pladsholder til indhold 3"/>
          <p:cNvPicPr>
            <a:picLocks noChangeAspect="1"/>
          </p:cNvPicPr>
          <p:nvPr/>
        </p:nvPicPr>
        <p:blipFill rotWithShape="1">
          <a:blip r:embed="rId2" cstate="screen">
            <a:alphaModFix amt="16000"/>
            <a:extLst>
              <a:ext uri="{28A0092B-C50C-407E-A947-70E740481C1C}">
                <a14:useLocalDpi xmlns:a14="http://schemas.microsoft.com/office/drawing/2010/main"/>
              </a:ext>
            </a:extLst>
          </a:blip>
          <a:srcRect l="-266"/>
          <a:stretch/>
        </p:blipFill>
        <p:spPr>
          <a:xfrm>
            <a:off x="0" y="0"/>
            <a:ext cx="9144000" cy="6858000"/>
          </a:xfrm>
          <a:prstGeom prst="rect">
            <a:avLst/>
          </a:prstGeom>
        </p:spPr>
      </p:pic>
      <p:sp>
        <p:nvSpPr>
          <p:cNvPr id="9" name="Tekstfelt 8"/>
          <p:cNvSpPr txBox="1"/>
          <p:nvPr/>
        </p:nvSpPr>
        <p:spPr>
          <a:xfrm>
            <a:off x="2974997" y="2645607"/>
            <a:ext cx="6020547" cy="2554545"/>
          </a:xfrm>
          <a:prstGeom prst="rect">
            <a:avLst/>
          </a:prstGeom>
          <a:noFill/>
        </p:spPr>
        <p:txBody>
          <a:bodyPr wrap="square" rtlCol="0">
            <a:spAutoFit/>
          </a:bodyPr>
          <a:lstStyle/>
          <a:p>
            <a:r>
              <a:rPr lang="da-DK" sz="4400" dirty="0">
                <a:solidFill>
                  <a:srgbClr val="215968"/>
                </a:solidFill>
              </a:rPr>
              <a:t>Redskabsekspertise</a:t>
            </a:r>
          </a:p>
          <a:p>
            <a:endParaRPr lang="da-DK" dirty="0">
              <a:solidFill>
                <a:srgbClr val="215968"/>
              </a:solidFill>
            </a:endParaRPr>
          </a:p>
          <a:p>
            <a:endParaRPr lang="da-DK" dirty="0">
              <a:solidFill>
                <a:srgbClr val="215968"/>
              </a:solidFill>
            </a:endParaRPr>
          </a:p>
          <a:p>
            <a:endParaRPr lang="da-DK" dirty="0">
              <a:solidFill>
                <a:srgbClr val="215968"/>
              </a:solidFill>
            </a:endParaRPr>
          </a:p>
          <a:p>
            <a:endParaRPr lang="da-DK" dirty="0">
              <a:solidFill>
                <a:srgbClr val="215968"/>
              </a:solidFill>
            </a:endParaRPr>
          </a:p>
          <a:p>
            <a:r>
              <a:rPr lang="da-DK" sz="4400" dirty="0">
                <a:solidFill>
                  <a:srgbClr val="215968"/>
                </a:solidFill>
              </a:rPr>
              <a:t>Domæneekspertise</a:t>
            </a:r>
          </a:p>
        </p:txBody>
      </p:sp>
      <p:sp>
        <p:nvSpPr>
          <p:cNvPr id="10" name="Tekstfelt 9"/>
          <p:cNvSpPr txBox="1"/>
          <p:nvPr/>
        </p:nvSpPr>
        <p:spPr>
          <a:xfrm>
            <a:off x="1070058" y="3786157"/>
            <a:ext cx="1799109" cy="369332"/>
          </a:xfrm>
          <a:prstGeom prst="rect">
            <a:avLst/>
          </a:prstGeom>
          <a:noFill/>
        </p:spPr>
        <p:txBody>
          <a:bodyPr wrap="square" rtlCol="0">
            <a:spAutoFit/>
          </a:bodyPr>
          <a:lstStyle/>
          <a:p>
            <a:r>
              <a:rPr lang="da-DK" dirty="0">
                <a:solidFill>
                  <a:srgbClr val="800000"/>
                </a:solidFill>
              </a:rPr>
              <a:t>KLN</a:t>
            </a:r>
          </a:p>
        </p:txBody>
      </p:sp>
      <p:sp>
        <p:nvSpPr>
          <p:cNvPr id="11" name="Tekstfelt 10"/>
          <p:cNvSpPr txBox="1"/>
          <p:nvPr/>
        </p:nvSpPr>
        <p:spPr>
          <a:xfrm>
            <a:off x="1070058" y="4656267"/>
            <a:ext cx="1658002" cy="369332"/>
          </a:xfrm>
          <a:prstGeom prst="rect">
            <a:avLst/>
          </a:prstGeom>
          <a:noFill/>
        </p:spPr>
        <p:txBody>
          <a:bodyPr wrap="square" rtlCol="0">
            <a:spAutoFit/>
          </a:bodyPr>
          <a:lstStyle/>
          <a:p>
            <a:r>
              <a:rPr lang="da-DK" dirty="0">
                <a:solidFill>
                  <a:srgbClr val="800000"/>
                </a:solidFill>
              </a:rPr>
              <a:t>KFB</a:t>
            </a:r>
          </a:p>
        </p:txBody>
      </p:sp>
      <p:sp>
        <p:nvSpPr>
          <p:cNvPr id="12" name="Tekstfelt 11"/>
          <p:cNvSpPr txBox="1"/>
          <p:nvPr/>
        </p:nvSpPr>
        <p:spPr>
          <a:xfrm>
            <a:off x="1070058" y="2845497"/>
            <a:ext cx="1117093" cy="369332"/>
          </a:xfrm>
          <a:prstGeom prst="rect">
            <a:avLst/>
          </a:prstGeom>
          <a:noFill/>
        </p:spPr>
        <p:txBody>
          <a:bodyPr wrap="square" rtlCol="0">
            <a:spAutoFit/>
          </a:bodyPr>
          <a:lstStyle/>
          <a:p>
            <a:r>
              <a:rPr lang="da-DK" dirty="0">
                <a:solidFill>
                  <a:srgbClr val="800000"/>
                </a:solidFill>
              </a:rPr>
              <a:t>MRW</a:t>
            </a:r>
          </a:p>
        </p:txBody>
      </p:sp>
      <p:sp>
        <p:nvSpPr>
          <p:cNvPr id="13" name="Tekstfelt 12"/>
          <p:cNvSpPr txBox="1"/>
          <p:nvPr/>
        </p:nvSpPr>
        <p:spPr>
          <a:xfrm>
            <a:off x="6020547" y="1485188"/>
            <a:ext cx="2692784" cy="1077218"/>
          </a:xfrm>
          <a:prstGeom prst="rect">
            <a:avLst/>
          </a:prstGeom>
          <a:noFill/>
        </p:spPr>
        <p:txBody>
          <a:bodyPr wrap="square" rtlCol="0">
            <a:spAutoFit/>
          </a:bodyPr>
          <a:lstStyle/>
          <a:p>
            <a:pPr algn="r"/>
            <a:r>
              <a:rPr lang="da-DK" sz="3200" dirty="0">
                <a:solidFill>
                  <a:schemeClr val="bg2">
                    <a:lumMod val="75000"/>
                  </a:schemeClr>
                </a:solidFill>
              </a:rPr>
              <a:t>DATAKUBEN / SDU</a:t>
            </a:r>
          </a:p>
        </p:txBody>
      </p:sp>
      <p:sp>
        <p:nvSpPr>
          <p:cNvPr id="14" name="Tekstfelt 13"/>
          <p:cNvSpPr txBox="1"/>
          <p:nvPr/>
        </p:nvSpPr>
        <p:spPr>
          <a:xfrm>
            <a:off x="540909" y="6020224"/>
            <a:ext cx="8031315" cy="461665"/>
          </a:xfrm>
          <a:prstGeom prst="rect">
            <a:avLst/>
          </a:prstGeom>
          <a:noFill/>
        </p:spPr>
        <p:txBody>
          <a:bodyPr wrap="square" rtlCol="0">
            <a:spAutoFit/>
          </a:bodyPr>
          <a:lstStyle/>
          <a:p>
            <a:r>
              <a:rPr lang="da-DK" sz="2400" dirty="0">
                <a:solidFill>
                  <a:schemeClr val="bg2">
                    <a:lumMod val="50000"/>
                  </a:schemeClr>
                </a:solidFill>
              </a:rPr>
              <a:t>Æ   N   D   R   E   T      A   R   B   E   J   D   S   G   A   N   G</a:t>
            </a:r>
          </a:p>
        </p:txBody>
      </p:sp>
    </p:spTree>
    <p:extLst>
      <p:ext uri="{BB962C8B-B14F-4D97-AF65-F5344CB8AC3E}">
        <p14:creationId xmlns:p14="http://schemas.microsoft.com/office/powerpoint/2010/main" val="21305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GYL_Eneste Ene_forside_SKITSE22mart.pdf"/>
          <p:cNvPicPr>
            <a:picLocks noChangeAspect="1"/>
          </p:cNvPicPr>
          <p:nvPr/>
        </p:nvPicPr>
        <p:blipFill>
          <a:blip r:embed="rId3">
            <a:alphaModFix amt="68000"/>
            <a:extLst>
              <a:ext uri="{28A0092B-C50C-407E-A947-70E740481C1C}">
                <a14:useLocalDpi xmlns:a14="http://schemas.microsoft.com/office/drawing/2010/main"/>
              </a:ext>
            </a:extLst>
          </a:blip>
          <a:stretch>
            <a:fillRect/>
          </a:stretch>
        </p:blipFill>
        <p:spPr>
          <a:xfrm>
            <a:off x="-1" y="0"/>
            <a:ext cx="4794453" cy="6858000"/>
          </a:xfrm>
          <a:prstGeom prst="rect">
            <a:avLst/>
          </a:prstGeom>
          <a:ln>
            <a:solidFill>
              <a:srgbClr val="7F7F7F"/>
            </a:solidFill>
          </a:ln>
        </p:spPr>
      </p:pic>
      <p:pic>
        <p:nvPicPr>
          <p:cNvPr id="9" name="Billede 8" descr="Skærmbillede 2018-03-22 kl. 09.22.13.png"/>
          <p:cNvPicPr>
            <a:picLocks noChangeAspect="1"/>
          </p:cNvPicPr>
          <p:nvPr/>
        </p:nvPicPr>
        <p:blipFill rotWithShape="1">
          <a:blip r:embed="rId4" cstate="screen">
            <a:alphaModFix amt="55000"/>
            <a:extLst>
              <a:ext uri="{28A0092B-C50C-407E-A947-70E740481C1C}">
                <a14:useLocalDpi xmlns:a14="http://schemas.microsoft.com/office/drawing/2010/main"/>
              </a:ext>
            </a:extLst>
          </a:blip>
          <a:srcRect/>
          <a:stretch/>
        </p:blipFill>
        <p:spPr>
          <a:xfrm>
            <a:off x="4794452" y="13510"/>
            <a:ext cx="4351324" cy="4074946"/>
          </a:xfrm>
          <a:prstGeom prst="rect">
            <a:avLst/>
          </a:prstGeom>
          <a:ln>
            <a:solidFill>
              <a:srgbClr val="7F7F7F"/>
            </a:solidFill>
          </a:ln>
        </p:spPr>
      </p:pic>
      <p:pic>
        <p:nvPicPr>
          <p:cNvPr id="10" name="Billede 9" descr="Skærmbillede 2018-03-22 kl. 09.24.33.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49672" y="4401698"/>
            <a:ext cx="4192518" cy="2304439"/>
          </a:xfrm>
          <a:prstGeom prst="rect">
            <a:avLst/>
          </a:prstGeom>
        </p:spPr>
      </p:pic>
    </p:spTree>
    <p:extLst>
      <p:ext uri="{BB962C8B-B14F-4D97-AF65-F5344CB8AC3E}">
        <p14:creationId xmlns:p14="http://schemas.microsoft.com/office/powerpoint/2010/main" val="1408394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dirty="0">
                <a:solidFill>
                  <a:srgbClr val="7F7F7F"/>
                </a:solidFill>
              </a:rPr>
              <a:t>F R A   M I N   </a:t>
            </a:r>
            <a:r>
              <a:rPr lang="da-DK" sz="5000" dirty="0">
                <a:solidFill>
                  <a:srgbClr val="7F7F7F"/>
                </a:solidFill>
              </a:rPr>
              <a:t>F O R S K N I N G</a:t>
            </a:r>
          </a:p>
        </p:txBody>
      </p:sp>
      <p:sp>
        <p:nvSpPr>
          <p:cNvPr id="3" name="Pladsholder til indhold 2"/>
          <p:cNvSpPr>
            <a:spLocks noGrp="1"/>
          </p:cNvSpPr>
          <p:nvPr>
            <p:ph idx="1"/>
          </p:nvPr>
        </p:nvSpPr>
        <p:spPr>
          <a:xfrm>
            <a:off x="917193" y="2116809"/>
            <a:ext cx="6351192" cy="4350229"/>
          </a:xfrm>
        </p:spPr>
        <p:txBody>
          <a:bodyPr>
            <a:normAutofit fontScale="70000" lnSpcReduction="20000"/>
          </a:bodyPr>
          <a:lstStyle/>
          <a:p>
            <a:r>
              <a:rPr lang="da-DK" i="1" dirty="0"/>
              <a:t>GRUNDTVIG</a:t>
            </a:r>
            <a:r>
              <a:rPr lang="da-DK" dirty="0"/>
              <a:t> – kan man måle et selvopgør? Kan man måle sindssygdom med </a:t>
            </a:r>
            <a:r>
              <a:rPr lang="da-DK" dirty="0" err="1"/>
              <a:t>txtmining</a:t>
            </a:r>
            <a:r>
              <a:rPr lang="da-DK" dirty="0"/>
              <a:t>?</a:t>
            </a:r>
          </a:p>
          <a:p>
            <a:endParaRPr lang="da-DK" dirty="0"/>
          </a:p>
          <a:p>
            <a:r>
              <a:rPr lang="da-DK" sz="7800" dirty="0"/>
              <a:t>!</a:t>
            </a:r>
            <a:r>
              <a:rPr lang="da-DK" dirty="0"/>
              <a:t> </a:t>
            </a:r>
          </a:p>
          <a:p>
            <a:endParaRPr lang="da-DK" dirty="0"/>
          </a:p>
          <a:p>
            <a:r>
              <a:rPr lang="da-DK" i="1" dirty="0" err="1"/>
              <a:t>Bewildering</a:t>
            </a:r>
            <a:r>
              <a:rPr lang="da-DK" i="1" dirty="0"/>
              <a:t> </a:t>
            </a:r>
            <a:r>
              <a:rPr lang="da-DK" i="1" dirty="0" err="1"/>
              <a:t>Rewilding</a:t>
            </a:r>
            <a:r>
              <a:rPr lang="da-DK" i="1" dirty="0"/>
              <a:t> </a:t>
            </a:r>
            <a:r>
              <a:rPr lang="da-DK" dirty="0"/>
              <a:t>– Kan man sortere i moderne autenticitetskultur?</a:t>
            </a:r>
          </a:p>
          <a:p>
            <a:endParaRPr lang="da-DK" dirty="0"/>
          </a:p>
          <a:p>
            <a:r>
              <a:rPr lang="da-DK" dirty="0"/>
              <a:t>HOW THE BIBLE MOVES  Kan man måle sekularisering i bibeloversættelser?</a:t>
            </a:r>
          </a:p>
          <a:p>
            <a:endParaRPr lang="da-DK" dirty="0"/>
          </a:p>
          <a:p>
            <a:endParaRPr lang="da-DK" dirty="0"/>
          </a:p>
          <a:p>
            <a:endParaRPr lang="da-DK" dirty="0"/>
          </a:p>
        </p:txBody>
      </p:sp>
      <p:pic>
        <p:nvPicPr>
          <p:cNvPr id="4" name="Pladsholder til indhold 3"/>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l="-266"/>
          <a:stretch/>
        </p:blipFill>
        <p:spPr>
          <a:xfrm>
            <a:off x="0" y="39684"/>
            <a:ext cx="9144000" cy="6858000"/>
          </a:xfrm>
          <a:prstGeom prst="rect">
            <a:avLst/>
          </a:prstGeom>
        </p:spPr>
      </p:pic>
      <p:sp>
        <p:nvSpPr>
          <p:cNvPr id="5" name="Tekstfelt 4"/>
          <p:cNvSpPr txBox="1"/>
          <p:nvPr/>
        </p:nvSpPr>
        <p:spPr>
          <a:xfrm>
            <a:off x="1575689" y="3480442"/>
            <a:ext cx="7137641" cy="461665"/>
          </a:xfrm>
          <a:prstGeom prst="rect">
            <a:avLst/>
          </a:prstGeom>
          <a:noFill/>
        </p:spPr>
        <p:txBody>
          <a:bodyPr wrap="square" rtlCol="0">
            <a:spAutoFit/>
          </a:bodyPr>
          <a:lstStyle/>
          <a:p>
            <a:r>
              <a:rPr lang="da-DK" sz="2400" dirty="0"/>
              <a:t>Udråbstegn i litteratur i romantikken</a:t>
            </a:r>
          </a:p>
        </p:txBody>
      </p:sp>
      <p:sp>
        <p:nvSpPr>
          <p:cNvPr id="6" name="Tekstfelt 5"/>
          <p:cNvSpPr txBox="1"/>
          <p:nvPr/>
        </p:nvSpPr>
        <p:spPr>
          <a:xfrm>
            <a:off x="256721" y="2116809"/>
            <a:ext cx="445884" cy="707886"/>
          </a:xfrm>
          <a:prstGeom prst="rect">
            <a:avLst/>
          </a:prstGeom>
          <a:noFill/>
        </p:spPr>
        <p:txBody>
          <a:bodyPr wrap="square" rtlCol="0">
            <a:spAutoFit/>
          </a:bodyPr>
          <a:lstStyle/>
          <a:p>
            <a:r>
              <a:rPr lang="da-DK" sz="4000" dirty="0">
                <a:solidFill>
                  <a:srgbClr val="948A54"/>
                </a:solidFill>
              </a:rPr>
              <a:t>1</a:t>
            </a:r>
          </a:p>
        </p:txBody>
      </p:sp>
      <p:sp>
        <p:nvSpPr>
          <p:cNvPr id="7" name="Tekstfelt 6"/>
          <p:cNvSpPr txBox="1"/>
          <p:nvPr/>
        </p:nvSpPr>
        <p:spPr>
          <a:xfrm>
            <a:off x="256721" y="3331366"/>
            <a:ext cx="445884" cy="707886"/>
          </a:xfrm>
          <a:prstGeom prst="rect">
            <a:avLst/>
          </a:prstGeom>
          <a:noFill/>
        </p:spPr>
        <p:txBody>
          <a:bodyPr wrap="square" rtlCol="0">
            <a:spAutoFit/>
          </a:bodyPr>
          <a:lstStyle/>
          <a:p>
            <a:r>
              <a:rPr lang="da-DK" sz="4000" dirty="0">
                <a:solidFill>
                  <a:srgbClr val="948A54"/>
                </a:solidFill>
              </a:rPr>
              <a:t>2</a:t>
            </a:r>
          </a:p>
        </p:txBody>
      </p:sp>
      <p:sp>
        <p:nvSpPr>
          <p:cNvPr id="8" name="Tekstfelt 7"/>
          <p:cNvSpPr txBox="1"/>
          <p:nvPr/>
        </p:nvSpPr>
        <p:spPr>
          <a:xfrm>
            <a:off x="256721" y="4376765"/>
            <a:ext cx="445884" cy="707886"/>
          </a:xfrm>
          <a:prstGeom prst="rect">
            <a:avLst/>
          </a:prstGeom>
          <a:noFill/>
        </p:spPr>
        <p:txBody>
          <a:bodyPr wrap="square" rtlCol="0">
            <a:spAutoFit/>
          </a:bodyPr>
          <a:lstStyle/>
          <a:p>
            <a:r>
              <a:rPr lang="da-DK" sz="4000" dirty="0">
                <a:solidFill>
                  <a:srgbClr val="948A54"/>
                </a:solidFill>
              </a:rPr>
              <a:t>3</a:t>
            </a:r>
          </a:p>
        </p:txBody>
      </p:sp>
      <p:sp>
        <p:nvSpPr>
          <p:cNvPr id="9" name="Tekstfelt 8"/>
          <p:cNvSpPr txBox="1"/>
          <p:nvPr/>
        </p:nvSpPr>
        <p:spPr>
          <a:xfrm>
            <a:off x="256721" y="5471073"/>
            <a:ext cx="445884" cy="707886"/>
          </a:xfrm>
          <a:prstGeom prst="rect">
            <a:avLst/>
          </a:prstGeom>
          <a:noFill/>
        </p:spPr>
        <p:txBody>
          <a:bodyPr wrap="square" rtlCol="0">
            <a:spAutoFit/>
          </a:bodyPr>
          <a:lstStyle/>
          <a:p>
            <a:r>
              <a:rPr lang="da-DK" sz="4000" dirty="0">
                <a:solidFill>
                  <a:srgbClr val="948A54"/>
                </a:solidFill>
              </a:rPr>
              <a:t>4</a:t>
            </a:r>
          </a:p>
        </p:txBody>
      </p:sp>
    </p:spTree>
    <p:extLst>
      <p:ext uri="{BB962C8B-B14F-4D97-AF65-F5344CB8AC3E}">
        <p14:creationId xmlns:p14="http://schemas.microsoft.com/office/powerpoint/2010/main" val="1205260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normAutofit/>
          </a:bodyPr>
          <a:lstStyle/>
          <a:p>
            <a:pPr marL="0" indent="0">
              <a:buNone/>
            </a:pPr>
            <a:r>
              <a:rPr lang="da-DK" sz="19900" dirty="0">
                <a:solidFill>
                  <a:srgbClr val="948A54"/>
                </a:solidFill>
              </a:rPr>
              <a:t>1</a:t>
            </a:r>
          </a:p>
        </p:txBody>
      </p:sp>
    </p:spTree>
    <p:extLst>
      <p:ext uri="{BB962C8B-B14F-4D97-AF65-F5344CB8AC3E}">
        <p14:creationId xmlns:p14="http://schemas.microsoft.com/office/powerpoint/2010/main" val="404957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6" b="-188"/>
          <a:stretch/>
        </p:blipFill>
        <p:spPr>
          <a:xfrm>
            <a:off x="457200" y="388023"/>
            <a:ext cx="8229600" cy="6184839"/>
          </a:xfrm>
          <a:ln>
            <a:solidFill>
              <a:srgbClr val="7F7F7F"/>
            </a:solidFill>
          </a:ln>
        </p:spPr>
      </p:pic>
      <p:pic>
        <p:nvPicPr>
          <p:cNvPr id="7" name="Pladsholder til indhold 3"/>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l="-266"/>
          <a:stretch/>
        </p:blipFill>
        <p:spPr>
          <a:xfrm>
            <a:off x="0" y="39684"/>
            <a:ext cx="9144000" cy="6858000"/>
          </a:xfrm>
          <a:prstGeom prst="rect">
            <a:avLst/>
          </a:prstGeom>
        </p:spPr>
      </p:pic>
    </p:spTree>
    <p:extLst>
      <p:ext uri="{BB962C8B-B14F-4D97-AF65-F5344CB8AC3E}">
        <p14:creationId xmlns:p14="http://schemas.microsoft.com/office/powerpoint/2010/main" val="3708391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0547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0139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0"/>
            <a:ext cx="9144000" cy="6858000"/>
          </a:xfrm>
          <a:prstGeom prst="rect">
            <a:avLst/>
          </a:prstGeom>
        </p:spPr>
      </p:pic>
      <p:sp>
        <p:nvSpPr>
          <p:cNvPr id="2" name="Rektangel 1"/>
          <p:cNvSpPr/>
          <p:nvPr/>
        </p:nvSpPr>
        <p:spPr>
          <a:xfrm>
            <a:off x="1117094" y="1070001"/>
            <a:ext cx="6878945" cy="5150114"/>
          </a:xfrm>
          <a:prstGeom prst="rect">
            <a:avLst/>
          </a:prstGeom>
          <a:solidFill>
            <a:schemeClr val="tx1">
              <a:lumMod val="50000"/>
              <a:lumOff val="50000"/>
            </a:schemeClr>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ekstfelt 2"/>
          <p:cNvSpPr txBox="1"/>
          <p:nvPr/>
        </p:nvSpPr>
        <p:spPr>
          <a:xfrm>
            <a:off x="1646243" y="2010661"/>
            <a:ext cx="5835992" cy="3077766"/>
          </a:xfrm>
          <a:prstGeom prst="rect">
            <a:avLst/>
          </a:prstGeom>
          <a:noFill/>
        </p:spPr>
        <p:txBody>
          <a:bodyPr wrap="square" rtlCol="0">
            <a:spAutoFit/>
          </a:bodyPr>
          <a:lstStyle/>
          <a:p>
            <a:r>
              <a:rPr lang="da-DK" sz="3200" dirty="0"/>
              <a:t>Type-</a:t>
            </a:r>
            <a:r>
              <a:rPr lang="da-DK" sz="3200" dirty="0" err="1"/>
              <a:t>token</a:t>
            </a:r>
            <a:r>
              <a:rPr lang="da-DK" sz="3200" dirty="0"/>
              <a:t>-ratio:</a:t>
            </a:r>
          </a:p>
          <a:p>
            <a:endParaRPr lang="da-DK" dirty="0"/>
          </a:p>
          <a:p>
            <a:endParaRPr lang="da-DK" dirty="0"/>
          </a:p>
          <a:p>
            <a:endParaRPr lang="da-DK" dirty="0"/>
          </a:p>
          <a:p>
            <a:endParaRPr lang="da-DK" dirty="0"/>
          </a:p>
          <a:p>
            <a:r>
              <a:rPr lang="da-DK" dirty="0"/>
              <a:t>Var Grundtvig sindssyg?			 		</a:t>
            </a:r>
            <a:r>
              <a:rPr lang="da-DK" b="1" dirty="0" err="1"/>
              <a:t>jahhh</a:t>
            </a:r>
            <a:endParaRPr lang="da-DK" b="1" dirty="0"/>
          </a:p>
          <a:p>
            <a:endParaRPr lang="da-DK" dirty="0"/>
          </a:p>
          <a:p>
            <a:r>
              <a:rPr lang="da-DK" dirty="0"/>
              <a:t>Lavede han et selvopgør?				</a:t>
            </a:r>
            <a:r>
              <a:rPr lang="da-DK" b="1" dirty="0" err="1"/>
              <a:t>jeps</a:t>
            </a:r>
            <a:endParaRPr lang="da-DK" b="1" dirty="0"/>
          </a:p>
          <a:p>
            <a:endParaRPr lang="da-DK" dirty="0"/>
          </a:p>
          <a:p>
            <a:r>
              <a:rPr lang="da-DK" dirty="0"/>
              <a:t>Var han kreativ? 						</a:t>
            </a:r>
          </a:p>
        </p:txBody>
      </p:sp>
      <p:sp>
        <p:nvSpPr>
          <p:cNvPr id="5" name="Tekstfelt 4"/>
          <p:cNvSpPr txBox="1"/>
          <p:nvPr/>
        </p:nvSpPr>
        <p:spPr>
          <a:xfrm>
            <a:off x="6223758" y="4684769"/>
            <a:ext cx="1098310" cy="369332"/>
          </a:xfrm>
          <a:prstGeom prst="rect">
            <a:avLst/>
          </a:prstGeom>
          <a:noFill/>
        </p:spPr>
        <p:txBody>
          <a:bodyPr wrap="square" rtlCol="0">
            <a:spAutoFit/>
          </a:bodyPr>
          <a:lstStyle/>
          <a:p>
            <a:r>
              <a:rPr lang="da-DK" b="1" dirty="0" err="1"/>
              <a:t>tjahh</a:t>
            </a:r>
            <a:endParaRPr lang="da-DK" b="1" dirty="0"/>
          </a:p>
        </p:txBody>
      </p:sp>
    </p:spTree>
    <p:extLst>
      <p:ext uri="{BB962C8B-B14F-4D97-AF65-F5344CB8AC3E}">
        <p14:creationId xmlns:p14="http://schemas.microsoft.com/office/powerpoint/2010/main" val="4257542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003232" cy="1143000"/>
          </a:xfrm>
        </p:spPr>
        <p:txBody>
          <a:bodyPr/>
          <a:lstStyle/>
          <a:p>
            <a:pPr algn="r"/>
            <a:r>
              <a:rPr lang="da-DK" dirty="0"/>
              <a:t>Entropi</a:t>
            </a:r>
          </a:p>
        </p:txBody>
      </p:sp>
      <p:pic>
        <p:nvPicPr>
          <p:cNvPr id="4" name="Pladsholder til indhold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9559" y="1628800"/>
            <a:ext cx="9234969" cy="3939737"/>
          </a:xfrm>
        </p:spPr>
      </p:pic>
    </p:spTree>
    <p:extLst>
      <p:ext uri="{BB962C8B-B14F-4D97-AF65-F5344CB8AC3E}">
        <p14:creationId xmlns:p14="http://schemas.microsoft.com/office/powerpoint/2010/main" val="4156234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Fraktalanalyse</a:t>
            </a:r>
          </a:p>
        </p:txBody>
      </p:sp>
      <p:pic>
        <p:nvPicPr>
          <p:cNvPr id="6" name="Pladsholder til indhold 5" descr="Grundtvig.bar.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082" r="7725"/>
          <a:stretch/>
        </p:blipFill>
        <p:spPr>
          <a:xfrm>
            <a:off x="221078" y="2258402"/>
            <a:ext cx="8672798" cy="3315532"/>
          </a:xfrm>
        </p:spPr>
      </p:pic>
    </p:spTree>
    <p:extLst>
      <p:ext uri="{BB962C8B-B14F-4D97-AF65-F5344CB8AC3E}">
        <p14:creationId xmlns:p14="http://schemas.microsoft.com/office/powerpoint/2010/main" val="113894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normAutofit/>
          </a:bodyPr>
          <a:lstStyle/>
          <a:p>
            <a:pPr marL="0" indent="0">
              <a:buNone/>
            </a:pPr>
            <a:r>
              <a:rPr lang="da-DK" sz="23900" dirty="0">
                <a:solidFill>
                  <a:srgbClr val="948A54"/>
                </a:solidFill>
              </a:rPr>
              <a:t>2</a:t>
            </a:r>
          </a:p>
        </p:txBody>
      </p:sp>
    </p:spTree>
    <p:extLst>
      <p:ext uri="{BB962C8B-B14F-4D97-AF65-F5344CB8AC3E}">
        <p14:creationId xmlns:p14="http://schemas.microsoft.com/office/powerpoint/2010/main" val="412405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21405" y="-205243"/>
            <a:ext cx="8608381" cy="1744565"/>
          </a:xfrm>
        </p:spPr>
        <p:txBody>
          <a:bodyPr>
            <a:normAutofit/>
          </a:bodyPr>
          <a:lstStyle/>
          <a:p>
            <a:r>
              <a:rPr lang="en-GB" dirty="0">
                <a:latin typeface="Andale Mono"/>
                <a:cs typeface="Andale Mono"/>
              </a:rPr>
              <a:t>Bew</a:t>
            </a:r>
            <a:r>
              <a:rPr lang="en-GB" dirty="0">
                <a:solidFill>
                  <a:srgbClr val="800000"/>
                </a:solidFill>
                <a:latin typeface="Andale Mono"/>
                <a:cs typeface="Andale Mono"/>
              </a:rPr>
              <a:t>i</a:t>
            </a:r>
            <a:r>
              <a:rPr lang="en-GB" dirty="0">
                <a:latin typeface="Andale Mono"/>
                <a:cs typeface="Andale Mono"/>
              </a:rPr>
              <a:t>lder</a:t>
            </a:r>
            <a:r>
              <a:rPr lang="en-GB" dirty="0">
                <a:solidFill>
                  <a:srgbClr val="800000"/>
                </a:solidFill>
                <a:latin typeface="Andale Mono"/>
                <a:cs typeface="Andale Mono"/>
              </a:rPr>
              <a:t>i</a:t>
            </a:r>
            <a:r>
              <a:rPr lang="en-GB" dirty="0">
                <a:latin typeface="Andale Mono"/>
                <a:cs typeface="Andale Mono"/>
              </a:rPr>
              <a:t>ng</a:t>
            </a:r>
          </a:p>
        </p:txBody>
      </p:sp>
      <p:pic>
        <p:nvPicPr>
          <p:cNvPr id="6" name="Billed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2278" y="1770355"/>
            <a:ext cx="4580017" cy="3963619"/>
          </a:xfrm>
          <a:prstGeom prst="rect">
            <a:avLst/>
          </a:prstGeom>
          <a:ln>
            <a:solidFill>
              <a:schemeClr val="tx1"/>
            </a:solidFill>
          </a:ln>
        </p:spPr>
      </p:pic>
      <p:sp>
        <p:nvSpPr>
          <p:cNvPr id="8" name="Rektangel 7"/>
          <p:cNvSpPr/>
          <p:nvPr/>
        </p:nvSpPr>
        <p:spPr>
          <a:xfrm>
            <a:off x="2103987" y="3133205"/>
            <a:ext cx="4836602" cy="1869591"/>
          </a:xfrm>
          <a:prstGeom prst="rect">
            <a:avLst/>
          </a:prstGeom>
          <a:solidFill>
            <a:srgbClr val="E6D9A1">
              <a:alpha val="80000"/>
            </a:srgbClr>
          </a:solidFill>
          <a:ln>
            <a:solidFill>
              <a:schemeClr val="tx1"/>
            </a:solidFill>
            <a:prstDash val="lg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6382518" y="1686655"/>
            <a:ext cx="2270765" cy="1446550"/>
          </a:xfrm>
          <a:prstGeom prst="rect">
            <a:avLst/>
          </a:prstGeom>
          <a:noFill/>
        </p:spPr>
        <p:txBody>
          <a:bodyPr wrap="square" rtlCol="0">
            <a:spAutoFit/>
          </a:bodyPr>
          <a:lstStyle/>
          <a:p>
            <a:r>
              <a:rPr lang="da-DK" sz="8800" i="1" dirty="0" err="1">
                <a:solidFill>
                  <a:schemeClr val="accent2">
                    <a:lumMod val="75000"/>
                    <a:lumOff val="25000"/>
                  </a:schemeClr>
                </a:solidFill>
                <a:latin typeface="American Typewriter"/>
                <a:cs typeface="American Typewriter"/>
              </a:rPr>
              <a:t>i</a:t>
            </a:r>
            <a:r>
              <a:rPr lang="da-DK" sz="8800" i="1" dirty="0" err="1">
                <a:solidFill>
                  <a:schemeClr val="accent2">
                    <a:lumMod val="90000"/>
                    <a:lumOff val="10000"/>
                  </a:schemeClr>
                </a:solidFill>
                <a:latin typeface="American Typewriter"/>
                <a:cs typeface="American Typewriter"/>
              </a:rPr>
              <a:t>n</a:t>
            </a:r>
            <a:r>
              <a:rPr lang="da-DK" sz="8800" i="1" dirty="0" err="1">
                <a:solidFill>
                  <a:srgbClr val="800000"/>
                </a:solidFill>
                <a:latin typeface="American Typewriter"/>
                <a:cs typeface="American Typewriter"/>
              </a:rPr>
              <a:t>g</a:t>
            </a:r>
            <a:endParaRPr lang="da-DK" i="1" dirty="0">
              <a:solidFill>
                <a:srgbClr val="800000"/>
              </a:solidFill>
              <a:latin typeface="American Typewriter"/>
              <a:cs typeface="American Typewriter"/>
            </a:endParaRPr>
          </a:p>
        </p:txBody>
      </p:sp>
      <p:sp>
        <p:nvSpPr>
          <p:cNvPr id="3" name="Undertitel 2"/>
          <p:cNvSpPr>
            <a:spLocks noGrp="1"/>
          </p:cNvSpPr>
          <p:nvPr>
            <p:ph type="subTitle" idx="1"/>
          </p:nvPr>
        </p:nvSpPr>
        <p:spPr>
          <a:xfrm>
            <a:off x="2527348" y="3284065"/>
            <a:ext cx="4034778" cy="1218631"/>
          </a:xfrm>
        </p:spPr>
        <p:txBody>
          <a:bodyPr>
            <a:noAutofit/>
          </a:bodyPr>
          <a:lstStyle/>
          <a:p>
            <a:pPr algn="dist"/>
            <a:r>
              <a:rPr lang="da-DK" sz="2400" dirty="0">
                <a:solidFill>
                  <a:schemeClr val="tx1"/>
                </a:solidFill>
                <a:latin typeface="Andale Mono"/>
                <a:cs typeface="Andale Mono"/>
              </a:rPr>
              <a:t>Fjernlæsninger af ru</a:t>
            </a:r>
            <a:r>
              <a:rPr lang="da-DK" sz="2400" dirty="0">
                <a:solidFill>
                  <a:schemeClr val="accent2">
                    <a:lumMod val="90000"/>
                    <a:lumOff val="10000"/>
                  </a:schemeClr>
                </a:solidFill>
                <a:latin typeface="Andale Mono"/>
                <a:cs typeface="Andale Mono"/>
              </a:rPr>
              <a:t>i</a:t>
            </a:r>
            <a:r>
              <a:rPr lang="da-DK" sz="2400" dirty="0">
                <a:solidFill>
                  <a:schemeClr val="tx1"/>
                </a:solidFill>
                <a:latin typeface="Andale Mono"/>
                <a:cs typeface="Andale Mono"/>
              </a:rPr>
              <a:t>ner og ensomme vandrere i romantikken</a:t>
            </a:r>
          </a:p>
        </p:txBody>
      </p:sp>
      <p:cxnSp>
        <p:nvCxnSpPr>
          <p:cNvPr id="13" name="Lige forbindelse 12"/>
          <p:cNvCxnSpPr/>
          <p:nvPr/>
        </p:nvCxnSpPr>
        <p:spPr>
          <a:xfrm>
            <a:off x="4849431" y="2308983"/>
            <a:ext cx="38488" cy="5259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Lige forbindelse 13"/>
          <p:cNvCxnSpPr/>
          <p:nvPr/>
        </p:nvCxnSpPr>
        <p:spPr>
          <a:xfrm>
            <a:off x="4849431" y="2280263"/>
            <a:ext cx="38488" cy="5259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Lige forbindelse 14"/>
          <p:cNvCxnSpPr/>
          <p:nvPr/>
        </p:nvCxnSpPr>
        <p:spPr>
          <a:xfrm>
            <a:off x="4887919" y="2308983"/>
            <a:ext cx="38488" cy="52593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060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I   D  A G</a:t>
            </a:r>
          </a:p>
        </p:txBody>
      </p:sp>
      <p:sp>
        <p:nvSpPr>
          <p:cNvPr id="3" name="Pladsholder til indhold 2"/>
          <p:cNvSpPr>
            <a:spLocks noGrp="1"/>
          </p:cNvSpPr>
          <p:nvPr>
            <p:ph idx="1"/>
          </p:nvPr>
        </p:nvSpPr>
        <p:spPr>
          <a:xfrm>
            <a:off x="858055" y="1806154"/>
            <a:ext cx="7588490" cy="4525963"/>
          </a:xfrm>
        </p:spPr>
        <p:txBody>
          <a:bodyPr/>
          <a:lstStyle/>
          <a:p>
            <a:r>
              <a:rPr lang="da-DK" dirty="0"/>
              <a:t>K  O  N  T  E  K  S  T</a:t>
            </a:r>
          </a:p>
          <a:p>
            <a:endParaRPr lang="da-DK" dirty="0"/>
          </a:p>
          <a:p>
            <a:endParaRPr lang="da-DK" dirty="0"/>
          </a:p>
          <a:p>
            <a:r>
              <a:rPr lang="da-DK" dirty="0"/>
              <a:t>F  O  R  S  K  N  I  N  G</a:t>
            </a:r>
          </a:p>
          <a:p>
            <a:endParaRPr lang="da-DK" dirty="0"/>
          </a:p>
          <a:p>
            <a:endParaRPr lang="da-DK" dirty="0"/>
          </a:p>
          <a:p>
            <a:r>
              <a:rPr lang="da-DK" dirty="0"/>
              <a:t>R  E  S  S  O  U  R  C  E  R</a:t>
            </a:r>
          </a:p>
          <a:p>
            <a:endParaRPr lang="da-DK" dirty="0"/>
          </a:p>
          <a:p>
            <a:endParaRPr lang="da-DK" dirty="0"/>
          </a:p>
        </p:txBody>
      </p:sp>
      <p:pic>
        <p:nvPicPr>
          <p:cNvPr id="4" name="Pladsholder til indhold 3"/>
          <p:cNvPicPr>
            <a:picLocks noChangeAspect="1"/>
          </p:cNvPicPr>
          <p:nvPr/>
        </p:nvPicPr>
        <p:blipFill rotWithShape="1">
          <a:blip r:embed="rId2" cstate="screen">
            <a:alphaModFix amt="16000"/>
            <a:extLst>
              <a:ext uri="{28A0092B-C50C-407E-A947-70E740481C1C}">
                <a14:useLocalDpi xmlns:a14="http://schemas.microsoft.com/office/drawing/2010/main"/>
              </a:ext>
            </a:extLst>
          </a:blip>
          <a:srcRect l="-266"/>
          <a:stretch/>
        </p:blipFill>
        <p:spPr>
          <a:xfrm>
            <a:off x="0" y="0"/>
            <a:ext cx="9144000" cy="6858000"/>
          </a:xfrm>
          <a:prstGeom prst="rect">
            <a:avLst/>
          </a:prstGeom>
        </p:spPr>
      </p:pic>
      <p:sp>
        <p:nvSpPr>
          <p:cNvPr id="5" name="Tekstfelt 4"/>
          <p:cNvSpPr txBox="1"/>
          <p:nvPr/>
        </p:nvSpPr>
        <p:spPr>
          <a:xfrm>
            <a:off x="2916201" y="2528024"/>
            <a:ext cx="3668772" cy="646331"/>
          </a:xfrm>
          <a:prstGeom prst="rect">
            <a:avLst/>
          </a:prstGeom>
          <a:noFill/>
        </p:spPr>
        <p:txBody>
          <a:bodyPr wrap="square" rtlCol="0">
            <a:spAutoFit/>
          </a:bodyPr>
          <a:lstStyle/>
          <a:p>
            <a:r>
              <a:rPr lang="da-DK" b="1" dirty="0"/>
              <a:t>Hvorfor</a:t>
            </a:r>
            <a:r>
              <a:rPr lang="da-DK" dirty="0"/>
              <a:t> interessere sig for datadrevet forskning?</a:t>
            </a:r>
          </a:p>
        </p:txBody>
      </p:sp>
      <p:sp>
        <p:nvSpPr>
          <p:cNvPr id="6" name="Tekstfelt 5"/>
          <p:cNvSpPr txBox="1"/>
          <p:nvPr/>
        </p:nvSpPr>
        <p:spPr>
          <a:xfrm>
            <a:off x="2916203" y="4256487"/>
            <a:ext cx="3257210" cy="646331"/>
          </a:xfrm>
          <a:prstGeom prst="rect">
            <a:avLst/>
          </a:prstGeom>
          <a:noFill/>
        </p:spPr>
        <p:txBody>
          <a:bodyPr wrap="square" rtlCol="0">
            <a:spAutoFit/>
          </a:bodyPr>
          <a:lstStyle/>
          <a:p>
            <a:r>
              <a:rPr lang="da-DK" b="1" dirty="0"/>
              <a:t>Hvad</a:t>
            </a:r>
            <a:r>
              <a:rPr lang="da-DK" dirty="0"/>
              <a:t> laver datadrevne humanister?</a:t>
            </a:r>
          </a:p>
        </p:txBody>
      </p:sp>
      <p:sp>
        <p:nvSpPr>
          <p:cNvPr id="7" name="Tekstfelt 6"/>
          <p:cNvSpPr txBox="1"/>
          <p:nvPr/>
        </p:nvSpPr>
        <p:spPr>
          <a:xfrm>
            <a:off x="2916200" y="5926163"/>
            <a:ext cx="4268476" cy="646331"/>
          </a:xfrm>
          <a:prstGeom prst="rect">
            <a:avLst/>
          </a:prstGeom>
          <a:noFill/>
        </p:spPr>
        <p:txBody>
          <a:bodyPr wrap="square" rtlCol="0">
            <a:spAutoFit/>
          </a:bodyPr>
          <a:lstStyle/>
          <a:p>
            <a:r>
              <a:rPr lang="da-DK" b="1" dirty="0"/>
              <a:t>Hvor</a:t>
            </a:r>
            <a:r>
              <a:rPr lang="da-DK" dirty="0"/>
              <a:t> kan man gå hen, hvis man har lyst til at bruge det i sin undervisning?</a:t>
            </a:r>
          </a:p>
        </p:txBody>
      </p:sp>
    </p:spTree>
    <p:extLst>
      <p:ext uri="{BB962C8B-B14F-4D97-AF65-F5344CB8AC3E}">
        <p14:creationId xmlns:p14="http://schemas.microsoft.com/office/powerpoint/2010/main" val="3342433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 y="0"/>
            <a:ext cx="5028513" cy="6857999"/>
          </a:xfrm>
          <a:ln>
            <a:solidFill>
              <a:srgbClr val="000000"/>
            </a:solidFill>
          </a:ln>
        </p:spPr>
      </p:pic>
      <p:sp>
        <p:nvSpPr>
          <p:cNvPr id="5" name="Tekstfelt 4"/>
          <p:cNvSpPr txBox="1"/>
          <p:nvPr/>
        </p:nvSpPr>
        <p:spPr>
          <a:xfrm>
            <a:off x="5272794" y="218071"/>
            <a:ext cx="3592171" cy="1938992"/>
          </a:xfrm>
          <a:prstGeom prst="rect">
            <a:avLst/>
          </a:prstGeom>
          <a:noFill/>
        </p:spPr>
        <p:txBody>
          <a:bodyPr wrap="square" rtlCol="0">
            <a:spAutoFit/>
          </a:bodyPr>
          <a:lstStyle/>
          <a:p>
            <a:pPr algn="ctr"/>
            <a:r>
              <a:rPr lang="da-DK" sz="4000" dirty="0">
                <a:solidFill>
                  <a:srgbClr val="008000"/>
                </a:solidFill>
              </a:rPr>
              <a:t>Perpleks og </a:t>
            </a:r>
            <a:r>
              <a:rPr lang="da-DK" sz="4000" dirty="0" err="1">
                <a:solidFill>
                  <a:srgbClr val="008000"/>
                </a:solidFill>
              </a:rPr>
              <a:t>accelerende</a:t>
            </a:r>
            <a:r>
              <a:rPr lang="da-DK" sz="4000" dirty="0">
                <a:solidFill>
                  <a:srgbClr val="008000"/>
                </a:solidFill>
              </a:rPr>
              <a:t> modernitet</a:t>
            </a:r>
          </a:p>
        </p:txBody>
      </p:sp>
      <p:sp>
        <p:nvSpPr>
          <p:cNvPr id="7" name="Tekstfelt 6"/>
          <p:cNvSpPr txBox="1"/>
          <p:nvPr/>
        </p:nvSpPr>
        <p:spPr>
          <a:xfrm>
            <a:off x="6921082" y="2924931"/>
            <a:ext cx="2335435" cy="584776"/>
          </a:xfrm>
          <a:prstGeom prst="rect">
            <a:avLst/>
          </a:prstGeom>
          <a:noFill/>
        </p:spPr>
        <p:txBody>
          <a:bodyPr wrap="square" rtlCol="0">
            <a:spAutoFit/>
          </a:bodyPr>
          <a:lstStyle/>
          <a:p>
            <a:r>
              <a:rPr lang="da-DK" sz="3200" dirty="0"/>
              <a:t>Max Weber</a:t>
            </a:r>
          </a:p>
        </p:txBody>
      </p:sp>
      <p:sp>
        <p:nvSpPr>
          <p:cNvPr id="8" name="Tekstfelt 7"/>
          <p:cNvSpPr txBox="1"/>
          <p:nvPr/>
        </p:nvSpPr>
        <p:spPr>
          <a:xfrm>
            <a:off x="5199042" y="3434656"/>
            <a:ext cx="1937207" cy="523220"/>
          </a:xfrm>
          <a:prstGeom prst="rect">
            <a:avLst/>
          </a:prstGeom>
          <a:noFill/>
        </p:spPr>
        <p:txBody>
          <a:bodyPr wrap="square" rtlCol="0">
            <a:spAutoFit/>
          </a:bodyPr>
          <a:lstStyle/>
          <a:p>
            <a:r>
              <a:rPr lang="da-DK" sz="2800" dirty="0"/>
              <a:t>James Joyce</a:t>
            </a:r>
          </a:p>
        </p:txBody>
      </p:sp>
      <p:sp>
        <p:nvSpPr>
          <p:cNvPr id="9" name="Tekstfelt 8"/>
          <p:cNvSpPr txBox="1"/>
          <p:nvPr/>
        </p:nvSpPr>
        <p:spPr>
          <a:xfrm>
            <a:off x="7164838" y="4458934"/>
            <a:ext cx="1802761" cy="523220"/>
          </a:xfrm>
          <a:prstGeom prst="rect">
            <a:avLst/>
          </a:prstGeom>
          <a:noFill/>
        </p:spPr>
        <p:txBody>
          <a:bodyPr wrap="square" rtlCol="0">
            <a:spAutoFit/>
          </a:bodyPr>
          <a:lstStyle/>
          <a:p>
            <a:r>
              <a:rPr lang="da-DK" sz="2800" dirty="0"/>
              <a:t>Paul </a:t>
            </a:r>
            <a:r>
              <a:rPr lang="da-DK" sz="2800" dirty="0" err="1"/>
              <a:t>Veyne</a:t>
            </a:r>
            <a:endParaRPr lang="da-DK" sz="2800" dirty="0"/>
          </a:p>
        </p:txBody>
      </p:sp>
      <p:sp>
        <p:nvSpPr>
          <p:cNvPr id="10" name="Tekstfelt 9"/>
          <p:cNvSpPr txBox="1"/>
          <p:nvPr/>
        </p:nvSpPr>
        <p:spPr>
          <a:xfrm>
            <a:off x="5375427" y="4994983"/>
            <a:ext cx="2970481" cy="461665"/>
          </a:xfrm>
          <a:prstGeom prst="rect">
            <a:avLst/>
          </a:prstGeom>
          <a:noFill/>
        </p:spPr>
        <p:txBody>
          <a:bodyPr wrap="square" rtlCol="0">
            <a:spAutoFit/>
          </a:bodyPr>
          <a:lstStyle/>
          <a:p>
            <a:r>
              <a:rPr lang="da-DK" sz="2400" dirty="0"/>
              <a:t>Kenneth Goldsmith</a:t>
            </a:r>
          </a:p>
        </p:txBody>
      </p:sp>
      <p:sp>
        <p:nvSpPr>
          <p:cNvPr id="11" name="Tekstfelt 10"/>
          <p:cNvSpPr txBox="1"/>
          <p:nvPr/>
        </p:nvSpPr>
        <p:spPr>
          <a:xfrm>
            <a:off x="6049217" y="5608501"/>
            <a:ext cx="3451051" cy="523220"/>
          </a:xfrm>
          <a:prstGeom prst="rect">
            <a:avLst/>
          </a:prstGeom>
          <a:noFill/>
        </p:spPr>
        <p:txBody>
          <a:bodyPr wrap="square" rtlCol="0">
            <a:spAutoFit/>
          </a:bodyPr>
          <a:lstStyle/>
          <a:p>
            <a:r>
              <a:rPr lang="da-DK" sz="2800" dirty="0"/>
              <a:t>Hartmut Rosa</a:t>
            </a:r>
          </a:p>
        </p:txBody>
      </p:sp>
      <p:sp>
        <p:nvSpPr>
          <p:cNvPr id="12" name="Tekstfelt 11"/>
          <p:cNvSpPr txBox="1"/>
          <p:nvPr/>
        </p:nvSpPr>
        <p:spPr>
          <a:xfrm>
            <a:off x="5809173" y="4195655"/>
            <a:ext cx="1995463" cy="461665"/>
          </a:xfrm>
          <a:prstGeom prst="rect">
            <a:avLst/>
          </a:prstGeom>
          <a:noFill/>
        </p:spPr>
        <p:txBody>
          <a:bodyPr wrap="square" rtlCol="0">
            <a:spAutoFit/>
          </a:bodyPr>
          <a:lstStyle/>
          <a:p>
            <a:r>
              <a:rPr lang="da-DK" sz="2400" dirty="0"/>
              <a:t>Franz Kafka</a:t>
            </a:r>
          </a:p>
        </p:txBody>
      </p:sp>
      <p:sp>
        <p:nvSpPr>
          <p:cNvPr id="13" name="Tekstfelt 12"/>
          <p:cNvSpPr txBox="1"/>
          <p:nvPr/>
        </p:nvSpPr>
        <p:spPr>
          <a:xfrm>
            <a:off x="5285623" y="4612822"/>
            <a:ext cx="2334912" cy="369332"/>
          </a:xfrm>
          <a:prstGeom prst="rect">
            <a:avLst/>
          </a:prstGeom>
          <a:noFill/>
        </p:spPr>
        <p:txBody>
          <a:bodyPr wrap="square" rtlCol="0">
            <a:spAutoFit/>
          </a:bodyPr>
          <a:lstStyle/>
          <a:p>
            <a:r>
              <a:rPr lang="da-DK" dirty="0"/>
              <a:t>Eric </a:t>
            </a:r>
            <a:r>
              <a:rPr lang="da-DK" dirty="0" err="1"/>
              <a:t>Hobsbawm</a:t>
            </a:r>
            <a:endParaRPr lang="da-DK" dirty="0"/>
          </a:p>
        </p:txBody>
      </p:sp>
      <p:sp>
        <p:nvSpPr>
          <p:cNvPr id="14" name="Tekstfelt 13"/>
          <p:cNvSpPr txBox="1"/>
          <p:nvPr/>
        </p:nvSpPr>
        <p:spPr>
          <a:xfrm>
            <a:off x="5348720" y="6131721"/>
            <a:ext cx="3618879" cy="523220"/>
          </a:xfrm>
          <a:prstGeom prst="rect">
            <a:avLst/>
          </a:prstGeom>
          <a:noFill/>
        </p:spPr>
        <p:txBody>
          <a:bodyPr wrap="square" rtlCol="0">
            <a:spAutoFit/>
          </a:bodyPr>
          <a:lstStyle/>
          <a:p>
            <a:pPr algn="ctr"/>
            <a:r>
              <a:rPr lang="da-DK" sz="2800" dirty="0">
                <a:solidFill>
                  <a:srgbClr val="008000"/>
                </a:solidFill>
              </a:rPr>
              <a:t>Fransk revolution</a:t>
            </a:r>
          </a:p>
        </p:txBody>
      </p:sp>
      <p:sp>
        <p:nvSpPr>
          <p:cNvPr id="15" name="Tekstfelt 14"/>
          <p:cNvSpPr txBox="1"/>
          <p:nvPr/>
        </p:nvSpPr>
        <p:spPr>
          <a:xfrm>
            <a:off x="5394146" y="2666027"/>
            <a:ext cx="1526936" cy="369332"/>
          </a:xfrm>
          <a:prstGeom prst="rect">
            <a:avLst/>
          </a:prstGeom>
          <a:noFill/>
        </p:spPr>
        <p:txBody>
          <a:bodyPr wrap="square" rtlCol="0">
            <a:spAutoFit/>
          </a:bodyPr>
          <a:lstStyle/>
          <a:p>
            <a:r>
              <a:rPr lang="da-DK" dirty="0"/>
              <a:t>Karl Marx</a:t>
            </a:r>
          </a:p>
        </p:txBody>
      </p:sp>
      <p:sp>
        <p:nvSpPr>
          <p:cNvPr id="16" name="Tekstfelt 15"/>
          <p:cNvSpPr txBox="1"/>
          <p:nvPr/>
        </p:nvSpPr>
        <p:spPr>
          <a:xfrm>
            <a:off x="5149850" y="3118735"/>
            <a:ext cx="2027011" cy="369332"/>
          </a:xfrm>
          <a:prstGeom prst="rect">
            <a:avLst/>
          </a:prstGeom>
          <a:noFill/>
        </p:spPr>
        <p:txBody>
          <a:bodyPr wrap="square" rtlCol="0">
            <a:spAutoFit/>
          </a:bodyPr>
          <a:lstStyle/>
          <a:p>
            <a:r>
              <a:rPr lang="da-DK" dirty="0"/>
              <a:t>Émile </a:t>
            </a:r>
            <a:r>
              <a:rPr lang="da-DK" dirty="0" err="1"/>
              <a:t>Durkheim</a:t>
            </a:r>
            <a:endParaRPr lang="da-DK" dirty="0"/>
          </a:p>
        </p:txBody>
      </p:sp>
      <p:sp>
        <p:nvSpPr>
          <p:cNvPr id="17" name="Tekstfelt 16"/>
          <p:cNvSpPr txBox="1"/>
          <p:nvPr/>
        </p:nvSpPr>
        <p:spPr>
          <a:xfrm>
            <a:off x="7363926" y="3856267"/>
            <a:ext cx="1943883" cy="369332"/>
          </a:xfrm>
          <a:prstGeom prst="rect">
            <a:avLst/>
          </a:prstGeom>
          <a:noFill/>
        </p:spPr>
        <p:txBody>
          <a:bodyPr wrap="square" rtlCol="0">
            <a:spAutoFit/>
          </a:bodyPr>
          <a:lstStyle/>
          <a:p>
            <a:r>
              <a:rPr lang="da-DK" dirty="0"/>
              <a:t>Georg </a:t>
            </a:r>
            <a:r>
              <a:rPr lang="da-DK" dirty="0" err="1"/>
              <a:t>Simmel</a:t>
            </a:r>
            <a:endParaRPr lang="da-DK" dirty="0"/>
          </a:p>
        </p:txBody>
      </p:sp>
      <p:sp>
        <p:nvSpPr>
          <p:cNvPr id="18" name="Tekstfelt 17"/>
          <p:cNvSpPr txBox="1"/>
          <p:nvPr/>
        </p:nvSpPr>
        <p:spPr>
          <a:xfrm>
            <a:off x="8031068" y="4112608"/>
            <a:ext cx="705605" cy="369332"/>
          </a:xfrm>
          <a:prstGeom prst="rect">
            <a:avLst/>
          </a:prstGeom>
          <a:noFill/>
        </p:spPr>
        <p:txBody>
          <a:bodyPr wrap="square" rtlCol="0">
            <a:spAutoFit/>
          </a:bodyPr>
          <a:lstStyle/>
          <a:p>
            <a:r>
              <a:rPr lang="da-DK" dirty="0"/>
              <a:t>+</a:t>
            </a:r>
          </a:p>
        </p:txBody>
      </p:sp>
      <p:sp>
        <p:nvSpPr>
          <p:cNvPr id="19" name="Tekstfelt 18"/>
          <p:cNvSpPr txBox="1"/>
          <p:nvPr/>
        </p:nvSpPr>
        <p:spPr>
          <a:xfrm>
            <a:off x="8183468" y="4265008"/>
            <a:ext cx="705605" cy="369332"/>
          </a:xfrm>
          <a:prstGeom prst="rect">
            <a:avLst/>
          </a:prstGeom>
          <a:noFill/>
        </p:spPr>
        <p:txBody>
          <a:bodyPr wrap="square" rtlCol="0">
            <a:spAutoFit/>
          </a:bodyPr>
          <a:lstStyle/>
          <a:p>
            <a:r>
              <a:rPr lang="da-DK" dirty="0"/>
              <a:t>+</a:t>
            </a:r>
          </a:p>
        </p:txBody>
      </p:sp>
      <p:sp>
        <p:nvSpPr>
          <p:cNvPr id="20" name="Tekstfelt 19"/>
          <p:cNvSpPr txBox="1"/>
          <p:nvPr/>
        </p:nvSpPr>
        <p:spPr>
          <a:xfrm>
            <a:off x="6812035" y="4458934"/>
            <a:ext cx="705605" cy="369332"/>
          </a:xfrm>
          <a:prstGeom prst="rect">
            <a:avLst/>
          </a:prstGeom>
          <a:noFill/>
        </p:spPr>
        <p:txBody>
          <a:bodyPr wrap="square" rtlCol="0">
            <a:spAutoFit/>
          </a:bodyPr>
          <a:lstStyle/>
          <a:p>
            <a:r>
              <a:rPr lang="da-DK" dirty="0"/>
              <a:t>+</a:t>
            </a:r>
          </a:p>
        </p:txBody>
      </p:sp>
      <p:sp>
        <p:nvSpPr>
          <p:cNvPr id="21" name="Tekstfelt 20"/>
          <p:cNvSpPr txBox="1"/>
          <p:nvPr/>
        </p:nvSpPr>
        <p:spPr>
          <a:xfrm>
            <a:off x="8488268" y="4569808"/>
            <a:ext cx="705605" cy="369332"/>
          </a:xfrm>
          <a:prstGeom prst="rect">
            <a:avLst/>
          </a:prstGeom>
          <a:noFill/>
        </p:spPr>
        <p:txBody>
          <a:bodyPr wrap="square" rtlCol="0">
            <a:spAutoFit/>
          </a:bodyPr>
          <a:lstStyle/>
          <a:p>
            <a:r>
              <a:rPr lang="da-DK" dirty="0"/>
              <a:t>+</a:t>
            </a:r>
          </a:p>
        </p:txBody>
      </p:sp>
      <p:sp>
        <p:nvSpPr>
          <p:cNvPr id="22" name="Tekstfelt 21"/>
          <p:cNvSpPr txBox="1"/>
          <p:nvPr/>
        </p:nvSpPr>
        <p:spPr>
          <a:xfrm>
            <a:off x="8183468" y="5968661"/>
            <a:ext cx="705605" cy="369332"/>
          </a:xfrm>
          <a:prstGeom prst="rect">
            <a:avLst/>
          </a:prstGeom>
          <a:noFill/>
        </p:spPr>
        <p:txBody>
          <a:bodyPr wrap="square" rtlCol="0">
            <a:spAutoFit/>
          </a:bodyPr>
          <a:lstStyle/>
          <a:p>
            <a:r>
              <a:rPr lang="da-DK" dirty="0"/>
              <a:t>+</a:t>
            </a:r>
          </a:p>
        </p:txBody>
      </p:sp>
      <p:sp>
        <p:nvSpPr>
          <p:cNvPr id="23" name="Tekstfelt 22"/>
          <p:cNvSpPr txBox="1"/>
          <p:nvPr/>
        </p:nvSpPr>
        <p:spPr>
          <a:xfrm>
            <a:off x="8287865" y="2740265"/>
            <a:ext cx="705605" cy="369332"/>
          </a:xfrm>
          <a:prstGeom prst="rect">
            <a:avLst/>
          </a:prstGeom>
          <a:noFill/>
        </p:spPr>
        <p:txBody>
          <a:bodyPr wrap="square" rtlCol="0">
            <a:spAutoFit/>
          </a:bodyPr>
          <a:lstStyle/>
          <a:p>
            <a:r>
              <a:rPr lang="da-DK" dirty="0"/>
              <a:t>+</a:t>
            </a:r>
          </a:p>
        </p:txBody>
      </p:sp>
      <p:sp>
        <p:nvSpPr>
          <p:cNvPr id="24" name="Tekstfelt 23"/>
          <p:cNvSpPr txBox="1"/>
          <p:nvPr/>
        </p:nvSpPr>
        <p:spPr>
          <a:xfrm>
            <a:off x="5338961" y="5621920"/>
            <a:ext cx="705605" cy="369332"/>
          </a:xfrm>
          <a:prstGeom prst="rect">
            <a:avLst/>
          </a:prstGeom>
          <a:noFill/>
        </p:spPr>
        <p:txBody>
          <a:bodyPr wrap="square" rtlCol="0">
            <a:spAutoFit/>
          </a:bodyPr>
          <a:lstStyle/>
          <a:p>
            <a:r>
              <a:rPr lang="da-DK" dirty="0"/>
              <a:t>+</a:t>
            </a:r>
          </a:p>
        </p:txBody>
      </p:sp>
      <p:sp>
        <p:nvSpPr>
          <p:cNvPr id="25" name="Tekstfelt 24"/>
          <p:cNvSpPr txBox="1"/>
          <p:nvPr/>
        </p:nvSpPr>
        <p:spPr>
          <a:xfrm>
            <a:off x="8335868" y="5022895"/>
            <a:ext cx="705605" cy="369332"/>
          </a:xfrm>
          <a:prstGeom prst="rect">
            <a:avLst/>
          </a:prstGeom>
          <a:noFill/>
        </p:spPr>
        <p:txBody>
          <a:bodyPr wrap="square" rtlCol="0">
            <a:spAutoFit/>
          </a:bodyPr>
          <a:lstStyle/>
          <a:p>
            <a:r>
              <a:rPr lang="da-DK" dirty="0"/>
              <a:t>+</a:t>
            </a:r>
          </a:p>
        </p:txBody>
      </p:sp>
      <p:sp>
        <p:nvSpPr>
          <p:cNvPr id="26" name="Tekstfelt 25"/>
          <p:cNvSpPr txBox="1"/>
          <p:nvPr/>
        </p:nvSpPr>
        <p:spPr>
          <a:xfrm>
            <a:off x="8488268" y="6273461"/>
            <a:ext cx="705605" cy="369332"/>
          </a:xfrm>
          <a:prstGeom prst="rect">
            <a:avLst/>
          </a:prstGeom>
          <a:noFill/>
        </p:spPr>
        <p:txBody>
          <a:bodyPr wrap="square" rtlCol="0">
            <a:spAutoFit/>
          </a:bodyPr>
          <a:lstStyle/>
          <a:p>
            <a:r>
              <a:rPr lang="da-DK" dirty="0"/>
              <a:t>+</a:t>
            </a:r>
          </a:p>
        </p:txBody>
      </p:sp>
      <p:sp>
        <p:nvSpPr>
          <p:cNvPr id="27" name="Tekstfelt 26"/>
          <p:cNvSpPr txBox="1"/>
          <p:nvPr/>
        </p:nvSpPr>
        <p:spPr>
          <a:xfrm>
            <a:off x="5208645" y="4265008"/>
            <a:ext cx="705605" cy="369332"/>
          </a:xfrm>
          <a:prstGeom prst="rect">
            <a:avLst/>
          </a:prstGeom>
          <a:noFill/>
        </p:spPr>
        <p:txBody>
          <a:bodyPr wrap="square" rtlCol="0">
            <a:spAutoFit/>
          </a:bodyPr>
          <a:lstStyle/>
          <a:p>
            <a:r>
              <a:rPr lang="da-DK" dirty="0"/>
              <a:t>+</a:t>
            </a:r>
          </a:p>
        </p:txBody>
      </p:sp>
      <p:sp>
        <p:nvSpPr>
          <p:cNvPr id="28" name="Tekstfelt 27"/>
          <p:cNvSpPr txBox="1"/>
          <p:nvPr/>
        </p:nvSpPr>
        <p:spPr>
          <a:xfrm>
            <a:off x="6459232" y="3997269"/>
            <a:ext cx="705605" cy="369332"/>
          </a:xfrm>
          <a:prstGeom prst="rect">
            <a:avLst/>
          </a:prstGeom>
          <a:noFill/>
        </p:spPr>
        <p:txBody>
          <a:bodyPr wrap="square" rtlCol="0">
            <a:spAutoFit/>
          </a:bodyPr>
          <a:lstStyle/>
          <a:p>
            <a:r>
              <a:rPr lang="da-DK" dirty="0"/>
              <a:t>+</a:t>
            </a:r>
          </a:p>
        </p:txBody>
      </p:sp>
      <p:sp>
        <p:nvSpPr>
          <p:cNvPr id="29" name="Tekstfelt 28"/>
          <p:cNvSpPr txBox="1"/>
          <p:nvPr/>
        </p:nvSpPr>
        <p:spPr>
          <a:xfrm>
            <a:off x="7267732" y="5344729"/>
            <a:ext cx="705605" cy="369332"/>
          </a:xfrm>
          <a:prstGeom prst="rect">
            <a:avLst/>
          </a:prstGeom>
          <a:noFill/>
        </p:spPr>
        <p:txBody>
          <a:bodyPr wrap="square" rtlCol="0">
            <a:spAutoFit/>
          </a:bodyPr>
          <a:lstStyle/>
          <a:p>
            <a:r>
              <a:rPr lang="da-DK" dirty="0"/>
              <a:t>+</a:t>
            </a:r>
          </a:p>
        </p:txBody>
      </p:sp>
      <p:sp>
        <p:nvSpPr>
          <p:cNvPr id="30" name="Tekstfelt 29"/>
          <p:cNvSpPr txBox="1"/>
          <p:nvPr/>
        </p:nvSpPr>
        <p:spPr>
          <a:xfrm>
            <a:off x="6342694" y="6478515"/>
            <a:ext cx="705605" cy="369332"/>
          </a:xfrm>
          <a:prstGeom prst="rect">
            <a:avLst/>
          </a:prstGeom>
          <a:noFill/>
        </p:spPr>
        <p:txBody>
          <a:bodyPr wrap="square" rtlCol="0">
            <a:spAutoFit/>
          </a:bodyPr>
          <a:lstStyle/>
          <a:p>
            <a:r>
              <a:rPr lang="da-DK" dirty="0"/>
              <a:t>+</a:t>
            </a:r>
          </a:p>
        </p:txBody>
      </p:sp>
      <p:sp>
        <p:nvSpPr>
          <p:cNvPr id="31" name="Tekstfelt 30"/>
          <p:cNvSpPr txBox="1"/>
          <p:nvPr/>
        </p:nvSpPr>
        <p:spPr>
          <a:xfrm>
            <a:off x="6530051" y="2900418"/>
            <a:ext cx="705605" cy="369332"/>
          </a:xfrm>
          <a:prstGeom prst="rect">
            <a:avLst/>
          </a:prstGeom>
          <a:noFill/>
        </p:spPr>
        <p:txBody>
          <a:bodyPr wrap="square" rtlCol="0">
            <a:spAutoFit/>
          </a:bodyPr>
          <a:lstStyle/>
          <a:p>
            <a:r>
              <a:rPr lang="da-DK" dirty="0"/>
              <a:t>+</a:t>
            </a:r>
          </a:p>
        </p:txBody>
      </p:sp>
      <p:sp>
        <p:nvSpPr>
          <p:cNvPr id="32" name="Tekstfelt 31"/>
          <p:cNvSpPr txBox="1"/>
          <p:nvPr/>
        </p:nvSpPr>
        <p:spPr>
          <a:xfrm>
            <a:off x="7017553" y="2286834"/>
            <a:ext cx="2613949" cy="646331"/>
          </a:xfrm>
          <a:prstGeom prst="rect">
            <a:avLst/>
          </a:prstGeom>
          <a:noFill/>
        </p:spPr>
        <p:txBody>
          <a:bodyPr wrap="square" rtlCol="0">
            <a:spAutoFit/>
          </a:bodyPr>
          <a:lstStyle/>
          <a:p>
            <a:r>
              <a:rPr lang="da-DK" sz="3600" dirty="0">
                <a:solidFill>
                  <a:srgbClr val="B5BB83"/>
                </a:solidFill>
                <a:latin typeface="Apple Chancery"/>
                <a:cs typeface="Apple Chancery"/>
              </a:rPr>
              <a:t>Alienation </a:t>
            </a:r>
            <a:endParaRPr lang="da-DK" dirty="0">
              <a:solidFill>
                <a:srgbClr val="B5BB83"/>
              </a:solidFill>
              <a:latin typeface="Apple Chancery"/>
              <a:cs typeface="Apple Chancery"/>
            </a:endParaRPr>
          </a:p>
        </p:txBody>
      </p:sp>
      <p:sp>
        <p:nvSpPr>
          <p:cNvPr id="33" name="Tekstfelt 32"/>
          <p:cNvSpPr txBox="1"/>
          <p:nvPr/>
        </p:nvSpPr>
        <p:spPr>
          <a:xfrm>
            <a:off x="5149315" y="2049807"/>
            <a:ext cx="1879215" cy="738664"/>
          </a:xfrm>
          <a:prstGeom prst="rect">
            <a:avLst/>
          </a:prstGeom>
          <a:noFill/>
        </p:spPr>
        <p:txBody>
          <a:bodyPr wrap="square" rtlCol="0">
            <a:spAutoFit/>
          </a:bodyPr>
          <a:lstStyle/>
          <a:p>
            <a:r>
              <a:rPr lang="da-DK" sz="2400" dirty="0" err="1">
                <a:solidFill>
                  <a:schemeClr val="accent6"/>
                </a:solidFill>
                <a:latin typeface="Apple Chancery"/>
                <a:cs typeface="Apple Chancery"/>
              </a:rPr>
              <a:t>Consumerism</a:t>
            </a:r>
            <a:endParaRPr lang="da-DK" dirty="0">
              <a:solidFill>
                <a:schemeClr val="accent6"/>
              </a:solidFill>
              <a:latin typeface="Apple Chancery"/>
              <a:cs typeface="Apple Chancery"/>
            </a:endParaRPr>
          </a:p>
          <a:p>
            <a:endParaRPr lang="da-DK" dirty="0"/>
          </a:p>
        </p:txBody>
      </p:sp>
      <p:sp>
        <p:nvSpPr>
          <p:cNvPr id="34" name="Ligebenet trekant 33"/>
          <p:cNvSpPr/>
          <p:nvPr/>
        </p:nvSpPr>
        <p:spPr>
          <a:xfrm flipV="1">
            <a:off x="5064669" y="23613"/>
            <a:ext cx="4102180" cy="6847847"/>
          </a:xfrm>
          <a:prstGeom prst="triangle">
            <a:avLst>
              <a:gd name="adj" fmla="val 49694"/>
            </a:avLst>
          </a:prstGeom>
          <a:solidFill>
            <a:srgbClr val="E6D9A1">
              <a:alpha val="3000"/>
            </a:srgbClr>
          </a:solidFill>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5" name="Tekstfelt 34"/>
          <p:cNvSpPr txBox="1"/>
          <p:nvPr/>
        </p:nvSpPr>
        <p:spPr>
          <a:xfrm>
            <a:off x="5149315" y="-48851"/>
            <a:ext cx="1010405" cy="523220"/>
          </a:xfrm>
          <a:prstGeom prst="rect">
            <a:avLst/>
          </a:prstGeom>
          <a:noFill/>
        </p:spPr>
        <p:txBody>
          <a:bodyPr wrap="square" rtlCol="0">
            <a:spAutoFit/>
          </a:bodyPr>
          <a:lstStyle/>
          <a:p>
            <a:r>
              <a:rPr lang="da-DK" sz="2800" dirty="0">
                <a:solidFill>
                  <a:schemeClr val="accent6"/>
                </a:solidFill>
                <a:latin typeface="Apple Chancery"/>
                <a:cs typeface="Apple Chancery"/>
              </a:rPr>
              <a:t>Stress</a:t>
            </a:r>
            <a:endParaRPr lang="da-DK" dirty="0">
              <a:solidFill>
                <a:schemeClr val="accent6"/>
              </a:solidFill>
              <a:latin typeface="Apple Chancery"/>
              <a:cs typeface="Apple Chancery"/>
            </a:endParaRPr>
          </a:p>
        </p:txBody>
      </p:sp>
    </p:spTree>
    <p:extLst>
      <p:ext uri="{BB962C8B-B14F-4D97-AF65-F5344CB8AC3E}">
        <p14:creationId xmlns:p14="http://schemas.microsoft.com/office/powerpoint/2010/main" val="1273908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31113" y="864166"/>
            <a:ext cx="7313613" cy="868362"/>
          </a:xfrm>
        </p:spPr>
        <p:txBody>
          <a:bodyPr>
            <a:normAutofit fontScale="90000"/>
          </a:bodyPr>
          <a:lstStyle/>
          <a:p>
            <a:pPr algn="r"/>
            <a:r>
              <a:rPr lang="da-DK" sz="8800" dirty="0">
                <a:solidFill>
                  <a:srgbClr val="935A0C"/>
                </a:solidFill>
              </a:rPr>
              <a:t>[</a:t>
            </a:r>
            <a:r>
              <a:rPr lang="da-DK" sz="8800" dirty="0" err="1">
                <a:solidFill>
                  <a:schemeClr val="accent3">
                    <a:lumMod val="75000"/>
                  </a:schemeClr>
                </a:solidFill>
              </a:rPr>
              <a:t>r</a:t>
            </a:r>
            <a:r>
              <a:rPr lang="da-DK" sz="8800" dirty="0" err="1">
                <a:solidFill>
                  <a:schemeClr val="accent4">
                    <a:lumMod val="60000"/>
                    <a:lumOff val="40000"/>
                  </a:schemeClr>
                </a:solidFill>
              </a:rPr>
              <a:t>e</a:t>
            </a:r>
            <a:r>
              <a:rPr lang="da-DK" sz="8800" dirty="0" err="1">
                <a:solidFill>
                  <a:schemeClr val="bg2">
                    <a:lumMod val="25000"/>
                  </a:schemeClr>
                </a:solidFill>
              </a:rPr>
              <a:t>w</a:t>
            </a:r>
            <a:r>
              <a:rPr lang="da-DK" sz="8800" dirty="0" err="1">
                <a:solidFill>
                  <a:schemeClr val="accent5">
                    <a:lumMod val="75000"/>
                  </a:schemeClr>
                </a:solidFill>
              </a:rPr>
              <a:t>il</a:t>
            </a:r>
            <a:r>
              <a:rPr lang="da-DK" sz="8800" dirty="0" err="1">
                <a:solidFill>
                  <a:schemeClr val="accent6">
                    <a:lumMod val="50000"/>
                  </a:schemeClr>
                </a:solidFill>
              </a:rPr>
              <a:t>d</a:t>
            </a:r>
            <a:r>
              <a:rPr lang="da-DK" sz="8800" dirty="0">
                <a:solidFill>
                  <a:srgbClr val="935A0C"/>
                </a:solidFill>
              </a:rPr>
              <a:t>]</a:t>
            </a:r>
          </a:p>
        </p:txBody>
      </p:sp>
      <p:sp>
        <p:nvSpPr>
          <p:cNvPr id="5" name="Tekstfelt 4"/>
          <p:cNvSpPr txBox="1"/>
          <p:nvPr/>
        </p:nvSpPr>
        <p:spPr>
          <a:xfrm>
            <a:off x="6055375" y="2887981"/>
            <a:ext cx="1295748" cy="523220"/>
          </a:xfrm>
          <a:prstGeom prst="rect">
            <a:avLst/>
          </a:prstGeom>
          <a:noFill/>
        </p:spPr>
        <p:txBody>
          <a:bodyPr wrap="square" rtlCol="0">
            <a:spAutoFit/>
          </a:bodyPr>
          <a:lstStyle/>
          <a:p>
            <a:r>
              <a:rPr lang="da-DK" sz="2800" dirty="0" err="1"/>
              <a:t>Paleo</a:t>
            </a:r>
            <a:r>
              <a:rPr lang="da-DK" sz="2800" dirty="0"/>
              <a:t> </a:t>
            </a:r>
            <a:endParaRPr lang="da-DK" dirty="0"/>
          </a:p>
        </p:txBody>
      </p:sp>
      <p:sp>
        <p:nvSpPr>
          <p:cNvPr id="6" name="Tekstfelt 5"/>
          <p:cNvSpPr txBox="1"/>
          <p:nvPr/>
        </p:nvSpPr>
        <p:spPr>
          <a:xfrm>
            <a:off x="5009795" y="4107705"/>
            <a:ext cx="1167455" cy="461665"/>
          </a:xfrm>
          <a:prstGeom prst="rect">
            <a:avLst/>
          </a:prstGeom>
          <a:noFill/>
        </p:spPr>
        <p:txBody>
          <a:bodyPr wrap="square" rtlCol="0">
            <a:spAutoFit/>
          </a:bodyPr>
          <a:lstStyle/>
          <a:p>
            <a:r>
              <a:rPr lang="da-DK" sz="2400" dirty="0" err="1"/>
              <a:t>Pagan</a:t>
            </a:r>
            <a:r>
              <a:rPr lang="da-DK" sz="2400" dirty="0"/>
              <a:t> </a:t>
            </a:r>
            <a:endParaRPr lang="da-DK" dirty="0"/>
          </a:p>
        </p:txBody>
      </p:sp>
      <p:sp>
        <p:nvSpPr>
          <p:cNvPr id="7" name="Tekstfelt 6"/>
          <p:cNvSpPr txBox="1"/>
          <p:nvPr/>
        </p:nvSpPr>
        <p:spPr>
          <a:xfrm>
            <a:off x="7230848" y="3088036"/>
            <a:ext cx="2036632" cy="646331"/>
          </a:xfrm>
          <a:prstGeom prst="rect">
            <a:avLst/>
          </a:prstGeom>
          <a:noFill/>
        </p:spPr>
        <p:txBody>
          <a:bodyPr wrap="square" rtlCol="0">
            <a:spAutoFit/>
          </a:bodyPr>
          <a:lstStyle/>
          <a:p>
            <a:r>
              <a:rPr lang="da-DK" sz="3600" dirty="0"/>
              <a:t>Natural </a:t>
            </a:r>
            <a:endParaRPr lang="da-DK" dirty="0"/>
          </a:p>
        </p:txBody>
      </p:sp>
      <p:sp>
        <p:nvSpPr>
          <p:cNvPr id="8" name="Tekstfelt 7"/>
          <p:cNvSpPr txBox="1"/>
          <p:nvPr/>
        </p:nvSpPr>
        <p:spPr>
          <a:xfrm>
            <a:off x="4541531" y="5092590"/>
            <a:ext cx="2989200" cy="769441"/>
          </a:xfrm>
          <a:prstGeom prst="rect">
            <a:avLst/>
          </a:prstGeom>
          <a:noFill/>
        </p:spPr>
        <p:txBody>
          <a:bodyPr wrap="square" rtlCol="0">
            <a:spAutoFit/>
          </a:bodyPr>
          <a:lstStyle/>
          <a:p>
            <a:r>
              <a:rPr lang="da-DK" sz="4400" dirty="0" err="1"/>
              <a:t>Authentic</a:t>
            </a:r>
            <a:r>
              <a:rPr lang="da-DK" sz="4400" dirty="0"/>
              <a:t> </a:t>
            </a:r>
            <a:endParaRPr lang="da-DK" dirty="0"/>
          </a:p>
        </p:txBody>
      </p:sp>
      <p:sp>
        <p:nvSpPr>
          <p:cNvPr id="9" name="Tekstfelt 8"/>
          <p:cNvSpPr txBox="1"/>
          <p:nvPr/>
        </p:nvSpPr>
        <p:spPr>
          <a:xfrm>
            <a:off x="4887920" y="3325770"/>
            <a:ext cx="1167455" cy="738664"/>
          </a:xfrm>
          <a:prstGeom prst="rect">
            <a:avLst/>
          </a:prstGeom>
          <a:noFill/>
        </p:spPr>
        <p:txBody>
          <a:bodyPr wrap="square" rtlCol="0">
            <a:spAutoFit/>
          </a:bodyPr>
          <a:lstStyle/>
          <a:p>
            <a:r>
              <a:rPr lang="da-DK" sz="2400" dirty="0"/>
              <a:t>Vital</a:t>
            </a:r>
            <a:endParaRPr lang="da-DK" dirty="0"/>
          </a:p>
          <a:p>
            <a:endParaRPr lang="da-DK" dirty="0"/>
          </a:p>
        </p:txBody>
      </p:sp>
      <p:sp>
        <p:nvSpPr>
          <p:cNvPr id="10" name="Tekstfelt 9"/>
          <p:cNvSpPr txBox="1"/>
          <p:nvPr/>
        </p:nvSpPr>
        <p:spPr>
          <a:xfrm>
            <a:off x="7685163" y="5382852"/>
            <a:ext cx="1238603" cy="646331"/>
          </a:xfrm>
          <a:prstGeom prst="rect">
            <a:avLst/>
          </a:prstGeom>
          <a:noFill/>
        </p:spPr>
        <p:txBody>
          <a:bodyPr wrap="square" rtlCol="0">
            <a:spAutoFit/>
          </a:bodyPr>
          <a:lstStyle/>
          <a:p>
            <a:r>
              <a:rPr lang="da-DK" dirty="0"/>
              <a:t>Harmony</a:t>
            </a:r>
          </a:p>
          <a:p>
            <a:endParaRPr lang="da-DK" dirty="0"/>
          </a:p>
        </p:txBody>
      </p:sp>
      <p:sp>
        <p:nvSpPr>
          <p:cNvPr id="11" name="Tekstfelt 10"/>
          <p:cNvSpPr txBox="1"/>
          <p:nvPr/>
        </p:nvSpPr>
        <p:spPr>
          <a:xfrm>
            <a:off x="5734645" y="4796756"/>
            <a:ext cx="1744769" cy="646331"/>
          </a:xfrm>
          <a:prstGeom prst="rect">
            <a:avLst/>
          </a:prstGeom>
          <a:noFill/>
        </p:spPr>
        <p:txBody>
          <a:bodyPr wrap="square" rtlCol="0">
            <a:spAutoFit/>
          </a:bodyPr>
          <a:lstStyle/>
          <a:p>
            <a:r>
              <a:rPr lang="da-DK" dirty="0" err="1"/>
              <a:t>Anarchism</a:t>
            </a:r>
            <a:endParaRPr lang="da-DK" dirty="0"/>
          </a:p>
          <a:p>
            <a:endParaRPr lang="da-DK" dirty="0"/>
          </a:p>
        </p:txBody>
      </p:sp>
      <p:sp>
        <p:nvSpPr>
          <p:cNvPr id="12" name="Tekstfelt 11"/>
          <p:cNvSpPr txBox="1"/>
          <p:nvPr/>
        </p:nvSpPr>
        <p:spPr>
          <a:xfrm>
            <a:off x="6055375" y="3493740"/>
            <a:ext cx="1475356" cy="646331"/>
          </a:xfrm>
          <a:prstGeom prst="rect">
            <a:avLst/>
          </a:prstGeom>
          <a:noFill/>
        </p:spPr>
        <p:txBody>
          <a:bodyPr wrap="square" rtlCol="0">
            <a:spAutoFit/>
          </a:bodyPr>
          <a:lstStyle/>
          <a:p>
            <a:r>
              <a:rPr lang="da-DK" sz="3600" dirty="0" err="1"/>
              <a:t>Free</a:t>
            </a:r>
            <a:endParaRPr lang="da-DK" dirty="0"/>
          </a:p>
        </p:txBody>
      </p:sp>
      <p:pic>
        <p:nvPicPr>
          <p:cNvPr id="13" name="Billed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867" y="503238"/>
            <a:ext cx="2155303" cy="2885363"/>
          </a:xfrm>
          <a:prstGeom prst="rect">
            <a:avLst/>
          </a:prstGeom>
          <a:ln>
            <a:solidFill>
              <a:srgbClr val="000000"/>
            </a:solidFill>
          </a:ln>
        </p:spPr>
      </p:pic>
      <p:pic>
        <p:nvPicPr>
          <p:cNvPr id="16" name="Billed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9170" y="492164"/>
            <a:ext cx="1528958" cy="2945310"/>
          </a:xfrm>
          <a:prstGeom prst="rect">
            <a:avLst/>
          </a:prstGeom>
          <a:ln>
            <a:solidFill>
              <a:srgbClr val="000000"/>
            </a:solidFill>
          </a:ln>
        </p:spPr>
      </p:pic>
      <p:sp>
        <p:nvSpPr>
          <p:cNvPr id="15" name="Tekstfelt 14"/>
          <p:cNvSpPr txBox="1"/>
          <p:nvPr/>
        </p:nvSpPr>
        <p:spPr>
          <a:xfrm>
            <a:off x="426893" y="148952"/>
            <a:ext cx="2206618" cy="353943"/>
          </a:xfrm>
          <a:prstGeom prst="rect">
            <a:avLst/>
          </a:prstGeom>
          <a:noFill/>
        </p:spPr>
        <p:txBody>
          <a:bodyPr wrap="square" rtlCol="0">
            <a:spAutoFit/>
          </a:bodyPr>
          <a:lstStyle/>
          <a:p>
            <a:r>
              <a:rPr lang="da-DK" sz="1700" dirty="0"/>
              <a:t>Daniel Vitalis</a:t>
            </a:r>
          </a:p>
        </p:txBody>
      </p:sp>
      <p:pic>
        <p:nvPicPr>
          <p:cNvPr id="4" name="Pladsholder til indhold 3"/>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t="-443"/>
          <a:stretch/>
        </p:blipFill>
        <p:spPr>
          <a:xfrm>
            <a:off x="503867" y="3411202"/>
            <a:ext cx="3684261" cy="3040161"/>
          </a:xfrm>
          <a:ln>
            <a:solidFill>
              <a:srgbClr val="000000"/>
            </a:solidFill>
          </a:ln>
        </p:spPr>
      </p:pic>
      <p:sp>
        <p:nvSpPr>
          <p:cNvPr id="17" name="Tekstfelt 16"/>
          <p:cNvSpPr txBox="1"/>
          <p:nvPr/>
        </p:nvSpPr>
        <p:spPr>
          <a:xfrm>
            <a:off x="2620682" y="148952"/>
            <a:ext cx="1920849" cy="353943"/>
          </a:xfrm>
          <a:prstGeom prst="rect">
            <a:avLst/>
          </a:prstGeom>
          <a:noFill/>
        </p:spPr>
        <p:txBody>
          <a:bodyPr wrap="square" rtlCol="0">
            <a:spAutoFit/>
          </a:bodyPr>
          <a:lstStyle/>
          <a:p>
            <a:r>
              <a:rPr lang="da-DK" sz="1700" dirty="0"/>
              <a:t>Andrea Hejlskov</a:t>
            </a:r>
          </a:p>
        </p:txBody>
      </p:sp>
      <p:sp>
        <p:nvSpPr>
          <p:cNvPr id="18" name="Tekstfelt 17"/>
          <p:cNvSpPr txBox="1"/>
          <p:nvPr/>
        </p:nvSpPr>
        <p:spPr>
          <a:xfrm>
            <a:off x="7357537" y="4569370"/>
            <a:ext cx="1325973" cy="523220"/>
          </a:xfrm>
          <a:prstGeom prst="rect">
            <a:avLst/>
          </a:prstGeom>
          <a:noFill/>
        </p:spPr>
        <p:txBody>
          <a:bodyPr wrap="square" rtlCol="0">
            <a:spAutoFit/>
          </a:bodyPr>
          <a:lstStyle/>
          <a:p>
            <a:r>
              <a:rPr lang="da-DK" sz="2800" dirty="0"/>
              <a:t>Peace</a:t>
            </a:r>
            <a:endParaRPr lang="da-DK" dirty="0"/>
          </a:p>
        </p:txBody>
      </p:sp>
      <p:sp>
        <p:nvSpPr>
          <p:cNvPr id="19" name="Tekstfelt 18"/>
          <p:cNvSpPr txBox="1"/>
          <p:nvPr/>
        </p:nvSpPr>
        <p:spPr>
          <a:xfrm>
            <a:off x="6799467" y="4104434"/>
            <a:ext cx="2261587" cy="738664"/>
          </a:xfrm>
          <a:prstGeom prst="rect">
            <a:avLst/>
          </a:prstGeom>
          <a:noFill/>
        </p:spPr>
        <p:txBody>
          <a:bodyPr wrap="square" rtlCol="0">
            <a:spAutoFit/>
          </a:bodyPr>
          <a:lstStyle/>
          <a:p>
            <a:r>
              <a:rPr lang="da-DK" sz="2400" dirty="0"/>
              <a:t>Emancipation</a:t>
            </a:r>
            <a:endParaRPr lang="da-DK" dirty="0"/>
          </a:p>
          <a:p>
            <a:endParaRPr lang="da-DK" dirty="0"/>
          </a:p>
        </p:txBody>
      </p:sp>
      <p:sp>
        <p:nvSpPr>
          <p:cNvPr id="20" name="Tekstfelt 19"/>
          <p:cNvSpPr txBox="1"/>
          <p:nvPr/>
        </p:nvSpPr>
        <p:spPr>
          <a:xfrm>
            <a:off x="6465908" y="1906245"/>
            <a:ext cx="1783256" cy="369332"/>
          </a:xfrm>
          <a:prstGeom prst="rect">
            <a:avLst/>
          </a:prstGeom>
          <a:noFill/>
        </p:spPr>
        <p:txBody>
          <a:bodyPr wrap="square" rtlCol="0">
            <a:spAutoFit/>
          </a:bodyPr>
          <a:lstStyle/>
          <a:p>
            <a:pPr algn="r"/>
            <a:r>
              <a:rPr lang="da-DK" dirty="0">
                <a:solidFill>
                  <a:schemeClr val="accent4">
                    <a:lumMod val="75000"/>
                  </a:schemeClr>
                </a:solidFill>
              </a:rPr>
              <a:t>TRENDS</a:t>
            </a:r>
          </a:p>
        </p:txBody>
      </p:sp>
      <p:sp>
        <p:nvSpPr>
          <p:cNvPr id="21" name="Tekstfelt 20"/>
          <p:cNvSpPr txBox="1"/>
          <p:nvPr/>
        </p:nvSpPr>
        <p:spPr>
          <a:xfrm>
            <a:off x="5009795" y="6029183"/>
            <a:ext cx="2039842" cy="461665"/>
          </a:xfrm>
          <a:prstGeom prst="rect">
            <a:avLst/>
          </a:prstGeom>
          <a:noFill/>
        </p:spPr>
        <p:txBody>
          <a:bodyPr wrap="square" rtlCol="0">
            <a:spAutoFit/>
          </a:bodyPr>
          <a:lstStyle/>
          <a:p>
            <a:r>
              <a:rPr lang="da-DK" sz="2400" dirty="0" err="1"/>
              <a:t>Self</a:t>
            </a:r>
            <a:r>
              <a:rPr lang="da-DK" sz="2400" dirty="0"/>
              <a:t>-sufficient</a:t>
            </a:r>
          </a:p>
        </p:txBody>
      </p:sp>
      <p:sp>
        <p:nvSpPr>
          <p:cNvPr id="22" name="Tekstfelt 21"/>
          <p:cNvSpPr txBox="1"/>
          <p:nvPr/>
        </p:nvSpPr>
        <p:spPr>
          <a:xfrm>
            <a:off x="7172003" y="5781309"/>
            <a:ext cx="1660237" cy="523220"/>
          </a:xfrm>
          <a:prstGeom prst="rect">
            <a:avLst/>
          </a:prstGeom>
          <a:noFill/>
        </p:spPr>
        <p:txBody>
          <a:bodyPr wrap="square" rtlCol="0">
            <a:spAutoFit/>
          </a:bodyPr>
          <a:lstStyle/>
          <a:p>
            <a:r>
              <a:rPr lang="da-DK" sz="2800" dirty="0" err="1"/>
              <a:t>Barefoot</a:t>
            </a:r>
            <a:endParaRPr lang="da-DK" dirty="0"/>
          </a:p>
        </p:txBody>
      </p:sp>
      <p:sp>
        <p:nvSpPr>
          <p:cNvPr id="24" name="Rektangel 23"/>
          <p:cNvSpPr/>
          <p:nvPr/>
        </p:nvSpPr>
        <p:spPr>
          <a:xfrm>
            <a:off x="503867" y="492165"/>
            <a:ext cx="3684261" cy="5959198"/>
          </a:xfrm>
          <a:prstGeom prst="rect">
            <a:avLst/>
          </a:prstGeom>
          <a:solidFill>
            <a:srgbClr val="E6D9A1">
              <a:alpha val="5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25" name="Tekstfelt 24"/>
          <p:cNvSpPr txBox="1"/>
          <p:nvPr/>
        </p:nvSpPr>
        <p:spPr>
          <a:xfrm>
            <a:off x="2129643" y="6411502"/>
            <a:ext cx="2148288" cy="353943"/>
          </a:xfrm>
          <a:prstGeom prst="rect">
            <a:avLst/>
          </a:prstGeom>
          <a:noFill/>
        </p:spPr>
        <p:txBody>
          <a:bodyPr wrap="square" rtlCol="0">
            <a:spAutoFit/>
          </a:bodyPr>
          <a:lstStyle/>
          <a:p>
            <a:pPr algn="r"/>
            <a:r>
              <a:rPr lang="da-DK" sz="1700" dirty="0"/>
              <a:t>Stone Age Ideal</a:t>
            </a:r>
          </a:p>
        </p:txBody>
      </p:sp>
      <p:cxnSp>
        <p:nvCxnSpPr>
          <p:cNvPr id="27" name="Lige pilforbindelse 26"/>
          <p:cNvCxnSpPr/>
          <p:nvPr/>
        </p:nvCxnSpPr>
        <p:spPr>
          <a:xfrm flipH="1">
            <a:off x="4277931" y="3437474"/>
            <a:ext cx="2187977" cy="3013889"/>
          </a:xfrm>
          <a:prstGeom prst="straightConnector1">
            <a:avLst/>
          </a:prstGeom>
          <a:ln>
            <a:solidFill>
              <a:schemeClr val="accent6">
                <a:lumMod val="50000"/>
              </a:schemeClr>
            </a:solidFill>
            <a:prstDash val="lgDashDotDot"/>
            <a:tailEnd type="arrow"/>
          </a:ln>
        </p:spPr>
        <p:style>
          <a:lnRef idx="2">
            <a:schemeClr val="accent1"/>
          </a:lnRef>
          <a:fillRef idx="0">
            <a:schemeClr val="accent1"/>
          </a:fillRef>
          <a:effectRef idx="1">
            <a:schemeClr val="accent1"/>
          </a:effectRef>
          <a:fontRef idx="minor">
            <a:schemeClr val="tx1"/>
          </a:fontRef>
        </p:style>
      </p:cxnSp>
      <p:sp>
        <p:nvSpPr>
          <p:cNvPr id="31" name="Tekstfelt 30"/>
          <p:cNvSpPr txBox="1"/>
          <p:nvPr/>
        </p:nvSpPr>
        <p:spPr>
          <a:xfrm>
            <a:off x="4496628" y="3969564"/>
            <a:ext cx="1064822" cy="369332"/>
          </a:xfrm>
          <a:prstGeom prst="rect">
            <a:avLst/>
          </a:prstGeom>
          <a:noFill/>
        </p:spPr>
        <p:txBody>
          <a:bodyPr wrap="square" rtlCol="0">
            <a:spAutoFit/>
          </a:bodyPr>
          <a:lstStyle/>
          <a:p>
            <a:r>
              <a:rPr lang="da-DK" dirty="0"/>
              <a:t>Diet</a:t>
            </a:r>
          </a:p>
        </p:txBody>
      </p:sp>
      <p:sp>
        <p:nvSpPr>
          <p:cNvPr id="32" name="Tekstfelt 31"/>
          <p:cNvSpPr txBox="1"/>
          <p:nvPr/>
        </p:nvSpPr>
        <p:spPr>
          <a:xfrm>
            <a:off x="8450103" y="744007"/>
            <a:ext cx="779373" cy="646331"/>
          </a:xfrm>
          <a:prstGeom prst="rect">
            <a:avLst/>
          </a:prstGeom>
          <a:noFill/>
        </p:spPr>
        <p:txBody>
          <a:bodyPr wrap="square" rtlCol="0">
            <a:spAutoFit/>
          </a:bodyPr>
          <a:lstStyle/>
          <a:p>
            <a:r>
              <a:rPr lang="da-DK" dirty="0" err="1">
                <a:solidFill>
                  <a:schemeClr val="accent6">
                    <a:lumMod val="50000"/>
                  </a:schemeClr>
                </a:solidFill>
              </a:rPr>
              <a:t>Your</a:t>
            </a:r>
            <a:r>
              <a:rPr lang="da-DK" dirty="0">
                <a:solidFill>
                  <a:schemeClr val="accent6">
                    <a:lumMod val="50000"/>
                  </a:schemeClr>
                </a:solidFill>
              </a:rPr>
              <a:t> -</a:t>
            </a:r>
            <a:r>
              <a:rPr lang="da-DK" dirty="0" err="1">
                <a:solidFill>
                  <a:schemeClr val="accent6">
                    <a:lumMod val="50000"/>
                  </a:schemeClr>
                </a:solidFill>
              </a:rPr>
              <a:t>self</a:t>
            </a:r>
            <a:endParaRPr lang="da-DK" dirty="0">
              <a:solidFill>
                <a:schemeClr val="accent6">
                  <a:lumMod val="50000"/>
                </a:schemeClr>
              </a:solidFill>
            </a:endParaRPr>
          </a:p>
        </p:txBody>
      </p:sp>
      <p:sp>
        <p:nvSpPr>
          <p:cNvPr id="28" name="Tekstfelt 27"/>
          <p:cNvSpPr txBox="1"/>
          <p:nvPr/>
        </p:nvSpPr>
        <p:spPr>
          <a:xfrm>
            <a:off x="8457639" y="1545672"/>
            <a:ext cx="779373" cy="646331"/>
          </a:xfrm>
          <a:prstGeom prst="rect">
            <a:avLst/>
          </a:prstGeom>
          <a:noFill/>
        </p:spPr>
        <p:txBody>
          <a:bodyPr wrap="square" rtlCol="0">
            <a:spAutoFit/>
          </a:bodyPr>
          <a:lstStyle/>
          <a:p>
            <a:r>
              <a:rPr lang="da-DK" dirty="0" err="1">
                <a:solidFill>
                  <a:schemeClr val="accent6">
                    <a:lumMod val="50000"/>
                  </a:schemeClr>
                </a:solidFill>
              </a:rPr>
              <a:t>Your</a:t>
            </a:r>
            <a:r>
              <a:rPr lang="da-DK" dirty="0">
                <a:solidFill>
                  <a:schemeClr val="accent6">
                    <a:lumMod val="50000"/>
                  </a:schemeClr>
                </a:solidFill>
              </a:rPr>
              <a:t> </a:t>
            </a:r>
            <a:r>
              <a:rPr lang="da-DK" dirty="0" err="1">
                <a:solidFill>
                  <a:schemeClr val="accent6">
                    <a:lumMod val="50000"/>
                  </a:schemeClr>
                </a:solidFill>
              </a:rPr>
              <a:t>family</a:t>
            </a:r>
            <a:endParaRPr lang="da-DK" dirty="0">
              <a:solidFill>
                <a:schemeClr val="accent6">
                  <a:lumMod val="50000"/>
                </a:schemeClr>
              </a:solidFill>
            </a:endParaRPr>
          </a:p>
        </p:txBody>
      </p:sp>
    </p:spTree>
    <p:extLst>
      <p:ext uri="{BB962C8B-B14F-4D97-AF65-F5344CB8AC3E}">
        <p14:creationId xmlns:p14="http://schemas.microsoft.com/office/powerpoint/2010/main" val="2523705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6319" y="0"/>
            <a:ext cx="4307681" cy="6858000"/>
          </a:xfrm>
          <a:prstGeom prst="rect">
            <a:avLst/>
          </a:prstGeom>
          <a:ln>
            <a:solidFill>
              <a:srgbClr val="000000"/>
            </a:solidFill>
          </a:ln>
        </p:spPr>
      </p:pic>
      <p:pic>
        <p:nvPicPr>
          <p:cNvPr id="5" name="Billede 4"/>
          <p:cNvPicPr>
            <a:picLocks noChangeAspect="1"/>
          </p:cNvPicPr>
          <p:nvPr/>
        </p:nvPicPr>
        <p:blipFill>
          <a:blip r:embed="rId4"/>
          <a:stretch>
            <a:fillRect/>
          </a:stretch>
        </p:blipFill>
        <p:spPr>
          <a:xfrm>
            <a:off x="0" y="0"/>
            <a:ext cx="4221751" cy="6858000"/>
          </a:xfrm>
          <a:prstGeom prst="rect">
            <a:avLst/>
          </a:prstGeom>
          <a:ln>
            <a:solidFill>
              <a:srgbClr val="000000"/>
            </a:solidFill>
          </a:ln>
        </p:spPr>
      </p:pic>
      <p:pic>
        <p:nvPicPr>
          <p:cNvPr id="7" name="Billed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7527" y="384830"/>
            <a:ext cx="3900072" cy="2507883"/>
          </a:xfrm>
          <a:prstGeom prst="rect">
            <a:avLst/>
          </a:prstGeom>
          <a:ln>
            <a:noFill/>
          </a:ln>
        </p:spPr>
      </p:pic>
      <p:sp>
        <p:nvSpPr>
          <p:cNvPr id="6" name="Tekstfelt 5"/>
          <p:cNvSpPr txBox="1"/>
          <p:nvPr/>
        </p:nvSpPr>
        <p:spPr>
          <a:xfrm>
            <a:off x="5195819" y="384830"/>
            <a:ext cx="3502367" cy="2031325"/>
          </a:xfrm>
          <a:prstGeom prst="rect">
            <a:avLst/>
          </a:prstGeom>
          <a:noFill/>
        </p:spPr>
        <p:txBody>
          <a:bodyPr wrap="square" rtlCol="0">
            <a:spAutoFit/>
          </a:bodyPr>
          <a:lstStyle/>
          <a:p>
            <a:r>
              <a:rPr lang="en-GB" dirty="0">
                <a:solidFill>
                  <a:schemeClr val="bg1"/>
                </a:solidFill>
              </a:rPr>
              <a:t>Gone “are the streets and the noise, the bustle and the mannered; the merchants and the attorneys, the journalists and the artists. Gone are the industry and the technology. In this absence the human being is natural” (2006, 29)</a:t>
            </a:r>
            <a:r>
              <a:rPr lang="da-DK" dirty="0">
                <a:solidFill>
                  <a:schemeClr val="bg1"/>
                </a:solidFill>
                <a:effectLst/>
              </a:rPr>
              <a:t> </a:t>
            </a:r>
            <a:endParaRPr lang="da-DK" dirty="0">
              <a:solidFill>
                <a:schemeClr val="bg1"/>
              </a:solidFill>
            </a:endParaRPr>
          </a:p>
        </p:txBody>
      </p:sp>
    </p:spTree>
    <p:extLst>
      <p:ext uri="{BB962C8B-B14F-4D97-AF65-F5344CB8AC3E}">
        <p14:creationId xmlns:p14="http://schemas.microsoft.com/office/powerpoint/2010/main" val="108288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04065" y="1172510"/>
            <a:ext cx="3701986" cy="1166357"/>
          </a:xfrm>
        </p:spPr>
        <p:txBody>
          <a:bodyPr>
            <a:normAutofit fontScale="90000"/>
          </a:bodyPr>
          <a:lstStyle/>
          <a:p>
            <a:pPr algn="r"/>
            <a:r>
              <a:rPr lang="da-DK" sz="5400" dirty="0">
                <a:solidFill>
                  <a:schemeClr val="accent6">
                    <a:lumMod val="50000"/>
                  </a:schemeClr>
                </a:solidFill>
              </a:rPr>
              <a:t>VILDMARK</a:t>
            </a:r>
            <a:r>
              <a:rPr lang="da-DK" sz="5400" dirty="0">
                <a:solidFill>
                  <a:schemeClr val="accent4">
                    <a:lumMod val="75000"/>
                  </a:schemeClr>
                </a:solidFill>
              </a:rPr>
              <a:t>/</a:t>
            </a:r>
            <a:r>
              <a:rPr lang="da-DK" sz="5400" dirty="0">
                <a:solidFill>
                  <a:schemeClr val="accent6">
                    <a:lumMod val="50000"/>
                  </a:schemeClr>
                </a:solidFill>
              </a:rPr>
              <a:t>/</a:t>
            </a:r>
            <a:r>
              <a:rPr lang="da-DK" sz="5400" dirty="0">
                <a:solidFill>
                  <a:schemeClr val="accent4">
                    <a:lumMod val="75000"/>
                  </a:schemeClr>
                </a:solidFill>
              </a:rPr>
              <a:t> RUSTIK Pop</a:t>
            </a:r>
          </a:p>
        </p:txBody>
      </p:sp>
      <p:pic>
        <p:nvPicPr>
          <p:cNvPr id="4" name="Pladsholder til indhold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13695" y="693531"/>
            <a:ext cx="4715344" cy="2442371"/>
          </a:xfrm>
          <a:ln>
            <a:solidFill>
              <a:srgbClr val="000000"/>
            </a:solidFill>
          </a:ln>
        </p:spPr>
      </p:pic>
      <p:pic>
        <p:nvPicPr>
          <p:cNvPr id="5" name="Bille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696" y="3250866"/>
            <a:ext cx="2215920" cy="3311640"/>
          </a:xfrm>
          <a:prstGeom prst="rect">
            <a:avLst/>
          </a:prstGeom>
          <a:ln>
            <a:solidFill>
              <a:srgbClr val="000000"/>
            </a:solidFill>
          </a:ln>
        </p:spPr>
      </p:pic>
      <p:pic>
        <p:nvPicPr>
          <p:cNvPr id="6" name="Billed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0947" y="3250866"/>
            <a:ext cx="2368467" cy="3311640"/>
          </a:xfrm>
          <a:prstGeom prst="rect">
            <a:avLst/>
          </a:prstGeom>
          <a:ln>
            <a:solidFill>
              <a:srgbClr val="000000"/>
            </a:solidFill>
          </a:ln>
        </p:spPr>
      </p:pic>
      <p:pic>
        <p:nvPicPr>
          <p:cNvPr id="8" name="Billed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9200" y="3238038"/>
            <a:ext cx="2359839" cy="3311640"/>
          </a:xfrm>
          <a:prstGeom prst="rect">
            <a:avLst/>
          </a:prstGeom>
          <a:ln>
            <a:solidFill>
              <a:srgbClr val="000000"/>
            </a:solidFill>
          </a:ln>
        </p:spPr>
      </p:pic>
      <p:sp>
        <p:nvSpPr>
          <p:cNvPr id="9" name="Tekstfelt 8"/>
          <p:cNvSpPr txBox="1"/>
          <p:nvPr/>
        </p:nvSpPr>
        <p:spPr>
          <a:xfrm>
            <a:off x="5122193" y="358440"/>
            <a:ext cx="229840" cy="369332"/>
          </a:xfrm>
          <a:prstGeom prst="rect">
            <a:avLst/>
          </a:prstGeom>
          <a:noFill/>
        </p:spPr>
        <p:txBody>
          <a:bodyPr wrap="square" rtlCol="0">
            <a:spAutoFit/>
          </a:bodyPr>
          <a:lstStyle/>
          <a:p>
            <a:r>
              <a:rPr lang="da-DK" dirty="0">
                <a:solidFill>
                  <a:srgbClr val="008000"/>
                </a:solidFill>
              </a:rPr>
              <a:t>1</a:t>
            </a:r>
          </a:p>
        </p:txBody>
      </p:sp>
      <p:sp>
        <p:nvSpPr>
          <p:cNvPr id="10" name="Tekstfelt 9"/>
          <p:cNvSpPr txBox="1"/>
          <p:nvPr/>
        </p:nvSpPr>
        <p:spPr>
          <a:xfrm>
            <a:off x="8506051" y="1409765"/>
            <a:ext cx="307900" cy="369332"/>
          </a:xfrm>
          <a:prstGeom prst="rect">
            <a:avLst/>
          </a:prstGeom>
          <a:noFill/>
        </p:spPr>
        <p:txBody>
          <a:bodyPr wrap="square" rtlCol="0">
            <a:spAutoFit/>
          </a:bodyPr>
          <a:lstStyle/>
          <a:p>
            <a:r>
              <a:rPr lang="da-DK" dirty="0">
                <a:solidFill>
                  <a:schemeClr val="accent4">
                    <a:lumMod val="75000"/>
                  </a:schemeClr>
                </a:solidFill>
              </a:rPr>
              <a:t>2</a:t>
            </a:r>
          </a:p>
        </p:txBody>
      </p:sp>
      <p:sp>
        <p:nvSpPr>
          <p:cNvPr id="11" name="Tekstfelt 10"/>
          <p:cNvSpPr txBox="1"/>
          <p:nvPr/>
        </p:nvSpPr>
        <p:spPr>
          <a:xfrm>
            <a:off x="2296425" y="1068496"/>
            <a:ext cx="2027011" cy="1384995"/>
          </a:xfrm>
          <a:prstGeom prst="rect">
            <a:avLst/>
          </a:prstGeom>
          <a:noFill/>
        </p:spPr>
        <p:txBody>
          <a:bodyPr wrap="square" rtlCol="0">
            <a:spAutoFit/>
          </a:bodyPr>
          <a:lstStyle/>
          <a:p>
            <a:pPr algn="r"/>
            <a:r>
              <a:rPr lang="da-DK" sz="2800" dirty="0" err="1">
                <a:solidFill>
                  <a:schemeClr val="accent5">
                    <a:lumMod val="50000"/>
                  </a:schemeClr>
                </a:solidFill>
              </a:rPr>
              <a:t>Primitivism</a:t>
            </a:r>
            <a:r>
              <a:rPr lang="da-DK" sz="2800" dirty="0">
                <a:solidFill>
                  <a:schemeClr val="accent5">
                    <a:lumMod val="50000"/>
                  </a:schemeClr>
                </a:solidFill>
              </a:rPr>
              <a:t>, Extreme, </a:t>
            </a:r>
            <a:r>
              <a:rPr lang="da-DK" sz="2800" dirty="0" err="1">
                <a:solidFill>
                  <a:schemeClr val="accent5">
                    <a:lumMod val="50000"/>
                  </a:schemeClr>
                </a:solidFill>
              </a:rPr>
              <a:t>Survival</a:t>
            </a:r>
            <a:endParaRPr lang="da-DK" sz="2800" dirty="0">
              <a:solidFill>
                <a:schemeClr val="accent5">
                  <a:lumMod val="50000"/>
                </a:schemeClr>
              </a:solidFill>
            </a:endParaRPr>
          </a:p>
        </p:txBody>
      </p:sp>
      <p:sp>
        <p:nvSpPr>
          <p:cNvPr id="12" name="Tekstfelt 11"/>
          <p:cNvSpPr txBox="1"/>
          <p:nvPr/>
        </p:nvSpPr>
        <p:spPr>
          <a:xfrm>
            <a:off x="5122193" y="3353490"/>
            <a:ext cx="1642135" cy="3323987"/>
          </a:xfrm>
          <a:prstGeom prst="rect">
            <a:avLst/>
          </a:prstGeom>
          <a:noFill/>
        </p:spPr>
        <p:txBody>
          <a:bodyPr wrap="square" rtlCol="0">
            <a:spAutoFit/>
          </a:bodyPr>
          <a:lstStyle/>
          <a:p>
            <a:r>
              <a:rPr lang="da-DK" sz="3200" dirty="0">
                <a:solidFill>
                  <a:schemeClr val="accent3"/>
                </a:solidFill>
              </a:rPr>
              <a:t>Agri-</a:t>
            </a:r>
          </a:p>
          <a:p>
            <a:r>
              <a:rPr lang="da-DK" sz="3200" dirty="0" err="1">
                <a:solidFill>
                  <a:schemeClr val="accent3"/>
                </a:solidFill>
              </a:rPr>
              <a:t>culture</a:t>
            </a:r>
            <a:r>
              <a:rPr lang="da-DK" sz="3200" dirty="0">
                <a:solidFill>
                  <a:schemeClr val="accent3"/>
                </a:solidFill>
              </a:rPr>
              <a:t>, Simple-</a:t>
            </a:r>
            <a:r>
              <a:rPr lang="da-DK" sz="3200" dirty="0" err="1">
                <a:solidFill>
                  <a:schemeClr val="accent3"/>
                </a:solidFill>
              </a:rPr>
              <a:t>Living</a:t>
            </a:r>
            <a:r>
              <a:rPr lang="da-DK" sz="3200" dirty="0">
                <a:solidFill>
                  <a:schemeClr val="accent3"/>
                </a:solidFill>
              </a:rPr>
              <a:t>, </a:t>
            </a:r>
            <a:r>
              <a:rPr lang="da-DK" sz="3200" dirty="0" err="1">
                <a:solidFill>
                  <a:schemeClr val="accent3"/>
                </a:solidFill>
              </a:rPr>
              <a:t>Sustain-ability</a:t>
            </a:r>
            <a:endParaRPr lang="da-DK" sz="3200" dirty="0">
              <a:solidFill>
                <a:schemeClr val="accent3"/>
              </a:solidFill>
            </a:endParaRPr>
          </a:p>
          <a:p>
            <a:endParaRPr lang="da-DK" dirty="0"/>
          </a:p>
        </p:txBody>
      </p:sp>
      <p:cxnSp>
        <p:nvCxnSpPr>
          <p:cNvPr id="14" name="Lige pilforbindelse 13"/>
          <p:cNvCxnSpPr/>
          <p:nvPr/>
        </p:nvCxnSpPr>
        <p:spPr>
          <a:xfrm flipH="1">
            <a:off x="4323438" y="1318690"/>
            <a:ext cx="1642132" cy="184666"/>
          </a:xfrm>
          <a:prstGeom prst="straightConnector1">
            <a:avLst/>
          </a:prstGeom>
          <a:ln>
            <a:solidFill>
              <a:schemeClr val="accent5">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Lige pilforbindelse 15"/>
          <p:cNvCxnSpPr/>
          <p:nvPr/>
        </p:nvCxnSpPr>
        <p:spPr>
          <a:xfrm flipH="1">
            <a:off x="6119520" y="2244845"/>
            <a:ext cx="821068" cy="1372562"/>
          </a:xfrm>
          <a:prstGeom prst="straightConnector1">
            <a:avLst/>
          </a:prstGeom>
          <a:ln>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2" name="Tekstfelt 21"/>
          <p:cNvSpPr txBox="1"/>
          <p:nvPr/>
        </p:nvSpPr>
        <p:spPr>
          <a:xfrm>
            <a:off x="313695" y="324199"/>
            <a:ext cx="2215920" cy="369332"/>
          </a:xfrm>
          <a:prstGeom prst="rect">
            <a:avLst/>
          </a:prstGeom>
          <a:noFill/>
        </p:spPr>
        <p:txBody>
          <a:bodyPr wrap="square" rtlCol="0">
            <a:spAutoFit/>
          </a:bodyPr>
          <a:lstStyle/>
          <a:p>
            <a:r>
              <a:rPr lang="da-DK" dirty="0">
                <a:solidFill>
                  <a:srgbClr val="626738"/>
                </a:solidFill>
              </a:rPr>
              <a:t>Hunter-</a:t>
            </a:r>
            <a:r>
              <a:rPr lang="da-DK" dirty="0" err="1">
                <a:solidFill>
                  <a:srgbClr val="626738"/>
                </a:solidFill>
              </a:rPr>
              <a:t>Gatherer</a:t>
            </a:r>
            <a:r>
              <a:rPr lang="da-DK" dirty="0">
                <a:solidFill>
                  <a:srgbClr val="626738"/>
                </a:solidFill>
              </a:rPr>
              <a:t> </a:t>
            </a:r>
          </a:p>
        </p:txBody>
      </p:sp>
      <p:sp>
        <p:nvSpPr>
          <p:cNvPr id="24" name="Tekstfelt 23"/>
          <p:cNvSpPr txBox="1"/>
          <p:nvPr/>
        </p:nvSpPr>
        <p:spPr>
          <a:xfrm>
            <a:off x="2925056" y="6497885"/>
            <a:ext cx="2056018" cy="377749"/>
          </a:xfrm>
          <a:prstGeom prst="rect">
            <a:avLst/>
          </a:prstGeom>
          <a:noFill/>
        </p:spPr>
        <p:txBody>
          <a:bodyPr wrap="square" rtlCol="0">
            <a:spAutoFit/>
          </a:bodyPr>
          <a:lstStyle/>
          <a:p>
            <a:pPr algn="r"/>
            <a:r>
              <a:rPr lang="da-DK" dirty="0">
                <a:solidFill>
                  <a:srgbClr val="626738"/>
                </a:solidFill>
              </a:rPr>
              <a:t>BONDEMAND</a:t>
            </a:r>
          </a:p>
        </p:txBody>
      </p:sp>
    </p:spTree>
    <p:extLst>
      <p:ext uri="{BB962C8B-B14F-4D97-AF65-F5344CB8AC3E}">
        <p14:creationId xmlns:p14="http://schemas.microsoft.com/office/powerpoint/2010/main" val="256091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r"/>
            <a:r>
              <a:rPr lang="da-DK" sz="4000" dirty="0" err="1">
                <a:solidFill>
                  <a:srgbClr val="800000"/>
                </a:solidFill>
                <a:cs typeface="American Typewriter"/>
              </a:rPr>
              <a:t>romantic</a:t>
            </a:r>
            <a:r>
              <a:rPr lang="da-DK" sz="4000" dirty="0">
                <a:solidFill>
                  <a:srgbClr val="800000"/>
                </a:solidFill>
                <a:cs typeface="American Typewriter"/>
              </a:rPr>
              <a:t> </a:t>
            </a:r>
            <a:r>
              <a:rPr lang="da-DK" sz="4000" dirty="0" err="1">
                <a:solidFill>
                  <a:srgbClr val="800000"/>
                </a:solidFill>
                <a:cs typeface="American Typewriter"/>
              </a:rPr>
              <a:t>mentality</a:t>
            </a:r>
            <a:r>
              <a:rPr lang="da-DK" sz="4000" dirty="0">
                <a:solidFill>
                  <a:srgbClr val="800000"/>
                </a:solidFill>
                <a:cs typeface="American Typewriter"/>
              </a:rPr>
              <a:t>//</a:t>
            </a:r>
            <a:r>
              <a:rPr lang="da-DK" sz="4000" dirty="0" err="1">
                <a:solidFill>
                  <a:srgbClr val="800000"/>
                </a:solidFill>
                <a:cs typeface="American Typewriter"/>
              </a:rPr>
              <a:t>word-clo</a:t>
            </a:r>
            <a:r>
              <a:rPr lang="da-DK" sz="4000" dirty="0" err="1">
                <a:solidFill>
                  <a:srgbClr val="FF0000"/>
                </a:solidFill>
                <a:cs typeface="American Typewriter"/>
              </a:rPr>
              <a:t>u</a:t>
            </a:r>
            <a:r>
              <a:rPr lang="da-DK" sz="4000" dirty="0" err="1">
                <a:solidFill>
                  <a:srgbClr val="800000"/>
                </a:solidFill>
                <a:cs typeface="American Typewriter"/>
              </a:rPr>
              <a:t>d</a:t>
            </a:r>
            <a:endParaRPr lang="da-DK" sz="4000" dirty="0">
              <a:solidFill>
                <a:srgbClr val="800000"/>
              </a:solidFill>
              <a:cs typeface="American Typewriter"/>
            </a:endParaRPr>
          </a:p>
        </p:txBody>
      </p:sp>
      <p:pic>
        <p:nvPicPr>
          <p:cNvPr id="4" name="Pladsholder til indhold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2693813"/>
            <a:ext cx="9144000" cy="2193534"/>
          </a:xfrm>
        </p:spPr>
      </p:pic>
      <p:sp>
        <p:nvSpPr>
          <p:cNvPr id="5" name="Sky 4"/>
          <p:cNvSpPr/>
          <p:nvPr/>
        </p:nvSpPr>
        <p:spPr>
          <a:xfrm>
            <a:off x="-1201437" y="1667599"/>
            <a:ext cx="11028591" cy="4964313"/>
          </a:xfrm>
          <a:prstGeom prst="cloud">
            <a:avLst/>
          </a:prstGeom>
          <a:solidFill>
            <a:schemeClr val="bg2">
              <a:lumMod val="75000"/>
              <a:alpha val="30000"/>
            </a:schemeClr>
          </a:solidFill>
          <a:ln>
            <a:solidFill>
              <a:schemeClr val="bg2">
                <a:lumMod val="25000"/>
              </a:schemeClr>
            </a:solidFill>
            <a:prstDash val="lg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56952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3669145" y="1"/>
            <a:ext cx="5474855" cy="6857999"/>
          </a:xfrm>
          <a:prstGeom prst="rect">
            <a:avLst/>
          </a:prstGeom>
          <a:ln>
            <a:solidFill>
              <a:srgbClr val="000000"/>
            </a:solidFill>
          </a:ln>
        </p:spPr>
      </p:pic>
      <p:sp>
        <p:nvSpPr>
          <p:cNvPr id="2" name="Titel 1"/>
          <p:cNvSpPr>
            <a:spLocks noGrp="1"/>
          </p:cNvSpPr>
          <p:nvPr>
            <p:ph type="title"/>
          </p:nvPr>
        </p:nvSpPr>
        <p:spPr>
          <a:xfrm>
            <a:off x="5041869" y="2194504"/>
            <a:ext cx="3724970" cy="868362"/>
          </a:xfrm>
        </p:spPr>
        <p:txBody>
          <a:bodyPr>
            <a:normAutofit fontScale="90000"/>
          </a:bodyPr>
          <a:lstStyle/>
          <a:p>
            <a:pPr algn="r"/>
            <a:r>
              <a:rPr lang="da-DK" dirty="0" err="1">
                <a:solidFill>
                  <a:srgbClr val="008000"/>
                </a:solidFill>
              </a:rPr>
              <a:t>Keywords</a:t>
            </a:r>
            <a:r>
              <a:rPr lang="da-DK" dirty="0">
                <a:solidFill>
                  <a:srgbClr val="008000"/>
                </a:solidFill>
              </a:rPr>
              <a:t>//Troper//</a:t>
            </a:r>
            <a:br>
              <a:rPr lang="da-DK" dirty="0">
                <a:solidFill>
                  <a:srgbClr val="008000"/>
                </a:solidFill>
              </a:rPr>
            </a:br>
            <a:r>
              <a:rPr lang="da-DK" dirty="0">
                <a:solidFill>
                  <a:srgbClr val="008000"/>
                </a:solidFill>
              </a:rPr>
              <a:t>Motiver</a:t>
            </a:r>
          </a:p>
        </p:txBody>
      </p:sp>
      <p:pic>
        <p:nvPicPr>
          <p:cNvPr id="4" name="Billede 3"/>
          <p:cNvPicPr>
            <a:picLocks noChangeAspect="1"/>
          </p:cNvPicPr>
          <p:nvPr/>
        </p:nvPicPr>
        <p:blipFill rotWithShape="1">
          <a:blip r:embed="rId4" cstate="screen">
            <a:alphaModFix amt="55000"/>
            <a:extLst>
              <a:ext uri="{28A0092B-C50C-407E-A947-70E740481C1C}">
                <a14:useLocalDpi xmlns:a14="http://schemas.microsoft.com/office/drawing/2010/main"/>
              </a:ext>
            </a:extLst>
          </a:blip>
          <a:srcRect/>
          <a:stretch/>
        </p:blipFill>
        <p:spPr>
          <a:xfrm>
            <a:off x="0" y="1"/>
            <a:ext cx="3669146" cy="6858000"/>
          </a:xfrm>
          <a:prstGeom prst="rect">
            <a:avLst/>
          </a:prstGeom>
          <a:ln>
            <a:solidFill>
              <a:srgbClr val="000000"/>
            </a:solidFill>
          </a:ln>
        </p:spPr>
      </p:pic>
      <p:sp>
        <p:nvSpPr>
          <p:cNvPr id="6" name="Tekstfelt 5"/>
          <p:cNvSpPr txBox="1"/>
          <p:nvPr/>
        </p:nvSpPr>
        <p:spPr>
          <a:xfrm>
            <a:off x="179609" y="5887907"/>
            <a:ext cx="2668470" cy="369332"/>
          </a:xfrm>
          <a:prstGeom prst="rect">
            <a:avLst/>
          </a:prstGeom>
          <a:noFill/>
        </p:spPr>
        <p:txBody>
          <a:bodyPr wrap="square" rtlCol="0">
            <a:spAutoFit/>
          </a:bodyPr>
          <a:lstStyle/>
          <a:p>
            <a:r>
              <a:rPr lang="da-DK" dirty="0">
                <a:solidFill>
                  <a:schemeClr val="accent3">
                    <a:lumMod val="40000"/>
                    <a:lumOff val="60000"/>
                  </a:schemeClr>
                </a:solidFill>
              </a:rPr>
              <a:t>[SOLITARY WALKER]</a:t>
            </a:r>
          </a:p>
        </p:txBody>
      </p:sp>
      <p:sp>
        <p:nvSpPr>
          <p:cNvPr id="7" name="Tekstfelt 6"/>
          <p:cNvSpPr txBox="1"/>
          <p:nvPr/>
        </p:nvSpPr>
        <p:spPr>
          <a:xfrm>
            <a:off x="3938559" y="5887907"/>
            <a:ext cx="2565837" cy="369332"/>
          </a:xfrm>
          <a:prstGeom prst="rect">
            <a:avLst/>
          </a:prstGeom>
          <a:noFill/>
        </p:spPr>
        <p:txBody>
          <a:bodyPr wrap="square" rtlCol="0">
            <a:spAutoFit/>
          </a:bodyPr>
          <a:lstStyle/>
          <a:p>
            <a:r>
              <a:rPr lang="da-DK" dirty="0">
                <a:solidFill>
                  <a:schemeClr val="accent4">
                    <a:lumMod val="75000"/>
                  </a:schemeClr>
                </a:solidFill>
              </a:rPr>
              <a:t>[RUIN]</a:t>
            </a:r>
          </a:p>
        </p:txBody>
      </p:sp>
      <p:sp>
        <p:nvSpPr>
          <p:cNvPr id="8" name="Tekstfelt 7"/>
          <p:cNvSpPr txBox="1"/>
          <p:nvPr/>
        </p:nvSpPr>
        <p:spPr>
          <a:xfrm>
            <a:off x="5230147" y="212719"/>
            <a:ext cx="3164298" cy="461665"/>
          </a:xfrm>
          <a:prstGeom prst="rect">
            <a:avLst/>
          </a:prstGeom>
          <a:noFill/>
        </p:spPr>
        <p:txBody>
          <a:bodyPr wrap="square" rtlCol="0">
            <a:spAutoFit/>
          </a:bodyPr>
          <a:lstStyle/>
          <a:p>
            <a:r>
              <a:rPr lang="da-DK" sz="2400" dirty="0" err="1">
                <a:solidFill>
                  <a:schemeClr val="accent6">
                    <a:lumMod val="75000"/>
                  </a:schemeClr>
                </a:solidFill>
              </a:rPr>
              <a:t>Romantic</a:t>
            </a:r>
            <a:r>
              <a:rPr lang="da-DK" sz="2400" dirty="0">
                <a:solidFill>
                  <a:schemeClr val="accent6">
                    <a:lumMod val="75000"/>
                  </a:schemeClr>
                </a:solidFill>
              </a:rPr>
              <a:t> </a:t>
            </a:r>
            <a:r>
              <a:rPr lang="da-DK" sz="2400" dirty="0" err="1">
                <a:solidFill>
                  <a:schemeClr val="accent6">
                    <a:lumMod val="75000"/>
                  </a:schemeClr>
                </a:solidFill>
              </a:rPr>
              <a:t>Rewilding</a:t>
            </a:r>
            <a:r>
              <a:rPr lang="da-DK" sz="2400" dirty="0">
                <a:solidFill>
                  <a:schemeClr val="accent6">
                    <a:lumMod val="75000"/>
                  </a:schemeClr>
                </a:solidFill>
              </a:rPr>
              <a:t>:</a:t>
            </a:r>
          </a:p>
        </p:txBody>
      </p:sp>
      <p:sp>
        <p:nvSpPr>
          <p:cNvPr id="9" name="Tekstfelt 8"/>
          <p:cNvSpPr txBox="1"/>
          <p:nvPr/>
        </p:nvSpPr>
        <p:spPr>
          <a:xfrm>
            <a:off x="1449698" y="6308551"/>
            <a:ext cx="1834574" cy="276999"/>
          </a:xfrm>
          <a:prstGeom prst="rect">
            <a:avLst/>
          </a:prstGeom>
          <a:noFill/>
        </p:spPr>
        <p:txBody>
          <a:bodyPr wrap="square" rtlCol="0">
            <a:spAutoFit/>
          </a:bodyPr>
          <a:lstStyle/>
          <a:p>
            <a:r>
              <a:rPr lang="da-DK" sz="1200" dirty="0">
                <a:solidFill>
                  <a:schemeClr val="accent3">
                    <a:lumMod val="40000"/>
                    <a:lumOff val="60000"/>
                  </a:schemeClr>
                </a:solidFill>
              </a:rPr>
              <a:t>THE GREAT ESCAPE</a:t>
            </a:r>
          </a:p>
        </p:txBody>
      </p:sp>
      <p:sp>
        <p:nvSpPr>
          <p:cNvPr id="10" name="Tekstfelt 9"/>
          <p:cNvSpPr txBox="1"/>
          <p:nvPr/>
        </p:nvSpPr>
        <p:spPr>
          <a:xfrm>
            <a:off x="4143826" y="6326196"/>
            <a:ext cx="2668470" cy="276999"/>
          </a:xfrm>
          <a:prstGeom prst="rect">
            <a:avLst/>
          </a:prstGeom>
          <a:noFill/>
        </p:spPr>
        <p:txBody>
          <a:bodyPr wrap="square" rtlCol="0">
            <a:spAutoFit/>
          </a:bodyPr>
          <a:lstStyle/>
          <a:p>
            <a:r>
              <a:rPr lang="da-DK" sz="1200" dirty="0">
                <a:solidFill>
                  <a:schemeClr val="accent3"/>
                </a:solidFill>
              </a:rPr>
              <a:t>THE GREAT DECAY</a:t>
            </a:r>
          </a:p>
        </p:txBody>
      </p:sp>
    </p:spTree>
    <p:extLst>
      <p:ext uri="{BB962C8B-B14F-4D97-AF65-F5344CB8AC3E}">
        <p14:creationId xmlns:p14="http://schemas.microsoft.com/office/powerpoint/2010/main" val="3833121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normAutofit/>
          </a:bodyPr>
          <a:lstStyle/>
          <a:p>
            <a:pPr marL="0" indent="0">
              <a:buNone/>
            </a:pPr>
            <a:r>
              <a:rPr lang="da-DK" sz="28700" dirty="0">
                <a:solidFill>
                  <a:srgbClr val="948A54"/>
                </a:solidFill>
              </a:rPr>
              <a:t>3</a:t>
            </a:r>
          </a:p>
        </p:txBody>
      </p:sp>
    </p:spTree>
    <p:extLst>
      <p:ext uri="{BB962C8B-B14F-4D97-AF65-F5344CB8AC3E}">
        <p14:creationId xmlns:p14="http://schemas.microsoft.com/office/powerpoint/2010/main" val="4350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3">
            <a:alphaModFix amt="18000"/>
            <a:extLst>
              <a:ext uri="{BEBA8EAE-BF5A-486C-A8C5-ECC9F3942E4B}">
                <a14:imgProps xmlns:a14="http://schemas.microsoft.com/office/drawing/2010/main">
                  <a14:imgLayer r:embed="rId4">
                    <a14:imgEffect>
                      <a14:artisticPlasticWrap/>
                    </a14:imgEffect>
                  </a14:imgLayer>
                </a14:imgProps>
              </a:ext>
            </a:extLst>
          </a:blip>
          <a:stretch>
            <a:fillRect/>
          </a:stretch>
        </p:blipFill>
        <p:spPr>
          <a:xfrm>
            <a:off x="0" y="-25656"/>
            <a:ext cx="9144001" cy="6883655"/>
          </a:xfrm>
          <a:prstGeom prst="rect">
            <a:avLst/>
          </a:prstGeom>
        </p:spPr>
      </p:pic>
      <p:sp>
        <p:nvSpPr>
          <p:cNvPr id="2" name="Titel 1"/>
          <p:cNvSpPr>
            <a:spLocks noGrp="1"/>
          </p:cNvSpPr>
          <p:nvPr>
            <p:ph type="ctrTitle"/>
          </p:nvPr>
        </p:nvSpPr>
        <p:spPr>
          <a:xfrm>
            <a:off x="1254969" y="2914659"/>
            <a:ext cx="7772400" cy="1470025"/>
          </a:xfrm>
        </p:spPr>
        <p:txBody>
          <a:bodyPr>
            <a:noAutofit/>
          </a:bodyPr>
          <a:lstStyle/>
          <a:p>
            <a:pPr algn="r"/>
            <a:r>
              <a:rPr lang="da-DK" sz="3600" dirty="0">
                <a:solidFill>
                  <a:schemeClr val="accent2">
                    <a:lumMod val="50000"/>
                  </a:schemeClr>
                </a:solidFill>
                <a:latin typeface="Courier New"/>
                <a:cs typeface="Courier New"/>
              </a:rPr>
              <a:t/>
            </a:r>
            <a:br>
              <a:rPr lang="da-DK" sz="3600" dirty="0">
                <a:solidFill>
                  <a:schemeClr val="accent2">
                    <a:lumMod val="50000"/>
                  </a:schemeClr>
                </a:solidFill>
                <a:latin typeface="Courier New"/>
                <a:cs typeface="Courier New"/>
              </a:rPr>
            </a:br>
            <a:r>
              <a:rPr lang="da-DK" sz="3600" dirty="0" err="1">
                <a:solidFill>
                  <a:schemeClr val="accent2">
                    <a:lumMod val="50000"/>
                  </a:schemeClr>
                </a:solidFill>
                <a:latin typeface="Courier New"/>
                <a:cs typeface="Courier New"/>
              </a:rPr>
              <a:t>Shabby</a:t>
            </a:r>
            <a:r>
              <a:rPr lang="da-DK" sz="3600" dirty="0">
                <a:solidFill>
                  <a:schemeClr val="accent2">
                    <a:lumMod val="50000"/>
                  </a:schemeClr>
                </a:solidFill>
                <a:latin typeface="Courier New"/>
                <a:cs typeface="Courier New"/>
              </a:rPr>
              <a:t> </a:t>
            </a:r>
            <a:r>
              <a:rPr lang="da-DK" sz="3600" dirty="0" err="1">
                <a:solidFill>
                  <a:schemeClr val="accent2">
                    <a:lumMod val="50000"/>
                  </a:schemeClr>
                </a:solidFill>
                <a:latin typeface="Courier New"/>
                <a:cs typeface="Courier New"/>
              </a:rPr>
              <a:t>Chic</a:t>
            </a:r>
            <a:r>
              <a:rPr lang="da-DK" sz="3600" dirty="0">
                <a:solidFill>
                  <a:schemeClr val="accent2">
                    <a:lumMod val="50000"/>
                  </a:schemeClr>
                </a:solidFill>
                <a:latin typeface="Courier New"/>
                <a:cs typeface="Courier New"/>
              </a:rPr>
              <a:t> Containers</a:t>
            </a:r>
            <a:br>
              <a:rPr lang="da-DK" sz="3600" dirty="0">
                <a:solidFill>
                  <a:schemeClr val="accent2">
                    <a:lumMod val="50000"/>
                  </a:schemeClr>
                </a:solidFill>
                <a:latin typeface="Courier New"/>
                <a:cs typeface="Courier New"/>
              </a:rPr>
            </a:br>
            <a:r>
              <a:rPr lang="da-DK" sz="3600" dirty="0">
                <a:solidFill>
                  <a:schemeClr val="accent2">
                    <a:lumMod val="50000"/>
                  </a:schemeClr>
                </a:solidFill>
                <a:latin typeface="Courier New"/>
                <a:cs typeface="Courier New"/>
              </a:rPr>
              <a:t>of Total Devotion </a:t>
            </a:r>
          </a:p>
        </p:txBody>
      </p:sp>
      <p:sp>
        <p:nvSpPr>
          <p:cNvPr id="6" name="Tekstfelt 5"/>
          <p:cNvSpPr txBox="1"/>
          <p:nvPr/>
        </p:nvSpPr>
        <p:spPr>
          <a:xfrm>
            <a:off x="308939" y="194369"/>
            <a:ext cx="8541870" cy="923330"/>
          </a:xfrm>
          <a:prstGeom prst="rect">
            <a:avLst/>
          </a:prstGeom>
          <a:noFill/>
        </p:spPr>
        <p:txBody>
          <a:bodyPr wrap="square" rtlCol="0">
            <a:spAutoFit/>
          </a:bodyPr>
          <a:lstStyle/>
          <a:p>
            <a:r>
              <a:rPr lang="da-DK" sz="1200" dirty="0">
                <a:solidFill>
                  <a:schemeClr val="bg2">
                    <a:lumMod val="25000"/>
                  </a:schemeClr>
                </a:solidFill>
                <a:latin typeface="Courier New"/>
                <a:cs typeface="Courier New"/>
              </a:rPr>
              <a:t>Katrine Frøkjær </a:t>
            </a:r>
            <a:r>
              <a:rPr lang="da-DK" sz="1200" dirty="0" err="1">
                <a:solidFill>
                  <a:schemeClr val="bg2">
                    <a:lumMod val="25000"/>
                  </a:schemeClr>
                </a:solidFill>
                <a:latin typeface="Courier New"/>
                <a:cs typeface="Courier New"/>
              </a:rPr>
              <a:t>Baunvig</a:t>
            </a:r>
            <a:endParaRPr lang="da-DK" sz="1200" dirty="0">
              <a:solidFill>
                <a:schemeClr val="bg2">
                  <a:lumMod val="25000"/>
                </a:schemeClr>
              </a:solidFill>
              <a:latin typeface="Courier New"/>
              <a:cs typeface="Courier New"/>
            </a:endParaRPr>
          </a:p>
          <a:p>
            <a:r>
              <a:rPr lang="da-DK" sz="1200" dirty="0" err="1">
                <a:solidFill>
                  <a:schemeClr val="bg2">
                    <a:lumMod val="25000"/>
                  </a:schemeClr>
                </a:solidFill>
                <a:latin typeface="Courier New"/>
                <a:cs typeface="Courier New"/>
              </a:rPr>
              <a:t>Associate</a:t>
            </a:r>
            <a:r>
              <a:rPr lang="da-DK" sz="1200" dirty="0">
                <a:solidFill>
                  <a:schemeClr val="bg2">
                    <a:lumMod val="25000"/>
                  </a:schemeClr>
                </a:solidFill>
                <a:latin typeface="Courier New"/>
                <a:cs typeface="Courier New"/>
              </a:rPr>
              <a:t> professor</a:t>
            </a:r>
          </a:p>
          <a:p>
            <a:r>
              <a:rPr lang="da-DK" sz="1200" dirty="0">
                <a:solidFill>
                  <a:schemeClr val="bg2">
                    <a:lumMod val="25000"/>
                  </a:schemeClr>
                </a:solidFill>
                <a:latin typeface="Courier New"/>
                <a:cs typeface="Courier New"/>
              </a:rPr>
              <a:t>Studies of religions</a:t>
            </a:r>
            <a:br>
              <a:rPr lang="da-DK" sz="1200" dirty="0">
                <a:solidFill>
                  <a:schemeClr val="bg2">
                    <a:lumMod val="25000"/>
                  </a:schemeClr>
                </a:solidFill>
                <a:latin typeface="Courier New"/>
                <a:cs typeface="Courier New"/>
              </a:rPr>
            </a:br>
            <a:r>
              <a:rPr lang="da-DK" sz="1200" dirty="0" err="1">
                <a:solidFill>
                  <a:schemeClr val="bg2">
                    <a:lumMod val="25000"/>
                  </a:schemeClr>
                </a:solidFill>
                <a:latin typeface="Courier New"/>
                <a:cs typeface="Courier New"/>
              </a:rPr>
              <a:t>baunvig@sdu.dk</a:t>
            </a:r>
            <a:r>
              <a:rPr lang="da-DK" dirty="0">
                <a:solidFill>
                  <a:schemeClr val="bg2">
                    <a:lumMod val="25000"/>
                  </a:schemeClr>
                </a:solidFill>
                <a:latin typeface="Courier New"/>
                <a:cs typeface="Courier New"/>
              </a:rPr>
              <a:t> </a:t>
            </a:r>
            <a:r>
              <a:rPr lang="da-DK" dirty="0"/>
              <a:t>				</a:t>
            </a:r>
          </a:p>
        </p:txBody>
      </p:sp>
      <p:pic>
        <p:nvPicPr>
          <p:cNvPr id="4" name="Billede 3"/>
          <p:cNvPicPr>
            <a:picLocks noChangeAspect="1"/>
          </p:cNvPicPr>
          <p:nvPr/>
        </p:nvPicPr>
        <p:blipFill>
          <a:blip r:embed="rId5">
            <a:alphaModFix amt="25000"/>
          </a:blip>
          <a:stretch>
            <a:fillRect/>
          </a:stretch>
        </p:blipFill>
        <p:spPr>
          <a:xfrm>
            <a:off x="217078" y="201003"/>
            <a:ext cx="4623033" cy="6379786"/>
          </a:xfrm>
          <a:prstGeom prst="rect">
            <a:avLst/>
          </a:prstGeom>
          <a:ln>
            <a:solidFill>
              <a:srgbClr val="A6A6A6"/>
            </a:solidFill>
            <a:prstDash val="lgDashDotDot"/>
          </a:ln>
        </p:spPr>
      </p:pic>
      <p:sp>
        <p:nvSpPr>
          <p:cNvPr id="9" name="Tekstfelt 8"/>
          <p:cNvSpPr txBox="1"/>
          <p:nvPr/>
        </p:nvSpPr>
        <p:spPr>
          <a:xfrm>
            <a:off x="2253683" y="194369"/>
            <a:ext cx="7511202" cy="3170099"/>
          </a:xfrm>
          <a:prstGeom prst="rect">
            <a:avLst/>
          </a:prstGeom>
          <a:noFill/>
        </p:spPr>
        <p:txBody>
          <a:bodyPr wrap="square" rtlCol="0">
            <a:spAutoFit/>
          </a:bodyPr>
          <a:lstStyle/>
          <a:p>
            <a:r>
              <a:rPr lang="da-DK" sz="20000" b="1" dirty="0">
                <a:solidFill>
                  <a:schemeClr val="accent2">
                    <a:lumMod val="50000"/>
                  </a:schemeClr>
                </a:solidFill>
                <a:latin typeface="Edwardian Script ITC"/>
                <a:cs typeface="Edwardian Script ITC"/>
              </a:rPr>
              <a:t>!!!!!!!!!</a:t>
            </a:r>
          </a:p>
        </p:txBody>
      </p:sp>
      <p:pic>
        <p:nvPicPr>
          <p:cNvPr id="7" name="Billed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8363" y="220501"/>
            <a:ext cx="912447" cy="912447"/>
          </a:xfrm>
          <a:prstGeom prst="rect">
            <a:avLst/>
          </a:prstGeom>
        </p:spPr>
      </p:pic>
      <p:sp>
        <p:nvSpPr>
          <p:cNvPr id="8" name="Rektangel 7"/>
          <p:cNvSpPr/>
          <p:nvPr/>
        </p:nvSpPr>
        <p:spPr>
          <a:xfrm>
            <a:off x="7938364" y="217253"/>
            <a:ext cx="912446" cy="912446"/>
          </a:xfrm>
          <a:prstGeom prst="rect">
            <a:avLst/>
          </a:prstGeom>
          <a:solidFill>
            <a:schemeClr val="bg2">
              <a:lumMod val="75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2" name="Tekstfelt 11"/>
          <p:cNvSpPr txBox="1"/>
          <p:nvPr/>
        </p:nvSpPr>
        <p:spPr>
          <a:xfrm>
            <a:off x="3358628" y="4716946"/>
            <a:ext cx="5434981" cy="1384995"/>
          </a:xfrm>
          <a:prstGeom prst="rect">
            <a:avLst/>
          </a:prstGeom>
          <a:noFill/>
        </p:spPr>
        <p:txBody>
          <a:bodyPr wrap="square" rtlCol="0">
            <a:spAutoFit/>
          </a:bodyPr>
          <a:lstStyle/>
          <a:p>
            <a:pPr algn="r"/>
            <a:r>
              <a:rPr lang="da-DK" sz="2800" dirty="0" err="1">
                <a:latin typeface="Courier New"/>
                <a:cs typeface="Courier New"/>
              </a:rPr>
              <a:t>Romanticists</a:t>
            </a:r>
            <a:r>
              <a:rPr lang="da-DK" sz="2800" dirty="0">
                <a:latin typeface="Courier New"/>
                <a:cs typeface="Courier New"/>
              </a:rPr>
              <a:t> on Narrative Search for </a:t>
            </a:r>
            <a:r>
              <a:rPr lang="da-DK" sz="2800" dirty="0" err="1">
                <a:latin typeface="Courier New"/>
                <a:cs typeface="Courier New"/>
              </a:rPr>
              <a:t>Peak</a:t>
            </a:r>
            <a:r>
              <a:rPr lang="da-DK" sz="2800" dirty="0">
                <a:latin typeface="Courier New"/>
                <a:cs typeface="Courier New"/>
              </a:rPr>
              <a:t> </a:t>
            </a:r>
            <a:r>
              <a:rPr lang="da-DK" sz="2800" dirty="0" err="1">
                <a:latin typeface="Courier New"/>
                <a:cs typeface="Courier New"/>
              </a:rPr>
              <a:t>Experience</a:t>
            </a:r>
            <a:endParaRPr lang="da-DK" sz="2800" dirty="0">
              <a:latin typeface="Courier New"/>
              <a:cs typeface="Courier New"/>
            </a:endParaRPr>
          </a:p>
        </p:txBody>
      </p:sp>
      <p:sp>
        <p:nvSpPr>
          <p:cNvPr id="13" name="Tekstfelt 12"/>
          <p:cNvSpPr txBox="1"/>
          <p:nvPr/>
        </p:nvSpPr>
        <p:spPr>
          <a:xfrm>
            <a:off x="131492" y="6581001"/>
            <a:ext cx="4708619" cy="276999"/>
          </a:xfrm>
          <a:prstGeom prst="rect">
            <a:avLst/>
          </a:prstGeom>
          <a:noFill/>
        </p:spPr>
        <p:txBody>
          <a:bodyPr wrap="square" rtlCol="0">
            <a:spAutoFit/>
          </a:bodyPr>
          <a:lstStyle/>
          <a:p>
            <a:r>
              <a:rPr lang="da-DK" sz="1200" i="1" dirty="0">
                <a:latin typeface="Courier New"/>
                <a:cs typeface="Courier New"/>
              </a:rPr>
              <a:t>Friedrich </a:t>
            </a:r>
            <a:r>
              <a:rPr lang="da-DK" sz="1200" i="1" dirty="0" err="1">
                <a:latin typeface="Courier New"/>
                <a:cs typeface="Courier New"/>
              </a:rPr>
              <a:t>Schiller’s</a:t>
            </a:r>
            <a:r>
              <a:rPr lang="da-DK" sz="1200" i="1" dirty="0">
                <a:latin typeface="Courier New"/>
                <a:cs typeface="Courier New"/>
              </a:rPr>
              <a:t> Die </a:t>
            </a:r>
            <a:r>
              <a:rPr lang="da-DK" sz="1200" i="1" dirty="0" err="1">
                <a:latin typeface="Courier New"/>
                <a:cs typeface="Courier New"/>
              </a:rPr>
              <a:t>Jungfrau</a:t>
            </a:r>
            <a:r>
              <a:rPr lang="da-DK" sz="1200" i="1" dirty="0">
                <a:latin typeface="Courier New"/>
                <a:cs typeface="Courier New"/>
              </a:rPr>
              <a:t> von </a:t>
            </a:r>
            <a:r>
              <a:rPr lang="da-DK" sz="1200" i="1" dirty="0" err="1">
                <a:latin typeface="Courier New"/>
                <a:cs typeface="Courier New"/>
              </a:rPr>
              <a:t>Orléans</a:t>
            </a:r>
            <a:endParaRPr lang="da-DK" sz="1200" i="1" dirty="0">
              <a:latin typeface="Courier New"/>
              <a:cs typeface="Courier New"/>
            </a:endParaRPr>
          </a:p>
        </p:txBody>
      </p:sp>
    </p:spTree>
    <p:extLst>
      <p:ext uri="{BB962C8B-B14F-4D97-AF65-F5344CB8AC3E}">
        <p14:creationId xmlns:p14="http://schemas.microsoft.com/office/powerpoint/2010/main" val="1413587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200622" y="-4529961"/>
            <a:ext cx="3758867" cy="3977187"/>
          </a:xfrm>
        </p:spPr>
        <p:txBody>
          <a:bodyPr>
            <a:noAutofit/>
          </a:bodyPr>
          <a:lstStyle/>
          <a:p>
            <a:pPr marL="0" indent="0" algn="ctr">
              <a:buNone/>
            </a:pPr>
            <a:r>
              <a:rPr lang="en-GB" sz="85700" dirty="0">
                <a:solidFill>
                  <a:srgbClr val="FDEADA"/>
                </a:solidFill>
                <a:latin typeface="Baoli SC Regular"/>
                <a:cs typeface="Baoli SC Regular"/>
              </a:rPr>
              <a:t>!</a:t>
            </a:r>
          </a:p>
        </p:txBody>
      </p:sp>
      <p:sp>
        <p:nvSpPr>
          <p:cNvPr id="2" name="Titel 1"/>
          <p:cNvSpPr>
            <a:spLocks noGrp="1"/>
          </p:cNvSpPr>
          <p:nvPr>
            <p:ph type="title"/>
          </p:nvPr>
        </p:nvSpPr>
        <p:spPr/>
        <p:txBody>
          <a:bodyPr>
            <a:noAutofit/>
          </a:bodyPr>
          <a:lstStyle/>
          <a:p>
            <a:pPr marL="285750" indent="-285750" algn="r"/>
            <a:r>
              <a:rPr lang="en-GB" sz="3200" dirty="0">
                <a:solidFill>
                  <a:schemeClr val="bg2">
                    <a:lumMod val="50000"/>
                  </a:schemeClr>
                </a:solidFill>
                <a:latin typeface="Courier New"/>
                <a:cs typeface="Courier New"/>
              </a:rPr>
              <a:t>STRIKING STYLISTIC INDICATIONS OF EMOTIONAL INTENSITY</a:t>
            </a:r>
          </a:p>
        </p:txBody>
      </p:sp>
      <p:pic>
        <p:nvPicPr>
          <p:cNvPr id="4" name="Billede 3"/>
          <p:cNvPicPr>
            <a:picLocks noChangeAspect="1"/>
          </p:cNvPicPr>
          <p:nvPr/>
        </p:nvPicPr>
        <p:blipFill>
          <a:blip r:embed="rId3">
            <a:alphaModFix amt="25000"/>
          </a:blip>
          <a:stretch>
            <a:fillRect/>
          </a:stretch>
        </p:blipFill>
        <p:spPr>
          <a:xfrm>
            <a:off x="0" y="2128"/>
            <a:ext cx="4953000" cy="6835142"/>
          </a:xfrm>
          <a:prstGeom prst="rect">
            <a:avLst/>
          </a:prstGeom>
          <a:ln>
            <a:noFill/>
          </a:ln>
        </p:spPr>
      </p:pic>
      <p:sp>
        <p:nvSpPr>
          <p:cNvPr id="5" name="Rektangel 4"/>
          <p:cNvSpPr/>
          <p:nvPr/>
        </p:nvSpPr>
        <p:spPr>
          <a:xfrm>
            <a:off x="846614" y="1746334"/>
            <a:ext cx="7722490" cy="4683351"/>
          </a:xfrm>
          <a:prstGeom prst="rect">
            <a:avLst/>
          </a:prstGeom>
          <a:solidFill>
            <a:schemeClr val="bg2">
              <a:lumMod val="90000"/>
              <a:alpha val="93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6" name="Billede 5" descr="!.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9666" y="1922238"/>
            <a:ext cx="7367828" cy="2894806"/>
          </a:xfrm>
          <a:prstGeom prst="rect">
            <a:avLst/>
          </a:prstGeom>
          <a:ln>
            <a:solidFill>
              <a:srgbClr val="948A54"/>
            </a:solidFill>
          </a:ln>
        </p:spPr>
      </p:pic>
      <p:sp>
        <p:nvSpPr>
          <p:cNvPr id="8" name="Ellipse 7"/>
          <p:cNvSpPr/>
          <p:nvPr/>
        </p:nvSpPr>
        <p:spPr>
          <a:xfrm>
            <a:off x="1418650" y="1922238"/>
            <a:ext cx="514833" cy="28948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Tekstfelt 8"/>
          <p:cNvSpPr txBox="1"/>
          <p:nvPr/>
        </p:nvSpPr>
        <p:spPr>
          <a:xfrm>
            <a:off x="1418649" y="4977235"/>
            <a:ext cx="777969" cy="369332"/>
          </a:xfrm>
          <a:prstGeom prst="rect">
            <a:avLst/>
          </a:prstGeom>
          <a:noFill/>
        </p:spPr>
        <p:txBody>
          <a:bodyPr wrap="square" rtlCol="0">
            <a:spAutoFit/>
          </a:bodyPr>
          <a:lstStyle/>
          <a:p>
            <a:r>
              <a:rPr lang="da-DK" dirty="0">
                <a:latin typeface="Avenir Next Regular"/>
                <a:cs typeface="Avenir Next Regular"/>
              </a:rPr>
              <a:t>1800</a:t>
            </a:r>
          </a:p>
        </p:txBody>
      </p:sp>
      <p:cxnSp>
        <p:nvCxnSpPr>
          <p:cNvPr id="10" name="Lige forbindelse 9"/>
          <p:cNvCxnSpPr/>
          <p:nvPr/>
        </p:nvCxnSpPr>
        <p:spPr>
          <a:xfrm>
            <a:off x="3290830" y="3352483"/>
            <a:ext cx="0" cy="1171208"/>
          </a:xfrm>
          <a:prstGeom prst="line">
            <a:avLst/>
          </a:prstGeom>
          <a:ln>
            <a:solidFill>
              <a:srgbClr val="C4BD97"/>
            </a:solidFill>
          </a:ln>
        </p:spPr>
        <p:style>
          <a:lnRef idx="2">
            <a:schemeClr val="accent1"/>
          </a:lnRef>
          <a:fillRef idx="0">
            <a:schemeClr val="accent1"/>
          </a:fillRef>
          <a:effectRef idx="1">
            <a:schemeClr val="accent1"/>
          </a:effectRef>
          <a:fontRef idx="minor">
            <a:schemeClr val="tx1"/>
          </a:fontRef>
        </p:style>
      </p:cxnSp>
      <p:sp>
        <p:nvSpPr>
          <p:cNvPr id="11" name="Tekstfelt 10"/>
          <p:cNvSpPr txBox="1"/>
          <p:nvPr/>
        </p:nvSpPr>
        <p:spPr>
          <a:xfrm>
            <a:off x="2901845" y="4977235"/>
            <a:ext cx="777969" cy="369332"/>
          </a:xfrm>
          <a:prstGeom prst="rect">
            <a:avLst/>
          </a:prstGeom>
          <a:noFill/>
        </p:spPr>
        <p:txBody>
          <a:bodyPr wrap="square" rtlCol="0">
            <a:spAutoFit/>
          </a:bodyPr>
          <a:lstStyle/>
          <a:p>
            <a:r>
              <a:rPr lang="da-DK" dirty="0">
                <a:latin typeface="Avenir Next Regular"/>
                <a:cs typeface="Avenir Next Regular"/>
              </a:rPr>
              <a:t>1848</a:t>
            </a:r>
          </a:p>
        </p:txBody>
      </p:sp>
      <p:cxnSp>
        <p:nvCxnSpPr>
          <p:cNvPr id="12" name="Lige forbindelse 11"/>
          <p:cNvCxnSpPr/>
          <p:nvPr/>
        </p:nvCxnSpPr>
        <p:spPr>
          <a:xfrm>
            <a:off x="5575799" y="3578548"/>
            <a:ext cx="0" cy="995447"/>
          </a:xfrm>
          <a:prstGeom prst="line">
            <a:avLst/>
          </a:prstGeom>
          <a:ln>
            <a:solidFill>
              <a:srgbClr val="C4BD97"/>
            </a:solidFill>
          </a:ln>
        </p:spPr>
        <p:style>
          <a:lnRef idx="2">
            <a:schemeClr val="accent1"/>
          </a:lnRef>
          <a:fillRef idx="0">
            <a:schemeClr val="accent1"/>
          </a:fillRef>
          <a:effectRef idx="1">
            <a:schemeClr val="accent1"/>
          </a:effectRef>
          <a:fontRef idx="minor">
            <a:schemeClr val="tx1"/>
          </a:fontRef>
        </p:style>
      </p:cxnSp>
      <p:cxnSp>
        <p:nvCxnSpPr>
          <p:cNvPr id="13" name="Lige forbindelse 12"/>
          <p:cNvCxnSpPr/>
          <p:nvPr/>
        </p:nvCxnSpPr>
        <p:spPr>
          <a:xfrm>
            <a:off x="6387596" y="3428443"/>
            <a:ext cx="0" cy="1171208"/>
          </a:xfrm>
          <a:prstGeom prst="line">
            <a:avLst/>
          </a:prstGeom>
          <a:ln>
            <a:solidFill>
              <a:srgbClr val="C4BD97"/>
            </a:solidFill>
          </a:ln>
        </p:spPr>
        <p:style>
          <a:lnRef idx="2">
            <a:schemeClr val="accent1"/>
          </a:lnRef>
          <a:fillRef idx="0">
            <a:schemeClr val="accent1"/>
          </a:fillRef>
          <a:effectRef idx="1">
            <a:schemeClr val="accent1"/>
          </a:effectRef>
          <a:fontRef idx="minor">
            <a:schemeClr val="tx1"/>
          </a:fontRef>
        </p:style>
      </p:cxnSp>
      <p:sp>
        <p:nvSpPr>
          <p:cNvPr id="14" name="Tekstfelt 13"/>
          <p:cNvSpPr txBox="1"/>
          <p:nvPr/>
        </p:nvSpPr>
        <p:spPr>
          <a:xfrm>
            <a:off x="5346102" y="2904652"/>
            <a:ext cx="1258479" cy="369332"/>
          </a:xfrm>
          <a:prstGeom prst="rect">
            <a:avLst/>
          </a:prstGeom>
          <a:solidFill>
            <a:schemeClr val="bg1"/>
          </a:solidFill>
          <a:ln>
            <a:solidFill>
              <a:schemeClr val="bg2">
                <a:lumMod val="75000"/>
              </a:schemeClr>
            </a:solidFill>
          </a:ln>
        </p:spPr>
        <p:txBody>
          <a:bodyPr wrap="square" rtlCol="0">
            <a:spAutoFit/>
          </a:bodyPr>
          <a:lstStyle/>
          <a:p>
            <a:r>
              <a:rPr lang="da-DK" dirty="0">
                <a:solidFill>
                  <a:srgbClr val="FF0000"/>
                </a:solidFill>
              </a:rPr>
              <a:t> !            !!</a:t>
            </a:r>
          </a:p>
        </p:txBody>
      </p:sp>
      <p:sp>
        <p:nvSpPr>
          <p:cNvPr id="15" name="Tekstfelt 14"/>
          <p:cNvSpPr txBox="1"/>
          <p:nvPr/>
        </p:nvSpPr>
        <p:spPr>
          <a:xfrm flipH="1">
            <a:off x="5207367" y="4979295"/>
            <a:ext cx="842944" cy="369332"/>
          </a:xfrm>
          <a:prstGeom prst="rect">
            <a:avLst/>
          </a:prstGeom>
          <a:noFill/>
        </p:spPr>
        <p:txBody>
          <a:bodyPr wrap="square" rtlCol="0">
            <a:spAutoFit/>
          </a:bodyPr>
          <a:lstStyle/>
          <a:p>
            <a:r>
              <a:rPr lang="da-DK" dirty="0">
                <a:latin typeface="Avenir Next Regular"/>
                <a:cs typeface="Avenir Next Regular"/>
              </a:rPr>
              <a:t>1917</a:t>
            </a:r>
          </a:p>
        </p:txBody>
      </p:sp>
      <p:sp>
        <p:nvSpPr>
          <p:cNvPr id="16" name="Tekstfelt 15"/>
          <p:cNvSpPr txBox="1"/>
          <p:nvPr/>
        </p:nvSpPr>
        <p:spPr>
          <a:xfrm flipH="1">
            <a:off x="6061751" y="4979295"/>
            <a:ext cx="842944" cy="369332"/>
          </a:xfrm>
          <a:prstGeom prst="rect">
            <a:avLst/>
          </a:prstGeom>
          <a:noFill/>
        </p:spPr>
        <p:txBody>
          <a:bodyPr wrap="square" rtlCol="0">
            <a:spAutoFit/>
          </a:bodyPr>
          <a:lstStyle/>
          <a:p>
            <a:r>
              <a:rPr lang="da-DK" dirty="0">
                <a:latin typeface="Avenir Next Regular"/>
                <a:cs typeface="Avenir Next Regular"/>
              </a:rPr>
              <a:t>1944</a:t>
            </a:r>
          </a:p>
        </p:txBody>
      </p:sp>
      <p:sp>
        <p:nvSpPr>
          <p:cNvPr id="17" name="Tekstfelt 16"/>
          <p:cNvSpPr txBox="1"/>
          <p:nvPr/>
        </p:nvSpPr>
        <p:spPr>
          <a:xfrm>
            <a:off x="3232011" y="5935020"/>
            <a:ext cx="5125445" cy="369332"/>
          </a:xfrm>
          <a:prstGeom prst="rect">
            <a:avLst/>
          </a:prstGeom>
          <a:noFill/>
        </p:spPr>
        <p:txBody>
          <a:bodyPr wrap="square" rtlCol="0">
            <a:spAutoFit/>
          </a:bodyPr>
          <a:lstStyle/>
          <a:p>
            <a:pPr algn="r"/>
            <a:r>
              <a:rPr lang="da-DK" dirty="0">
                <a:latin typeface="Avenir Next Regular"/>
                <a:cs typeface="Avenir Next Regular"/>
              </a:rPr>
              <a:t>Distribution of </a:t>
            </a:r>
            <a:r>
              <a:rPr lang="da-DK" dirty="0" err="1">
                <a:latin typeface="Avenir Next Regular"/>
                <a:cs typeface="Avenir Next Regular"/>
              </a:rPr>
              <a:t>exclamation</a:t>
            </a:r>
            <a:r>
              <a:rPr lang="da-DK" dirty="0">
                <a:latin typeface="Avenir Next Regular"/>
                <a:cs typeface="Avenir Next Regular"/>
              </a:rPr>
              <a:t> marks, German </a:t>
            </a:r>
          </a:p>
        </p:txBody>
      </p:sp>
    </p:spTree>
    <p:extLst>
      <p:ext uri="{BB962C8B-B14F-4D97-AF65-F5344CB8AC3E}">
        <p14:creationId xmlns:p14="http://schemas.microsoft.com/office/powerpoint/2010/main" val="917845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normAutofit/>
          </a:bodyPr>
          <a:lstStyle/>
          <a:p>
            <a:pPr marL="0" indent="0">
              <a:buNone/>
            </a:pPr>
            <a:r>
              <a:rPr lang="da-DK" sz="28700" dirty="0">
                <a:solidFill>
                  <a:srgbClr val="948A54"/>
                </a:solidFill>
              </a:rPr>
              <a:t>4</a:t>
            </a:r>
          </a:p>
        </p:txBody>
      </p:sp>
    </p:spTree>
    <p:extLst>
      <p:ext uri="{BB962C8B-B14F-4D97-AF65-F5344CB8AC3E}">
        <p14:creationId xmlns:p14="http://schemas.microsoft.com/office/powerpoint/2010/main" val="1126271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2" name="Billede 11"/>
          <p:cNvPicPr>
            <a:picLocks noChangeAspect="1"/>
          </p:cNvPicPr>
          <p:nvPr/>
        </p:nvPicPr>
        <p:blipFill>
          <a:blip r:embed="rId3">
            <a:alphaModFix amt="78000"/>
          </a:blip>
          <a:stretch>
            <a:fillRect/>
          </a:stretch>
        </p:blipFill>
        <p:spPr>
          <a:xfrm>
            <a:off x="891292" y="2111435"/>
            <a:ext cx="6058532" cy="4032788"/>
          </a:xfrm>
          <a:prstGeom prst="rect">
            <a:avLst/>
          </a:prstGeom>
          <a:ln>
            <a:solidFill>
              <a:srgbClr val="7F7F7F"/>
            </a:solidFill>
          </a:ln>
        </p:spPr>
      </p:pic>
      <p:sp>
        <p:nvSpPr>
          <p:cNvPr id="3" name="Tekstfelt 2"/>
          <p:cNvSpPr txBox="1"/>
          <p:nvPr/>
        </p:nvSpPr>
        <p:spPr>
          <a:xfrm>
            <a:off x="891292" y="6232571"/>
            <a:ext cx="3959386" cy="369332"/>
          </a:xfrm>
          <a:prstGeom prst="rect">
            <a:avLst/>
          </a:prstGeom>
          <a:noFill/>
        </p:spPr>
        <p:txBody>
          <a:bodyPr wrap="square" rtlCol="0">
            <a:spAutoFit/>
          </a:bodyPr>
          <a:lstStyle/>
          <a:p>
            <a:r>
              <a:rPr lang="da-DK" dirty="0">
                <a:solidFill>
                  <a:srgbClr val="660066"/>
                </a:solidFill>
              </a:rPr>
              <a:t>Superbrugere</a:t>
            </a:r>
          </a:p>
        </p:txBody>
      </p:sp>
    </p:spTree>
    <p:extLst>
      <p:ext uri="{BB962C8B-B14F-4D97-AF65-F5344CB8AC3E}">
        <p14:creationId xmlns:p14="http://schemas.microsoft.com/office/powerpoint/2010/main" val="1025773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199" y="924701"/>
            <a:ext cx="5541967" cy="4525963"/>
          </a:xfrm>
        </p:spPr>
        <p:txBody>
          <a:bodyPr>
            <a:normAutofit lnSpcReduction="10000"/>
          </a:bodyPr>
          <a:lstStyle/>
          <a:p>
            <a:r>
              <a:rPr lang="da-DK" sz="8000" dirty="0"/>
              <a:t>Hvordan bevæger bibelen sig?</a:t>
            </a:r>
          </a:p>
        </p:txBody>
      </p:sp>
      <p:pic>
        <p:nvPicPr>
          <p:cNvPr id="4" name="Billede 3"/>
          <p:cNvPicPr>
            <a:picLocks noChangeAspect="1"/>
          </p:cNvPicPr>
          <p:nvPr/>
        </p:nvPicPr>
        <p:blipFill>
          <a:blip r:embed="rId2"/>
          <a:stretch>
            <a:fillRect/>
          </a:stretch>
        </p:blipFill>
        <p:spPr>
          <a:xfrm>
            <a:off x="5165607" y="3773551"/>
            <a:ext cx="3289300" cy="2476500"/>
          </a:xfrm>
          <a:prstGeom prst="rect">
            <a:avLst/>
          </a:prstGeom>
          <a:ln>
            <a:solidFill>
              <a:srgbClr val="7F7F7F"/>
            </a:solidFill>
          </a:ln>
        </p:spPr>
      </p:pic>
      <p:sp>
        <p:nvSpPr>
          <p:cNvPr id="5" name="Tekstfelt 4"/>
          <p:cNvSpPr txBox="1"/>
          <p:nvPr/>
        </p:nvSpPr>
        <p:spPr>
          <a:xfrm>
            <a:off x="6012678" y="6255117"/>
            <a:ext cx="2455741" cy="369332"/>
          </a:xfrm>
          <a:prstGeom prst="rect">
            <a:avLst/>
          </a:prstGeom>
          <a:noFill/>
        </p:spPr>
        <p:txBody>
          <a:bodyPr wrap="square" rtlCol="0">
            <a:spAutoFit/>
          </a:bodyPr>
          <a:lstStyle/>
          <a:p>
            <a:pPr algn="r"/>
            <a:r>
              <a:rPr lang="da-DK" dirty="0"/>
              <a:t>Rudolf </a:t>
            </a:r>
            <a:r>
              <a:rPr lang="da-DK" dirty="0" err="1"/>
              <a:t>Bultmann</a:t>
            </a:r>
            <a:endParaRPr lang="da-DK" dirty="0"/>
          </a:p>
        </p:txBody>
      </p:sp>
      <p:sp>
        <p:nvSpPr>
          <p:cNvPr id="6" name="Tekstfelt 5"/>
          <p:cNvSpPr txBox="1"/>
          <p:nvPr/>
        </p:nvSpPr>
        <p:spPr>
          <a:xfrm>
            <a:off x="3850816" y="189140"/>
            <a:ext cx="4918236" cy="584776"/>
          </a:xfrm>
          <a:prstGeom prst="rect">
            <a:avLst/>
          </a:prstGeom>
          <a:noFill/>
        </p:spPr>
        <p:txBody>
          <a:bodyPr wrap="square" rtlCol="0">
            <a:spAutoFit/>
          </a:bodyPr>
          <a:lstStyle/>
          <a:p>
            <a:pPr algn="r"/>
            <a:r>
              <a:rPr lang="da-DK" sz="3200" i="1" dirty="0" err="1">
                <a:solidFill>
                  <a:schemeClr val="bg1">
                    <a:lumMod val="65000"/>
                  </a:schemeClr>
                </a:solidFill>
              </a:rPr>
              <a:t>Entmythologisierung</a:t>
            </a:r>
            <a:endParaRPr lang="da-DK" i="1" dirty="0">
              <a:solidFill>
                <a:schemeClr val="bg1">
                  <a:lumMod val="65000"/>
                </a:schemeClr>
              </a:solidFill>
            </a:endParaRPr>
          </a:p>
        </p:txBody>
      </p:sp>
    </p:spTree>
    <p:extLst>
      <p:ext uri="{BB962C8B-B14F-4D97-AF65-F5344CB8AC3E}">
        <p14:creationId xmlns:p14="http://schemas.microsoft.com/office/powerpoint/2010/main" val="3122241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45826"/>
            <a:ext cx="8229600" cy="3880337"/>
          </a:xfrm>
        </p:spPr>
        <p:txBody>
          <a:bodyPr/>
          <a:lstStyle/>
          <a:p>
            <a:r>
              <a:rPr lang="da-DK" dirty="0"/>
              <a:t>KORPUS </a:t>
            </a:r>
          </a:p>
          <a:p>
            <a:pPr lvl="1"/>
            <a:r>
              <a:rPr lang="da-DK" dirty="0"/>
              <a:t>ALLE engelske bibeloversættelser</a:t>
            </a:r>
          </a:p>
          <a:p>
            <a:pPr lvl="1"/>
            <a:endParaRPr lang="da-DK" dirty="0"/>
          </a:p>
          <a:p>
            <a:r>
              <a:rPr lang="da-DK" dirty="0"/>
              <a:t>FORMANALYSE</a:t>
            </a:r>
          </a:p>
          <a:p>
            <a:endParaRPr lang="da-DK" dirty="0"/>
          </a:p>
          <a:p>
            <a:r>
              <a:rPr lang="da-DK" dirty="0"/>
              <a:t>SEMANTISK ANALYSE</a:t>
            </a:r>
          </a:p>
        </p:txBody>
      </p:sp>
    </p:spTree>
    <p:extLst>
      <p:ext uri="{BB962C8B-B14F-4D97-AF65-F5344CB8AC3E}">
        <p14:creationId xmlns:p14="http://schemas.microsoft.com/office/powerpoint/2010/main" val="2577729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I   D  A G</a:t>
            </a:r>
          </a:p>
        </p:txBody>
      </p:sp>
      <p:sp>
        <p:nvSpPr>
          <p:cNvPr id="3" name="Pladsholder til indhold 2"/>
          <p:cNvSpPr>
            <a:spLocks noGrp="1"/>
          </p:cNvSpPr>
          <p:nvPr>
            <p:ph idx="1"/>
          </p:nvPr>
        </p:nvSpPr>
        <p:spPr>
          <a:xfrm>
            <a:off x="858055" y="1806154"/>
            <a:ext cx="7588490" cy="4525963"/>
          </a:xfrm>
        </p:spPr>
        <p:txBody>
          <a:bodyPr/>
          <a:lstStyle/>
          <a:p>
            <a:r>
              <a:rPr lang="da-DK" dirty="0"/>
              <a:t>K  O  N  T  E  K  S  T</a:t>
            </a:r>
          </a:p>
          <a:p>
            <a:endParaRPr lang="da-DK" dirty="0"/>
          </a:p>
          <a:p>
            <a:endParaRPr lang="da-DK" dirty="0"/>
          </a:p>
          <a:p>
            <a:r>
              <a:rPr lang="da-DK" dirty="0"/>
              <a:t>F  O  R  S  K  N  I  N  G</a:t>
            </a:r>
          </a:p>
          <a:p>
            <a:endParaRPr lang="da-DK" dirty="0"/>
          </a:p>
          <a:p>
            <a:endParaRPr lang="da-DK" dirty="0"/>
          </a:p>
          <a:p>
            <a:r>
              <a:rPr lang="da-DK" dirty="0"/>
              <a:t>R  E  S  S  O  U  R  C  E  R</a:t>
            </a:r>
          </a:p>
          <a:p>
            <a:endParaRPr lang="da-DK" dirty="0"/>
          </a:p>
          <a:p>
            <a:endParaRPr lang="da-DK" dirty="0"/>
          </a:p>
        </p:txBody>
      </p:sp>
      <p:pic>
        <p:nvPicPr>
          <p:cNvPr id="4" name="Pladsholder til indhold 3"/>
          <p:cNvPicPr>
            <a:picLocks noChangeAspect="1"/>
          </p:cNvPicPr>
          <p:nvPr/>
        </p:nvPicPr>
        <p:blipFill rotWithShape="1">
          <a:blip r:embed="rId2" cstate="screen">
            <a:alphaModFix amt="16000"/>
            <a:extLst>
              <a:ext uri="{28A0092B-C50C-407E-A947-70E740481C1C}">
                <a14:useLocalDpi xmlns:a14="http://schemas.microsoft.com/office/drawing/2010/main"/>
              </a:ext>
            </a:extLst>
          </a:blip>
          <a:srcRect l="-266"/>
          <a:stretch/>
        </p:blipFill>
        <p:spPr>
          <a:xfrm>
            <a:off x="0" y="0"/>
            <a:ext cx="9144000" cy="6858000"/>
          </a:xfrm>
          <a:prstGeom prst="rect">
            <a:avLst/>
          </a:prstGeom>
        </p:spPr>
      </p:pic>
      <p:sp>
        <p:nvSpPr>
          <p:cNvPr id="5" name="Tekstfelt 4"/>
          <p:cNvSpPr txBox="1"/>
          <p:nvPr/>
        </p:nvSpPr>
        <p:spPr>
          <a:xfrm>
            <a:off x="2916201" y="2528024"/>
            <a:ext cx="3668772" cy="646331"/>
          </a:xfrm>
          <a:prstGeom prst="rect">
            <a:avLst/>
          </a:prstGeom>
          <a:noFill/>
        </p:spPr>
        <p:txBody>
          <a:bodyPr wrap="square" rtlCol="0">
            <a:spAutoFit/>
          </a:bodyPr>
          <a:lstStyle/>
          <a:p>
            <a:r>
              <a:rPr lang="da-DK" b="1" dirty="0"/>
              <a:t>Hvorfor</a:t>
            </a:r>
            <a:r>
              <a:rPr lang="da-DK" dirty="0"/>
              <a:t> interessere sig for datadrevet forskning?</a:t>
            </a:r>
          </a:p>
        </p:txBody>
      </p:sp>
      <p:sp>
        <p:nvSpPr>
          <p:cNvPr id="6" name="Tekstfelt 5"/>
          <p:cNvSpPr txBox="1"/>
          <p:nvPr/>
        </p:nvSpPr>
        <p:spPr>
          <a:xfrm>
            <a:off x="2916203" y="4256487"/>
            <a:ext cx="3257210" cy="646331"/>
          </a:xfrm>
          <a:prstGeom prst="rect">
            <a:avLst/>
          </a:prstGeom>
          <a:noFill/>
        </p:spPr>
        <p:txBody>
          <a:bodyPr wrap="square" rtlCol="0">
            <a:spAutoFit/>
          </a:bodyPr>
          <a:lstStyle/>
          <a:p>
            <a:r>
              <a:rPr lang="da-DK" b="1" dirty="0"/>
              <a:t>Hvad</a:t>
            </a:r>
            <a:r>
              <a:rPr lang="da-DK" dirty="0"/>
              <a:t> laver datadrevne humanister?</a:t>
            </a:r>
          </a:p>
        </p:txBody>
      </p:sp>
      <p:sp>
        <p:nvSpPr>
          <p:cNvPr id="7" name="Tekstfelt 6"/>
          <p:cNvSpPr txBox="1"/>
          <p:nvPr/>
        </p:nvSpPr>
        <p:spPr>
          <a:xfrm>
            <a:off x="2916200" y="5926163"/>
            <a:ext cx="4268476" cy="646331"/>
          </a:xfrm>
          <a:prstGeom prst="rect">
            <a:avLst/>
          </a:prstGeom>
          <a:noFill/>
        </p:spPr>
        <p:txBody>
          <a:bodyPr wrap="square" rtlCol="0">
            <a:spAutoFit/>
          </a:bodyPr>
          <a:lstStyle/>
          <a:p>
            <a:r>
              <a:rPr lang="da-DK" b="1" dirty="0"/>
              <a:t>Hvor</a:t>
            </a:r>
            <a:r>
              <a:rPr lang="da-DK" dirty="0"/>
              <a:t> kan man gå hen, hvis man har lyst til at bruge det i sin undervisning?</a:t>
            </a:r>
          </a:p>
        </p:txBody>
      </p:sp>
      <p:sp>
        <p:nvSpPr>
          <p:cNvPr id="8" name="Ellipse 7"/>
          <p:cNvSpPr/>
          <p:nvPr/>
        </p:nvSpPr>
        <p:spPr>
          <a:xfrm>
            <a:off x="364525" y="4902818"/>
            <a:ext cx="8322275" cy="2228752"/>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53856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ARKIVER &amp; TOOLS</a:t>
            </a:r>
          </a:p>
        </p:txBody>
      </p:sp>
      <p:sp>
        <p:nvSpPr>
          <p:cNvPr id="3" name="Pladsholder til indhold 2"/>
          <p:cNvSpPr>
            <a:spLocks noGrp="1"/>
          </p:cNvSpPr>
          <p:nvPr>
            <p:ph idx="1"/>
          </p:nvPr>
        </p:nvSpPr>
        <p:spPr>
          <a:xfrm>
            <a:off x="457200" y="2480991"/>
            <a:ext cx="8229600" cy="3645172"/>
          </a:xfrm>
        </p:spPr>
        <p:txBody>
          <a:bodyPr>
            <a:normAutofit fontScale="62500" lnSpcReduction="20000"/>
          </a:bodyPr>
          <a:lstStyle/>
          <a:p>
            <a:r>
              <a:rPr lang="da-DK" dirty="0">
                <a:solidFill>
                  <a:schemeClr val="bg1">
                    <a:lumMod val="65000"/>
                  </a:schemeClr>
                </a:solidFill>
              </a:rPr>
              <a:t>GOOGLE BOOKS (NGRAM)</a:t>
            </a:r>
          </a:p>
          <a:p>
            <a:endParaRPr lang="da-DK" dirty="0">
              <a:solidFill>
                <a:schemeClr val="bg1">
                  <a:lumMod val="65000"/>
                </a:schemeClr>
              </a:solidFill>
            </a:endParaRPr>
          </a:p>
          <a:p>
            <a:r>
              <a:rPr lang="da-DK" dirty="0">
                <a:solidFill>
                  <a:schemeClr val="tx1">
                    <a:lumMod val="95000"/>
                    <a:lumOff val="5000"/>
                  </a:schemeClr>
                </a:solidFill>
              </a:rPr>
              <a:t>Litteraturbanken (SE)</a:t>
            </a:r>
          </a:p>
          <a:p>
            <a:endParaRPr lang="da-DK" dirty="0"/>
          </a:p>
          <a:p>
            <a:r>
              <a:rPr lang="da-DK" dirty="0"/>
              <a:t>NB (NORGE)</a:t>
            </a:r>
          </a:p>
          <a:p>
            <a:endParaRPr lang="da-DK" dirty="0"/>
          </a:p>
          <a:p>
            <a:r>
              <a:rPr lang="da-DK" dirty="0"/>
              <a:t>BL (UK)</a:t>
            </a:r>
          </a:p>
          <a:p>
            <a:endParaRPr lang="da-DK" dirty="0"/>
          </a:p>
          <a:p>
            <a:r>
              <a:rPr lang="da-DK" dirty="0"/>
              <a:t>KB</a:t>
            </a:r>
          </a:p>
          <a:p>
            <a:pPr marL="0" indent="0">
              <a:buNone/>
            </a:pPr>
            <a:endParaRPr lang="da-DK" dirty="0"/>
          </a:p>
          <a:p>
            <a:r>
              <a:rPr lang="da-DK" dirty="0"/>
              <a:t>SMURF</a:t>
            </a:r>
          </a:p>
          <a:p>
            <a:endParaRPr lang="da-DK" dirty="0"/>
          </a:p>
          <a:p>
            <a:endParaRPr lang="da-DK" dirty="0"/>
          </a:p>
        </p:txBody>
      </p:sp>
      <p:pic>
        <p:nvPicPr>
          <p:cNvPr id="4" name="Pladsholder til indhold 3"/>
          <p:cNvPicPr>
            <a:picLocks noChangeAspect="1"/>
          </p:cNvPicPr>
          <p:nvPr/>
        </p:nvPicPr>
        <p:blipFill rotWithShape="1">
          <a:blip r:embed="rId2" cstate="screen">
            <a:alphaModFix amt="16000"/>
            <a:extLst>
              <a:ext uri="{28A0092B-C50C-407E-A947-70E740481C1C}">
                <a14:useLocalDpi xmlns:a14="http://schemas.microsoft.com/office/drawing/2010/main"/>
              </a:ext>
            </a:extLst>
          </a:blip>
          <a:srcRect l="-266"/>
          <a:stretch/>
        </p:blipFill>
        <p:spPr>
          <a:xfrm>
            <a:off x="-94071" y="0"/>
            <a:ext cx="9238071" cy="6858000"/>
          </a:xfrm>
          <a:prstGeom prst="rect">
            <a:avLst/>
          </a:prstGeom>
        </p:spPr>
      </p:pic>
    </p:spTree>
    <p:extLst>
      <p:ext uri="{BB962C8B-B14F-4D97-AF65-F5344CB8AC3E}">
        <p14:creationId xmlns:p14="http://schemas.microsoft.com/office/powerpoint/2010/main" val="1464219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Google </a:t>
            </a:r>
            <a:r>
              <a:rPr lang="da-DK" dirty="0" err="1"/>
              <a:t>books</a:t>
            </a:r>
            <a:r>
              <a:rPr lang="da-DK" dirty="0"/>
              <a:t> </a:t>
            </a:r>
            <a:r>
              <a:rPr lang="da-DK" dirty="0" err="1"/>
              <a:t>ngram</a:t>
            </a:r>
            <a:r>
              <a:rPr lang="da-DK" dirty="0"/>
              <a:t> viewer</a:t>
            </a:r>
          </a:p>
        </p:txBody>
      </p:sp>
      <p:pic>
        <p:nvPicPr>
          <p:cNvPr id="4" name="Pladsholder til indhold 3" descr="Skærmbillede 2018-03-15 kl. 09.49.18.png"/>
          <p:cNvPicPr>
            <a:picLocks noGrp="1" noChangeAspect="1"/>
          </p:cNvPicPr>
          <p:nvPr>
            <p:ph idx="1"/>
          </p:nvPr>
        </p:nvPicPr>
        <p:blipFill>
          <a:blip r:embed="rId2" cstate="screen">
            <a:extLst>
              <a:ext uri="{28A0092B-C50C-407E-A947-70E740481C1C}">
                <a14:useLocalDpi xmlns:a14="http://schemas.microsoft.com/office/drawing/2010/main"/>
              </a:ext>
            </a:extLst>
          </a:blip>
          <a:srcRect t="6003" b="6003"/>
          <a:stretch>
            <a:fillRect/>
          </a:stretch>
        </p:blipFill>
        <p:spPr>
          <a:ln>
            <a:solidFill>
              <a:srgbClr val="000000"/>
            </a:solidFill>
          </a:ln>
        </p:spPr>
      </p:pic>
    </p:spTree>
    <p:extLst>
      <p:ext uri="{BB962C8B-B14F-4D97-AF65-F5344CB8AC3E}">
        <p14:creationId xmlns:p14="http://schemas.microsoft.com/office/powerpoint/2010/main" val="3995387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solidFill>
                  <a:srgbClr val="215968"/>
                </a:solidFill>
              </a:rPr>
              <a:t>BL</a:t>
            </a:r>
          </a:p>
        </p:txBody>
      </p:sp>
      <p:pic>
        <p:nvPicPr>
          <p:cNvPr id="4" name="Pladsholder til indhold 3" descr="Skærmbillede 2018-03-15 kl. 09.45.48.png"/>
          <p:cNvPicPr>
            <a:picLocks noGrp="1" noChangeAspect="1"/>
          </p:cNvPicPr>
          <p:nvPr>
            <p:ph idx="1"/>
          </p:nvPr>
        </p:nvPicPr>
        <p:blipFill>
          <a:blip r:embed="rId2" cstate="screen">
            <a:extLst>
              <a:ext uri="{28A0092B-C50C-407E-A947-70E740481C1C}">
                <a14:useLocalDpi xmlns:a14="http://schemas.microsoft.com/office/drawing/2010/main"/>
              </a:ext>
            </a:extLst>
          </a:blip>
          <a:srcRect t="6003" b="6003"/>
          <a:stretch>
            <a:fillRect/>
          </a:stretch>
        </p:blipFill>
        <p:spPr>
          <a:ln>
            <a:solidFill>
              <a:srgbClr val="000000"/>
            </a:solidFill>
          </a:ln>
        </p:spPr>
      </p:pic>
    </p:spTree>
    <p:extLst>
      <p:ext uri="{BB962C8B-B14F-4D97-AF65-F5344CB8AC3E}">
        <p14:creationId xmlns:p14="http://schemas.microsoft.com/office/powerpoint/2010/main" val="1623363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NB</a:t>
            </a:r>
          </a:p>
        </p:txBody>
      </p:sp>
      <p:pic>
        <p:nvPicPr>
          <p:cNvPr id="4" name="Pladsholder til indhold 3" descr="Skærmbillede 2018-03-15 kl. 09.47.10.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ln>
            <a:solidFill>
              <a:srgbClr val="000000"/>
            </a:solidFill>
          </a:ln>
        </p:spPr>
      </p:pic>
    </p:spTree>
    <p:extLst>
      <p:ext uri="{BB962C8B-B14F-4D97-AF65-F5344CB8AC3E}">
        <p14:creationId xmlns:p14="http://schemas.microsoft.com/office/powerpoint/2010/main" val="1698073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Det Kongelige Bibliotek</a:t>
            </a:r>
          </a:p>
        </p:txBody>
      </p:sp>
      <p:pic>
        <p:nvPicPr>
          <p:cNvPr id="4" name="Pladsholder til indhold 3" descr="Skærmbillede 2018-03-15 kl. 09.03.40.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799108" y="1554944"/>
            <a:ext cx="6690803" cy="5265230"/>
          </a:xfrm>
          <a:ln>
            <a:solidFill>
              <a:srgbClr val="800000"/>
            </a:solidFill>
          </a:ln>
        </p:spPr>
      </p:pic>
    </p:spTree>
    <p:extLst>
      <p:ext uri="{BB962C8B-B14F-4D97-AF65-F5344CB8AC3E}">
        <p14:creationId xmlns:p14="http://schemas.microsoft.com/office/powerpoint/2010/main" val="3101730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NB</a:t>
            </a:r>
          </a:p>
        </p:txBody>
      </p:sp>
      <p:pic>
        <p:nvPicPr>
          <p:cNvPr id="4" name="Pladsholder til indhold 3" descr="Skærmbillede 2018-03-15 kl. 09.51.32.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ln>
            <a:solidFill>
              <a:srgbClr val="000000"/>
            </a:solidFill>
          </a:ln>
        </p:spPr>
      </p:pic>
    </p:spTree>
    <p:extLst>
      <p:ext uri="{BB962C8B-B14F-4D97-AF65-F5344CB8AC3E}">
        <p14:creationId xmlns:p14="http://schemas.microsoft.com/office/powerpoint/2010/main" val="2116789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err="1"/>
              <a:t>labs.statsbiblioteket.dk</a:t>
            </a:r>
            <a:r>
              <a:rPr lang="da-DK" dirty="0"/>
              <a:t>/</a:t>
            </a:r>
          </a:p>
        </p:txBody>
      </p:sp>
      <p:pic>
        <p:nvPicPr>
          <p:cNvPr id="4" name="Pladsholder til indhold 3" descr="Skærmbillede 2018-03-15 kl. 09.03.47.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52767" y="1278378"/>
            <a:ext cx="7107716" cy="5638412"/>
          </a:xfrm>
        </p:spPr>
      </p:pic>
      <p:sp>
        <p:nvSpPr>
          <p:cNvPr id="5" name="Ellipse 4"/>
          <p:cNvSpPr/>
          <p:nvPr/>
        </p:nvSpPr>
        <p:spPr>
          <a:xfrm>
            <a:off x="587944" y="6302423"/>
            <a:ext cx="834881" cy="34098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75843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3">
            <a:alphaModFix amt="39000"/>
          </a:blip>
          <a:stretch>
            <a:fillRect/>
          </a:stretch>
        </p:blipFill>
        <p:spPr>
          <a:xfrm>
            <a:off x="1281359" y="4409344"/>
            <a:ext cx="2777508" cy="2039300"/>
          </a:xfrm>
          <a:prstGeom prst="rect">
            <a:avLst/>
          </a:prstGeom>
          <a:ln>
            <a:solidFill>
              <a:srgbClr val="7F7F7F"/>
            </a:solidFill>
          </a:ln>
        </p:spPr>
      </p:pic>
      <p:pic>
        <p:nvPicPr>
          <p:cNvPr id="10" name="Billed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2" y="4939449"/>
            <a:ext cx="888898" cy="1334181"/>
          </a:xfrm>
          <a:prstGeom prst="rect">
            <a:avLst/>
          </a:prstGeom>
        </p:spPr>
      </p:pic>
      <p:pic>
        <p:nvPicPr>
          <p:cNvPr id="11" name="Billed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46422" y="1920082"/>
            <a:ext cx="582234" cy="1194281"/>
          </a:xfrm>
          <a:prstGeom prst="rect">
            <a:avLst/>
          </a:prstGeom>
        </p:spPr>
      </p:pic>
      <p:sp>
        <p:nvSpPr>
          <p:cNvPr id="13" name="Tekstfelt 12"/>
          <p:cNvSpPr txBox="1"/>
          <p:nvPr/>
        </p:nvSpPr>
        <p:spPr>
          <a:xfrm>
            <a:off x="5162150" y="6102532"/>
            <a:ext cx="2884184" cy="369332"/>
          </a:xfrm>
          <a:prstGeom prst="rect">
            <a:avLst/>
          </a:prstGeom>
          <a:noFill/>
        </p:spPr>
        <p:txBody>
          <a:bodyPr wrap="square" rtlCol="0">
            <a:spAutoFit/>
          </a:bodyPr>
          <a:lstStyle/>
          <a:p>
            <a:pPr algn="r"/>
            <a:r>
              <a:rPr lang="da-DK" dirty="0">
                <a:solidFill>
                  <a:srgbClr val="800000"/>
                </a:solidFill>
              </a:rPr>
              <a:t>REGNEKRAFT</a:t>
            </a:r>
          </a:p>
        </p:txBody>
      </p:sp>
    </p:spTree>
    <p:extLst>
      <p:ext uri="{BB962C8B-B14F-4D97-AF65-F5344CB8AC3E}">
        <p14:creationId xmlns:p14="http://schemas.microsoft.com/office/powerpoint/2010/main" val="2750835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err="1"/>
              <a:t>kjære</a:t>
            </a:r>
            <a:r>
              <a:rPr lang="da-DK" dirty="0"/>
              <a:t> </a:t>
            </a:r>
            <a:r>
              <a:rPr lang="da-DK" dirty="0">
                <a:solidFill>
                  <a:schemeClr val="bg1">
                    <a:lumMod val="50000"/>
                  </a:schemeClr>
                </a:solidFill>
              </a:rPr>
              <a:t>vs. </a:t>
            </a:r>
            <a:r>
              <a:rPr lang="da-DK" dirty="0">
                <a:solidFill>
                  <a:srgbClr val="E46C0A"/>
                </a:solidFill>
              </a:rPr>
              <a:t>kære</a:t>
            </a:r>
          </a:p>
        </p:txBody>
      </p:sp>
      <p:pic>
        <p:nvPicPr>
          <p:cNvPr id="4" name="Pladsholder til indhold 3" descr="Skærmbillede 2018-03-15 kl. 09.03.52.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99901" y="1790540"/>
            <a:ext cx="8631019" cy="4995836"/>
          </a:xfrm>
        </p:spPr>
      </p:pic>
    </p:spTree>
    <p:extLst>
      <p:ext uri="{BB962C8B-B14F-4D97-AF65-F5344CB8AC3E}">
        <p14:creationId xmlns:p14="http://schemas.microsoft.com/office/powerpoint/2010/main" val="3687688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solidFill>
                  <a:srgbClr val="008000"/>
                </a:solidFill>
              </a:rPr>
              <a:t>dum</a:t>
            </a:r>
            <a:r>
              <a:rPr lang="da-DK" dirty="0"/>
              <a:t>, </a:t>
            </a:r>
            <a:r>
              <a:rPr lang="da-DK" dirty="0">
                <a:solidFill>
                  <a:srgbClr val="FFFF00"/>
                </a:solidFill>
              </a:rPr>
              <a:t>sød</a:t>
            </a:r>
          </a:p>
        </p:txBody>
      </p:sp>
      <p:pic>
        <p:nvPicPr>
          <p:cNvPr id="4" name="Pladsholder til indhold 3" descr="Skærmbillede 2018-03-15 kl. 09.57.48.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57200" y="1968010"/>
            <a:ext cx="8229600" cy="4158153"/>
          </a:xfrm>
        </p:spPr>
      </p:pic>
      <p:sp>
        <p:nvSpPr>
          <p:cNvPr id="5" name="Tekstfelt 4"/>
          <p:cNvSpPr txBox="1"/>
          <p:nvPr/>
        </p:nvSpPr>
        <p:spPr>
          <a:xfrm>
            <a:off x="343222" y="6235846"/>
            <a:ext cx="1498735" cy="369332"/>
          </a:xfrm>
          <a:prstGeom prst="rect">
            <a:avLst/>
          </a:prstGeom>
          <a:noFill/>
        </p:spPr>
        <p:txBody>
          <a:bodyPr wrap="square" rtlCol="0">
            <a:spAutoFit/>
          </a:bodyPr>
          <a:lstStyle/>
          <a:p>
            <a:r>
              <a:rPr lang="da-DK" dirty="0"/>
              <a:t>1750</a:t>
            </a:r>
          </a:p>
        </p:txBody>
      </p:sp>
      <p:sp>
        <p:nvSpPr>
          <p:cNvPr id="6" name="Tekstfelt 5"/>
          <p:cNvSpPr txBox="1"/>
          <p:nvPr/>
        </p:nvSpPr>
        <p:spPr>
          <a:xfrm>
            <a:off x="7871219" y="6235846"/>
            <a:ext cx="1086869" cy="369332"/>
          </a:xfrm>
          <a:prstGeom prst="rect">
            <a:avLst/>
          </a:prstGeom>
          <a:noFill/>
        </p:spPr>
        <p:txBody>
          <a:bodyPr wrap="square" rtlCol="0">
            <a:spAutoFit/>
          </a:bodyPr>
          <a:lstStyle/>
          <a:p>
            <a:r>
              <a:rPr lang="da-DK" dirty="0"/>
              <a:t>2010</a:t>
            </a:r>
          </a:p>
        </p:txBody>
      </p:sp>
      <p:sp>
        <p:nvSpPr>
          <p:cNvPr id="7" name="Tekstfelt 6"/>
          <p:cNvSpPr txBox="1"/>
          <p:nvPr/>
        </p:nvSpPr>
        <p:spPr>
          <a:xfrm>
            <a:off x="5022479" y="6235846"/>
            <a:ext cx="823732" cy="369332"/>
          </a:xfrm>
          <a:prstGeom prst="rect">
            <a:avLst/>
          </a:prstGeom>
          <a:noFill/>
        </p:spPr>
        <p:txBody>
          <a:bodyPr wrap="square" rtlCol="0">
            <a:spAutoFit/>
          </a:bodyPr>
          <a:lstStyle/>
          <a:p>
            <a:r>
              <a:rPr lang="da-DK" dirty="0"/>
              <a:t>1900</a:t>
            </a:r>
          </a:p>
        </p:txBody>
      </p:sp>
    </p:spTree>
    <p:extLst>
      <p:ext uri="{BB962C8B-B14F-4D97-AF65-F5344CB8AC3E}">
        <p14:creationId xmlns:p14="http://schemas.microsoft.com/office/powerpoint/2010/main" val="4089311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solidFill>
                  <a:srgbClr val="FFFF00"/>
                </a:solidFill>
              </a:rPr>
              <a:t>muslim</a:t>
            </a:r>
            <a:r>
              <a:rPr lang="da-DK" dirty="0"/>
              <a:t>, jøde, </a:t>
            </a:r>
            <a:r>
              <a:rPr lang="da-DK" dirty="0">
                <a:solidFill>
                  <a:schemeClr val="tx2"/>
                </a:solidFill>
              </a:rPr>
              <a:t>kristen</a:t>
            </a:r>
          </a:p>
        </p:txBody>
      </p:sp>
      <p:pic>
        <p:nvPicPr>
          <p:cNvPr id="4" name="Billede 3" descr="Skærmbillede 2018-03-15 kl. 09.54.27.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46943"/>
            <a:ext cx="9144000" cy="4314763"/>
          </a:xfrm>
          <a:prstGeom prst="rect">
            <a:avLst/>
          </a:prstGeom>
        </p:spPr>
      </p:pic>
      <p:sp>
        <p:nvSpPr>
          <p:cNvPr id="5" name="Tekstfelt 4"/>
          <p:cNvSpPr txBox="1"/>
          <p:nvPr/>
        </p:nvSpPr>
        <p:spPr>
          <a:xfrm>
            <a:off x="205932" y="6430358"/>
            <a:ext cx="1075429" cy="369332"/>
          </a:xfrm>
          <a:prstGeom prst="rect">
            <a:avLst/>
          </a:prstGeom>
          <a:noFill/>
        </p:spPr>
        <p:txBody>
          <a:bodyPr wrap="square" rtlCol="0">
            <a:spAutoFit/>
          </a:bodyPr>
          <a:lstStyle/>
          <a:p>
            <a:r>
              <a:rPr lang="da-DK" dirty="0"/>
              <a:t>1750</a:t>
            </a:r>
          </a:p>
        </p:txBody>
      </p:sp>
      <p:sp>
        <p:nvSpPr>
          <p:cNvPr id="6" name="Tekstfelt 5"/>
          <p:cNvSpPr txBox="1"/>
          <p:nvPr/>
        </p:nvSpPr>
        <p:spPr>
          <a:xfrm>
            <a:off x="8088592" y="6430358"/>
            <a:ext cx="800851" cy="369332"/>
          </a:xfrm>
          <a:prstGeom prst="rect">
            <a:avLst/>
          </a:prstGeom>
          <a:noFill/>
        </p:spPr>
        <p:txBody>
          <a:bodyPr wrap="square" rtlCol="0">
            <a:spAutoFit/>
          </a:bodyPr>
          <a:lstStyle/>
          <a:p>
            <a:r>
              <a:rPr lang="da-DK" dirty="0"/>
              <a:t>2010</a:t>
            </a:r>
          </a:p>
        </p:txBody>
      </p:sp>
      <p:sp>
        <p:nvSpPr>
          <p:cNvPr id="7" name="Tekstfelt 6"/>
          <p:cNvSpPr txBox="1"/>
          <p:nvPr/>
        </p:nvSpPr>
        <p:spPr>
          <a:xfrm>
            <a:off x="5022479" y="6430358"/>
            <a:ext cx="823732" cy="369332"/>
          </a:xfrm>
          <a:prstGeom prst="rect">
            <a:avLst/>
          </a:prstGeom>
          <a:noFill/>
        </p:spPr>
        <p:txBody>
          <a:bodyPr wrap="square" rtlCol="0">
            <a:spAutoFit/>
          </a:bodyPr>
          <a:lstStyle/>
          <a:p>
            <a:r>
              <a:rPr lang="da-DK" dirty="0"/>
              <a:t>1900</a:t>
            </a:r>
          </a:p>
        </p:txBody>
      </p:sp>
    </p:spTree>
    <p:extLst>
      <p:ext uri="{BB962C8B-B14F-4D97-AF65-F5344CB8AC3E}">
        <p14:creationId xmlns:p14="http://schemas.microsoft.com/office/powerpoint/2010/main" val="2483500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DOTS // Rolling Stones</a:t>
            </a:r>
          </a:p>
        </p:txBody>
      </p:sp>
      <p:pic>
        <p:nvPicPr>
          <p:cNvPr id="4" name="Pladsholder til indhold 3" descr="Skærmbillede 2018-03-15 kl. 09.04.03.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23419" y="1498264"/>
            <a:ext cx="8325288" cy="5242484"/>
          </a:xfrm>
        </p:spPr>
      </p:pic>
    </p:spTree>
    <p:extLst>
      <p:ext uri="{BB962C8B-B14F-4D97-AF65-F5344CB8AC3E}">
        <p14:creationId xmlns:p14="http://schemas.microsoft.com/office/powerpoint/2010/main" val="2651693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Word2Vec, ’muslim’</a:t>
            </a:r>
          </a:p>
        </p:txBody>
      </p:sp>
      <p:pic>
        <p:nvPicPr>
          <p:cNvPr id="4" name="Pladsholder til indhold 3" descr="Skærmbillede 2018-03-15 kl. 09.04.15.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68567" y="1739841"/>
            <a:ext cx="8415415" cy="5009510"/>
          </a:xfrm>
        </p:spPr>
      </p:pic>
    </p:spTree>
    <p:extLst>
      <p:ext uri="{BB962C8B-B14F-4D97-AF65-F5344CB8AC3E}">
        <p14:creationId xmlns:p14="http://schemas.microsoft.com/office/powerpoint/2010/main" val="1010808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a-DK" dirty="0"/>
              <a:t>Links og referencer</a:t>
            </a:r>
          </a:p>
        </p:txBody>
      </p:sp>
      <p:pic>
        <p:nvPicPr>
          <p:cNvPr id="4" name="Pladsholder til indhold 3" descr="Skærmbillede 2018-03-15 kl. 09.04.23.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28205" y="1450729"/>
            <a:ext cx="8558595" cy="4851694"/>
          </a:xfrm>
        </p:spPr>
      </p:pic>
    </p:spTree>
    <p:extLst>
      <p:ext uri="{BB962C8B-B14F-4D97-AF65-F5344CB8AC3E}">
        <p14:creationId xmlns:p14="http://schemas.microsoft.com/office/powerpoint/2010/main" val="3391965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Autofit/>
          </a:bodyPr>
          <a:lstStyle/>
          <a:p>
            <a:r>
              <a:rPr lang="da-DK" sz="11500" dirty="0">
                <a:solidFill>
                  <a:schemeClr val="accent5">
                    <a:lumMod val="50000"/>
                  </a:schemeClr>
                </a:solidFill>
              </a:rPr>
              <a:t>TAK &amp; </a:t>
            </a:r>
            <a:r>
              <a:rPr lang="da-DK" sz="34400" dirty="0">
                <a:solidFill>
                  <a:schemeClr val="accent5">
                    <a:lumMod val="50000"/>
                  </a:schemeClr>
                </a:solidFill>
              </a:rPr>
              <a:t>?</a:t>
            </a:r>
            <a:endParaRPr lang="da-DK" sz="11500" dirty="0">
              <a:solidFill>
                <a:schemeClr val="accent5">
                  <a:lumMod val="50000"/>
                </a:schemeClr>
              </a:solidFill>
            </a:endParaRPr>
          </a:p>
        </p:txBody>
      </p:sp>
    </p:spTree>
    <p:extLst>
      <p:ext uri="{BB962C8B-B14F-4D97-AF65-F5344CB8AC3E}">
        <p14:creationId xmlns:p14="http://schemas.microsoft.com/office/powerpoint/2010/main" val="272094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Tekstfelt 11"/>
          <p:cNvSpPr txBox="1"/>
          <p:nvPr/>
        </p:nvSpPr>
        <p:spPr>
          <a:xfrm>
            <a:off x="3080827" y="4612963"/>
            <a:ext cx="5350291" cy="2215991"/>
          </a:xfrm>
          <a:prstGeom prst="rect">
            <a:avLst/>
          </a:prstGeom>
          <a:noFill/>
        </p:spPr>
        <p:txBody>
          <a:bodyPr wrap="square" rtlCol="0">
            <a:spAutoFit/>
          </a:bodyPr>
          <a:lstStyle/>
          <a:p>
            <a:r>
              <a:rPr lang="da-DK" sz="13800" dirty="0">
                <a:solidFill>
                  <a:srgbClr val="800000"/>
                </a:solidFill>
              </a:rPr>
              <a:t>DATA</a:t>
            </a:r>
          </a:p>
        </p:txBody>
      </p:sp>
      <p:sp>
        <p:nvSpPr>
          <p:cNvPr id="3" name="Tekstfelt 2"/>
          <p:cNvSpPr txBox="1"/>
          <p:nvPr/>
        </p:nvSpPr>
        <p:spPr>
          <a:xfrm>
            <a:off x="5337098" y="6432602"/>
            <a:ext cx="2188885" cy="369332"/>
          </a:xfrm>
          <a:prstGeom prst="rect">
            <a:avLst/>
          </a:prstGeom>
          <a:noFill/>
        </p:spPr>
        <p:txBody>
          <a:bodyPr wrap="square" rtlCol="0">
            <a:spAutoFit/>
          </a:bodyPr>
          <a:lstStyle/>
          <a:p>
            <a:pPr algn="r"/>
            <a:r>
              <a:rPr lang="da-DK" dirty="0">
                <a:solidFill>
                  <a:srgbClr val="660066"/>
                </a:solidFill>
              </a:rPr>
              <a:t>mængde</a:t>
            </a:r>
          </a:p>
        </p:txBody>
      </p:sp>
      <p:sp>
        <p:nvSpPr>
          <p:cNvPr id="9" name="Tekstfelt 8"/>
          <p:cNvSpPr txBox="1"/>
          <p:nvPr/>
        </p:nvSpPr>
        <p:spPr>
          <a:xfrm>
            <a:off x="1432233" y="1661727"/>
            <a:ext cx="2959049" cy="461665"/>
          </a:xfrm>
          <a:prstGeom prst="rect">
            <a:avLst/>
          </a:prstGeom>
          <a:noFill/>
        </p:spPr>
        <p:txBody>
          <a:bodyPr wrap="square" rtlCol="0">
            <a:spAutoFit/>
          </a:bodyPr>
          <a:lstStyle/>
          <a:p>
            <a:r>
              <a:rPr lang="da-DK" sz="2400" strike="sngStrike" dirty="0" err="1"/>
              <a:t>less</a:t>
            </a:r>
            <a:r>
              <a:rPr lang="da-DK" sz="2400" dirty="0"/>
              <a:t> more is more</a:t>
            </a:r>
          </a:p>
        </p:txBody>
      </p:sp>
    </p:spTree>
    <p:extLst>
      <p:ext uri="{BB962C8B-B14F-4D97-AF65-F5344CB8AC3E}">
        <p14:creationId xmlns:p14="http://schemas.microsoft.com/office/powerpoint/2010/main" val="8227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4" name="Pladsholder til indhold 3"/>
          <p:cNvPicPr>
            <a:picLocks noGrp="1" noChangeAspect="1"/>
          </p:cNvPicPr>
          <p:nvPr>
            <p:ph idx="1"/>
          </p:nvPr>
        </p:nvPicPr>
        <p:blipFill rotWithShape="1">
          <a:blip r:embed="rId3" cstate="screen">
            <a:alphaModFix amt="74000"/>
            <a:extLst>
              <a:ext uri="{28A0092B-C50C-407E-A947-70E740481C1C}">
                <a14:useLocalDpi xmlns:a14="http://schemas.microsoft.com/office/drawing/2010/main"/>
              </a:ext>
            </a:extLst>
          </a:blip>
          <a:srcRect/>
          <a:stretch/>
        </p:blipFill>
        <p:spPr>
          <a:xfrm>
            <a:off x="5388579" y="1990894"/>
            <a:ext cx="1945744" cy="2711735"/>
          </a:xfrm>
          <a:ln>
            <a:solidFill>
              <a:schemeClr val="bg1">
                <a:lumMod val="50000"/>
              </a:schemeClr>
            </a:solidFill>
          </a:ln>
        </p:spPr>
      </p:pic>
      <p:sp>
        <p:nvSpPr>
          <p:cNvPr id="9" name="Tekstfelt 8"/>
          <p:cNvSpPr txBox="1"/>
          <p:nvPr/>
        </p:nvSpPr>
        <p:spPr>
          <a:xfrm>
            <a:off x="1533057" y="1910800"/>
            <a:ext cx="3249166" cy="2862323"/>
          </a:xfrm>
          <a:prstGeom prst="rect">
            <a:avLst/>
          </a:prstGeom>
          <a:noFill/>
        </p:spPr>
        <p:txBody>
          <a:bodyPr wrap="square" rtlCol="0">
            <a:spAutoFit/>
          </a:bodyPr>
          <a:lstStyle/>
          <a:p>
            <a:pPr marL="285750" indent="-285750">
              <a:buFont typeface="Arial"/>
              <a:buChar char="•"/>
            </a:pPr>
            <a:r>
              <a:rPr lang="da-DK" dirty="0"/>
              <a:t>Regeringsstrategier</a:t>
            </a:r>
          </a:p>
          <a:p>
            <a:endParaRPr lang="da-DK" dirty="0"/>
          </a:p>
          <a:p>
            <a:pPr marL="285750" indent="-285750">
              <a:buFont typeface="Arial"/>
              <a:buChar char="•"/>
            </a:pPr>
            <a:r>
              <a:rPr lang="da-DK" dirty="0"/>
              <a:t>EU-strategier</a:t>
            </a:r>
          </a:p>
          <a:p>
            <a:endParaRPr lang="da-DK" dirty="0"/>
          </a:p>
          <a:p>
            <a:pPr marL="285750" indent="-285750">
              <a:buFont typeface="Arial"/>
              <a:buChar char="•"/>
            </a:pPr>
            <a:r>
              <a:rPr lang="da-DK" dirty="0"/>
              <a:t>Institutionsstrategier</a:t>
            </a:r>
          </a:p>
          <a:p>
            <a:pPr marL="285750" indent="-285750">
              <a:buFont typeface="Arial"/>
              <a:buChar char="•"/>
            </a:pPr>
            <a:endParaRPr lang="da-DK" dirty="0"/>
          </a:p>
          <a:p>
            <a:pPr marL="285750" indent="-285750">
              <a:buFont typeface="Arial"/>
              <a:buChar char="•"/>
            </a:pPr>
            <a:r>
              <a:rPr lang="da-DK" dirty="0"/>
              <a:t>Kundskaber og kompetencer</a:t>
            </a:r>
          </a:p>
          <a:p>
            <a:pPr marL="285750" indent="-285750">
              <a:buFont typeface="Arial"/>
              <a:buChar char="•"/>
            </a:pPr>
            <a:endParaRPr lang="da-DK" dirty="0"/>
          </a:p>
          <a:p>
            <a:pPr marL="285750" indent="-285750">
              <a:buFont typeface="Arial"/>
              <a:buChar char="•"/>
            </a:pPr>
            <a:r>
              <a:rPr lang="da-DK" dirty="0"/>
              <a:t>… </a:t>
            </a:r>
            <a:r>
              <a:rPr lang="da-DK" dirty="0" err="1"/>
              <a:t>Singularity</a:t>
            </a:r>
            <a:r>
              <a:rPr lang="da-DK" dirty="0"/>
              <a:t> </a:t>
            </a:r>
            <a:r>
              <a:rPr lang="da-DK" dirty="0" err="1"/>
              <a:t>University</a:t>
            </a:r>
            <a:r>
              <a:rPr lang="da-DK" dirty="0"/>
              <a:t> </a:t>
            </a:r>
          </a:p>
        </p:txBody>
      </p:sp>
      <p:sp>
        <p:nvSpPr>
          <p:cNvPr id="10" name="Tekstfelt 9"/>
          <p:cNvSpPr txBox="1"/>
          <p:nvPr/>
        </p:nvSpPr>
        <p:spPr>
          <a:xfrm>
            <a:off x="457200" y="5250245"/>
            <a:ext cx="8229600" cy="1200329"/>
          </a:xfrm>
          <a:prstGeom prst="rect">
            <a:avLst/>
          </a:prstGeom>
          <a:noFill/>
        </p:spPr>
        <p:txBody>
          <a:bodyPr wrap="square" rtlCol="0">
            <a:spAutoFit/>
          </a:bodyPr>
          <a:lstStyle/>
          <a:p>
            <a:pPr algn="ctr"/>
            <a:r>
              <a:rPr lang="da-DK" sz="3600" dirty="0">
                <a:solidFill>
                  <a:srgbClr val="A6A6A6"/>
                </a:solidFill>
              </a:rPr>
              <a:t>Vigtigt felt for humanistiske akademikere</a:t>
            </a:r>
          </a:p>
        </p:txBody>
      </p:sp>
      <p:sp>
        <p:nvSpPr>
          <p:cNvPr id="11" name="Tekstfelt 10"/>
          <p:cNvSpPr txBox="1"/>
          <p:nvPr/>
        </p:nvSpPr>
        <p:spPr>
          <a:xfrm>
            <a:off x="6120783" y="5892588"/>
            <a:ext cx="2494078" cy="1138773"/>
          </a:xfrm>
          <a:prstGeom prst="rect">
            <a:avLst/>
          </a:prstGeom>
          <a:noFill/>
        </p:spPr>
        <p:txBody>
          <a:bodyPr wrap="square" rtlCol="0">
            <a:spAutoFit/>
          </a:bodyPr>
          <a:lstStyle/>
          <a:p>
            <a:r>
              <a:rPr lang="da-DK" sz="1600" dirty="0">
                <a:solidFill>
                  <a:srgbClr val="800000"/>
                </a:solidFill>
              </a:rPr>
              <a:t>Naturarvsforvaltning</a:t>
            </a:r>
          </a:p>
          <a:p>
            <a:r>
              <a:rPr lang="da-DK" sz="1600" dirty="0">
                <a:solidFill>
                  <a:srgbClr val="800000"/>
                </a:solidFill>
              </a:rPr>
              <a:t>Undervisning</a:t>
            </a:r>
          </a:p>
          <a:p>
            <a:r>
              <a:rPr lang="da-DK" sz="1600" dirty="0">
                <a:solidFill>
                  <a:srgbClr val="800000"/>
                </a:solidFill>
              </a:rPr>
              <a:t>Forskning</a:t>
            </a:r>
          </a:p>
          <a:p>
            <a:endParaRPr lang="da-DK" dirty="0"/>
          </a:p>
        </p:txBody>
      </p:sp>
      <p:sp>
        <p:nvSpPr>
          <p:cNvPr id="13" name="Tekstfelt 12"/>
          <p:cNvSpPr txBox="1"/>
          <p:nvPr/>
        </p:nvSpPr>
        <p:spPr>
          <a:xfrm>
            <a:off x="564424" y="4960950"/>
            <a:ext cx="3233693" cy="307777"/>
          </a:xfrm>
          <a:prstGeom prst="rect">
            <a:avLst/>
          </a:prstGeom>
          <a:noFill/>
        </p:spPr>
        <p:txBody>
          <a:bodyPr wrap="square" rtlCol="0">
            <a:spAutoFit/>
          </a:bodyPr>
          <a:lstStyle/>
          <a:p>
            <a:r>
              <a:rPr lang="da-DK" sz="1400" dirty="0"/>
              <a:t>Konkurrence fra andre fagfelter</a:t>
            </a:r>
          </a:p>
        </p:txBody>
      </p:sp>
    </p:spTree>
    <p:extLst>
      <p:ext uri="{BB962C8B-B14F-4D97-AF65-F5344CB8AC3E}">
        <p14:creationId xmlns:p14="http://schemas.microsoft.com/office/powerpoint/2010/main" val="397373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1675" y="2872991"/>
            <a:ext cx="3594098" cy="1143000"/>
          </a:xfrm>
        </p:spPr>
        <p:txBody>
          <a:bodyPr>
            <a:noAutofit/>
          </a:bodyPr>
          <a:lstStyle/>
          <a:p>
            <a:pPr algn="r"/>
            <a:r>
              <a:rPr lang="da-DK" sz="6600" dirty="0">
                <a:solidFill>
                  <a:srgbClr val="800000"/>
                </a:solidFill>
              </a:rPr>
              <a:t>Kvalificerede, skeptiske efterrefleksive brugere</a:t>
            </a:r>
          </a:p>
        </p:txBody>
      </p:sp>
      <p:pic>
        <p:nvPicPr>
          <p:cNvPr id="5" name="Billede 4"/>
          <p:cNvPicPr>
            <a:picLocks noChangeAspect="1"/>
          </p:cNvPicPr>
          <p:nvPr/>
        </p:nvPicPr>
        <p:blipFill>
          <a:blip r:embed="rId2">
            <a:alphaModFix amt="63000"/>
          </a:blip>
          <a:stretch>
            <a:fillRect/>
          </a:stretch>
        </p:blipFill>
        <p:spPr>
          <a:xfrm>
            <a:off x="0" y="0"/>
            <a:ext cx="5168639" cy="6858000"/>
          </a:xfrm>
          <a:prstGeom prst="rect">
            <a:avLst/>
          </a:prstGeom>
          <a:ln>
            <a:solidFill>
              <a:schemeClr val="tx1">
                <a:lumMod val="95000"/>
                <a:lumOff val="5000"/>
              </a:schemeClr>
            </a:solidFill>
          </a:ln>
        </p:spPr>
      </p:pic>
    </p:spTree>
    <p:extLst>
      <p:ext uri="{BB962C8B-B14F-4D97-AF65-F5344CB8AC3E}">
        <p14:creationId xmlns:p14="http://schemas.microsoft.com/office/powerpoint/2010/main" val="384248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alphaModFix amt="24000"/>
            <a:extLst>
              <a:ext uri="{28A0092B-C50C-407E-A947-70E740481C1C}">
                <a14:useLocalDpi xmlns:a14="http://schemas.microsoft.com/office/drawing/2010/main"/>
              </a:ext>
            </a:extLst>
          </a:blip>
          <a:srcRect/>
          <a:stretch/>
        </p:blipFill>
        <p:spPr>
          <a:xfrm>
            <a:off x="1029663" y="526328"/>
            <a:ext cx="7016670" cy="5446354"/>
          </a:xfrm>
          <a:prstGeom prst="rect">
            <a:avLst/>
          </a:prstGeom>
        </p:spPr>
      </p:pic>
      <p:sp>
        <p:nvSpPr>
          <p:cNvPr id="6" name="Rektangel 5"/>
          <p:cNvSpPr/>
          <p:nvPr/>
        </p:nvSpPr>
        <p:spPr>
          <a:xfrm>
            <a:off x="1281359" y="778051"/>
            <a:ext cx="4519087" cy="173917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Rektangel 6"/>
          <p:cNvSpPr/>
          <p:nvPr/>
        </p:nvSpPr>
        <p:spPr>
          <a:xfrm>
            <a:off x="5800439" y="800934"/>
            <a:ext cx="1235598" cy="4462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Autofit/>
          </a:bodyPr>
          <a:lstStyle/>
          <a:p>
            <a:pPr algn="r"/>
            <a:r>
              <a:rPr lang="da-DK" sz="7200" dirty="0">
                <a:solidFill>
                  <a:schemeClr val="bg1">
                    <a:lumMod val="65000"/>
                  </a:schemeClr>
                </a:solidFill>
              </a:rPr>
              <a:t>K  O  N  T  E  K  S  T</a:t>
            </a:r>
          </a:p>
        </p:txBody>
      </p:sp>
      <p:sp>
        <p:nvSpPr>
          <p:cNvPr id="8" name="Rektangel 7"/>
          <p:cNvSpPr/>
          <p:nvPr/>
        </p:nvSpPr>
        <p:spPr>
          <a:xfrm>
            <a:off x="1281359" y="5606540"/>
            <a:ext cx="5865063" cy="1144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Tekstfelt 11"/>
          <p:cNvSpPr txBox="1"/>
          <p:nvPr/>
        </p:nvSpPr>
        <p:spPr>
          <a:xfrm>
            <a:off x="3080827" y="4612963"/>
            <a:ext cx="5350291" cy="2215991"/>
          </a:xfrm>
          <a:prstGeom prst="rect">
            <a:avLst/>
          </a:prstGeom>
          <a:noFill/>
        </p:spPr>
        <p:txBody>
          <a:bodyPr wrap="square" rtlCol="0">
            <a:spAutoFit/>
          </a:bodyPr>
          <a:lstStyle/>
          <a:p>
            <a:r>
              <a:rPr lang="da-DK" sz="13800" dirty="0">
                <a:solidFill>
                  <a:srgbClr val="800000"/>
                </a:solidFill>
              </a:rPr>
              <a:t>DATA</a:t>
            </a:r>
          </a:p>
        </p:txBody>
      </p:sp>
      <p:sp>
        <p:nvSpPr>
          <p:cNvPr id="3" name="Tekstfelt 2"/>
          <p:cNvSpPr txBox="1"/>
          <p:nvPr/>
        </p:nvSpPr>
        <p:spPr>
          <a:xfrm>
            <a:off x="5337098" y="6432602"/>
            <a:ext cx="2188885" cy="369332"/>
          </a:xfrm>
          <a:prstGeom prst="rect">
            <a:avLst/>
          </a:prstGeom>
          <a:noFill/>
        </p:spPr>
        <p:txBody>
          <a:bodyPr wrap="square" rtlCol="0">
            <a:spAutoFit/>
          </a:bodyPr>
          <a:lstStyle/>
          <a:p>
            <a:pPr algn="r"/>
            <a:r>
              <a:rPr lang="da-DK" dirty="0">
                <a:solidFill>
                  <a:srgbClr val="660066"/>
                </a:solidFill>
              </a:rPr>
              <a:t>mængde</a:t>
            </a:r>
          </a:p>
        </p:txBody>
      </p:sp>
      <p:sp>
        <p:nvSpPr>
          <p:cNvPr id="9" name="Tekstfelt 8"/>
          <p:cNvSpPr txBox="1"/>
          <p:nvPr/>
        </p:nvSpPr>
        <p:spPr>
          <a:xfrm>
            <a:off x="1432233" y="1661727"/>
            <a:ext cx="2959049" cy="461665"/>
          </a:xfrm>
          <a:prstGeom prst="rect">
            <a:avLst/>
          </a:prstGeom>
          <a:noFill/>
        </p:spPr>
        <p:txBody>
          <a:bodyPr wrap="square" rtlCol="0">
            <a:spAutoFit/>
          </a:bodyPr>
          <a:lstStyle/>
          <a:p>
            <a:r>
              <a:rPr lang="da-DK" sz="2400" strike="sngStrike" dirty="0" err="1"/>
              <a:t>less</a:t>
            </a:r>
            <a:r>
              <a:rPr lang="da-DK" sz="2400" dirty="0"/>
              <a:t> more is more</a:t>
            </a:r>
          </a:p>
        </p:txBody>
      </p:sp>
    </p:spTree>
    <p:extLst>
      <p:ext uri="{BB962C8B-B14F-4D97-AF65-F5344CB8AC3E}">
        <p14:creationId xmlns:p14="http://schemas.microsoft.com/office/powerpoint/2010/main" val="3120374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field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1332</TotalTime>
  <Words>2740</Words>
  <Application>Microsoft Office PowerPoint</Application>
  <PresentationFormat>Skærmshow (4:3)</PresentationFormat>
  <Paragraphs>349</Paragraphs>
  <Slides>56</Slides>
  <Notes>13</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56</vt:i4>
      </vt:variant>
    </vt:vector>
  </HeadingPairs>
  <TitlesOfParts>
    <vt:vector size="67" baseType="lpstr">
      <vt:lpstr>American Typewriter</vt:lpstr>
      <vt:lpstr>Andale Mono</vt:lpstr>
      <vt:lpstr>Apple Chancery</vt:lpstr>
      <vt:lpstr>Arial</vt:lpstr>
      <vt:lpstr>Avenir Next Regular</vt:lpstr>
      <vt:lpstr>Baoli SC Regular</vt:lpstr>
      <vt:lpstr>Calibri</vt:lpstr>
      <vt:lpstr>Century Gothic</vt:lpstr>
      <vt:lpstr>Courier New</vt:lpstr>
      <vt:lpstr>Edwardian Script ITC</vt:lpstr>
      <vt:lpstr>Office Theme</vt:lpstr>
      <vt:lpstr>HUMANITIES COMPUTING I RELIGIONSVIDENSKABEN</vt:lpstr>
      <vt:lpstr>PowerPoint-præsentation</vt:lpstr>
      <vt:lpstr>I   D  A G</vt:lpstr>
      <vt:lpstr>K  O  N  T  E  K  S  T</vt:lpstr>
      <vt:lpstr>K  O  N  T  E  K  S  T</vt:lpstr>
      <vt:lpstr>K  O  N  T  E  K  S  T</vt:lpstr>
      <vt:lpstr>K  O  N  T  E  K  S  T</vt:lpstr>
      <vt:lpstr>Kvalificerede, skeptiske efterrefleksive brugere</vt:lpstr>
      <vt:lpstr>K  O  N  T  E  K  S  T</vt:lpstr>
      <vt:lpstr>K  O  N  T  E  K  S  T</vt:lpstr>
      <vt:lpstr>K  O  N  T  E  K  S  T</vt:lpstr>
      <vt:lpstr>K  O  N  T  E  K  S  T</vt:lpstr>
      <vt:lpstr>K  O  N  T  E  K  S  T</vt:lpstr>
      <vt:lpstr>K  O  N  T  E  K  S  T</vt:lpstr>
      <vt:lpstr>K  O  N  T  E  K  S  T</vt:lpstr>
      <vt:lpstr>K  O  N  T  E  K  S  T</vt:lpstr>
      <vt:lpstr>F  O  R  S  K  N  I  N G</vt:lpstr>
      <vt:lpstr>F  O  R  S  K  N  I  N G</vt:lpstr>
      <vt:lpstr>F  O  R  S  K  N  I  N G</vt:lpstr>
      <vt:lpstr>F R A   M I N   F O R S K N I N G</vt:lpstr>
      <vt:lpstr>PowerPoint-præsentation</vt:lpstr>
      <vt:lpstr>PowerPoint-præsentation</vt:lpstr>
      <vt:lpstr>PowerPoint-præsentation</vt:lpstr>
      <vt:lpstr>PowerPoint-præsentation</vt:lpstr>
      <vt:lpstr>PowerPoint-præsentation</vt:lpstr>
      <vt:lpstr>Entropi</vt:lpstr>
      <vt:lpstr>Fraktalanalyse</vt:lpstr>
      <vt:lpstr>PowerPoint-præsentation</vt:lpstr>
      <vt:lpstr>Bewildering</vt:lpstr>
      <vt:lpstr>PowerPoint-præsentation</vt:lpstr>
      <vt:lpstr>[rewild]</vt:lpstr>
      <vt:lpstr>PowerPoint-præsentation</vt:lpstr>
      <vt:lpstr>VILDMARK// RUSTIK Pop</vt:lpstr>
      <vt:lpstr>romantic mentality//word-cloud</vt:lpstr>
      <vt:lpstr>Keywords//Troper// Motiver</vt:lpstr>
      <vt:lpstr>PowerPoint-præsentation</vt:lpstr>
      <vt:lpstr> Shabby Chic Containers of Total Devotion </vt:lpstr>
      <vt:lpstr>STRIKING STYLISTIC INDICATIONS OF EMOTIONAL INTENSITY</vt:lpstr>
      <vt:lpstr>PowerPoint-præsentation</vt:lpstr>
      <vt:lpstr>PowerPoint-præsentation</vt:lpstr>
      <vt:lpstr>PowerPoint-præsentation</vt:lpstr>
      <vt:lpstr>I   D  A G</vt:lpstr>
      <vt:lpstr>ARKIVER &amp; TOOLS</vt:lpstr>
      <vt:lpstr>Google books ngram viewer</vt:lpstr>
      <vt:lpstr>BL</vt:lpstr>
      <vt:lpstr>NB</vt:lpstr>
      <vt:lpstr>Det Kongelige Bibliotek</vt:lpstr>
      <vt:lpstr>NB</vt:lpstr>
      <vt:lpstr>labs.statsbiblioteket.dk/</vt:lpstr>
      <vt:lpstr>kjære vs. kære</vt:lpstr>
      <vt:lpstr>dum, sød</vt:lpstr>
      <vt:lpstr>muslim, jøde, kristen</vt:lpstr>
      <vt:lpstr>DOTS // Rolling Stones</vt:lpstr>
      <vt:lpstr>Word2Vec, ’muslim’</vt:lpstr>
      <vt:lpstr>Links og referencer</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Sophia Veilis</cp:lastModifiedBy>
  <cp:revision>100</cp:revision>
  <cp:lastPrinted>2020-04-02T13:35:51Z</cp:lastPrinted>
  <dcterms:created xsi:type="dcterms:W3CDTF">2010-04-12T23:12:02Z</dcterms:created>
  <dcterms:modified xsi:type="dcterms:W3CDTF">2020-05-12T09:06:45Z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