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471" r:id="rId2"/>
    <p:sldId id="2475" r:id="rId3"/>
    <p:sldId id="2476" r:id="rId4"/>
    <p:sldId id="2477" r:id="rId5"/>
    <p:sldId id="2479" r:id="rId6"/>
    <p:sldId id="2480" r:id="rId7"/>
    <p:sldId id="2478" r:id="rId8"/>
    <p:sldId id="2483" r:id="rId9"/>
    <p:sldId id="2481" r:id="rId10"/>
    <p:sldId id="2484" r:id="rId1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00"/>
    <a:srgbClr val="B8BBC1"/>
    <a:srgbClr val="F4F3F5"/>
    <a:srgbClr val="F3F3F3"/>
    <a:srgbClr val="FAF8FC"/>
    <a:srgbClr val="AA8A78"/>
    <a:srgbClr val="55677C"/>
    <a:srgbClr val="3C3B41"/>
    <a:srgbClr val="FAF8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0" autoAdjust="0"/>
    <p:restoredTop sz="96074" autoAdjust="0"/>
  </p:normalViewPr>
  <p:slideViewPr>
    <p:cSldViewPr snapToGrid="0" snapToObjects="1">
      <p:cViewPr varScale="1">
        <p:scale>
          <a:sx n="41" d="100"/>
          <a:sy n="41" d="100"/>
        </p:scale>
        <p:origin x="606" y="84"/>
      </p:cViewPr>
      <p:guideLst>
        <p:guide pos="7654"/>
        <p:guide pos="14302"/>
        <p:guide orient="horz" pos="4296"/>
        <p:guide pos="10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‹nr.›</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3</a:t>
            </a:fld>
            <a:endParaRPr lang="en-US"/>
          </a:p>
        </p:txBody>
      </p:sp>
    </p:spTree>
    <p:extLst>
      <p:ext uri="{BB962C8B-B14F-4D97-AF65-F5344CB8AC3E}">
        <p14:creationId xmlns:p14="http://schemas.microsoft.com/office/powerpoint/2010/main" val="49537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9</a:t>
            </a:fld>
            <a:endParaRPr lang="en-US"/>
          </a:p>
        </p:txBody>
      </p:sp>
    </p:spTree>
    <p:extLst>
      <p:ext uri="{BB962C8B-B14F-4D97-AF65-F5344CB8AC3E}">
        <p14:creationId xmlns:p14="http://schemas.microsoft.com/office/powerpoint/2010/main" val="246187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‹nr.›</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6229" y="4232684"/>
            <a:ext cx="17830799" cy="4607736"/>
            <a:chOff x="2910281" y="4232684"/>
            <a:chExt cx="17830799" cy="4607736"/>
          </a:xfrm>
        </p:grpSpPr>
        <p:sp>
          <p:nvSpPr>
            <p:cNvPr id="10" name="TextBox 9"/>
            <p:cNvSpPr txBox="1"/>
            <p:nvPr/>
          </p:nvSpPr>
          <p:spPr>
            <a:xfrm>
              <a:off x="2910281" y="4232684"/>
              <a:ext cx="17830799" cy="3770263"/>
            </a:xfrm>
            <a:prstGeom prst="rect">
              <a:avLst/>
            </a:prstGeom>
            <a:noFill/>
          </p:spPr>
          <p:txBody>
            <a:bodyPr wrap="square" rtlCol="0">
              <a:spAutoFit/>
            </a:bodyPr>
            <a:lstStyle/>
            <a:p>
              <a:pPr algn="ctr"/>
              <a:r>
                <a:rPr lang="en-US" sz="23900" spc="600" dirty="0">
                  <a:solidFill>
                    <a:schemeClr val="tx2"/>
                  </a:solidFill>
                  <a:latin typeface="Playfair Display SC" charset="0"/>
                  <a:ea typeface="Playfair Display SC" charset="0"/>
                  <a:cs typeface="Playfair Display SC" charset="0"/>
                </a:rPr>
                <a:t>Alarm clock</a:t>
              </a:r>
            </a:p>
          </p:txBody>
        </p:sp>
        <p:sp>
          <p:nvSpPr>
            <p:cNvPr id="13" name="TextBox 12"/>
            <p:cNvSpPr txBox="1"/>
            <p:nvPr/>
          </p:nvSpPr>
          <p:spPr>
            <a:xfrm>
              <a:off x="5631709" y="8002947"/>
              <a:ext cx="12279085" cy="837473"/>
            </a:xfrm>
            <a:prstGeom prst="rect">
              <a:avLst/>
            </a:prstGeom>
            <a:noFill/>
          </p:spPr>
          <p:txBody>
            <a:bodyPr wrap="square" rtlCol="0">
              <a:spAutoFit/>
            </a:bodyPr>
            <a:lstStyle/>
            <a:p>
              <a:pPr algn="ctr">
                <a:lnSpc>
                  <a:spcPct val="150000"/>
                </a:lnSpc>
              </a:pPr>
              <a:r>
                <a:rPr lang="da-DK" spc="600" dirty="0">
                  <a:solidFill>
                    <a:schemeClr val="tx2"/>
                  </a:solidFill>
                  <a:latin typeface="Playfair Display SC" charset="0"/>
                  <a:ea typeface="Playfair Display SC" charset="0"/>
                  <a:cs typeface="Playfair Display SC" charset="0"/>
                </a:rPr>
                <a:t>Dokumentation af Brugertest på alarm </a:t>
              </a:r>
              <a:r>
                <a:rPr lang="da-DK" spc="600" dirty="0" err="1">
                  <a:solidFill>
                    <a:schemeClr val="tx2"/>
                  </a:solidFill>
                  <a:latin typeface="Playfair Display SC" charset="0"/>
                  <a:ea typeface="Playfair Display SC" charset="0"/>
                  <a:cs typeface="Playfair Display SC" charset="0"/>
                </a:rPr>
                <a:t>clock</a:t>
              </a:r>
              <a:endParaRPr lang="da-DK"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3226" y="1883539"/>
            <a:ext cx="10591800" cy="1015663"/>
          </a:xfrm>
          <a:prstGeom prst="rect">
            <a:avLst/>
          </a:prstGeom>
          <a:noFill/>
        </p:spPr>
        <p:txBody>
          <a:bodyPr wrap="square" rtlCol="0">
            <a:spAutoFit/>
          </a:bodyPr>
          <a:lstStyle/>
          <a:p>
            <a:r>
              <a:rPr lang="da-DK" sz="6000" b="1" spc="600" dirty="0">
                <a:solidFill>
                  <a:schemeClr val="tx2"/>
                </a:solidFill>
                <a:latin typeface="Playfair Display SC" charset="0"/>
                <a:ea typeface="Playfair Display SC" charset="0"/>
                <a:cs typeface="Playfair Display SC" charset="0"/>
              </a:rPr>
              <a:t>Konklusion</a:t>
            </a:r>
          </a:p>
        </p:txBody>
      </p:sp>
      <p:sp>
        <p:nvSpPr>
          <p:cNvPr id="10" name="TextBox 9"/>
          <p:cNvSpPr txBox="1"/>
          <p:nvPr/>
        </p:nvSpPr>
        <p:spPr>
          <a:xfrm>
            <a:off x="1673226" y="4745861"/>
            <a:ext cx="5631603" cy="464871"/>
          </a:xfrm>
          <a:prstGeom prst="rect">
            <a:avLst/>
          </a:prstGeom>
          <a:noFill/>
        </p:spPr>
        <p:txBody>
          <a:bodyPr wrap="square" rtlCol="0">
            <a:spAutoFit/>
          </a:bodyPr>
          <a:lstStyle/>
          <a:p>
            <a:pPr>
              <a:lnSpc>
                <a:spcPct val="150000"/>
              </a:lnSpc>
            </a:pPr>
            <a:r>
              <a:rPr lang="da-DK" sz="1800" b="1" spc="600" dirty="0">
                <a:solidFill>
                  <a:schemeClr val="accent2"/>
                </a:solidFill>
                <a:latin typeface="Montserrat Semi" charset="0"/>
                <a:ea typeface="Montserrat Semi" charset="0"/>
                <a:cs typeface="Montserrat Semi" charset="0"/>
              </a:rPr>
              <a:t>En bedre løsning men…</a:t>
            </a:r>
          </a:p>
        </p:txBody>
      </p:sp>
      <p:sp>
        <p:nvSpPr>
          <p:cNvPr id="11" name="TextBox 10"/>
          <p:cNvSpPr txBox="1"/>
          <p:nvPr/>
        </p:nvSpPr>
        <p:spPr>
          <a:xfrm>
            <a:off x="1668496" y="5371295"/>
            <a:ext cx="8872504" cy="6046271"/>
          </a:xfrm>
          <a:prstGeom prst="rect">
            <a:avLst/>
          </a:prstGeom>
          <a:noFill/>
        </p:spPr>
        <p:txBody>
          <a:bodyPr wrap="square" rtlCol="0">
            <a:spAutoFit/>
          </a:bodyPr>
          <a:lstStyle/>
          <a:p>
            <a:pPr>
              <a:lnSpc>
                <a:spcPct val="150000"/>
              </a:lnSpc>
            </a:pPr>
            <a:r>
              <a:rPr lang="da-DK" sz="2000" dirty="0">
                <a:latin typeface="Montserrat"/>
                <a:ea typeface="Montserrat Light" charset="0"/>
                <a:cs typeface="Montserrat Light" charset="0"/>
              </a:rPr>
              <a:t>Ved at tilføje to nye taster, og flytte rundt på de eksisterende, kan betjeningen forbedres væsentligt. Det er dog fortsat svært at regne betjeningen ud, da der skal trykkes på flere taster samtidigt.</a:t>
            </a:r>
          </a:p>
          <a:p>
            <a:pPr>
              <a:lnSpc>
                <a:spcPct val="150000"/>
              </a:lnSpc>
            </a:pPr>
            <a:endParaRPr lang="da-DK" sz="2000" dirty="0">
              <a:latin typeface="Montserrat"/>
              <a:ea typeface="Montserrat Light" charset="0"/>
              <a:cs typeface="Montserrat Light" charset="0"/>
            </a:endParaRPr>
          </a:p>
          <a:p>
            <a:pPr>
              <a:lnSpc>
                <a:spcPct val="150000"/>
              </a:lnSpc>
            </a:pPr>
            <a:r>
              <a:rPr lang="da-DK" sz="2000" dirty="0">
                <a:latin typeface="Montserrat"/>
                <a:ea typeface="Montserrat Light" charset="0"/>
                <a:cs typeface="Montserrat Light" charset="0"/>
              </a:rPr>
              <a:t>En smartphone er en mere elegant løsning, som er mere intuitive at betjene. Det vil derfor være mere hensigtsmæssigt, hvis vi tager mobilen med I soveværelset, men sætter den I en mode, hvor den ikke forstyrrer os. Hvis ikke “</a:t>
            </a:r>
            <a:r>
              <a:rPr lang="da-DK" sz="2000" dirty="0" err="1">
                <a:latin typeface="Montserrat"/>
                <a:ea typeface="Montserrat Light" charset="0"/>
                <a:cs typeface="Montserrat Light" charset="0"/>
              </a:rPr>
              <a:t>Silent</a:t>
            </a:r>
            <a:r>
              <a:rPr lang="da-DK" sz="2000" dirty="0">
                <a:latin typeface="Montserrat"/>
                <a:ea typeface="Montserrat Light" charset="0"/>
                <a:cs typeface="Montserrat Light" charset="0"/>
              </a:rPr>
              <a:t> mode” er nok, kan man jo overveje at sætte den I “Flight mode”, hvilket betjeningsmæssigt er relativt nemt.</a:t>
            </a:r>
          </a:p>
          <a:p>
            <a:pPr>
              <a:lnSpc>
                <a:spcPct val="150000"/>
              </a:lnSpc>
            </a:pPr>
            <a:endParaRPr lang="da-DK" sz="2000" dirty="0">
              <a:latin typeface="Montserrat"/>
              <a:ea typeface="Montserrat Light" charset="0"/>
              <a:cs typeface="Montserrat Light" charset="0"/>
            </a:endParaRPr>
          </a:p>
          <a:p>
            <a:pPr>
              <a:lnSpc>
                <a:spcPct val="150000"/>
              </a:lnSpc>
            </a:pPr>
            <a:r>
              <a:rPr lang="da-DK" sz="2000" dirty="0">
                <a:latin typeface="Montserrat"/>
                <a:ea typeface="Montserrat Light" charset="0"/>
                <a:cs typeface="Montserrat Light" charset="0"/>
              </a:rPr>
              <a:t>Er det rent mentalt, at telefonen forstyrre,  kan en alarm </a:t>
            </a:r>
            <a:r>
              <a:rPr lang="da-DK" sz="2000" dirty="0" err="1">
                <a:latin typeface="Montserrat"/>
                <a:ea typeface="Montserrat Light" charset="0"/>
                <a:cs typeface="Montserrat Light" charset="0"/>
              </a:rPr>
              <a:t>clock</a:t>
            </a:r>
            <a:r>
              <a:rPr lang="da-DK" sz="2000" dirty="0">
                <a:latin typeface="Montserrat"/>
                <a:ea typeface="Montserrat Light" charset="0"/>
                <a:cs typeface="Montserrat Light" charset="0"/>
              </a:rPr>
              <a:t> anvendes. Det bør dog overvejes, om ikke der skal laves en løsning, der kan indstilles fra vores smartphone, så vi kun skal have en start/stop knap.</a:t>
            </a:r>
          </a:p>
        </p:txBody>
      </p:sp>
      <p:pic>
        <p:nvPicPr>
          <p:cNvPr id="2050" name="Picture 2">
            <a:extLst>
              <a:ext uri="{FF2B5EF4-FFF2-40B4-BE49-F238E27FC236}">
                <a16:creationId xmlns:a16="http://schemas.microsoft.com/office/drawing/2014/main" id="{BD0C3E88-6E4E-491D-9870-21B4446BF5F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7626" r="276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53D494D3-8ECD-448A-B1C0-BABDA82FB1C9}"/>
              </a:ext>
            </a:extLst>
          </p:cNvPr>
          <p:cNvPicPr>
            <a:picLocks noChangeAspect="1"/>
          </p:cNvPicPr>
          <p:nvPr/>
        </p:nvPicPr>
        <p:blipFill>
          <a:blip r:embed="rId3"/>
          <a:stretch>
            <a:fillRect/>
          </a:stretch>
        </p:blipFill>
        <p:spPr>
          <a:xfrm>
            <a:off x="13736637" y="5371295"/>
            <a:ext cx="8334375" cy="3962400"/>
          </a:xfrm>
          <a:prstGeom prst="rect">
            <a:avLst/>
          </a:prstGeom>
        </p:spPr>
      </p:pic>
    </p:spTree>
    <p:extLst>
      <p:ext uri="{BB962C8B-B14F-4D97-AF65-F5344CB8AC3E}">
        <p14:creationId xmlns:p14="http://schemas.microsoft.com/office/powerpoint/2010/main" val="114933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3226" y="1883539"/>
            <a:ext cx="10591800" cy="1015663"/>
          </a:xfrm>
          <a:prstGeom prst="rect">
            <a:avLst/>
          </a:prstGeom>
          <a:noFill/>
        </p:spPr>
        <p:txBody>
          <a:bodyPr wrap="square" rtlCol="0">
            <a:spAutoFit/>
          </a:bodyPr>
          <a:lstStyle/>
          <a:p>
            <a:r>
              <a:rPr lang="da-DK" sz="6000" b="1" spc="600" dirty="0">
                <a:solidFill>
                  <a:schemeClr val="tx2"/>
                </a:solidFill>
                <a:latin typeface="Playfair Display SC" charset="0"/>
                <a:ea typeface="Playfair Display SC" charset="0"/>
                <a:cs typeface="Playfair Display SC" charset="0"/>
              </a:rPr>
              <a:t>Produktet</a:t>
            </a:r>
          </a:p>
        </p:txBody>
      </p:sp>
      <p:sp>
        <p:nvSpPr>
          <p:cNvPr id="11" name="TextBox 10"/>
          <p:cNvSpPr txBox="1"/>
          <p:nvPr/>
        </p:nvSpPr>
        <p:spPr>
          <a:xfrm>
            <a:off x="1668496" y="3502322"/>
            <a:ext cx="8872504" cy="1891287"/>
          </a:xfrm>
          <a:prstGeom prst="rect">
            <a:avLst/>
          </a:prstGeom>
          <a:noFill/>
        </p:spPr>
        <p:txBody>
          <a:bodyPr wrap="square" rtlCol="0">
            <a:spAutoFit/>
          </a:bodyPr>
          <a:lstStyle/>
          <a:p>
            <a:pPr>
              <a:lnSpc>
                <a:spcPct val="150000"/>
              </a:lnSpc>
            </a:pPr>
            <a:r>
              <a:rPr lang="en-US" sz="2000" dirty="0">
                <a:latin typeface="Montserrat"/>
                <a:ea typeface="Montserrat Light" charset="0"/>
                <a:cs typeface="Montserrat Light" charset="0"/>
              </a:rPr>
              <a:t>For at </a:t>
            </a:r>
            <a:r>
              <a:rPr lang="da-DK" sz="2000" dirty="0">
                <a:latin typeface="Montserrat"/>
                <a:ea typeface="Montserrat Light" charset="0"/>
                <a:cs typeface="Montserrat Light" charset="0"/>
              </a:rPr>
              <a:t>komme</a:t>
            </a:r>
            <a:r>
              <a:rPr lang="en-US" sz="2000" dirty="0">
                <a:latin typeface="Montserrat"/>
                <a:ea typeface="Montserrat Light" charset="0"/>
                <a:cs typeface="Montserrat Light" charset="0"/>
              </a:rPr>
              <a:t> op om </a:t>
            </a:r>
            <a:r>
              <a:rPr lang="da-DK" sz="2000" dirty="0">
                <a:latin typeface="Montserrat"/>
                <a:ea typeface="Montserrat Light" charset="0"/>
                <a:cs typeface="Montserrat Light" charset="0"/>
              </a:rPr>
              <a:t>morgenen har de fleste af os brug for at blive vækket. I dag benytter vi ofte vores smartphone som vækkeur, men da denne ofte kan være et forstyrrende element i soveværelset, vil vi prøve at undersøge, om vi kan genindføre det digitale vækkeur.</a:t>
            </a:r>
          </a:p>
        </p:txBody>
      </p:sp>
      <p:pic>
        <p:nvPicPr>
          <p:cNvPr id="4" name="Pladsholder til billede 3">
            <a:extLst>
              <a:ext uri="{FF2B5EF4-FFF2-40B4-BE49-F238E27FC236}">
                <a16:creationId xmlns:a16="http://schemas.microsoft.com/office/drawing/2014/main" id="{908846FA-4E15-481A-BD2E-8EE755D1460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626" r="27626"/>
          <a:stretch>
            <a:fillRect/>
          </a:stretch>
        </p:blipFill>
        <p:spPr/>
      </p:pic>
      <p:sp>
        <p:nvSpPr>
          <p:cNvPr id="8" name="TextBox 9">
            <a:extLst>
              <a:ext uri="{FF2B5EF4-FFF2-40B4-BE49-F238E27FC236}">
                <a16:creationId xmlns:a16="http://schemas.microsoft.com/office/drawing/2014/main" id="{39BDA32D-12D3-40BB-82CC-5FCF489E42E2}"/>
              </a:ext>
            </a:extLst>
          </p:cNvPr>
          <p:cNvSpPr txBox="1"/>
          <p:nvPr/>
        </p:nvSpPr>
        <p:spPr>
          <a:xfrm>
            <a:off x="1682686" y="6355047"/>
            <a:ext cx="5631603" cy="589072"/>
          </a:xfrm>
          <a:prstGeom prst="rect">
            <a:avLst/>
          </a:prstGeom>
          <a:noFill/>
        </p:spPr>
        <p:txBody>
          <a:bodyPr wrap="square" rtlCol="0">
            <a:spAutoFit/>
          </a:bodyPr>
          <a:lstStyle/>
          <a:p>
            <a:pPr>
              <a:lnSpc>
                <a:spcPct val="150000"/>
              </a:lnSpc>
            </a:pPr>
            <a:r>
              <a:rPr lang="da-DK" sz="2400" b="1" spc="600" dirty="0">
                <a:solidFill>
                  <a:schemeClr val="accent2"/>
                </a:solidFill>
                <a:latin typeface="Montserrat Semi" charset="0"/>
                <a:ea typeface="Montserrat Semi" charset="0"/>
                <a:cs typeface="Montserrat Semi" charset="0"/>
              </a:rPr>
              <a:t>OM PRODUKTET</a:t>
            </a:r>
          </a:p>
        </p:txBody>
      </p:sp>
      <p:sp>
        <p:nvSpPr>
          <p:cNvPr id="13" name="TextBox 10">
            <a:extLst>
              <a:ext uri="{FF2B5EF4-FFF2-40B4-BE49-F238E27FC236}">
                <a16:creationId xmlns:a16="http://schemas.microsoft.com/office/drawing/2014/main" id="{2FA4A0A3-035F-48B4-B666-C258C9AAD7F0}"/>
              </a:ext>
            </a:extLst>
          </p:cNvPr>
          <p:cNvSpPr txBox="1"/>
          <p:nvPr/>
        </p:nvSpPr>
        <p:spPr>
          <a:xfrm>
            <a:off x="1682686" y="7015207"/>
            <a:ext cx="8872504" cy="1891287"/>
          </a:xfrm>
          <a:prstGeom prst="rect">
            <a:avLst/>
          </a:prstGeom>
          <a:noFill/>
        </p:spPr>
        <p:txBody>
          <a:bodyPr wrap="square" rtlCol="0">
            <a:spAutoFit/>
          </a:bodyPr>
          <a:lstStyle/>
          <a:p>
            <a:pPr>
              <a:lnSpc>
                <a:spcPct val="150000"/>
              </a:lnSpc>
            </a:pPr>
            <a:r>
              <a:rPr lang="da-DK" sz="2000" dirty="0">
                <a:latin typeface="Montserrat"/>
                <a:ea typeface="Montserrat Light" charset="0"/>
                <a:cs typeface="Montserrat Light" charset="0"/>
              </a:rPr>
              <a:t>En alarm </a:t>
            </a:r>
            <a:r>
              <a:rPr lang="da-DK" sz="2000" dirty="0" err="1">
                <a:latin typeface="Montserrat"/>
                <a:ea typeface="Montserrat Light" charset="0"/>
                <a:cs typeface="Montserrat Light" charset="0"/>
              </a:rPr>
              <a:t>clock</a:t>
            </a:r>
            <a:r>
              <a:rPr lang="da-DK" sz="2000" dirty="0">
                <a:latin typeface="Montserrat"/>
                <a:ea typeface="Montserrat Light" charset="0"/>
                <a:cs typeface="Montserrat Light" charset="0"/>
              </a:rPr>
              <a:t> er et digitalt vækkeur, som ofte blev benyttet i 00’erne. Ved at trykke på knapperne kunne man indstille tiden samt sætte alarmtidspunkt. Produktet har en slumre funktion, som udsætter alarmtidspunktet med 15 min. I tilfælde af strømsvigt er der batteri backup, så uret altid fungerer.  </a:t>
            </a:r>
          </a:p>
        </p:txBody>
      </p:sp>
      <p:pic>
        <p:nvPicPr>
          <p:cNvPr id="6" name="Billede 5">
            <a:extLst>
              <a:ext uri="{FF2B5EF4-FFF2-40B4-BE49-F238E27FC236}">
                <a16:creationId xmlns:a16="http://schemas.microsoft.com/office/drawing/2014/main" id="{14C7E187-4574-4635-A54E-7285E70016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05447" y="3528037"/>
            <a:ext cx="11422081" cy="8566561"/>
          </a:xfrm>
          <a:prstGeom prst="rect">
            <a:avLst/>
          </a:prstGeom>
        </p:spPr>
      </p:pic>
      <p:sp>
        <p:nvSpPr>
          <p:cNvPr id="14" name="TextBox 9">
            <a:extLst>
              <a:ext uri="{FF2B5EF4-FFF2-40B4-BE49-F238E27FC236}">
                <a16:creationId xmlns:a16="http://schemas.microsoft.com/office/drawing/2014/main" id="{9AC7F4C6-6CA0-46BE-AF24-46EEC4E9AED0}"/>
              </a:ext>
            </a:extLst>
          </p:cNvPr>
          <p:cNvSpPr txBox="1"/>
          <p:nvPr/>
        </p:nvSpPr>
        <p:spPr>
          <a:xfrm>
            <a:off x="1682686" y="10154525"/>
            <a:ext cx="5631603" cy="589072"/>
          </a:xfrm>
          <a:prstGeom prst="rect">
            <a:avLst/>
          </a:prstGeom>
          <a:noFill/>
        </p:spPr>
        <p:txBody>
          <a:bodyPr wrap="square" rtlCol="0">
            <a:spAutoFit/>
          </a:bodyPr>
          <a:lstStyle/>
          <a:p>
            <a:pPr>
              <a:lnSpc>
                <a:spcPct val="150000"/>
              </a:lnSpc>
            </a:pPr>
            <a:r>
              <a:rPr lang="da-DK" sz="2400" b="1" spc="600" dirty="0">
                <a:solidFill>
                  <a:schemeClr val="accent2"/>
                </a:solidFill>
                <a:latin typeface="Montserrat Semi" charset="0"/>
                <a:ea typeface="Montserrat Semi" charset="0"/>
                <a:cs typeface="Montserrat Semi" charset="0"/>
              </a:rPr>
              <a:t>FORMÅLET MED TESTEN</a:t>
            </a:r>
          </a:p>
        </p:txBody>
      </p:sp>
      <p:sp>
        <p:nvSpPr>
          <p:cNvPr id="15" name="TextBox 10">
            <a:extLst>
              <a:ext uri="{FF2B5EF4-FFF2-40B4-BE49-F238E27FC236}">
                <a16:creationId xmlns:a16="http://schemas.microsoft.com/office/drawing/2014/main" id="{88E1CF75-F7BC-4E4B-B333-7CE49463A03E}"/>
              </a:ext>
            </a:extLst>
          </p:cNvPr>
          <p:cNvSpPr txBox="1"/>
          <p:nvPr/>
        </p:nvSpPr>
        <p:spPr>
          <a:xfrm>
            <a:off x="1682686" y="10658785"/>
            <a:ext cx="8872504" cy="967957"/>
          </a:xfrm>
          <a:prstGeom prst="rect">
            <a:avLst/>
          </a:prstGeom>
          <a:noFill/>
        </p:spPr>
        <p:txBody>
          <a:bodyPr wrap="square" rtlCol="0">
            <a:spAutoFit/>
          </a:bodyPr>
          <a:lstStyle/>
          <a:p>
            <a:pPr>
              <a:lnSpc>
                <a:spcPct val="150000"/>
              </a:lnSpc>
            </a:pPr>
            <a:r>
              <a:rPr lang="da-DK" sz="2000" dirty="0">
                <a:latin typeface="Montserrat"/>
                <a:ea typeface="Montserrat Light" charset="0"/>
                <a:cs typeface="Montserrat Light" charset="0"/>
              </a:rPr>
              <a:t>Formålet med testen er at se, om brugerne kan finde ud af at benytte produktet, eller om vi kan forbedre produktet, så det bliver lettere at anvende.</a:t>
            </a:r>
          </a:p>
        </p:txBody>
      </p:sp>
    </p:spTree>
    <p:extLst>
      <p:ext uri="{BB962C8B-B14F-4D97-AF65-F5344CB8AC3E}">
        <p14:creationId xmlns:p14="http://schemas.microsoft.com/office/powerpoint/2010/main" val="1071222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892925" y="1693299"/>
            <a:ext cx="10591800" cy="1015663"/>
          </a:xfrm>
          <a:prstGeom prst="rect">
            <a:avLst/>
          </a:prstGeom>
          <a:noFill/>
        </p:spPr>
        <p:txBody>
          <a:bodyPr wrap="square" rtlCol="0">
            <a:spAutoFit/>
          </a:bodyPr>
          <a:lstStyle/>
          <a:p>
            <a:pPr algn="ctr"/>
            <a:r>
              <a:rPr lang="da-DK" sz="6000" b="1" spc="600" dirty="0">
                <a:solidFill>
                  <a:schemeClr val="tx2"/>
                </a:solidFill>
                <a:latin typeface="Playfair Display SC" charset="0"/>
                <a:ea typeface="Playfair Display SC" charset="0"/>
                <a:cs typeface="Playfair Display SC" charset="0"/>
              </a:rPr>
              <a:t>Brugerne</a:t>
            </a:r>
          </a:p>
        </p:txBody>
      </p:sp>
      <p:sp>
        <p:nvSpPr>
          <p:cNvPr id="34" name="TextBox 33"/>
          <p:cNvSpPr txBox="1"/>
          <p:nvPr/>
        </p:nvSpPr>
        <p:spPr>
          <a:xfrm>
            <a:off x="7966988" y="6875935"/>
            <a:ext cx="4790026" cy="589072"/>
          </a:xfrm>
          <a:prstGeom prst="rect">
            <a:avLst/>
          </a:prstGeom>
          <a:noFill/>
        </p:spPr>
        <p:txBody>
          <a:bodyPr wrap="square" rtlCol="0">
            <a:spAutoFit/>
          </a:bodyPr>
          <a:lstStyle/>
          <a:p>
            <a:pPr>
              <a:lnSpc>
                <a:spcPct val="150000"/>
              </a:lnSpc>
            </a:pPr>
            <a:r>
              <a:rPr lang="en-US" sz="2400" b="1" spc="600" dirty="0">
                <a:solidFill>
                  <a:schemeClr val="accent2"/>
                </a:solidFill>
                <a:latin typeface="Montserrat Semi" charset="0"/>
                <a:ea typeface="Montserrat Semi" charset="0"/>
                <a:cs typeface="Montserrat Semi" charset="0"/>
              </a:rPr>
              <a:t>Kenneth</a:t>
            </a:r>
          </a:p>
        </p:txBody>
      </p:sp>
      <p:sp>
        <p:nvSpPr>
          <p:cNvPr id="35" name="TextBox 34"/>
          <p:cNvSpPr txBox="1"/>
          <p:nvPr/>
        </p:nvSpPr>
        <p:spPr>
          <a:xfrm>
            <a:off x="7966988" y="7635208"/>
            <a:ext cx="4074496" cy="1891287"/>
          </a:xfrm>
          <a:prstGeom prst="rect">
            <a:avLst/>
          </a:prstGeom>
          <a:noFill/>
        </p:spPr>
        <p:txBody>
          <a:bodyPr wrap="square" rtlCol="0">
            <a:spAutoFit/>
          </a:bodyPr>
          <a:lstStyle/>
          <a:p>
            <a:pPr>
              <a:lnSpc>
                <a:spcPct val="150000"/>
              </a:lnSpc>
            </a:pPr>
            <a:r>
              <a:rPr lang="da-DK" sz="2000" dirty="0">
                <a:latin typeface="Montserrat Light" charset="0"/>
                <a:ea typeface="Montserrat Light" charset="0"/>
                <a:cs typeface="Montserrat Light" charset="0"/>
              </a:rPr>
              <a:t>Kenneth er softwareudvikler og en erfaren bruge af digitale produkter. Hjemme har han en avanceret alarm </a:t>
            </a:r>
            <a:r>
              <a:rPr lang="da-DK" sz="2000" dirty="0" err="1">
                <a:latin typeface="Montserrat Light" charset="0"/>
                <a:ea typeface="Montserrat Light" charset="0"/>
                <a:cs typeface="Montserrat Light" charset="0"/>
              </a:rPr>
              <a:t>clock</a:t>
            </a:r>
            <a:r>
              <a:rPr lang="da-DK" sz="2000" dirty="0">
                <a:latin typeface="Montserrat Light" charset="0"/>
                <a:ea typeface="Montserrat Light" charset="0"/>
                <a:cs typeface="Montserrat Light" charset="0"/>
              </a:rPr>
              <a:t> med indbygget lys og radio. </a:t>
            </a:r>
          </a:p>
        </p:txBody>
      </p:sp>
      <p:pic>
        <p:nvPicPr>
          <p:cNvPr id="2" name="Pladsholder til billede 1">
            <a:extLst>
              <a:ext uri="{FF2B5EF4-FFF2-40B4-BE49-F238E27FC236}">
                <a16:creationId xmlns:a16="http://schemas.microsoft.com/office/drawing/2014/main" id="{39B3D10B-46A2-4B75-8A30-562DAB75E55E}"/>
              </a:ext>
            </a:extLst>
          </p:cNvPr>
          <p:cNvPicPr>
            <a:picLocks noGrp="1" noChangeAspect="1"/>
          </p:cNvPicPr>
          <p:nvPr>
            <p:ph type="pic" sz="quarter" idx="10"/>
          </p:nvPr>
        </p:nvPicPr>
        <p:blipFill>
          <a:blip r:embed="rId3"/>
          <a:srcRect l="2820" r="2820"/>
          <a:stretch>
            <a:fillRect/>
          </a:stretch>
        </p:blipFill>
        <p:spPr>
          <a:xfrm>
            <a:off x="2956502" y="7038975"/>
            <a:ext cx="4075113" cy="5076825"/>
          </a:xfrm>
          <a:prstGeom prst="rect">
            <a:avLst/>
          </a:prstGeom>
        </p:spPr>
      </p:pic>
      <p:sp>
        <p:nvSpPr>
          <p:cNvPr id="7" name="TextBox 33">
            <a:extLst>
              <a:ext uri="{FF2B5EF4-FFF2-40B4-BE49-F238E27FC236}">
                <a16:creationId xmlns:a16="http://schemas.microsoft.com/office/drawing/2014/main" id="{A57806D3-4679-4F36-B804-2287A0503529}"/>
              </a:ext>
            </a:extLst>
          </p:cNvPr>
          <p:cNvSpPr txBox="1"/>
          <p:nvPr/>
        </p:nvSpPr>
        <p:spPr>
          <a:xfrm>
            <a:off x="9793812" y="2804510"/>
            <a:ext cx="4790026" cy="589072"/>
          </a:xfrm>
          <a:prstGeom prst="rect">
            <a:avLst/>
          </a:prstGeom>
          <a:noFill/>
        </p:spPr>
        <p:txBody>
          <a:bodyPr wrap="square" rtlCol="0">
            <a:spAutoFit/>
          </a:bodyPr>
          <a:lstStyle/>
          <a:p>
            <a:pPr algn="ctr">
              <a:lnSpc>
                <a:spcPct val="150000"/>
              </a:lnSpc>
            </a:pPr>
            <a:r>
              <a:rPr lang="en-US" sz="2400" b="1" spc="600" dirty="0">
                <a:solidFill>
                  <a:schemeClr val="accent2"/>
                </a:solidFill>
                <a:latin typeface="Montserrat Semi" charset="0"/>
                <a:ea typeface="Montserrat Semi" charset="0"/>
                <a:cs typeface="Montserrat Semi" charset="0"/>
              </a:rPr>
              <a:t>MÅLGRUPPEN</a:t>
            </a:r>
          </a:p>
        </p:txBody>
      </p:sp>
      <p:sp>
        <p:nvSpPr>
          <p:cNvPr id="8" name="TextBox 10">
            <a:extLst>
              <a:ext uri="{FF2B5EF4-FFF2-40B4-BE49-F238E27FC236}">
                <a16:creationId xmlns:a16="http://schemas.microsoft.com/office/drawing/2014/main" id="{3406EBEF-471A-41A0-AEA7-EAB7C5B8441B}"/>
              </a:ext>
            </a:extLst>
          </p:cNvPr>
          <p:cNvSpPr txBox="1"/>
          <p:nvPr/>
        </p:nvSpPr>
        <p:spPr>
          <a:xfrm>
            <a:off x="7031615" y="3943846"/>
            <a:ext cx="10314420" cy="967957"/>
          </a:xfrm>
          <a:prstGeom prst="rect">
            <a:avLst/>
          </a:prstGeom>
          <a:noFill/>
        </p:spPr>
        <p:txBody>
          <a:bodyPr wrap="square" rtlCol="0">
            <a:spAutoFit/>
          </a:bodyPr>
          <a:lstStyle/>
          <a:p>
            <a:pPr algn="ctr">
              <a:lnSpc>
                <a:spcPct val="150000"/>
              </a:lnSpc>
            </a:pPr>
            <a:r>
              <a:rPr lang="da-DK" sz="2000" dirty="0">
                <a:latin typeface="Montserrat"/>
                <a:ea typeface="Montserrat Light" charset="0"/>
                <a:cs typeface="Montserrat Light" charset="0"/>
              </a:rPr>
              <a:t>Målgruppen for produktet er alle, som selv skal sørge for at komme op om morgenen, og som ikke vil have deres smartphone i soveværelset</a:t>
            </a:r>
          </a:p>
        </p:txBody>
      </p:sp>
      <p:sp>
        <p:nvSpPr>
          <p:cNvPr id="9" name="TextBox 33">
            <a:extLst>
              <a:ext uri="{FF2B5EF4-FFF2-40B4-BE49-F238E27FC236}">
                <a16:creationId xmlns:a16="http://schemas.microsoft.com/office/drawing/2014/main" id="{9BE6779B-A323-4A92-8927-F21296E0DCAF}"/>
              </a:ext>
            </a:extLst>
          </p:cNvPr>
          <p:cNvSpPr txBox="1"/>
          <p:nvPr/>
        </p:nvSpPr>
        <p:spPr>
          <a:xfrm>
            <a:off x="19157132" y="6875935"/>
            <a:ext cx="4790026" cy="589072"/>
          </a:xfrm>
          <a:prstGeom prst="rect">
            <a:avLst/>
          </a:prstGeom>
          <a:noFill/>
        </p:spPr>
        <p:txBody>
          <a:bodyPr wrap="square" rtlCol="0">
            <a:spAutoFit/>
          </a:bodyPr>
          <a:lstStyle/>
          <a:p>
            <a:pPr>
              <a:lnSpc>
                <a:spcPct val="150000"/>
              </a:lnSpc>
            </a:pPr>
            <a:r>
              <a:rPr lang="en-US" sz="2400" b="1" spc="600" dirty="0">
                <a:solidFill>
                  <a:schemeClr val="accent2"/>
                </a:solidFill>
                <a:latin typeface="Montserrat Semi" charset="0"/>
                <a:ea typeface="Montserrat Semi" charset="0"/>
                <a:cs typeface="Montserrat Semi" charset="0"/>
              </a:rPr>
              <a:t>Elisabeth</a:t>
            </a:r>
          </a:p>
        </p:txBody>
      </p:sp>
      <p:sp>
        <p:nvSpPr>
          <p:cNvPr id="10" name="TextBox 34">
            <a:extLst>
              <a:ext uri="{FF2B5EF4-FFF2-40B4-BE49-F238E27FC236}">
                <a16:creationId xmlns:a16="http://schemas.microsoft.com/office/drawing/2014/main" id="{E5A49033-055B-424F-BB21-DA2E7FC8CD1D}"/>
              </a:ext>
            </a:extLst>
          </p:cNvPr>
          <p:cNvSpPr txBox="1"/>
          <p:nvPr/>
        </p:nvSpPr>
        <p:spPr>
          <a:xfrm>
            <a:off x="19157132" y="7635208"/>
            <a:ext cx="4074496" cy="2352952"/>
          </a:xfrm>
          <a:prstGeom prst="rect">
            <a:avLst/>
          </a:prstGeom>
          <a:noFill/>
        </p:spPr>
        <p:txBody>
          <a:bodyPr wrap="square" rtlCol="0">
            <a:spAutoFit/>
          </a:bodyPr>
          <a:lstStyle/>
          <a:p>
            <a:pPr>
              <a:lnSpc>
                <a:spcPct val="150000"/>
              </a:lnSpc>
            </a:pPr>
            <a:r>
              <a:rPr lang="da-DK" sz="2000" dirty="0">
                <a:latin typeface="Montserrat Light" charset="0"/>
                <a:ea typeface="Montserrat Light" charset="0"/>
                <a:cs typeface="Montserrat Light" charset="0"/>
              </a:rPr>
              <a:t>Elisabeth går på efterskole. Hun er 16 år gammel. Når hun skal op benytter hun alarmen I sin iPhone. Hun har før set et lignende produkt, men har ikke prøvet at benytte det</a:t>
            </a:r>
          </a:p>
        </p:txBody>
      </p:sp>
      <p:pic>
        <p:nvPicPr>
          <p:cNvPr id="4" name="Billede 3">
            <a:extLst>
              <a:ext uri="{FF2B5EF4-FFF2-40B4-BE49-F238E27FC236}">
                <a16:creationId xmlns:a16="http://schemas.microsoft.com/office/drawing/2014/main" id="{66330752-E4FA-4BDC-9B85-CCE2BDDF8677}"/>
              </a:ext>
            </a:extLst>
          </p:cNvPr>
          <p:cNvPicPr>
            <a:picLocks noChangeAspect="1"/>
          </p:cNvPicPr>
          <p:nvPr/>
        </p:nvPicPr>
        <p:blipFill>
          <a:blip r:embed="rId4"/>
          <a:stretch>
            <a:fillRect/>
          </a:stretch>
        </p:blipFill>
        <p:spPr>
          <a:xfrm>
            <a:off x="14146646" y="7038974"/>
            <a:ext cx="4091614" cy="5076825"/>
          </a:xfrm>
          <a:prstGeom prst="rect">
            <a:avLst/>
          </a:prstGeom>
        </p:spPr>
      </p:pic>
    </p:spTree>
    <p:extLst>
      <p:ext uri="{BB962C8B-B14F-4D97-AF65-F5344CB8AC3E}">
        <p14:creationId xmlns:p14="http://schemas.microsoft.com/office/powerpoint/2010/main" val="226843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2792141" y="2455107"/>
            <a:ext cx="10553700" cy="2215991"/>
          </a:xfrm>
          <a:prstGeom prst="rect">
            <a:avLst/>
          </a:prstGeom>
          <a:noFill/>
        </p:spPr>
        <p:txBody>
          <a:bodyPr wrap="square" rtlCol="0">
            <a:spAutoFit/>
          </a:bodyPr>
          <a:lstStyle/>
          <a:p>
            <a:r>
              <a:rPr lang="en-US" sz="13800" b="1" spc="600" dirty="0">
                <a:solidFill>
                  <a:schemeClr val="tx2"/>
                </a:solidFill>
                <a:latin typeface="Playfair Display SC" charset="0"/>
                <a:ea typeface="Playfair Display SC" charset="0"/>
                <a:cs typeface="Playfair Display SC" charset="0"/>
              </a:rPr>
              <a:t>Context</a:t>
            </a:r>
          </a:p>
        </p:txBody>
      </p:sp>
      <p:sp>
        <p:nvSpPr>
          <p:cNvPr id="93" name="TextBox 92"/>
          <p:cNvSpPr txBox="1"/>
          <p:nvPr/>
        </p:nvSpPr>
        <p:spPr>
          <a:xfrm>
            <a:off x="12792140" y="6858000"/>
            <a:ext cx="9912285" cy="1143070"/>
          </a:xfrm>
          <a:prstGeom prst="rect">
            <a:avLst/>
          </a:prstGeom>
          <a:noFill/>
        </p:spPr>
        <p:txBody>
          <a:bodyPr wrap="square" rtlCol="0">
            <a:spAutoFit/>
          </a:bodyPr>
          <a:lstStyle/>
          <a:p>
            <a:pPr>
              <a:lnSpc>
                <a:spcPct val="150000"/>
              </a:lnSpc>
            </a:pPr>
            <a:r>
              <a:rPr lang="da-DK" sz="2400" dirty="0">
                <a:latin typeface="Montserrat Light" charset="0"/>
                <a:ea typeface="Montserrat Light" charset="0"/>
                <a:cs typeface="Montserrat Light" charset="0"/>
              </a:rPr>
              <a:t>En alarm </a:t>
            </a:r>
            <a:r>
              <a:rPr lang="da-DK" sz="2400" dirty="0" err="1">
                <a:latin typeface="Montserrat Light" charset="0"/>
                <a:ea typeface="Montserrat Light" charset="0"/>
                <a:cs typeface="Montserrat Light" charset="0"/>
              </a:rPr>
              <a:t>clock</a:t>
            </a:r>
            <a:r>
              <a:rPr lang="da-DK" sz="2400" dirty="0">
                <a:latin typeface="Montserrat Light" charset="0"/>
                <a:ea typeface="Montserrat Light" charset="0"/>
                <a:cs typeface="Montserrat Light" charset="0"/>
              </a:rPr>
              <a:t> anvendes I soveværelset. Man ligger ned, og det er ofte mørkt  når man skal betjene den.</a:t>
            </a:r>
          </a:p>
        </p:txBody>
      </p:sp>
      <p:pic>
        <p:nvPicPr>
          <p:cNvPr id="2" name="Billede 1">
            <a:extLst>
              <a:ext uri="{FF2B5EF4-FFF2-40B4-BE49-F238E27FC236}">
                <a16:creationId xmlns:a16="http://schemas.microsoft.com/office/drawing/2014/main" id="{11644361-EE96-4C95-A996-A0AD102318A1}"/>
              </a:ext>
            </a:extLst>
          </p:cNvPr>
          <p:cNvPicPr>
            <a:picLocks noChangeAspect="1"/>
          </p:cNvPicPr>
          <p:nvPr/>
        </p:nvPicPr>
        <p:blipFill>
          <a:blip r:embed="rId2"/>
          <a:stretch>
            <a:fillRect/>
          </a:stretch>
        </p:blipFill>
        <p:spPr>
          <a:xfrm>
            <a:off x="1673225" y="2947987"/>
            <a:ext cx="9010650" cy="6753225"/>
          </a:xfrm>
          <a:prstGeom prst="rect">
            <a:avLst/>
          </a:prstGeom>
        </p:spPr>
      </p:pic>
    </p:spTree>
    <p:extLst>
      <p:ext uri="{BB962C8B-B14F-4D97-AF65-F5344CB8AC3E}">
        <p14:creationId xmlns:p14="http://schemas.microsoft.com/office/powerpoint/2010/main" val="343518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3226" y="1883539"/>
            <a:ext cx="10591800" cy="1015663"/>
          </a:xfrm>
          <a:prstGeom prst="rect">
            <a:avLst/>
          </a:prstGeom>
          <a:noFill/>
        </p:spPr>
        <p:txBody>
          <a:bodyPr wrap="square" rtlCol="0">
            <a:spAutoFit/>
          </a:bodyPr>
          <a:lstStyle/>
          <a:p>
            <a:r>
              <a:rPr lang="da-DK" sz="6000" b="1" spc="600" dirty="0">
                <a:solidFill>
                  <a:schemeClr val="tx2"/>
                </a:solidFill>
                <a:latin typeface="Playfair Display SC" charset="0"/>
                <a:ea typeface="Playfair Display SC" charset="0"/>
                <a:cs typeface="Playfair Display SC" charset="0"/>
              </a:rPr>
              <a:t>Således fungerer den </a:t>
            </a:r>
          </a:p>
        </p:txBody>
      </p:sp>
      <p:sp>
        <p:nvSpPr>
          <p:cNvPr id="11" name="TextBox 10"/>
          <p:cNvSpPr txBox="1"/>
          <p:nvPr/>
        </p:nvSpPr>
        <p:spPr>
          <a:xfrm>
            <a:off x="1668495" y="3384234"/>
            <a:ext cx="8872504" cy="5584606"/>
          </a:xfrm>
          <a:prstGeom prst="rect">
            <a:avLst/>
          </a:prstGeom>
          <a:noFill/>
        </p:spPr>
        <p:txBody>
          <a:bodyPr wrap="square" rtlCol="0">
            <a:spAutoFit/>
          </a:bodyPr>
          <a:lstStyle/>
          <a:p>
            <a:pPr>
              <a:lnSpc>
                <a:spcPct val="150000"/>
              </a:lnSpc>
            </a:pPr>
            <a:r>
              <a:rPr lang="da-DK" sz="2000" dirty="0">
                <a:latin typeface="Montserrat"/>
                <a:ea typeface="Montserrat Light" charset="0"/>
                <a:cs typeface="Montserrat Light" charset="0"/>
              </a:rPr>
              <a:t>For at indstille tiden skal man trykke og holde TID knappen nede. Timer sættes så ved at trykke på TIME knappen. Minutter sættes ved at trykke på MINUT knappen.</a:t>
            </a:r>
          </a:p>
          <a:p>
            <a:pPr>
              <a:lnSpc>
                <a:spcPct val="150000"/>
              </a:lnSpc>
            </a:pPr>
            <a:r>
              <a:rPr lang="da-DK" sz="2000" dirty="0">
                <a:latin typeface="Montserrat"/>
                <a:ea typeface="Montserrat Light" charset="0"/>
                <a:cs typeface="Montserrat Light" charset="0"/>
              </a:rPr>
              <a:t>Alarm tidspunkt sættes på tilsvarende måde ved at trykke og holde alarmknappen nede, hvorefter timer og minutter kan justeres. Holder man TIME eller MINUT nede, opskrives tiden automatisk, men der går langsomt, så det er hurtigere at trykke sig igennem. Alarmen gøres aktiv på knappen på siden af vækkeuret.</a:t>
            </a:r>
          </a:p>
          <a:p>
            <a:pPr>
              <a:lnSpc>
                <a:spcPct val="150000"/>
              </a:lnSpc>
            </a:pPr>
            <a:endParaRPr lang="da-DK" sz="2000" dirty="0">
              <a:latin typeface="Montserrat"/>
              <a:ea typeface="Montserrat Light" charset="0"/>
              <a:cs typeface="Montserrat Light" charset="0"/>
            </a:endParaRPr>
          </a:p>
          <a:p>
            <a:pPr>
              <a:lnSpc>
                <a:spcPct val="150000"/>
              </a:lnSpc>
            </a:pPr>
            <a:endParaRPr lang="da-DK" sz="2000" dirty="0">
              <a:latin typeface="Montserrat"/>
              <a:ea typeface="Montserrat Light" charset="0"/>
              <a:cs typeface="Montserrat Light" charset="0"/>
            </a:endParaRPr>
          </a:p>
          <a:p>
            <a:pPr>
              <a:lnSpc>
                <a:spcPct val="150000"/>
              </a:lnSpc>
            </a:pPr>
            <a:r>
              <a:rPr lang="da-DK" sz="2000" dirty="0">
                <a:latin typeface="Montserrat"/>
                <a:ea typeface="Montserrat Light" charset="0"/>
                <a:cs typeface="Montserrat Light" charset="0"/>
              </a:rPr>
              <a:t>Når man ligger i sengen benytter man ofte to hænder til at trykke med. Samtidigt kan de være svært at læse teksten foroven på uret.</a:t>
            </a:r>
          </a:p>
          <a:p>
            <a:pPr>
              <a:lnSpc>
                <a:spcPct val="150000"/>
              </a:lnSpc>
            </a:pPr>
            <a:endParaRPr lang="en-US" sz="2000" dirty="0">
              <a:latin typeface="Montserrat"/>
              <a:ea typeface="Montserrat Light" charset="0"/>
              <a:cs typeface="Montserrat Light" charset="0"/>
            </a:endParaRPr>
          </a:p>
          <a:p>
            <a:pPr>
              <a:lnSpc>
                <a:spcPct val="150000"/>
              </a:lnSpc>
            </a:pPr>
            <a:endParaRPr lang="en-US" sz="2000" dirty="0">
              <a:latin typeface="Montserrat"/>
              <a:ea typeface="Montserrat Light" charset="0"/>
              <a:cs typeface="Montserrat Light" charset="0"/>
            </a:endParaRPr>
          </a:p>
        </p:txBody>
      </p:sp>
      <p:pic>
        <p:nvPicPr>
          <p:cNvPr id="4" name="Pladsholder til billede 3">
            <a:extLst>
              <a:ext uri="{FF2B5EF4-FFF2-40B4-BE49-F238E27FC236}">
                <a16:creationId xmlns:a16="http://schemas.microsoft.com/office/drawing/2014/main" id="{1C65FC62-77F6-4B0A-9777-144EA965E3D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7047" b="7047"/>
          <a:stretch>
            <a:fillRect/>
          </a:stretch>
        </p:blipFill>
        <p:spPr>
          <a:xfrm>
            <a:off x="13836652" y="2146556"/>
            <a:ext cx="9186285" cy="4029981"/>
          </a:xfrm>
        </p:spPr>
      </p:pic>
      <p:pic>
        <p:nvPicPr>
          <p:cNvPr id="5" name="Billede 4">
            <a:extLst>
              <a:ext uri="{FF2B5EF4-FFF2-40B4-BE49-F238E27FC236}">
                <a16:creationId xmlns:a16="http://schemas.microsoft.com/office/drawing/2014/main" id="{425A3597-2A2D-44D0-9271-B79BBE877EC7}"/>
              </a:ext>
            </a:extLst>
          </p:cNvPr>
          <p:cNvPicPr>
            <a:picLocks noChangeAspect="1"/>
          </p:cNvPicPr>
          <p:nvPr/>
        </p:nvPicPr>
        <p:blipFill>
          <a:blip r:embed="rId3"/>
          <a:stretch>
            <a:fillRect/>
          </a:stretch>
        </p:blipFill>
        <p:spPr>
          <a:xfrm>
            <a:off x="13836652" y="7148802"/>
            <a:ext cx="9212483" cy="4461163"/>
          </a:xfrm>
          <a:prstGeom prst="rect">
            <a:avLst/>
          </a:prstGeom>
        </p:spPr>
      </p:pic>
      <p:sp>
        <p:nvSpPr>
          <p:cNvPr id="13" name="Tekstfelt 12">
            <a:extLst>
              <a:ext uri="{FF2B5EF4-FFF2-40B4-BE49-F238E27FC236}">
                <a16:creationId xmlns:a16="http://schemas.microsoft.com/office/drawing/2014/main" id="{E8D23252-1B22-43A7-8340-2EE70A015A6D}"/>
              </a:ext>
            </a:extLst>
          </p:cNvPr>
          <p:cNvSpPr txBox="1"/>
          <p:nvPr/>
        </p:nvSpPr>
        <p:spPr>
          <a:xfrm>
            <a:off x="15738229" y="2461709"/>
            <a:ext cx="733086" cy="277000"/>
          </a:xfrm>
          <a:prstGeom prst="rect">
            <a:avLst/>
          </a:prstGeom>
          <a:noFill/>
        </p:spPr>
        <p:txBody>
          <a:bodyPr wrap="none" rtlCol="0">
            <a:spAutoFit/>
          </a:bodyPr>
          <a:lstStyle/>
          <a:p>
            <a:r>
              <a:rPr lang="da-DK" sz="1200" b="1" dirty="0">
                <a:solidFill>
                  <a:srgbClr val="6699FF"/>
                </a:solidFill>
              </a:rPr>
              <a:t>ALARM</a:t>
            </a:r>
          </a:p>
        </p:txBody>
      </p:sp>
    </p:spTree>
    <p:extLst>
      <p:ext uri="{BB962C8B-B14F-4D97-AF65-F5344CB8AC3E}">
        <p14:creationId xmlns:p14="http://schemas.microsoft.com/office/powerpoint/2010/main" val="11627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62835" y="1539387"/>
            <a:ext cx="10591800" cy="1015663"/>
          </a:xfrm>
          <a:prstGeom prst="rect">
            <a:avLst/>
          </a:prstGeom>
          <a:noFill/>
        </p:spPr>
        <p:txBody>
          <a:bodyPr wrap="square" rtlCol="0">
            <a:spAutoFit/>
          </a:bodyPr>
          <a:lstStyle/>
          <a:p>
            <a:pPr algn="ctr"/>
            <a:r>
              <a:rPr lang="da-DK" sz="6000" b="1" spc="600" dirty="0">
                <a:solidFill>
                  <a:schemeClr val="tx2"/>
                </a:solidFill>
                <a:latin typeface="Playfair Display SC" charset="0"/>
                <a:ea typeface="Playfair Display SC" charset="0"/>
                <a:cs typeface="Playfair Display SC" charset="0"/>
              </a:rPr>
              <a:t>Video fra testen</a:t>
            </a:r>
          </a:p>
        </p:txBody>
      </p:sp>
      <p:sp>
        <p:nvSpPr>
          <p:cNvPr id="16" name="TextBox 15"/>
          <p:cNvSpPr txBox="1"/>
          <p:nvPr/>
        </p:nvSpPr>
        <p:spPr>
          <a:xfrm>
            <a:off x="9540080" y="10312663"/>
            <a:ext cx="5383833" cy="477054"/>
          </a:xfrm>
          <a:prstGeom prst="rect">
            <a:avLst/>
          </a:prstGeom>
          <a:noFill/>
        </p:spPr>
        <p:txBody>
          <a:bodyPr wrap="square" rtlCol="0">
            <a:spAutoFit/>
          </a:bodyPr>
          <a:lstStyle/>
          <a:p>
            <a:pPr algn="ctr"/>
            <a:r>
              <a:rPr lang="en-US" sz="2500" dirty="0">
                <a:latin typeface="Lato Light" charset="0"/>
                <a:ea typeface="Lato Light" charset="0"/>
                <a:cs typeface="Lato Light" charset="0"/>
              </a:rPr>
              <a:t>Test </a:t>
            </a:r>
            <a:r>
              <a:rPr lang="en-US" sz="2500" dirty="0" err="1">
                <a:latin typeface="Lato Light" charset="0"/>
                <a:ea typeface="Lato Light" charset="0"/>
                <a:cs typeface="Lato Light" charset="0"/>
              </a:rPr>
              <a:t>af</a:t>
            </a:r>
            <a:r>
              <a:rPr lang="en-US" sz="2500" dirty="0">
                <a:latin typeface="Lato Light" charset="0"/>
                <a:ea typeface="Lato Light" charset="0"/>
                <a:cs typeface="Lato Light" charset="0"/>
              </a:rPr>
              <a:t> alarm clock</a:t>
            </a:r>
          </a:p>
        </p:txBody>
      </p:sp>
      <p:sp>
        <p:nvSpPr>
          <p:cNvPr id="17" name="Rectangle 16"/>
          <p:cNvSpPr/>
          <p:nvPr/>
        </p:nvSpPr>
        <p:spPr>
          <a:xfrm>
            <a:off x="10450109" y="9747079"/>
            <a:ext cx="3563797" cy="461665"/>
          </a:xfrm>
          <a:prstGeom prst="rect">
            <a:avLst/>
          </a:prstGeom>
        </p:spPr>
        <p:txBody>
          <a:bodyPr wrap="none">
            <a:spAutoFit/>
          </a:bodyPr>
          <a:lstStyle/>
          <a:p>
            <a:pPr algn="ctr"/>
            <a:r>
              <a:rPr lang="en-US" sz="2400" b="1" spc="600" dirty="0">
                <a:solidFill>
                  <a:schemeClr val="tx2"/>
                </a:solidFill>
                <a:latin typeface="Montserrat" charset="0"/>
                <a:ea typeface="Montserrat" charset="0"/>
                <a:cs typeface="Montserrat" charset="0"/>
              </a:rPr>
              <a:t>PROJECT TITLE</a:t>
            </a:r>
          </a:p>
        </p:txBody>
      </p:sp>
      <p:sp>
        <p:nvSpPr>
          <p:cNvPr id="2" name="Tekstfelt 1">
            <a:extLst>
              <a:ext uri="{FF2B5EF4-FFF2-40B4-BE49-F238E27FC236}">
                <a16:creationId xmlns:a16="http://schemas.microsoft.com/office/drawing/2014/main" id="{07A44A5F-465B-48F8-B17A-53BBF4015EB1}"/>
              </a:ext>
            </a:extLst>
          </p:cNvPr>
          <p:cNvSpPr txBox="1"/>
          <p:nvPr/>
        </p:nvSpPr>
        <p:spPr>
          <a:xfrm>
            <a:off x="7939282" y="5355162"/>
            <a:ext cx="8585427" cy="646331"/>
          </a:xfrm>
          <a:prstGeom prst="rect">
            <a:avLst/>
          </a:prstGeom>
          <a:noFill/>
        </p:spPr>
        <p:txBody>
          <a:bodyPr wrap="none" rtlCol="0">
            <a:spAutoFit/>
          </a:bodyPr>
          <a:lstStyle/>
          <a:p>
            <a:r>
              <a:rPr lang="da-DK" dirty="0"/>
              <a:t>Link til videoen på Youtube indsættes her</a:t>
            </a:r>
          </a:p>
        </p:txBody>
      </p:sp>
    </p:spTree>
    <p:extLst>
      <p:ext uri="{BB962C8B-B14F-4D97-AF65-F5344CB8AC3E}">
        <p14:creationId xmlns:p14="http://schemas.microsoft.com/office/powerpoint/2010/main" val="407674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91396" y="6384735"/>
            <a:ext cx="10591800" cy="1015663"/>
          </a:xfrm>
          <a:prstGeom prst="rect">
            <a:avLst/>
          </a:prstGeom>
          <a:noFill/>
        </p:spPr>
        <p:txBody>
          <a:bodyPr wrap="square" rtlCol="0">
            <a:spAutoFit/>
          </a:bodyPr>
          <a:lstStyle/>
          <a:p>
            <a:r>
              <a:rPr lang="da-DK" sz="6000" b="1" spc="600" dirty="0">
                <a:solidFill>
                  <a:schemeClr val="tx2"/>
                </a:solidFill>
                <a:latin typeface="Playfair Display SC" charset="0"/>
                <a:ea typeface="Playfair Display SC" charset="0"/>
                <a:cs typeface="Playfair Display SC" charset="0"/>
              </a:rPr>
              <a:t>Det mener brugerne</a:t>
            </a:r>
          </a:p>
        </p:txBody>
      </p:sp>
      <p:sp>
        <p:nvSpPr>
          <p:cNvPr id="15" name="TextBox 14"/>
          <p:cNvSpPr txBox="1"/>
          <p:nvPr/>
        </p:nvSpPr>
        <p:spPr>
          <a:xfrm>
            <a:off x="11036163" y="7616262"/>
            <a:ext cx="10118271" cy="3359061"/>
          </a:xfrm>
          <a:prstGeom prst="rect">
            <a:avLst/>
          </a:prstGeom>
          <a:noFill/>
        </p:spPr>
        <p:txBody>
          <a:bodyPr wrap="square" rtlCol="0">
            <a:spAutoFit/>
          </a:bodyPr>
          <a:lstStyle/>
          <a:p>
            <a:pPr algn="just">
              <a:lnSpc>
                <a:spcPct val="150000"/>
              </a:lnSpc>
            </a:pPr>
            <a:r>
              <a:rPr lang="da-DK" sz="2400" dirty="0">
                <a:latin typeface="Montserrat Light" charset="0"/>
                <a:ea typeface="Montserrat Light" charset="0"/>
                <a:cs typeface="Montserrat Light" charset="0"/>
              </a:rPr>
              <a:t>Alarm </a:t>
            </a:r>
            <a:r>
              <a:rPr lang="da-DK" sz="2400" dirty="0" err="1">
                <a:latin typeface="Montserrat Light" charset="0"/>
                <a:ea typeface="Montserrat Light" charset="0"/>
                <a:cs typeface="Montserrat Light" charset="0"/>
              </a:rPr>
              <a:t>clocken</a:t>
            </a:r>
            <a:r>
              <a:rPr lang="da-DK" sz="2400" dirty="0">
                <a:latin typeface="Montserrat Light" charset="0"/>
                <a:ea typeface="Montserrat Light" charset="0"/>
                <a:cs typeface="Montserrat Light" charset="0"/>
              </a:rPr>
              <a:t> ser enkelt ud, men det er svært at regne ud, at man skal trykke på flere knapper samtidigt. Når først man har fundet mønstret, går det lettere. </a:t>
            </a:r>
          </a:p>
          <a:p>
            <a:pPr algn="just">
              <a:lnSpc>
                <a:spcPct val="150000"/>
              </a:lnSpc>
            </a:pPr>
            <a:r>
              <a:rPr lang="da-DK" sz="2400" dirty="0">
                <a:latin typeface="Montserrat Light" charset="0"/>
                <a:ea typeface="Montserrat Light" charset="0"/>
                <a:cs typeface="Montserrat Light" charset="0"/>
              </a:rPr>
              <a:t>Der er alt for mange tastetryk. Skal tiden stilles bare </a:t>
            </a:r>
            <a:r>
              <a:rPr lang="da-DK" sz="2400" dirty="0" err="1">
                <a:latin typeface="Montserrat Light" charset="0"/>
                <a:ea typeface="Montserrat Light" charset="0"/>
                <a:cs typeface="Montserrat Light" charset="0"/>
              </a:rPr>
              <a:t>eet</a:t>
            </a:r>
            <a:r>
              <a:rPr lang="da-DK" sz="2400" dirty="0">
                <a:latin typeface="Montserrat Light" charset="0"/>
                <a:ea typeface="Montserrat Light" charset="0"/>
                <a:cs typeface="Montserrat Light" charset="0"/>
              </a:rPr>
              <a:t> minut tilbage, skal der trykkes 59 gange, hvilket tager lang tid. </a:t>
            </a:r>
          </a:p>
          <a:p>
            <a:pPr algn="just">
              <a:lnSpc>
                <a:spcPct val="150000"/>
              </a:lnSpc>
            </a:pPr>
            <a:r>
              <a:rPr lang="da-DK" sz="2400" dirty="0">
                <a:latin typeface="Montserrat Light" charset="0"/>
                <a:ea typeface="Montserrat Light" charset="0"/>
                <a:cs typeface="Montserrat Light" charset="0"/>
              </a:rPr>
              <a:t>Teksten på knapperne er svær at se – især I mørke. Det var smart, hvis knappernes placering var nemmere at regne ud.</a:t>
            </a:r>
          </a:p>
        </p:txBody>
      </p:sp>
      <p:sp>
        <p:nvSpPr>
          <p:cNvPr id="4" name="Taleboble: oval 3">
            <a:extLst>
              <a:ext uri="{FF2B5EF4-FFF2-40B4-BE49-F238E27FC236}">
                <a16:creationId xmlns:a16="http://schemas.microsoft.com/office/drawing/2014/main" id="{AF22B63B-81D4-4295-96DF-F1BF9F068ED7}"/>
              </a:ext>
            </a:extLst>
          </p:cNvPr>
          <p:cNvSpPr/>
          <p:nvPr/>
        </p:nvSpPr>
        <p:spPr>
          <a:xfrm>
            <a:off x="1213338" y="3320771"/>
            <a:ext cx="7069015" cy="4255477"/>
          </a:xfrm>
          <a:prstGeom prst="wedgeEllipseCallout">
            <a:avLst>
              <a:gd name="adj1" fmla="val 62501"/>
              <a:gd name="adj2" fmla="val 34814"/>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Alt for mange tryk</a:t>
            </a:r>
          </a:p>
          <a:p>
            <a:pPr algn="ctr"/>
            <a:r>
              <a:rPr lang="da-DK" dirty="0">
                <a:solidFill>
                  <a:schemeClr val="tx1"/>
                </a:solidFill>
              </a:rPr>
              <a:t>På knapperne</a:t>
            </a:r>
          </a:p>
        </p:txBody>
      </p:sp>
      <p:sp>
        <p:nvSpPr>
          <p:cNvPr id="5" name="Taleboble: rektangel 4">
            <a:extLst>
              <a:ext uri="{FF2B5EF4-FFF2-40B4-BE49-F238E27FC236}">
                <a16:creationId xmlns:a16="http://schemas.microsoft.com/office/drawing/2014/main" id="{4F5026EC-B629-43F2-8CBF-A0421A1028A1}"/>
              </a:ext>
            </a:extLst>
          </p:cNvPr>
          <p:cNvSpPr/>
          <p:nvPr/>
        </p:nvSpPr>
        <p:spPr>
          <a:xfrm>
            <a:off x="2831123" y="8662464"/>
            <a:ext cx="5767754" cy="3465529"/>
          </a:xfrm>
          <a:prstGeom prst="wedgeRectCallout">
            <a:avLst>
              <a:gd name="adj1" fmla="val 60266"/>
              <a:gd name="adj2" fmla="val -89218"/>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Ser enkelt ud, men er svær at regne ud</a:t>
            </a:r>
          </a:p>
        </p:txBody>
      </p:sp>
      <p:sp>
        <p:nvSpPr>
          <p:cNvPr id="6" name="Taleboble: oval 5">
            <a:extLst>
              <a:ext uri="{FF2B5EF4-FFF2-40B4-BE49-F238E27FC236}">
                <a16:creationId xmlns:a16="http://schemas.microsoft.com/office/drawing/2014/main" id="{26D11019-229B-4893-81B9-2AC8E551F9A8}"/>
              </a:ext>
            </a:extLst>
          </p:cNvPr>
          <p:cNvSpPr/>
          <p:nvPr/>
        </p:nvSpPr>
        <p:spPr>
          <a:xfrm>
            <a:off x="7006739" y="641860"/>
            <a:ext cx="5495922" cy="3575123"/>
          </a:xfrm>
          <a:prstGeom prst="wedgeEllipseCallout">
            <a:avLst>
              <a:gd name="adj1" fmla="val -5136"/>
              <a:gd name="adj2" fmla="val 122170"/>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Jeg vil hellere bruge min iPhone</a:t>
            </a:r>
          </a:p>
        </p:txBody>
      </p:sp>
    </p:spTree>
    <p:extLst>
      <p:ext uri="{BB962C8B-B14F-4D97-AF65-F5344CB8AC3E}">
        <p14:creationId xmlns:p14="http://schemas.microsoft.com/office/powerpoint/2010/main" val="113420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nkeboble: sky 12">
            <a:extLst>
              <a:ext uri="{FF2B5EF4-FFF2-40B4-BE49-F238E27FC236}">
                <a16:creationId xmlns:a16="http://schemas.microsoft.com/office/drawing/2014/main" id="{2EAA351A-56E9-40B1-97B2-17A628C591E5}"/>
              </a:ext>
            </a:extLst>
          </p:cNvPr>
          <p:cNvSpPr/>
          <p:nvPr/>
        </p:nvSpPr>
        <p:spPr>
          <a:xfrm>
            <a:off x="15461238" y="3103684"/>
            <a:ext cx="6066692" cy="4870939"/>
          </a:xfrm>
          <a:prstGeom prst="cloudCallout">
            <a:avLst>
              <a:gd name="adj1" fmla="val -81413"/>
              <a:gd name="adj2" fmla="val 422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Omplacering af knapper, så det giver mening</a:t>
            </a:r>
          </a:p>
        </p:txBody>
      </p:sp>
      <p:sp>
        <p:nvSpPr>
          <p:cNvPr id="14" name="Tankeboble: sky 13">
            <a:extLst>
              <a:ext uri="{FF2B5EF4-FFF2-40B4-BE49-F238E27FC236}">
                <a16:creationId xmlns:a16="http://schemas.microsoft.com/office/drawing/2014/main" id="{657813A6-5437-47CA-8826-E1603EE5A764}"/>
              </a:ext>
            </a:extLst>
          </p:cNvPr>
          <p:cNvSpPr/>
          <p:nvPr/>
        </p:nvSpPr>
        <p:spPr>
          <a:xfrm>
            <a:off x="1624030" y="4256206"/>
            <a:ext cx="6787661" cy="4149969"/>
          </a:xfrm>
          <a:prstGeom prst="cloudCallout">
            <a:avLst>
              <a:gd name="adj1" fmla="val 72431"/>
              <a:gd name="adj2" fmla="val 31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Tilføj knapper til frem og tilbage</a:t>
            </a:r>
          </a:p>
        </p:txBody>
      </p:sp>
      <p:sp>
        <p:nvSpPr>
          <p:cNvPr id="17" name="TextBox 11">
            <a:extLst>
              <a:ext uri="{FF2B5EF4-FFF2-40B4-BE49-F238E27FC236}">
                <a16:creationId xmlns:a16="http://schemas.microsoft.com/office/drawing/2014/main" id="{09FAB9AC-844F-45A2-991C-A431AEA2883D}"/>
              </a:ext>
            </a:extLst>
          </p:cNvPr>
          <p:cNvSpPr txBox="1"/>
          <p:nvPr/>
        </p:nvSpPr>
        <p:spPr>
          <a:xfrm>
            <a:off x="6875217" y="1743593"/>
            <a:ext cx="9677645" cy="1015663"/>
          </a:xfrm>
          <a:prstGeom prst="rect">
            <a:avLst/>
          </a:prstGeom>
          <a:noFill/>
        </p:spPr>
        <p:txBody>
          <a:bodyPr wrap="square" rtlCol="0">
            <a:spAutoFit/>
          </a:bodyPr>
          <a:lstStyle/>
          <a:p>
            <a:pPr algn="ctr"/>
            <a:r>
              <a:rPr lang="da-DK" sz="6000" b="1" spc="600" dirty="0">
                <a:solidFill>
                  <a:schemeClr val="tx2"/>
                </a:solidFill>
                <a:latin typeface="Playfair Display SC" charset="0"/>
                <a:ea typeface="Playfair Display SC" charset="0"/>
                <a:cs typeface="Playfair Display SC" charset="0"/>
              </a:rPr>
              <a:t>Ideer til forbedringer</a:t>
            </a:r>
          </a:p>
        </p:txBody>
      </p:sp>
      <p:pic>
        <p:nvPicPr>
          <p:cNvPr id="1030" name="Picture 6" descr="Billedresultat for bulb icon">
            <a:extLst>
              <a:ext uri="{FF2B5EF4-FFF2-40B4-BE49-F238E27FC236}">
                <a16:creationId xmlns:a16="http://schemas.microsoft.com/office/drawing/2014/main" id="{53DE66A9-F835-4A95-BA3A-31F81A642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540" y="4256206"/>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5" name="Tankeboble: sky 14">
            <a:extLst>
              <a:ext uri="{FF2B5EF4-FFF2-40B4-BE49-F238E27FC236}">
                <a16:creationId xmlns:a16="http://schemas.microsoft.com/office/drawing/2014/main" id="{6A49BE33-2476-4D47-A612-86EF35F9318B}"/>
              </a:ext>
            </a:extLst>
          </p:cNvPr>
          <p:cNvSpPr/>
          <p:nvPr/>
        </p:nvSpPr>
        <p:spPr>
          <a:xfrm>
            <a:off x="14021184" y="9971206"/>
            <a:ext cx="7069016" cy="3534507"/>
          </a:xfrm>
          <a:prstGeom prst="cloudCallout">
            <a:avLst>
              <a:gd name="adj1" fmla="val -57151"/>
              <a:gd name="adj2" fmla="val -773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Find alternative løsninger</a:t>
            </a:r>
          </a:p>
        </p:txBody>
      </p:sp>
      <p:sp>
        <p:nvSpPr>
          <p:cNvPr id="16" name="Tankeboble: sky 15">
            <a:extLst>
              <a:ext uri="{FF2B5EF4-FFF2-40B4-BE49-F238E27FC236}">
                <a16:creationId xmlns:a16="http://schemas.microsoft.com/office/drawing/2014/main" id="{44538BB2-8E7A-41E8-8098-8039F1BD31DC}"/>
              </a:ext>
            </a:extLst>
          </p:cNvPr>
          <p:cNvSpPr/>
          <p:nvPr/>
        </p:nvSpPr>
        <p:spPr>
          <a:xfrm>
            <a:off x="3850157" y="9390549"/>
            <a:ext cx="5926016" cy="4149969"/>
          </a:xfrm>
          <a:prstGeom prst="cloudCallout">
            <a:avLst>
              <a:gd name="adj1" fmla="val 63143"/>
              <a:gd name="adj2" fmla="val -608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Sæt lys i knapperne</a:t>
            </a:r>
          </a:p>
        </p:txBody>
      </p:sp>
    </p:spTree>
    <p:extLst>
      <p:ext uri="{BB962C8B-B14F-4D97-AF65-F5344CB8AC3E}">
        <p14:creationId xmlns:p14="http://schemas.microsoft.com/office/powerpoint/2010/main" val="260971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1015663"/>
          </a:xfrm>
          <a:prstGeom prst="rect">
            <a:avLst/>
          </a:prstGeom>
          <a:noFill/>
        </p:spPr>
        <p:txBody>
          <a:bodyPr wrap="square" rtlCol="0">
            <a:spAutoFit/>
          </a:bodyPr>
          <a:lstStyle/>
          <a:p>
            <a:r>
              <a:rPr lang="da-DK" sz="6000" b="1" spc="600" dirty="0">
                <a:solidFill>
                  <a:schemeClr val="tx2"/>
                </a:solidFill>
                <a:latin typeface="Playfair Display SC" charset="0"/>
                <a:ea typeface="Playfair Display SC" charset="0"/>
                <a:cs typeface="Playfair Display SC" charset="0"/>
              </a:rPr>
              <a:t>Løsningsforslag</a:t>
            </a:r>
          </a:p>
        </p:txBody>
      </p:sp>
      <p:sp>
        <p:nvSpPr>
          <p:cNvPr id="34" name="TextBox 33"/>
          <p:cNvSpPr txBox="1"/>
          <p:nvPr/>
        </p:nvSpPr>
        <p:spPr>
          <a:xfrm>
            <a:off x="10991397" y="3962769"/>
            <a:ext cx="5010603" cy="464871"/>
          </a:xfrm>
          <a:prstGeom prst="rect">
            <a:avLst/>
          </a:prstGeom>
          <a:noFill/>
        </p:spPr>
        <p:txBody>
          <a:bodyPr wrap="square" rtlCol="0">
            <a:spAutoFit/>
          </a:bodyPr>
          <a:lstStyle/>
          <a:p>
            <a:pPr>
              <a:lnSpc>
                <a:spcPct val="150000"/>
              </a:lnSpc>
            </a:pPr>
            <a:r>
              <a:rPr lang="en-US" sz="1800" b="1" spc="600" dirty="0">
                <a:solidFill>
                  <a:schemeClr val="accent2"/>
                </a:solidFill>
                <a:latin typeface="Montserrat Semi" charset="0"/>
                <a:ea typeface="Montserrat Semi" charset="0"/>
                <a:cs typeface="Montserrat Semi" charset="0"/>
              </a:rPr>
              <a:t>Prototype</a:t>
            </a:r>
          </a:p>
        </p:txBody>
      </p:sp>
      <p:sp>
        <p:nvSpPr>
          <p:cNvPr id="35" name="TextBox 34"/>
          <p:cNvSpPr txBox="1"/>
          <p:nvPr/>
        </p:nvSpPr>
        <p:spPr>
          <a:xfrm>
            <a:off x="10991397" y="5001024"/>
            <a:ext cx="5010603" cy="3359061"/>
          </a:xfrm>
          <a:prstGeom prst="rect">
            <a:avLst/>
          </a:prstGeom>
          <a:noFill/>
        </p:spPr>
        <p:txBody>
          <a:bodyPr wrap="square" rtlCol="0">
            <a:spAutoFit/>
          </a:bodyPr>
          <a:lstStyle/>
          <a:p>
            <a:pPr>
              <a:lnSpc>
                <a:spcPct val="150000"/>
              </a:lnSpc>
            </a:pPr>
            <a:r>
              <a:rPr lang="da-DK" sz="2400" dirty="0">
                <a:latin typeface="Montserrat Light" charset="0"/>
                <a:ea typeface="Montserrat Light" charset="0"/>
                <a:cs typeface="Montserrat Light" charset="0"/>
              </a:rPr>
              <a:t>Der er lavet en papirprototype, hvor knapperne er placeret anderledes, og der er tilføjet to nye knapper. Desuden er der lavet en “</a:t>
            </a:r>
            <a:r>
              <a:rPr lang="da-DK" sz="2400" dirty="0" err="1">
                <a:latin typeface="Montserrat Light" charset="0"/>
                <a:ea typeface="Montserrat Light" charset="0"/>
                <a:cs typeface="Montserrat Light" charset="0"/>
              </a:rPr>
              <a:t>tangible</a:t>
            </a:r>
            <a:r>
              <a:rPr lang="da-DK" sz="2400" dirty="0">
                <a:latin typeface="Montserrat Light" charset="0"/>
                <a:ea typeface="Montserrat Light" charset="0"/>
                <a:cs typeface="Montserrat Light" charset="0"/>
              </a:rPr>
              <a:t>” version, så man kan prøve, hvorledes knappernes placering føles.</a:t>
            </a:r>
          </a:p>
        </p:txBody>
      </p:sp>
      <p:sp>
        <p:nvSpPr>
          <p:cNvPr id="11" name="TextBox 10"/>
          <p:cNvSpPr txBox="1"/>
          <p:nvPr/>
        </p:nvSpPr>
        <p:spPr>
          <a:xfrm>
            <a:off x="17072157" y="5001024"/>
            <a:ext cx="5010603" cy="6683048"/>
          </a:xfrm>
          <a:prstGeom prst="rect">
            <a:avLst/>
          </a:prstGeom>
          <a:noFill/>
        </p:spPr>
        <p:txBody>
          <a:bodyPr wrap="square" rtlCol="0">
            <a:spAutoFit/>
          </a:bodyPr>
          <a:lstStyle/>
          <a:p>
            <a:pPr>
              <a:lnSpc>
                <a:spcPct val="150000"/>
              </a:lnSpc>
            </a:pPr>
            <a:r>
              <a:rPr lang="da-DK" sz="2400" dirty="0">
                <a:latin typeface="Montserrat Light" charset="0"/>
                <a:ea typeface="Montserrat Light" charset="0"/>
                <a:cs typeface="Montserrat Light" charset="0"/>
              </a:rPr>
              <a:t>Dette er meget bedre. Antallet af klik reduceres væsentligt. Det bliver nemmere at huske, hvor ALARM knappen er, og det føles bedre, men man skal stadig trykke på flere knapper samtidigt, hvilket er svært at regne ud.</a:t>
            </a:r>
          </a:p>
          <a:p>
            <a:pPr>
              <a:lnSpc>
                <a:spcPct val="150000"/>
              </a:lnSpc>
            </a:pPr>
            <a:endParaRPr lang="da-DK" sz="2400" dirty="0">
              <a:latin typeface="Montserrat Light" charset="0"/>
              <a:ea typeface="Montserrat Light" charset="0"/>
              <a:cs typeface="Montserrat Light" charset="0"/>
            </a:endParaRPr>
          </a:p>
          <a:p>
            <a:pPr>
              <a:lnSpc>
                <a:spcPct val="150000"/>
              </a:lnSpc>
            </a:pPr>
            <a:r>
              <a:rPr lang="da-DK" sz="2400" dirty="0">
                <a:latin typeface="Montserrat Light" charset="0"/>
                <a:ea typeface="Montserrat Light" charset="0"/>
                <a:cs typeface="Montserrat Light" charset="0"/>
              </a:rPr>
              <a:t>Betjening med en smartphone er meget nemmere at finde ud af.</a:t>
            </a:r>
          </a:p>
          <a:p>
            <a:pPr>
              <a:lnSpc>
                <a:spcPct val="150000"/>
              </a:lnSpc>
            </a:pPr>
            <a:endParaRPr lang="en-US" sz="2400" dirty="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p:txBody>
      </p:sp>
      <p:sp>
        <p:nvSpPr>
          <p:cNvPr id="7" name="TextBox 33">
            <a:extLst>
              <a:ext uri="{FF2B5EF4-FFF2-40B4-BE49-F238E27FC236}">
                <a16:creationId xmlns:a16="http://schemas.microsoft.com/office/drawing/2014/main" id="{9773D0E4-7F3C-47BC-AE93-758B31B165BA}"/>
              </a:ext>
            </a:extLst>
          </p:cNvPr>
          <p:cNvSpPr txBox="1"/>
          <p:nvPr/>
        </p:nvSpPr>
        <p:spPr>
          <a:xfrm>
            <a:off x="17072157" y="4115169"/>
            <a:ext cx="5010603" cy="464871"/>
          </a:xfrm>
          <a:prstGeom prst="rect">
            <a:avLst/>
          </a:prstGeom>
          <a:noFill/>
        </p:spPr>
        <p:txBody>
          <a:bodyPr wrap="square" rtlCol="0">
            <a:spAutoFit/>
          </a:bodyPr>
          <a:lstStyle/>
          <a:p>
            <a:pPr>
              <a:lnSpc>
                <a:spcPct val="150000"/>
              </a:lnSpc>
            </a:pPr>
            <a:r>
              <a:rPr lang="da-DK" sz="1800" b="1" spc="600" dirty="0">
                <a:solidFill>
                  <a:schemeClr val="accent2"/>
                </a:solidFill>
                <a:latin typeface="Montserrat Semi" charset="0"/>
                <a:ea typeface="Montserrat Semi" charset="0"/>
                <a:cs typeface="Montserrat Semi" charset="0"/>
              </a:rPr>
              <a:t>Hvad synes brugerne</a:t>
            </a:r>
          </a:p>
        </p:txBody>
      </p:sp>
      <p:pic>
        <p:nvPicPr>
          <p:cNvPr id="6" name="Billede 5">
            <a:extLst>
              <a:ext uri="{FF2B5EF4-FFF2-40B4-BE49-F238E27FC236}">
                <a16:creationId xmlns:a16="http://schemas.microsoft.com/office/drawing/2014/main" id="{FAC2DC41-0266-403F-9345-12D432CA29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2435" y="2245339"/>
            <a:ext cx="8546758" cy="4364601"/>
          </a:xfrm>
          <a:prstGeom prst="rect">
            <a:avLst/>
          </a:prstGeom>
        </p:spPr>
      </p:pic>
      <p:pic>
        <p:nvPicPr>
          <p:cNvPr id="12" name="Billede 11">
            <a:extLst>
              <a:ext uri="{FF2B5EF4-FFF2-40B4-BE49-F238E27FC236}">
                <a16:creationId xmlns:a16="http://schemas.microsoft.com/office/drawing/2014/main" id="{2B4E4B86-6928-450E-870F-28C1D858F9B6}"/>
              </a:ext>
            </a:extLst>
          </p:cNvPr>
          <p:cNvPicPr>
            <a:picLocks noChangeAspect="1"/>
          </p:cNvPicPr>
          <p:nvPr/>
        </p:nvPicPr>
        <p:blipFill>
          <a:blip r:embed="rId4"/>
          <a:stretch>
            <a:fillRect/>
          </a:stretch>
        </p:blipFill>
        <p:spPr>
          <a:xfrm>
            <a:off x="913070" y="7210724"/>
            <a:ext cx="8546123" cy="4584261"/>
          </a:xfrm>
          <a:prstGeom prst="rect">
            <a:avLst/>
          </a:prstGeom>
        </p:spPr>
      </p:pic>
    </p:spTree>
    <p:extLst>
      <p:ext uri="{BB962C8B-B14F-4D97-AF65-F5344CB8AC3E}">
        <p14:creationId xmlns:p14="http://schemas.microsoft.com/office/powerpoint/2010/main" val="2846241673"/>
      </p:ext>
    </p:extLst>
  </p:cSld>
  <p:clrMapOvr>
    <a:masterClrMapping/>
  </p:clrMapOvr>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32354</TotalTime>
  <Words>798</Words>
  <Application>Microsoft Office PowerPoint</Application>
  <PresentationFormat>Brugerdefineret</PresentationFormat>
  <Paragraphs>59</Paragraphs>
  <Slides>10</Slides>
  <Notes>3</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10</vt:i4>
      </vt:variant>
    </vt:vector>
  </HeadingPairs>
  <TitlesOfParts>
    <vt:vector size="19" baseType="lpstr">
      <vt:lpstr>Arial</vt:lpstr>
      <vt:lpstr>Calibri Light</vt:lpstr>
      <vt:lpstr>Lato Light</vt:lpstr>
      <vt:lpstr>Montserrat</vt:lpstr>
      <vt:lpstr>Montserrat Hairline</vt:lpstr>
      <vt:lpstr>Montserrat Light</vt:lpstr>
      <vt:lpstr>Montserrat Semi</vt:lpstr>
      <vt:lpstr>Playfair Display SC</vt:lpstr>
      <vt:lpstr>Default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Manager>Awesome PPT</Manager>
  <Company>Awesome PPT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Bruger test</dc:title>
  <dc:subject>Awesome PPT</dc:subject>
  <dc:creator>lsk@ucholstebro.dk</dc:creator>
  <cp:keywords/>
  <dc:description>Awesome PPT</dc:description>
  <cp:lastModifiedBy>Pia Zeidler</cp:lastModifiedBy>
  <cp:revision>6281</cp:revision>
  <dcterms:created xsi:type="dcterms:W3CDTF">2014-11-12T21:47:38Z</dcterms:created>
  <dcterms:modified xsi:type="dcterms:W3CDTF">2020-04-01T12:49:52Z</dcterms:modified>
  <cp:category/>
</cp:coreProperties>
</file>