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6" r:id="rId8"/>
    <p:sldId id="268" r:id="rId9"/>
    <p:sldId id="269" r:id="rId10"/>
    <p:sldId id="267" r:id="rId1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87E7-0AF7-4E19-85B6-7EEE0B5758FB}" type="datetimeFigureOut">
              <a:rPr lang="da-DK" smtClean="0"/>
              <a:t>12-12-2019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F175-DA1F-4FDE-88AD-ED91807014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2036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87E7-0AF7-4E19-85B6-7EEE0B5758FB}" type="datetimeFigureOut">
              <a:rPr lang="da-DK" smtClean="0"/>
              <a:t>12-12-2019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F175-DA1F-4FDE-88AD-ED91807014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577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87E7-0AF7-4E19-85B6-7EEE0B5758FB}" type="datetimeFigureOut">
              <a:rPr lang="da-DK" smtClean="0"/>
              <a:t>12-12-2019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F175-DA1F-4FDE-88AD-ED91807014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461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87E7-0AF7-4E19-85B6-7EEE0B5758FB}" type="datetimeFigureOut">
              <a:rPr lang="da-DK" smtClean="0"/>
              <a:t>12-12-2019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F175-DA1F-4FDE-88AD-ED91807014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361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87E7-0AF7-4E19-85B6-7EEE0B5758FB}" type="datetimeFigureOut">
              <a:rPr lang="da-DK" smtClean="0"/>
              <a:t>12-12-2019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F175-DA1F-4FDE-88AD-ED91807014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703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87E7-0AF7-4E19-85B6-7EEE0B5758FB}" type="datetimeFigureOut">
              <a:rPr lang="da-DK" smtClean="0"/>
              <a:t>12-12-2019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F175-DA1F-4FDE-88AD-ED91807014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030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87E7-0AF7-4E19-85B6-7EEE0B5758FB}" type="datetimeFigureOut">
              <a:rPr lang="da-DK" smtClean="0"/>
              <a:t>12-12-2019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F175-DA1F-4FDE-88AD-ED91807014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9282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87E7-0AF7-4E19-85B6-7EEE0B5758FB}" type="datetimeFigureOut">
              <a:rPr lang="da-DK" smtClean="0"/>
              <a:t>12-12-2019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F175-DA1F-4FDE-88AD-ED91807014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542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87E7-0AF7-4E19-85B6-7EEE0B5758FB}" type="datetimeFigureOut">
              <a:rPr lang="da-DK" smtClean="0"/>
              <a:t>12-12-2019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F175-DA1F-4FDE-88AD-ED91807014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249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87E7-0AF7-4E19-85B6-7EEE0B5758FB}" type="datetimeFigureOut">
              <a:rPr lang="da-DK" smtClean="0"/>
              <a:t>12-12-2019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F175-DA1F-4FDE-88AD-ED91807014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8972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87E7-0AF7-4E19-85B6-7EEE0B5758FB}" type="datetimeFigureOut">
              <a:rPr lang="da-DK" smtClean="0"/>
              <a:t>12-12-2019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F175-DA1F-4FDE-88AD-ED91807014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217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F87E7-0AF7-4E19-85B6-7EEE0B5758FB}" type="datetimeFigureOut">
              <a:rPr lang="da-DK" smtClean="0"/>
              <a:t>12-12-2019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BF175-DA1F-4FDE-88AD-ED91807014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172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82967"/>
          </a:xfrm>
        </p:spPr>
        <p:txBody>
          <a:bodyPr/>
          <a:lstStyle/>
          <a:p>
            <a:r>
              <a:rPr lang="da-DK" dirty="0" smtClean="0"/>
              <a:t>Den gode opgaveformulering </a:t>
            </a:r>
            <a:br>
              <a:rPr lang="da-DK" dirty="0" smtClean="0"/>
            </a:br>
            <a:r>
              <a:rPr lang="da-DK" dirty="0" smtClean="0"/>
              <a:t> SSO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238948"/>
          </a:xfrm>
        </p:spPr>
        <p:txBody>
          <a:bodyPr>
            <a:normAutofit/>
          </a:bodyPr>
          <a:lstStyle/>
          <a:p>
            <a:r>
              <a:rPr lang="da-DK" dirty="0"/>
              <a:t>w</a:t>
            </a:r>
            <a:r>
              <a:rPr lang="da-DK" dirty="0" smtClean="0"/>
              <a:t>orkshop &amp; faggruppearbejde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50780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Arbejde med de konkrete SSO-formuleringer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r>
              <a:rPr lang="da-DK" dirty="0" smtClean="0"/>
              <a:t>Find jeres gruppe og fortsæt det konkrete arbejde der!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38708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847" y="484632"/>
            <a:ext cx="10559775" cy="1609344"/>
          </a:xfrm>
        </p:spPr>
        <p:txBody>
          <a:bodyPr>
            <a:normAutofit/>
          </a:bodyPr>
          <a:lstStyle/>
          <a:p>
            <a:r>
              <a:rPr lang="da-DK" sz="4800" dirty="0" smtClean="0"/>
              <a:t>Hvorfor er opgaveformuleringen så vigtig?</a:t>
            </a:r>
            <a:endParaRPr lang="da-DK" sz="4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 smtClean="0"/>
              <a:t>Den udgør det styreinstrument eleven/kursisten skal kunne vende løbende tilbage til undervejs i skriveprocessen – og således komme på ret kurs igen.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Det er et centralt fagligt mål for SSO, at eleven kan besvare en stillet opgave i overensstemmelse med netop opgaveformuleringen.</a:t>
            </a:r>
          </a:p>
          <a:p>
            <a:pPr marL="274320" lvl="1" indent="0">
              <a:buNone/>
            </a:pPr>
            <a:endParaRPr lang="da-DK" dirty="0" smtClean="0"/>
          </a:p>
          <a:p>
            <a:r>
              <a:rPr lang="da-DK" dirty="0" smtClean="0"/>
              <a:t> Alle elever skal være stillet i en rimelig startposition og have mulighed for at forstå og besvare den stillede opgave.</a:t>
            </a:r>
          </a:p>
          <a:p>
            <a:endParaRPr lang="da-DK" dirty="0"/>
          </a:p>
          <a:p>
            <a:r>
              <a:rPr lang="da-DK" dirty="0" smtClean="0"/>
              <a:t>Det er vores ansvar som vejledere at udforme dem.</a:t>
            </a:r>
          </a:p>
          <a:p>
            <a:pPr marL="274320" lvl="1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673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er kriterierne for en god opgaveformulering til en SSO?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r>
              <a:rPr lang="da-DK" dirty="0" smtClean="0"/>
              <a:t>Overvej spørgsmålet med en sidemakker eller to…</a:t>
            </a:r>
          </a:p>
          <a:p>
            <a:endParaRPr lang="da-DK" dirty="0"/>
          </a:p>
          <a:p>
            <a:r>
              <a:rPr lang="da-DK" dirty="0" smtClean="0"/>
              <a:t>Vi hører nogle bud og drøfter sagerne i fællesskab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7191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800" dirty="0" smtClean="0"/>
              <a:t>Kriterier ifølge læreplanen (stk.5)</a:t>
            </a:r>
            <a:endParaRPr lang="da-DK" sz="4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69848" y="1790163"/>
            <a:ext cx="10058400" cy="4829578"/>
          </a:xfrm>
        </p:spPr>
        <p:txBody>
          <a:bodyPr>
            <a:normAutofit/>
          </a:bodyPr>
          <a:lstStyle/>
          <a:p>
            <a:r>
              <a:rPr lang="da-DK" sz="1700" i="1" dirty="0"/>
              <a:t>“Den skal rumme </a:t>
            </a:r>
            <a:r>
              <a:rPr lang="da-DK" sz="1700" dirty="0">
                <a:solidFill>
                  <a:srgbClr val="FF0000"/>
                </a:solidFill>
              </a:rPr>
              <a:t>præcise faglige krav</a:t>
            </a:r>
            <a:r>
              <a:rPr lang="da-DK" sz="1700" i="1" dirty="0"/>
              <a:t>. I det tilfælde opgaven skrives i to fag, skal det flerfaglige aspekt af opgaven klart formuleres. Opgaveformuleringen skal være </a:t>
            </a:r>
            <a:r>
              <a:rPr lang="da-DK" sz="1700" dirty="0">
                <a:solidFill>
                  <a:srgbClr val="FF0000"/>
                </a:solidFill>
              </a:rPr>
              <a:t>konkret og afgrænset</a:t>
            </a:r>
            <a:r>
              <a:rPr lang="da-DK" sz="1700" i="1" dirty="0"/>
              <a:t>, og den skal </a:t>
            </a:r>
            <a:r>
              <a:rPr lang="da-DK" sz="1700" dirty="0">
                <a:solidFill>
                  <a:srgbClr val="FF0000"/>
                </a:solidFill>
              </a:rPr>
              <a:t>præcist angive, hvad der kræves af eleven</a:t>
            </a:r>
            <a:r>
              <a:rPr lang="da-DK" sz="1700" i="1" dirty="0"/>
              <a:t>. Den skal </a:t>
            </a:r>
            <a:r>
              <a:rPr lang="da-DK" sz="1700" dirty="0">
                <a:solidFill>
                  <a:srgbClr val="FF0000"/>
                </a:solidFill>
              </a:rPr>
              <a:t>inddrage nye aspekter eller være ledsaget af bilag</a:t>
            </a:r>
            <a:r>
              <a:rPr lang="da-DK" sz="1700" i="1" dirty="0"/>
              <a:t>, der ikke er blevet drøftet under vejledningen, således at eleven ikke på forhånd kan udarbejde detaljerede dele af den endelige besvarelse. Opgaveformuleringen skal </a:t>
            </a:r>
            <a:r>
              <a:rPr lang="da-DK" sz="1700" dirty="0">
                <a:solidFill>
                  <a:srgbClr val="FF0000"/>
                </a:solidFill>
              </a:rPr>
              <a:t>tage hensyn til de overvejelser, eleven har gjort sig </a:t>
            </a:r>
            <a:r>
              <a:rPr lang="da-DK" sz="1700" i="1" dirty="0"/>
              <a:t>om opgaven i forbindelse med vejledningen. Elever, der har valgt samme område, skal have forskellige opgaveformuleringer. </a:t>
            </a:r>
          </a:p>
          <a:p>
            <a:r>
              <a:rPr lang="da-DK" sz="1700" i="1" dirty="0"/>
              <a:t>5.2. Opgaveformuleringen skal indeholde </a:t>
            </a:r>
            <a:r>
              <a:rPr lang="da-DK" sz="1700" dirty="0">
                <a:solidFill>
                  <a:srgbClr val="FF0000"/>
                </a:solidFill>
              </a:rPr>
              <a:t>krav til fordybelse, der på væsentlige punkter ligger ud over arbejdet i de(t) pågældende fag</a:t>
            </a:r>
            <a:r>
              <a:rPr lang="da-DK" sz="1700" i="1" dirty="0"/>
              <a:t>. Opgaveformuleringen kan udarbejdes i </a:t>
            </a:r>
            <a:r>
              <a:rPr lang="da-DK" sz="1700" dirty="0">
                <a:solidFill>
                  <a:srgbClr val="FF0000"/>
                </a:solidFill>
              </a:rPr>
              <a:t>forlængelse</a:t>
            </a:r>
            <a:r>
              <a:rPr lang="da-DK" sz="1700" i="1" dirty="0">
                <a:solidFill>
                  <a:srgbClr val="FF0000"/>
                </a:solidFill>
              </a:rPr>
              <a:t> </a:t>
            </a:r>
            <a:r>
              <a:rPr lang="da-DK" sz="1700" dirty="0">
                <a:solidFill>
                  <a:srgbClr val="FF0000"/>
                </a:solidFill>
              </a:rPr>
              <a:t>af faglig viden og metoder</a:t>
            </a:r>
            <a:r>
              <a:rPr lang="da-DK" sz="1700" i="1" dirty="0"/>
              <a:t>, som er indgået i den enkelte elevs undervisning i de(t) fag, som den større skriftlige opgave omfatter. Dog kan opgaveformuleringen ikke udelukkende bygge på den del af fagenes stof, der allerede er indgået i den enkelte elevs undervisning i det pågældende hf-forløb, idet </a:t>
            </a:r>
            <a:r>
              <a:rPr lang="da-DK" sz="1700" dirty="0">
                <a:solidFill>
                  <a:srgbClr val="FF0000"/>
                </a:solidFill>
              </a:rPr>
              <a:t>der skal indgå faglig fordybelse i form af nyt materiale, nye faglige vinkler eller et nyt fagligt område</a:t>
            </a:r>
            <a:r>
              <a:rPr lang="da-DK" sz="1700" i="1" dirty="0"/>
              <a:t>. Opgaveformuleringen skal vedlægges opgavebesvarelsen. </a:t>
            </a:r>
          </a:p>
          <a:p>
            <a:r>
              <a:rPr lang="da-DK" sz="1700" i="1" dirty="0"/>
              <a:t>Ved større skriftlige opgaver, hvori et eller flere </a:t>
            </a:r>
            <a:r>
              <a:rPr lang="da-DK" sz="1700" dirty="0">
                <a:solidFill>
                  <a:srgbClr val="FF0000"/>
                </a:solidFill>
              </a:rPr>
              <a:t>fremmedsprog</a:t>
            </a:r>
            <a:r>
              <a:rPr lang="da-DK" sz="1700" i="1" dirty="0"/>
              <a:t> indgår, skal en del af det anvendte materiale være på det/de pågældende sprog. </a:t>
            </a:r>
          </a:p>
          <a:p>
            <a:r>
              <a:rPr lang="da-DK" sz="1700" i="1" dirty="0"/>
              <a:t>5.3. Skrives opgaven i et fag med </a:t>
            </a:r>
            <a:r>
              <a:rPr lang="da-DK" sz="1700" dirty="0">
                <a:solidFill>
                  <a:srgbClr val="FF0000"/>
                </a:solidFill>
              </a:rPr>
              <a:t>praktisk islæt</a:t>
            </a:r>
            <a:r>
              <a:rPr lang="da-DK" sz="1700" i="1" dirty="0"/>
              <a:t>, skal det af </a:t>
            </a:r>
            <a:r>
              <a:rPr lang="da-DK" sz="1700" dirty="0">
                <a:solidFill>
                  <a:srgbClr val="FF0000"/>
                </a:solidFill>
              </a:rPr>
              <a:t>opgaveformuleringen klart fremgå</a:t>
            </a:r>
            <a:r>
              <a:rPr lang="da-DK" sz="1700" i="1" dirty="0"/>
              <a:t>, at der er tale om </a:t>
            </a:r>
            <a:r>
              <a:rPr lang="da-DK" sz="1700" dirty="0">
                <a:solidFill>
                  <a:srgbClr val="FF0000"/>
                </a:solidFill>
              </a:rPr>
              <a:t>en faglig opgave</a:t>
            </a:r>
            <a:r>
              <a:rPr lang="da-DK" sz="1700" i="1" dirty="0"/>
              <a:t>, der skal give mulighed for at honorere de faglige mål for den større skriftlige opgave, jf. pkt. 2.1.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627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782049"/>
          </a:xfrm>
        </p:spPr>
        <p:txBody>
          <a:bodyPr>
            <a:noAutofit/>
          </a:bodyPr>
          <a:lstStyle/>
          <a:p>
            <a:r>
              <a:rPr lang="da-DK" sz="4000" dirty="0" smtClean="0"/>
              <a:t>Kriterier:</a:t>
            </a:r>
            <a:br>
              <a:rPr lang="da-DK" sz="4000" dirty="0" smtClean="0"/>
            </a:br>
            <a:r>
              <a:rPr lang="da-DK" sz="4000" dirty="0" smtClean="0"/>
              <a:t>vejlederens opmærksomhedspunkter</a:t>
            </a:r>
            <a:br>
              <a:rPr lang="da-DK" sz="4000" dirty="0" smtClean="0"/>
            </a:br>
            <a:r>
              <a:rPr lang="da-DK" sz="4000" u="sng" dirty="0"/>
              <a:t>f</a:t>
            </a:r>
            <a:r>
              <a:rPr lang="da-DK" sz="4000" u="sng" dirty="0" smtClean="0"/>
              <a:t>ør</a:t>
            </a:r>
            <a:r>
              <a:rPr lang="da-DK" sz="4000" dirty="0" smtClean="0"/>
              <a:t> </a:t>
            </a:r>
            <a:r>
              <a:rPr lang="da-DK" sz="4000" dirty="0"/>
              <a:t>godkendelse af en elevs/kursist område: </a:t>
            </a:r>
            <a:br>
              <a:rPr lang="da-DK" sz="4000" dirty="0"/>
            </a:b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69848" y="2408349"/>
            <a:ext cx="10058400" cy="4327302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endParaRPr lang="da-DK" sz="1300" dirty="0" smtClean="0"/>
          </a:p>
          <a:p>
            <a:pPr lvl="1"/>
            <a:r>
              <a:rPr lang="da-DK" dirty="0" smtClean="0"/>
              <a:t>Er det </a:t>
            </a:r>
            <a:r>
              <a:rPr lang="da-DK" dirty="0"/>
              <a:t>muligt </a:t>
            </a:r>
            <a:r>
              <a:rPr lang="da-DK" dirty="0" smtClean="0"/>
              <a:t>at lave en opgaveformulering, der lever op til kravene, inden for området? </a:t>
            </a:r>
          </a:p>
          <a:p>
            <a:pPr marL="274320" lvl="1" indent="0">
              <a:buNone/>
            </a:pPr>
            <a:endParaRPr lang="da-DK" dirty="0" smtClean="0"/>
          </a:p>
          <a:p>
            <a:pPr lvl="1"/>
            <a:r>
              <a:rPr lang="da-DK" dirty="0" smtClean="0"/>
              <a:t>Indbyder området til inddragelse af mere end et fag?</a:t>
            </a:r>
          </a:p>
          <a:p>
            <a:pPr marL="274320" lvl="1" indent="0">
              <a:buNone/>
            </a:pPr>
            <a:endParaRPr lang="da-DK" dirty="0" smtClean="0"/>
          </a:p>
          <a:p>
            <a:pPr marL="274320" lvl="1" indent="0">
              <a:buNone/>
            </a:pPr>
            <a:endParaRPr lang="da-DK" dirty="0"/>
          </a:p>
          <a:p>
            <a:pPr marL="274320" lvl="1" indent="0">
              <a:buNone/>
            </a:pPr>
            <a:endParaRPr lang="da-DK" dirty="0" smtClean="0"/>
          </a:p>
          <a:p>
            <a:pPr marL="274320" lvl="1" indent="0">
              <a:buNone/>
            </a:pPr>
            <a:endParaRPr lang="da-DK" dirty="0"/>
          </a:p>
          <a:p>
            <a:pPr marL="274320" lvl="1" indent="0">
              <a:buNone/>
            </a:pPr>
            <a:endParaRPr lang="da-DK" dirty="0" smtClean="0"/>
          </a:p>
          <a:p>
            <a:pPr lvl="1"/>
            <a:r>
              <a:rPr lang="da-DK" dirty="0" smtClean="0"/>
              <a:t>Bør opgaven formuleres og skrives i et andet fag, end eleven/kursisten umiddelbart havde forestillet sig?</a:t>
            </a:r>
          </a:p>
          <a:p>
            <a:pPr lvl="1"/>
            <a:endParaRPr lang="da-DK" dirty="0" smtClean="0"/>
          </a:p>
          <a:p>
            <a:pPr lvl="1"/>
            <a:r>
              <a:rPr lang="da-DK" dirty="0" smtClean="0"/>
              <a:t>Bør projektet helt afvises?</a:t>
            </a:r>
          </a:p>
          <a:p>
            <a:pPr marL="274320" lvl="1" indent="0">
              <a:buNone/>
            </a:pPr>
            <a:endParaRPr lang="da-DK" sz="1300" dirty="0"/>
          </a:p>
          <a:p>
            <a:pPr marL="0" lvl="0" indent="0">
              <a:buNone/>
            </a:pPr>
            <a:endParaRPr lang="da-DK" sz="1300" dirty="0"/>
          </a:p>
        </p:txBody>
      </p:sp>
    </p:spTree>
    <p:extLst>
      <p:ext uri="{BB962C8B-B14F-4D97-AF65-F5344CB8AC3E}">
        <p14:creationId xmlns:p14="http://schemas.microsoft.com/office/powerpoint/2010/main" val="298567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848" y="837126"/>
            <a:ext cx="10058400" cy="862885"/>
          </a:xfrm>
        </p:spPr>
        <p:txBody>
          <a:bodyPr>
            <a:normAutofit fontScale="90000"/>
          </a:bodyPr>
          <a:lstStyle/>
          <a:p>
            <a:r>
              <a:rPr lang="da-DK" dirty="0"/>
              <a:t>…</a:t>
            </a:r>
            <a:r>
              <a:rPr lang="da-DK" sz="5300" dirty="0"/>
              <a:t>Og </a:t>
            </a:r>
            <a:r>
              <a:rPr lang="da-DK" sz="5300" u="sng" dirty="0"/>
              <a:t>efter</a:t>
            </a:r>
            <a:r>
              <a:rPr lang="da-DK" sz="5300" dirty="0"/>
              <a:t> områdegodkendelse – den konkrete formulering:</a:t>
            </a:r>
            <a:br>
              <a:rPr lang="da-DK" sz="5300" dirty="0"/>
            </a:br>
            <a:endParaRPr lang="da-DK" sz="53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69848" y="1700012"/>
            <a:ext cx="10058400" cy="5157988"/>
          </a:xfrm>
        </p:spPr>
        <p:txBody>
          <a:bodyPr numCol="2">
            <a:normAutofit/>
          </a:bodyPr>
          <a:lstStyle/>
          <a:p>
            <a:pPr marL="0" lvl="0" indent="0">
              <a:buNone/>
            </a:pPr>
            <a:endParaRPr lang="da-DK" sz="1300" b="1" dirty="0"/>
          </a:p>
          <a:p>
            <a:pPr lvl="1"/>
            <a:r>
              <a:rPr lang="da-DK" sz="1400" dirty="0"/>
              <a:t>Er opgaven sprogligt præcist formuleret?</a:t>
            </a:r>
          </a:p>
          <a:p>
            <a:pPr lvl="1"/>
            <a:r>
              <a:rPr lang="da-DK" sz="1400" dirty="0"/>
              <a:t>Har opgaven en klar retning / et klart perspektiv?</a:t>
            </a:r>
          </a:p>
          <a:p>
            <a:pPr lvl="1"/>
            <a:r>
              <a:rPr lang="da-DK" sz="1400" dirty="0"/>
              <a:t>Er der klare krav til materiale, metode og teori? </a:t>
            </a:r>
          </a:p>
          <a:p>
            <a:pPr lvl="1"/>
            <a:r>
              <a:rPr lang="da-DK" sz="1400" dirty="0"/>
              <a:t>Er tilstrækkeligt mange faglige mål/kompetencer i spil?</a:t>
            </a:r>
          </a:p>
          <a:p>
            <a:pPr lvl="1"/>
            <a:r>
              <a:rPr lang="da-DK" sz="1400" dirty="0"/>
              <a:t>Er der flere underordnede problemstillinger, der </a:t>
            </a:r>
            <a:r>
              <a:rPr lang="da-DK" sz="1400" dirty="0" smtClean="0"/>
              <a:t>kan strukturere opfyldelsen af de </a:t>
            </a:r>
            <a:r>
              <a:rPr lang="da-DK" sz="1400" dirty="0"/>
              <a:t>faglige mål?</a:t>
            </a:r>
          </a:p>
          <a:p>
            <a:pPr lvl="1"/>
            <a:r>
              <a:rPr lang="da-DK" sz="1400" dirty="0"/>
              <a:t>Er der valgt den mest velegnede taksonomi? Her tænkes fx på Bloom og SOLO.</a:t>
            </a:r>
          </a:p>
          <a:p>
            <a:pPr lvl="1"/>
            <a:r>
              <a:rPr lang="da-DK" sz="1400" dirty="0"/>
              <a:t>Hvordan passer opgaveformuleringen til den tid og længde opgaven må have? </a:t>
            </a:r>
          </a:p>
          <a:p>
            <a:pPr lvl="1"/>
            <a:r>
              <a:rPr lang="da-DK" sz="1400" dirty="0"/>
              <a:t>Er opgaven </a:t>
            </a:r>
            <a:r>
              <a:rPr lang="da-DK" sz="1400" dirty="0" err="1"/>
              <a:t>stilladseret</a:t>
            </a:r>
            <a:r>
              <a:rPr lang="da-DK" sz="1400" dirty="0"/>
              <a:t> passende i forhold til disposition og omfang og den elev/kursist, der skal besvare den?</a:t>
            </a:r>
          </a:p>
          <a:p>
            <a:pPr lvl="1"/>
            <a:r>
              <a:rPr lang="da-DK" sz="1400" dirty="0"/>
              <a:t>Er det muligt at anskaffe og anvende relevante materialer på et rimeligt niveau</a:t>
            </a:r>
            <a:r>
              <a:rPr lang="da-DK" sz="1400" dirty="0" smtClean="0"/>
              <a:t>?</a:t>
            </a:r>
          </a:p>
          <a:p>
            <a:pPr marL="274320" lvl="1" indent="0">
              <a:buNone/>
            </a:pPr>
            <a:endParaRPr lang="da-DK" sz="1400" dirty="0" smtClean="0"/>
          </a:p>
          <a:p>
            <a:pPr marL="274320" lvl="1" indent="0">
              <a:buNone/>
            </a:pPr>
            <a:endParaRPr lang="da-DK" sz="1400" dirty="0"/>
          </a:p>
          <a:p>
            <a:pPr lvl="1"/>
            <a:endParaRPr lang="da-DK" sz="1400" dirty="0" smtClean="0"/>
          </a:p>
          <a:p>
            <a:pPr marL="274320" lvl="1" indent="0">
              <a:buNone/>
            </a:pPr>
            <a:endParaRPr lang="da-DK" sz="1400" dirty="0" smtClean="0"/>
          </a:p>
          <a:p>
            <a:pPr marL="274320" lvl="1" indent="0">
              <a:buNone/>
            </a:pPr>
            <a:endParaRPr lang="da-DK" sz="1400" dirty="0"/>
          </a:p>
          <a:p>
            <a:pPr marL="274320" lvl="1" indent="0">
              <a:buNone/>
            </a:pPr>
            <a:endParaRPr lang="da-DK" sz="1400" dirty="0" smtClean="0"/>
          </a:p>
          <a:p>
            <a:pPr lvl="1"/>
            <a:r>
              <a:rPr lang="da-DK" sz="1400" dirty="0" smtClean="0"/>
              <a:t>Har </a:t>
            </a:r>
            <a:r>
              <a:rPr lang="da-DK" sz="1400" dirty="0"/>
              <a:t>opgaveformuleringen tilstrækkelig sammenhængskraft? Dette kan evt. sikres gennem en overordnet problemformulering/ et klart emne /en rød tråd, der binder opgaven sammen.</a:t>
            </a:r>
          </a:p>
          <a:p>
            <a:pPr lvl="1"/>
            <a:r>
              <a:rPr lang="da-DK" sz="1400" dirty="0"/>
              <a:t>Kan de enkelte dele af opgaveformuleringen omformuleres til et spørgsmål, der kan besvares? (de behøver ikke være formuleret som spørgsmål i den endelige udgave, men kan de det </a:t>
            </a:r>
            <a:r>
              <a:rPr lang="da-DK" sz="1400" u="sng" dirty="0"/>
              <a:t>ikke</a:t>
            </a:r>
            <a:r>
              <a:rPr lang="da-DK" sz="1400" dirty="0"/>
              <a:t>, er det ofte et tegn på, at opgavedelen er formuleret upræcist)</a:t>
            </a:r>
          </a:p>
          <a:p>
            <a:pPr lvl="1"/>
            <a:r>
              <a:rPr lang="da-DK" sz="1400" dirty="0"/>
              <a:t>Er der tale om en ’</a:t>
            </a:r>
            <a:r>
              <a:rPr lang="da-DK" sz="1400" dirty="0" err="1"/>
              <a:t>standard’-opgave</a:t>
            </a:r>
            <a:r>
              <a:rPr lang="da-DK" sz="1400" dirty="0"/>
              <a:t>, hvor analyser/ undersøgelser alt for nemt kan findes på internettet? Hvis det er tilfældet, bør opgaveformuleringen laves om, da det kan ødelægge elevens/ kursistens muligheder for at vise selvstændighed.</a:t>
            </a:r>
          </a:p>
          <a:p>
            <a:pPr lvl="1"/>
            <a:r>
              <a:rPr lang="da-DK" sz="1400" dirty="0"/>
              <a:t>Er den meget personlige opgaveformulering sikret den nødvendige faglighed?</a:t>
            </a:r>
          </a:p>
          <a:p>
            <a:pPr lvl="1"/>
            <a:r>
              <a:rPr lang="da-DK" sz="1400" dirty="0"/>
              <a:t>Er den professionsrettede opgaveformulering sikret den nødvendige faglighed?</a:t>
            </a:r>
          </a:p>
          <a:p>
            <a:pPr lvl="1"/>
            <a:r>
              <a:rPr lang="da-DK" sz="1400" dirty="0"/>
              <a:t>SSO med to fag: Er opgaven vægtet hensigtsmæssigt mellem fagene?</a:t>
            </a:r>
          </a:p>
          <a:p>
            <a:pPr lvl="1"/>
            <a:r>
              <a:rPr lang="da-DK" sz="1400" dirty="0"/>
              <a:t>Hvad mener fagkollegerne om </a:t>
            </a:r>
            <a:r>
              <a:rPr lang="da-DK" sz="1400" dirty="0" err="1"/>
              <a:t>opgavefomuleringen</a:t>
            </a:r>
            <a:r>
              <a:rPr lang="da-DK" sz="1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6595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50985"/>
          </a:xfrm>
        </p:spPr>
        <p:txBody>
          <a:bodyPr>
            <a:normAutofit fontScale="90000"/>
          </a:bodyPr>
          <a:lstStyle/>
          <a:p>
            <a:r>
              <a:rPr lang="da-DK" sz="4800" dirty="0" smtClean="0"/>
              <a:t>EMU-materiale med konkrete </a:t>
            </a:r>
            <a:br>
              <a:rPr lang="da-DK" sz="4800" dirty="0" smtClean="0"/>
            </a:br>
            <a:r>
              <a:rPr lang="da-DK" sz="4800" dirty="0" err="1" smtClean="0"/>
              <a:t>sso</a:t>
            </a:r>
            <a:r>
              <a:rPr lang="da-DK" sz="4800" dirty="0" smtClean="0"/>
              <a:t>-formuleringer</a:t>
            </a:r>
            <a:endParaRPr lang="da-DK" sz="480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069848" y="1918952"/>
            <a:ext cx="4754880" cy="4417454"/>
          </a:xfrm>
        </p:spPr>
        <p:txBody>
          <a:bodyPr>
            <a:normAutofit fontScale="85000" lnSpcReduction="20000"/>
          </a:bodyPr>
          <a:lstStyle/>
          <a:p>
            <a:r>
              <a:rPr lang="da-DK" sz="2300" b="1" dirty="0">
                <a:solidFill>
                  <a:srgbClr val="C00000"/>
                </a:solidFill>
              </a:rPr>
              <a:t>Biologi B</a:t>
            </a:r>
          </a:p>
          <a:p>
            <a:r>
              <a:rPr lang="da-DK" sz="2300" b="1" dirty="0">
                <a:solidFill>
                  <a:srgbClr val="C00000"/>
                </a:solidFill>
              </a:rPr>
              <a:t>Biologi B &amp; Idræt B</a:t>
            </a:r>
          </a:p>
          <a:p>
            <a:r>
              <a:rPr lang="da-DK" sz="2300" b="1" dirty="0">
                <a:solidFill>
                  <a:srgbClr val="C00000"/>
                </a:solidFill>
              </a:rPr>
              <a:t>Dansk A</a:t>
            </a:r>
          </a:p>
          <a:p>
            <a:r>
              <a:rPr lang="da-DK" sz="2300" b="1" dirty="0">
                <a:solidFill>
                  <a:srgbClr val="C00000"/>
                </a:solidFill>
              </a:rPr>
              <a:t>Engelsk B</a:t>
            </a:r>
          </a:p>
          <a:p>
            <a:r>
              <a:rPr lang="da-DK" sz="2300" b="1" dirty="0">
                <a:solidFill>
                  <a:srgbClr val="C00000"/>
                </a:solidFill>
              </a:rPr>
              <a:t>Geografi B &amp; Biologi C</a:t>
            </a:r>
          </a:p>
          <a:p>
            <a:r>
              <a:rPr lang="da-DK" sz="2300" b="1" dirty="0">
                <a:solidFill>
                  <a:srgbClr val="C00000"/>
                </a:solidFill>
              </a:rPr>
              <a:t>Historie B</a:t>
            </a:r>
          </a:p>
          <a:p>
            <a:r>
              <a:rPr lang="da-DK" sz="2300" b="1" dirty="0">
                <a:solidFill>
                  <a:srgbClr val="C00000"/>
                </a:solidFill>
              </a:rPr>
              <a:t>Historie B &amp; Religion C</a:t>
            </a:r>
          </a:p>
          <a:p>
            <a:r>
              <a:rPr lang="da-DK" sz="2300" b="1" dirty="0">
                <a:solidFill>
                  <a:srgbClr val="C00000"/>
                </a:solidFill>
              </a:rPr>
              <a:t>Idræt B</a:t>
            </a:r>
          </a:p>
          <a:p>
            <a:r>
              <a:rPr lang="da-DK" sz="2300" b="1" dirty="0">
                <a:solidFill>
                  <a:srgbClr val="C00000"/>
                </a:solidFill>
              </a:rPr>
              <a:t>Kemi B</a:t>
            </a:r>
          </a:p>
          <a:p>
            <a:r>
              <a:rPr lang="da-DK" sz="2300" b="1" dirty="0">
                <a:solidFill>
                  <a:srgbClr val="C00000"/>
                </a:solidFill>
              </a:rPr>
              <a:t>Psykologi B</a:t>
            </a:r>
          </a:p>
          <a:p>
            <a:r>
              <a:rPr lang="da-DK" sz="2300" b="1" dirty="0">
                <a:solidFill>
                  <a:srgbClr val="C00000"/>
                </a:solidFill>
              </a:rPr>
              <a:t>Psykologi B &amp; Samfundsfag B</a:t>
            </a:r>
          </a:p>
          <a:p>
            <a:r>
              <a:rPr lang="da-DK" sz="2300" b="1" dirty="0">
                <a:solidFill>
                  <a:srgbClr val="C00000"/>
                </a:solidFill>
              </a:rPr>
              <a:t>Religion B</a:t>
            </a:r>
          </a:p>
          <a:p>
            <a:r>
              <a:rPr lang="da-DK" sz="2300" b="1" dirty="0">
                <a:solidFill>
                  <a:srgbClr val="C00000"/>
                </a:solidFill>
              </a:rPr>
              <a:t>Samfundsfag B</a:t>
            </a:r>
          </a:p>
          <a:p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364224" y="1918952"/>
            <a:ext cx="4754880" cy="4417454"/>
          </a:xfrm>
        </p:spPr>
        <p:txBody>
          <a:bodyPr>
            <a:normAutofit fontScale="85000" lnSpcReduction="20000"/>
          </a:bodyPr>
          <a:lstStyle/>
          <a:p>
            <a:r>
              <a:rPr lang="da-DK" sz="2100" dirty="0" smtClean="0"/>
              <a:t>Ikke eksemplariske, men mange konkrete bud.</a:t>
            </a:r>
          </a:p>
          <a:p>
            <a:r>
              <a:rPr lang="da-DK" sz="2100" dirty="0" smtClean="0"/>
              <a:t>Flere forskellige bud indenfor hvert fag.</a:t>
            </a:r>
          </a:p>
          <a:p>
            <a:r>
              <a:rPr lang="da-DK" sz="2100" dirty="0" smtClean="0"/>
              <a:t>Ikke alle fag, men de mest anvendte SSO-fag er repræsenteret</a:t>
            </a:r>
          </a:p>
          <a:p>
            <a:r>
              <a:rPr lang="da-DK" sz="2100" dirty="0" smtClean="0"/>
              <a:t>Forskellige opgavetyper:</a:t>
            </a:r>
          </a:p>
          <a:p>
            <a:pPr lvl="1"/>
            <a:r>
              <a:rPr lang="da-DK" sz="2100" dirty="0" smtClean="0"/>
              <a:t>Både enkelt- og tværfaglige</a:t>
            </a:r>
          </a:p>
          <a:p>
            <a:pPr lvl="1"/>
            <a:r>
              <a:rPr lang="da-DK" sz="2100" dirty="0" smtClean="0"/>
              <a:t>Klassiske</a:t>
            </a:r>
          </a:p>
          <a:p>
            <a:pPr lvl="1"/>
            <a:r>
              <a:rPr lang="da-DK" sz="2100" dirty="0" smtClean="0"/>
              <a:t>Professionsrettede</a:t>
            </a:r>
          </a:p>
          <a:p>
            <a:pPr lvl="1"/>
            <a:r>
              <a:rPr lang="da-DK" sz="2100" dirty="0" smtClean="0"/>
              <a:t>Personligt forankrede</a:t>
            </a:r>
          </a:p>
          <a:p>
            <a:r>
              <a:rPr lang="da-DK" sz="2100" dirty="0" smtClean="0"/>
              <a:t>Forskellige formuleringsgenrer:</a:t>
            </a:r>
          </a:p>
          <a:p>
            <a:pPr lvl="1"/>
            <a:r>
              <a:rPr lang="da-DK" sz="2100" dirty="0" smtClean="0"/>
              <a:t>Tydelig taksonomi	</a:t>
            </a:r>
          </a:p>
          <a:p>
            <a:pPr lvl="1"/>
            <a:r>
              <a:rPr lang="da-DK" sz="2100" dirty="0" smtClean="0"/>
              <a:t>Undersøgende spørgeord</a:t>
            </a:r>
            <a:endParaRPr lang="da-DK" sz="2100" dirty="0"/>
          </a:p>
          <a:p>
            <a:r>
              <a:rPr lang="da-DK" sz="2100" dirty="0" smtClean="0"/>
              <a:t>Alle </a:t>
            </a:r>
            <a:r>
              <a:rPr lang="da-DK" sz="2100" dirty="0"/>
              <a:t>opgaveformuleringer er suppleret med ‘forfatterens’ overvejelser og kommentarer</a:t>
            </a:r>
            <a:r>
              <a:rPr lang="da-DK" sz="2100" dirty="0" smtClean="0"/>
              <a:t>.</a:t>
            </a:r>
          </a:p>
          <a:p>
            <a:r>
              <a:rPr lang="da-DK" sz="2100" dirty="0" smtClean="0"/>
              <a:t>Er tænkt som konkretiseret inspiration og åbning af feltet.</a:t>
            </a:r>
            <a:endParaRPr lang="da-DK" sz="2100" dirty="0"/>
          </a:p>
          <a:p>
            <a:pPr lvl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77758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</a:t>
            </a:r>
            <a:r>
              <a:rPr lang="da-DK" dirty="0" smtClean="0"/>
              <a:t>værfaglig </a:t>
            </a:r>
            <a:r>
              <a:rPr lang="da-DK" dirty="0" smtClean="0"/>
              <a:t>workshop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i="1" dirty="0" smtClean="0"/>
              <a:t>Træk et samtalekort af gangen.</a:t>
            </a:r>
          </a:p>
          <a:p>
            <a:pPr lvl="0"/>
            <a:r>
              <a:rPr lang="da-DK" i="1" dirty="0" smtClean="0"/>
              <a:t>Drøft jeres overvejelser i gruppen</a:t>
            </a:r>
            <a:endParaRPr lang="da-DK" i="1" dirty="0"/>
          </a:p>
          <a:p>
            <a:pPr marL="0" lvl="0" indent="0">
              <a:buNone/>
            </a:pPr>
            <a:endParaRPr lang="da-DK" dirty="0"/>
          </a:p>
          <a:p>
            <a:pPr lvl="0"/>
            <a:r>
              <a:rPr lang="da-DK" dirty="0">
                <a:sym typeface="Wingdings" panose="05000000000000000000" pitchFamily="2" charset="2"/>
              </a:rPr>
              <a:t>P</a:t>
            </a:r>
            <a:r>
              <a:rPr lang="da-DK" dirty="0" smtClean="0"/>
              <a:t>ræsenter </a:t>
            </a:r>
            <a:r>
              <a:rPr lang="da-DK" dirty="0"/>
              <a:t>kort overvejelserne i plenum.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7718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</a:t>
            </a:r>
            <a:r>
              <a:rPr lang="da-DK" dirty="0" smtClean="0"/>
              <a:t>nkeltfaglig </a:t>
            </a:r>
            <a:r>
              <a:rPr lang="da-DK" dirty="0" smtClean="0"/>
              <a:t>workshop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a-DK" i="1" dirty="0"/>
              <a:t>Træk et samtalekort af gangen.</a:t>
            </a:r>
          </a:p>
          <a:p>
            <a:pPr lvl="0"/>
            <a:r>
              <a:rPr lang="da-DK" i="1" dirty="0"/>
              <a:t>Drøft jeres overvejelser i gruppen</a:t>
            </a:r>
          </a:p>
          <a:p>
            <a:pPr marL="0" lvl="0" indent="0">
              <a:buNone/>
            </a:pPr>
            <a:endParaRPr lang="da-DK" dirty="0"/>
          </a:p>
          <a:p>
            <a:pPr lvl="0"/>
            <a:r>
              <a:rPr lang="da-DK" dirty="0">
                <a:sym typeface="Wingdings" panose="05000000000000000000" pitchFamily="2" charset="2"/>
              </a:rPr>
              <a:t>P</a:t>
            </a:r>
            <a:r>
              <a:rPr lang="da-DK" dirty="0"/>
              <a:t>ræsenter kort overvejelserne i plenum.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68567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613</Words>
  <Application>Microsoft Office PowerPoint</Application>
  <PresentationFormat>Widescreen</PresentationFormat>
  <Paragraphs>107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Office-tema</vt:lpstr>
      <vt:lpstr>Den gode opgaveformulering   SSO</vt:lpstr>
      <vt:lpstr>Hvorfor er opgaveformuleringen så vigtig?</vt:lpstr>
      <vt:lpstr>Hvad er kriterierne for en god opgaveformulering til en SSO?</vt:lpstr>
      <vt:lpstr>Kriterier ifølge læreplanen (stk.5)</vt:lpstr>
      <vt:lpstr>Kriterier: vejlederens opmærksomhedspunkter før godkendelse af en elevs/kursist område:  </vt:lpstr>
      <vt:lpstr>…Og efter områdegodkendelse – den konkrete formulering: </vt:lpstr>
      <vt:lpstr>EMU-materiale med konkrete  sso-formuleringer</vt:lpstr>
      <vt:lpstr>Tværfaglig workshop</vt:lpstr>
      <vt:lpstr>Enkeltfaglig workshop</vt:lpstr>
      <vt:lpstr>Arbejde med de konkrete SSO-formuleringer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Karen Steller Bjerregaard</dc:creator>
  <cp:lastModifiedBy>Karen Steller Bjerregaard</cp:lastModifiedBy>
  <cp:revision>5</cp:revision>
  <dcterms:created xsi:type="dcterms:W3CDTF">2019-10-31T10:24:36Z</dcterms:created>
  <dcterms:modified xsi:type="dcterms:W3CDTF">2019-12-12T10:51:04Z</dcterms:modified>
</cp:coreProperties>
</file>