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1"/>
  </p:notesMasterIdLst>
  <p:handoutMasterIdLst>
    <p:handoutMasterId r:id="rId22"/>
  </p:handoutMasterIdLst>
  <p:sldIdLst>
    <p:sldId id="261" r:id="rId2"/>
    <p:sldId id="361" r:id="rId3"/>
    <p:sldId id="284" r:id="rId4"/>
    <p:sldId id="355" r:id="rId5"/>
    <p:sldId id="288" r:id="rId6"/>
    <p:sldId id="344" r:id="rId7"/>
    <p:sldId id="357" r:id="rId8"/>
    <p:sldId id="358" r:id="rId9"/>
    <p:sldId id="325" r:id="rId10"/>
    <p:sldId id="359" r:id="rId11"/>
    <p:sldId id="360" r:id="rId12"/>
    <p:sldId id="362" r:id="rId13"/>
    <p:sldId id="363" r:id="rId14"/>
    <p:sldId id="364" r:id="rId15"/>
    <p:sldId id="365" r:id="rId16"/>
    <p:sldId id="366" r:id="rId17"/>
    <p:sldId id="367" r:id="rId18"/>
    <p:sldId id="368" r:id="rId19"/>
    <p:sldId id="3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orfatter" initials="F" lastIdx="5"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94" autoAdjust="0"/>
    <p:restoredTop sz="92875" autoAdjust="0"/>
  </p:normalViewPr>
  <p:slideViewPr>
    <p:cSldViewPr snapToGrid="0" showGuides="1">
      <p:cViewPr varScale="1">
        <p:scale>
          <a:sx n="101" d="100"/>
          <a:sy n="101" d="100"/>
        </p:scale>
        <p:origin x="120" y="15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6AEEE-E778-402E-8B8F-9A98AED26EB8}" type="datetimeFigureOut">
              <a:rPr lang="en-GB" smtClean="0"/>
              <a:t>31/01/2020</a:t>
            </a:fld>
            <a:endParaRPr lang="en-GB"/>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000"/>
            </a:lvl1pPr>
          </a:lstStyle>
          <a:p>
            <a:fld id="{1386E511-D742-4EFE-90B5-C9FC42762E0F}" type="datetimeFigureOut">
              <a:rPr lang="en-GB" smtClean="0"/>
              <a:pPr/>
              <a:t>31/01/2020</a:t>
            </a:fld>
            <a:endParaRPr lang="en-GB"/>
          </a:p>
        </p:txBody>
      </p:sp>
      <p:sp>
        <p:nvSpPr>
          <p:cNvPr id="10" name="Slide Number Placeholder 9"/>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None/>
            </a:pPr>
            <a:r>
              <a:rPr lang="en" sz="1400" baseline="0" dirty="0" smtClean="0">
                <a:solidFill>
                  <a:schemeClr val="dk1"/>
                </a:solidFill>
              </a:rPr>
              <a:t>Det </a:t>
            </a:r>
            <a:r>
              <a:rPr lang="en" sz="1400" baseline="0" dirty="0">
                <a:solidFill>
                  <a:schemeClr val="dk1"/>
                </a:solidFill>
              </a:rPr>
              <a:t>er </a:t>
            </a:r>
            <a:r>
              <a:rPr lang="en" sz="1400" baseline="0" dirty="0" smtClean="0">
                <a:solidFill>
                  <a:schemeClr val="dk1"/>
                </a:solidFill>
              </a:rPr>
              <a:t>vigtigt </a:t>
            </a:r>
            <a:r>
              <a:rPr lang="en" sz="1400" baseline="0" dirty="0">
                <a:solidFill>
                  <a:schemeClr val="dk1"/>
                </a:solidFill>
              </a:rPr>
              <a:t>at holde fast </a:t>
            </a:r>
            <a:r>
              <a:rPr lang="da-DK" sz="1400" baseline="0" dirty="0">
                <a:solidFill>
                  <a:schemeClr val="dk1"/>
                </a:solidFill>
              </a:rPr>
              <a:t>i</a:t>
            </a:r>
            <a:r>
              <a:rPr lang="en" sz="1400" baseline="0" dirty="0">
                <a:solidFill>
                  <a:schemeClr val="dk1"/>
                </a:solidFill>
              </a:rPr>
              <a:t>, at vi </a:t>
            </a:r>
            <a:r>
              <a:rPr lang="en" sz="1400" baseline="0" dirty="0" smtClean="0">
                <a:solidFill>
                  <a:schemeClr val="dk1"/>
                </a:solidFill>
              </a:rPr>
              <a:t>som undervisere ikke </a:t>
            </a:r>
            <a:r>
              <a:rPr lang="en" sz="1400" baseline="0" dirty="0">
                <a:solidFill>
                  <a:schemeClr val="dk1"/>
                </a:solidFill>
              </a:rPr>
              <a:t>bare er forpligtet på vore </a:t>
            </a:r>
            <a:r>
              <a:rPr lang="en" sz="1400" baseline="0" dirty="0" smtClean="0">
                <a:solidFill>
                  <a:schemeClr val="dk1"/>
                </a:solidFill>
              </a:rPr>
              <a:t>fag.</a:t>
            </a:r>
          </a:p>
          <a:p>
            <a:pPr lvl="0" rtl="0">
              <a:spcBef>
                <a:spcPts val="600"/>
              </a:spcBef>
              <a:buNone/>
            </a:pPr>
            <a:r>
              <a:rPr lang="en" sz="1400" baseline="0" dirty="0" smtClean="0">
                <a:solidFill>
                  <a:schemeClr val="dk1"/>
                </a:solidFill>
              </a:rPr>
              <a:t>Vi </a:t>
            </a:r>
            <a:r>
              <a:rPr lang="en" sz="1400" baseline="0" dirty="0">
                <a:solidFill>
                  <a:schemeClr val="dk1"/>
                </a:solidFill>
              </a:rPr>
              <a:t>er forpligtet på den uddannelse som den enkelte unge som helhed skal have. </a:t>
            </a:r>
          </a:p>
          <a:p>
            <a:pPr marL="0" marR="0" lvl="0" indent="0" algn="l" defTabSz="457200" rtl="0" eaLnBrk="1" fontAlgn="auto" latinLnBrk="0" hangingPunct="1">
              <a:lnSpc>
                <a:spcPct val="100000"/>
              </a:lnSpc>
              <a:spcBef>
                <a:spcPts val="600"/>
              </a:spcBef>
              <a:spcAft>
                <a:spcPts val="0"/>
              </a:spcAft>
              <a:buClrTx/>
              <a:buSzTx/>
              <a:buFontTx/>
              <a:buNone/>
              <a:tabLst/>
              <a:defRPr/>
            </a:pPr>
            <a:endParaRPr lang="en" sz="1400" baseline="0" dirty="0">
              <a:solidFill>
                <a:schemeClr val="dk1"/>
              </a:solidFill>
            </a:endParaRPr>
          </a:p>
          <a:p>
            <a:pPr lvl="0" rtl="0">
              <a:spcBef>
                <a:spcPts val="600"/>
              </a:spcBef>
              <a:buNone/>
            </a:pPr>
            <a:r>
              <a:rPr lang="en" sz="1400" baseline="0" dirty="0">
                <a:solidFill>
                  <a:schemeClr val="dk1"/>
                </a:solidFill>
              </a:rPr>
              <a:t>Midlet er kombinationen af faglig dybde og bredde og fagligt </a:t>
            </a:r>
            <a:r>
              <a:rPr lang="en" sz="1400" baseline="0" dirty="0" smtClean="0">
                <a:solidFill>
                  <a:schemeClr val="dk1"/>
                </a:solidFill>
              </a:rPr>
              <a:t>samspil</a:t>
            </a:r>
          </a:p>
          <a:p>
            <a:pPr lvl="0" rtl="0">
              <a:spcBef>
                <a:spcPts val="600"/>
              </a:spcBef>
              <a:buNone/>
            </a:pPr>
            <a:endParaRPr lang="en" sz="1400" baseline="0" dirty="0" smtClean="0">
              <a:solidFill>
                <a:schemeClr val="dk1"/>
              </a:solidFill>
            </a:endParaRPr>
          </a:p>
          <a:p>
            <a:pPr lvl="0" rtl="0">
              <a:spcBef>
                <a:spcPts val="600"/>
              </a:spcBef>
              <a:buNone/>
            </a:pPr>
            <a:r>
              <a:rPr lang="da-DK" sz="1400" baseline="0" dirty="0" smtClean="0">
                <a:solidFill>
                  <a:schemeClr val="dk1"/>
                </a:solidFill>
              </a:rPr>
              <a:t>Jeg vil i fortælle om de faglige samspil i teknisk </a:t>
            </a:r>
            <a:r>
              <a:rPr lang="da-DK" sz="1400" baseline="0" dirty="0" err="1" smtClean="0">
                <a:solidFill>
                  <a:schemeClr val="dk1"/>
                </a:solidFill>
              </a:rPr>
              <a:t>eux</a:t>
            </a:r>
            <a:r>
              <a:rPr lang="da-DK" sz="1400" baseline="0" dirty="0" smtClean="0">
                <a:solidFill>
                  <a:schemeClr val="dk1"/>
                </a:solidFill>
              </a:rPr>
              <a:t> primært om erhvervsområdet kaldet EO og erhvervsområdeprojektet kaldet EOP.</a:t>
            </a:r>
          </a:p>
          <a:p>
            <a:pPr lvl="0" rtl="0">
              <a:spcBef>
                <a:spcPts val="600"/>
              </a:spcBef>
              <a:buNone/>
            </a:pPr>
            <a:r>
              <a:rPr lang="da-DK" sz="1400" baseline="0" dirty="0" smtClean="0">
                <a:solidFill>
                  <a:schemeClr val="dk1"/>
                </a:solidFill>
              </a:rPr>
              <a:t>Faglige samspil er et væsentligt grundlag i gymnasieloven og dermed også indirekte i </a:t>
            </a:r>
            <a:r>
              <a:rPr lang="da-DK" sz="1400" baseline="0" dirty="0" err="1" smtClean="0">
                <a:solidFill>
                  <a:schemeClr val="dk1"/>
                </a:solidFill>
              </a:rPr>
              <a:t>eux</a:t>
            </a:r>
            <a:r>
              <a:rPr lang="da-DK" sz="1400" baseline="0" dirty="0" smtClean="0">
                <a:solidFill>
                  <a:schemeClr val="dk1"/>
                </a:solidFill>
              </a:rPr>
              <a:t>-uddannelsen</a:t>
            </a:r>
          </a:p>
          <a:p>
            <a:pPr lvl="0" rtl="0">
              <a:spcBef>
                <a:spcPts val="600"/>
              </a:spcBef>
              <a:buNone/>
            </a:pPr>
            <a:r>
              <a:rPr lang="da-DK" sz="1400" baseline="0" dirty="0" smtClean="0">
                <a:solidFill>
                  <a:schemeClr val="dk1"/>
                </a:solidFill>
              </a:rPr>
              <a:t>Allerede i den første paragraf om formålet med gymnasieuddannelsen er faglige samspil på banen…</a:t>
            </a:r>
            <a:endParaRPr lang="en" sz="1400" baseline="0" dirty="0">
              <a:solidFill>
                <a:schemeClr val="dk1"/>
              </a:solidFill>
            </a:endParaRPr>
          </a:p>
        </p:txBody>
      </p:sp>
    </p:spTree>
    <p:extLst>
      <p:ext uri="{BB962C8B-B14F-4D97-AF65-F5344CB8AC3E}">
        <p14:creationId xmlns:p14="http://schemas.microsoft.com/office/powerpoint/2010/main" val="823837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Her kan nævnes </a:t>
            </a:r>
            <a:r>
              <a:rPr lang="da-DK" dirty="0" err="1" smtClean="0"/>
              <a:t>Bloom’s</a:t>
            </a:r>
            <a:r>
              <a:rPr lang="da-DK" dirty="0" smtClean="0"/>
              <a:t> taksonomi: Redegøre, Analyse, Vurdering</a:t>
            </a:r>
          </a:p>
          <a:p>
            <a:endParaRPr lang="da-DK" dirty="0" smtClean="0"/>
          </a:p>
          <a:p>
            <a:r>
              <a:rPr lang="da-DK" dirty="0" smtClean="0"/>
              <a:t>Tænk også på de tre HV-niveauer:</a:t>
            </a:r>
          </a:p>
          <a:p>
            <a:r>
              <a:rPr lang="da-DK" dirty="0" smtClean="0"/>
              <a:t>Hvad,</a:t>
            </a:r>
            <a:r>
              <a:rPr lang="da-DK" baseline="0" dirty="0" smtClean="0"/>
              <a:t> Hvorfor, Hvordan</a:t>
            </a:r>
          </a:p>
          <a:p>
            <a:endParaRPr lang="da-DK" baseline="0" dirty="0" smtClean="0"/>
          </a:p>
          <a:p>
            <a:r>
              <a:rPr lang="da-DK" baseline="0" dirty="0" smtClean="0"/>
              <a:t>Elever kan ikke vælge hvad som helst. Underviserens pligt at guide elever </a:t>
            </a:r>
            <a:r>
              <a:rPr lang="da-DK" baseline="0" smtClean="0"/>
              <a:t>i vejledningen.</a:t>
            </a:r>
            <a:endParaRPr lang="da-DK"/>
          </a:p>
        </p:txBody>
      </p:sp>
      <p:sp>
        <p:nvSpPr>
          <p:cNvPr id="4" name="Pladsholder til slidenummer 3"/>
          <p:cNvSpPr>
            <a:spLocks noGrp="1"/>
          </p:cNvSpPr>
          <p:nvPr>
            <p:ph type="sldNum" sz="quarter" idx="10"/>
          </p:nvPr>
        </p:nvSpPr>
        <p:spPr/>
        <p:txBody>
          <a:bodyPr/>
          <a:lstStyle/>
          <a:p>
            <a:fld id="{A16CFAD1-D197-4A88-B173-A6412E995EE5}" type="slidenum">
              <a:rPr lang="en-GB" smtClean="0"/>
              <a:pPr/>
              <a:t>17</a:t>
            </a:fld>
            <a:endParaRPr lang="en-GB"/>
          </a:p>
        </p:txBody>
      </p:sp>
    </p:spTree>
    <p:extLst>
      <p:ext uri="{BB962C8B-B14F-4D97-AF65-F5344CB8AC3E}">
        <p14:creationId xmlns:p14="http://schemas.microsoft.com/office/powerpoint/2010/main" val="4150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None/>
            </a:pPr>
            <a:r>
              <a:rPr lang="da-DK" sz="1400" dirty="0" smtClean="0">
                <a:solidFill>
                  <a:schemeClr val="dk1"/>
                </a:solidFill>
              </a:rPr>
              <a:t>De faglige samspil er medvirkende til at opfylde det dannelsesperspektiv man ønsker at eleven opnår gennem de tre års uddannelse. Bl.a. ved at forstå fagenes ligheder og forskelligheder, og hvordan fagene kan supplere og berige hinanden. Formålet er at kvalificere eleverne til videre uddannelse, samtidig med at de udvikler sig til kritiske og innovative demokratiske samfundsborgere.</a:t>
            </a:r>
          </a:p>
          <a:p>
            <a:pPr lvl="0" rtl="0">
              <a:spcBef>
                <a:spcPts val="600"/>
              </a:spcBef>
              <a:buNone/>
            </a:pPr>
            <a:r>
              <a:rPr lang="da-DK" sz="1400" dirty="0" smtClean="0">
                <a:solidFill>
                  <a:schemeClr val="dk1"/>
                </a:solidFill>
              </a:rPr>
              <a:t>I </a:t>
            </a:r>
            <a:r>
              <a:rPr lang="da-DK" sz="1400" dirty="0" err="1" smtClean="0">
                <a:solidFill>
                  <a:schemeClr val="dk1"/>
                </a:solidFill>
              </a:rPr>
              <a:t>eux</a:t>
            </a:r>
            <a:r>
              <a:rPr lang="da-DK" sz="1400" dirty="0" smtClean="0">
                <a:solidFill>
                  <a:schemeClr val="dk1"/>
                </a:solidFill>
              </a:rPr>
              <a:t> loven er det formuleret en smule anderledes:</a:t>
            </a:r>
          </a:p>
          <a:p>
            <a:pPr lvl="0" rtl="0">
              <a:spcBef>
                <a:spcPts val="600"/>
              </a:spcBef>
              <a:buNone/>
            </a:pPr>
            <a:r>
              <a:rPr lang="da-DK" sz="1400" dirty="0" smtClean="0">
                <a:solidFill>
                  <a:schemeClr val="dk1"/>
                </a:solidFill>
              </a:rPr>
              <a:t>Der er ingen tvivl om, at intentionerne om det faglige samspil er samme niveau som for de gymnasiale uddannelser. Der er heller ingen tvivl om, at i praksis er det faglige samspil væsentligt mere udfordret end på htx, bl.a. på grund af struktur, forskellige faglige traditioner, logistik m.v.</a:t>
            </a:r>
          </a:p>
          <a:p>
            <a:pPr lvl="0" rtl="0">
              <a:spcBef>
                <a:spcPts val="600"/>
              </a:spcBef>
              <a:buNone/>
            </a:pPr>
            <a:endParaRPr lang="en" sz="1400" dirty="0">
              <a:solidFill>
                <a:schemeClr val="dk1"/>
              </a:solidFill>
            </a:endParaRPr>
          </a:p>
        </p:txBody>
      </p:sp>
    </p:spTree>
    <p:extLst>
      <p:ext uri="{BB962C8B-B14F-4D97-AF65-F5344CB8AC3E}">
        <p14:creationId xmlns:p14="http://schemas.microsoft.com/office/powerpoint/2010/main" val="2146016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Samspil er ikke</a:t>
            </a:r>
            <a:r>
              <a:rPr lang="da-DK" baseline="0" dirty="0"/>
              <a:t> enkelt for faglærere.</a:t>
            </a:r>
          </a:p>
          <a:p>
            <a:endParaRPr lang="da-DK" baseline="0" dirty="0"/>
          </a:p>
          <a:p>
            <a:r>
              <a:rPr lang="da-DK" baseline="0" dirty="0"/>
              <a:t>Derfor kan det være nyttigt at være skarp på, hvad vi mener, når vi taler om fagligt samspil med hinanden. </a:t>
            </a:r>
          </a:p>
          <a:p>
            <a:endParaRPr lang="da-DK" baseline="0" dirty="0"/>
          </a:p>
          <a:p>
            <a:r>
              <a:rPr lang="da-DK" baseline="0" dirty="0"/>
              <a:t>Samspil kan opfattes på forskellige niveauer: </a:t>
            </a:r>
            <a:r>
              <a:rPr lang="da-DK" baseline="0" dirty="0" smtClean="0"/>
              <a:t>Søren </a:t>
            </a:r>
            <a:r>
              <a:rPr lang="da-DK" baseline="0" dirty="0" err="1" smtClean="0"/>
              <a:t>Harnow</a:t>
            </a:r>
            <a:r>
              <a:rPr lang="da-DK" baseline="0" dirty="0" smtClean="0"/>
              <a:t> Klausen </a:t>
            </a:r>
            <a:r>
              <a:rPr lang="da-DK" baseline="0" dirty="0"/>
              <a:t>taler om forskellige delmål for fagligt samspil (s. 67)</a:t>
            </a:r>
            <a:endParaRPr lang="da-DK" dirty="0"/>
          </a:p>
          <a:p>
            <a:endParaRPr lang="da-DK" dirty="0"/>
          </a:p>
          <a:p>
            <a:r>
              <a:rPr lang="da-DK" dirty="0"/>
              <a:t>Udgangspunkt</a:t>
            </a:r>
            <a:r>
              <a:rPr lang="da-DK" baseline="0" dirty="0"/>
              <a:t> i </a:t>
            </a:r>
            <a:r>
              <a:rPr lang="da-DK" baseline="0" dirty="0" err="1"/>
              <a:t>Harnows</a:t>
            </a:r>
            <a:r>
              <a:rPr lang="da-DK" baseline="0" dirty="0"/>
              <a:t> taksonomi over grader af fagligt samspil (</a:t>
            </a:r>
            <a:r>
              <a:rPr lang="da-DK" baseline="0" dirty="0" err="1"/>
              <a:t>Harnow</a:t>
            </a:r>
            <a:r>
              <a:rPr lang="da-DK" baseline="0" dirty="0"/>
              <a:t> s.80) – NB: Ift. </a:t>
            </a:r>
            <a:r>
              <a:rPr lang="da-DK" baseline="0" dirty="0" err="1"/>
              <a:t>Harnow</a:t>
            </a:r>
            <a:r>
              <a:rPr lang="da-DK" baseline="0" dirty="0"/>
              <a:t> IKKE et værdihierarki i taksonomien. </a:t>
            </a:r>
            <a:r>
              <a:rPr lang="da-DK" baseline="0" dirty="0" smtClean="0"/>
              <a:t>Der er ikke </a:t>
            </a:r>
            <a:r>
              <a:rPr lang="da-DK" baseline="0" dirty="0"/>
              <a:t>nødvendigvis langt fra det nederste niveau til det øverste – jf. </a:t>
            </a:r>
            <a:r>
              <a:rPr lang="da-DK" baseline="0" dirty="0" err="1"/>
              <a:t>Harnow</a:t>
            </a:r>
            <a:r>
              <a:rPr lang="da-DK" baseline="0" dirty="0"/>
              <a:t>, s. 79: Hvad der begynder som ét fags bidrag til et andet fags problem, ender ofte med at omforme begge</a:t>
            </a:r>
            <a:r>
              <a:rPr lang="da-DK" baseline="0" dirty="0" smtClean="0"/>
              <a:t>”</a:t>
            </a:r>
          </a:p>
        </p:txBody>
      </p:sp>
    </p:spTree>
    <p:extLst>
      <p:ext uri="{BB962C8B-B14F-4D97-AF65-F5344CB8AC3E}">
        <p14:creationId xmlns:p14="http://schemas.microsoft.com/office/powerpoint/2010/main" val="107659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Der er et forskelligt fokus i de forskellige tilgange til samspillet – med rødt markeres de væsentligste aspekter.. I erhvervsområdet – og især i EOP - skal eleverne lære at bevæge sig på niveau 3 og 4. </a:t>
            </a:r>
            <a:br>
              <a:rPr lang="da-DK" dirty="0" smtClean="0"/>
            </a:br>
            <a:r>
              <a:rPr lang="da-DK" dirty="0" smtClean="0"/>
              <a:t>EO faglige mål: vurdere viden og faglige metoder fra forskellige fag. Herved oplever eleverne, at mange emner/problemstillinger kræver belysning </a:t>
            </a:r>
            <a:r>
              <a:rPr lang="da-DK" dirty="0" err="1" smtClean="0"/>
              <a:t>v.h.a</a:t>
            </a:r>
            <a:r>
              <a:rPr lang="da-DK" dirty="0" smtClean="0"/>
              <a:t>. flere fags fagligheder. Herved sættes fagenes indhold og metoder i relief, og fagenes forskelligheder er således med til ikke kun at skabe viden i fag, men viden om fag.</a:t>
            </a:r>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6</a:t>
            </a:fld>
            <a:endParaRPr lang="da-DK"/>
          </a:p>
        </p:txBody>
      </p:sp>
    </p:spTree>
    <p:extLst>
      <p:ext uri="{BB962C8B-B14F-4D97-AF65-F5344CB8AC3E}">
        <p14:creationId xmlns:p14="http://schemas.microsoft.com/office/powerpoint/2010/main" val="1678921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Erhvervsområdet og det tilhørende erhvervsområdeprojekt (EOP) er en blanding af de forskellige former for faglige spil. Skolen skal sikre en progression i de former for samspil der kommer i spil. </a:t>
            </a:r>
          </a:p>
          <a:p>
            <a:r>
              <a:rPr lang="da-DK" dirty="0" err="1" smtClean="0"/>
              <a:t>EOP´en</a:t>
            </a:r>
            <a:r>
              <a:rPr lang="da-DK" dirty="0" smtClean="0"/>
              <a:t>, der afslutter erhvervsområdet, er overvejende et flerfagligt projekt, jf. </a:t>
            </a:r>
            <a:r>
              <a:rPr lang="da-DK" dirty="0" err="1" smtClean="0"/>
              <a:t>Harnow</a:t>
            </a:r>
            <a:r>
              <a:rPr lang="da-DK" dirty="0" smtClean="0"/>
              <a:t>, da fokus på både viden i fagene og om fagene.</a:t>
            </a:r>
            <a:br>
              <a:rPr lang="da-DK" dirty="0" smtClean="0"/>
            </a:br>
            <a:endParaRPr lang="da-DK" dirty="0" smtClean="0"/>
          </a:p>
          <a:p>
            <a:r>
              <a:rPr lang="da-DK" dirty="0" smtClean="0"/>
              <a:t>Hvad er erhvervsområdet?</a:t>
            </a:r>
          </a:p>
          <a:p>
            <a:r>
              <a:rPr lang="da-DK" dirty="0" smtClean="0"/>
              <a:t>Der er flere elementer som erhvervsområdet skal behandle:</a:t>
            </a:r>
          </a:p>
          <a:p>
            <a:r>
              <a:rPr lang="da-DK" dirty="0" smtClean="0"/>
              <a:t>Fagligt samspil med progression – en række samspil som samlet set løfter eleven fra de enkle kompetencer til de mere avancerede samspilskompetencer</a:t>
            </a:r>
          </a:p>
          <a:p>
            <a:r>
              <a:rPr lang="da-DK" dirty="0" smtClean="0"/>
              <a:t>Studiekompetence – flytte fra elev til studerende</a:t>
            </a:r>
          </a:p>
          <a:p>
            <a:r>
              <a:rPr lang="da-DK" dirty="0" smtClean="0"/>
              <a:t>Faglige metoder - i de involverede fag, viden om forskellige </a:t>
            </a:r>
            <a:r>
              <a:rPr lang="da-DK" dirty="0" err="1" smtClean="0"/>
              <a:t>fakultære</a:t>
            </a:r>
            <a:r>
              <a:rPr lang="da-DK" dirty="0" smtClean="0"/>
              <a:t> og håndværksmæssige tilgange til viden.</a:t>
            </a:r>
            <a:br>
              <a:rPr lang="da-DK" dirty="0" smtClean="0"/>
            </a:br>
            <a:endParaRPr lang="da-DK" dirty="0" smtClean="0"/>
          </a:p>
          <a:p>
            <a:r>
              <a:rPr lang="da-DK" dirty="0" smtClean="0"/>
              <a:t>Erhvervsområdet er lovbestemt.</a:t>
            </a:r>
          </a:p>
          <a:p>
            <a:r>
              <a:rPr lang="da-DK" dirty="0" smtClean="0"/>
              <a:t>EO</a:t>
            </a:r>
            <a:r>
              <a:rPr lang="da-DK" baseline="0" dirty="0" smtClean="0"/>
              <a:t> er f</a:t>
            </a:r>
            <a:r>
              <a:rPr lang="da-DK" dirty="0" smtClean="0"/>
              <a:t>orløb der belyser problemstillinger som styrker elevens almene og teknologiske dannelse via sin fagoverskridende natur.</a:t>
            </a:r>
          </a:p>
          <a:p>
            <a:endParaRPr lang="da-DK" dirty="0" smtClean="0"/>
          </a:p>
          <a:p>
            <a:r>
              <a:rPr lang="da-DK" dirty="0" smtClean="0"/>
              <a:t>Forståelse af at relevante faglige metoder og viden afhænger af problemstillingen </a:t>
            </a:r>
            <a:br>
              <a:rPr lang="da-DK" dirty="0" smtClean="0"/>
            </a:br>
            <a:r>
              <a:rPr lang="da-DK" dirty="0" smtClean="0"/>
              <a:t>(problembaseret læring, PBL)</a:t>
            </a:r>
            <a:br>
              <a:rPr lang="da-DK" dirty="0" smtClean="0"/>
            </a:br>
            <a:endParaRPr lang="da-DK" dirty="0" smtClean="0"/>
          </a:p>
          <a:p>
            <a:r>
              <a:rPr lang="da-DK" dirty="0" smtClean="0"/>
              <a:t>Tilgangen forudsætter både særfaglige metoder og tværgående studiemetoder.</a:t>
            </a:r>
          </a:p>
          <a:p>
            <a:r>
              <a:rPr lang="da-DK" dirty="0" smtClean="0"/>
              <a:t>Strukturen af erhvervsområdet og erhvervsområdeprojektet på uddannelsen er delt ud på de forskellige skoleophold, der varierer</a:t>
            </a:r>
            <a:r>
              <a:rPr lang="da-DK" baseline="0" dirty="0" smtClean="0"/>
              <a:t> afhængig af erhvervsuddannelse.</a:t>
            </a:r>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7</a:t>
            </a:fld>
            <a:endParaRPr lang="en-GB"/>
          </a:p>
        </p:txBody>
      </p:sp>
    </p:spTree>
    <p:extLst>
      <p:ext uri="{BB962C8B-B14F-4D97-AF65-F5344CB8AC3E}">
        <p14:creationId xmlns:p14="http://schemas.microsoft.com/office/powerpoint/2010/main" val="451648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Erhvervsområdet begynder efter grundforløbet. I grundforløbet er det muligt, at lave erhvervsområdelignende aktiviteter</a:t>
            </a:r>
          </a:p>
          <a:p>
            <a:r>
              <a:rPr lang="da-DK" dirty="0" smtClean="0"/>
              <a:t>SOP, Der kan være bindinger til den afsluttende projektperiode for EUD</a:t>
            </a:r>
            <a:br>
              <a:rPr lang="da-DK" dirty="0" smtClean="0"/>
            </a:br>
            <a:endParaRPr lang="da-DK" dirty="0" smtClean="0"/>
          </a:p>
          <a:p>
            <a:r>
              <a:rPr lang="da-DK" dirty="0" smtClean="0"/>
              <a:t>EO består af 2-3 forløb hvor der indgår fag i fagligt samspil. Der er ikke afsat særskilte timer til disse aktiviteter </a:t>
            </a:r>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8</a:t>
            </a:fld>
            <a:endParaRPr lang="en-GB"/>
          </a:p>
        </p:txBody>
      </p:sp>
    </p:spTree>
    <p:extLst>
      <p:ext uri="{BB962C8B-B14F-4D97-AF65-F5344CB8AC3E}">
        <p14:creationId xmlns:p14="http://schemas.microsoft.com/office/powerpoint/2010/main" val="2293621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Skolen bestemmer selv fordelingen af fag på projekter. Det er hensigtsmæssigt, om der indgår GYM- og EUD-fag i alle forløb.</a:t>
            </a:r>
          </a:p>
          <a:p>
            <a:r>
              <a:rPr lang="da-DK" dirty="0" smtClean="0"/>
              <a:t>Skolen skal sikre en dokumentation af både progression og indhold af forløbene.</a:t>
            </a:r>
          </a:p>
          <a:p>
            <a:r>
              <a:rPr lang="da-DK" dirty="0" smtClean="0"/>
              <a:t>Erhvervsområdet afsluttes med et erhvervsområdeprojekt (</a:t>
            </a:r>
            <a:r>
              <a:rPr lang="da-DK" dirty="0" err="1" smtClean="0"/>
              <a:t>EOP´en</a:t>
            </a:r>
            <a:r>
              <a:rPr lang="da-DK" dirty="0" smtClean="0"/>
              <a:t>). Der afsættes 20 undervisningstimer og 30 fordybelsestimer, i alt 10 skoledage. SOP kan være afkortet, model D  </a:t>
            </a:r>
            <a:br>
              <a:rPr lang="da-DK" dirty="0" smtClean="0"/>
            </a:br>
            <a:r>
              <a:rPr lang="da-DK" dirty="0" smtClean="0"/>
              <a:t>Det er et projekt mellem de indgående fag typisk to fag, som både har en skriftlig opgavebesvarelse og en tilhørende mundtlig eksamination. </a:t>
            </a:r>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9</a:t>
            </a:fld>
            <a:endParaRPr lang="en-GB"/>
          </a:p>
        </p:txBody>
      </p:sp>
    </p:spTree>
    <p:extLst>
      <p:ext uri="{BB962C8B-B14F-4D97-AF65-F5344CB8AC3E}">
        <p14:creationId xmlns:p14="http://schemas.microsoft.com/office/powerpoint/2010/main" val="498657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Efter afslutningen af de to – tre erhvervsområdeforløb udarbejder hver elev sidst i uddannelsen et erhvervsområdeprojekt (EOP), der munder ud i en individuel skriftlig opgavebesvarelse og en tilhørende mundtlig eksamen i samme projekt.</a:t>
            </a:r>
            <a:br>
              <a:rPr lang="da-DK" dirty="0" smtClean="0"/>
            </a:br>
            <a:endParaRPr lang="da-DK" dirty="0" smtClean="0"/>
          </a:p>
          <a:p>
            <a:r>
              <a:rPr lang="da-DK" dirty="0" smtClean="0"/>
              <a:t>Eleven vælger et fag på mindst B niveau og mindst et uddannelsesspecifikt fag</a:t>
            </a:r>
            <a:br>
              <a:rPr lang="da-DK" dirty="0" smtClean="0"/>
            </a:br>
            <a:endParaRPr lang="da-DK" dirty="0" smtClean="0"/>
          </a:p>
          <a:p>
            <a:r>
              <a:rPr lang="da-DK" dirty="0" smtClean="0"/>
              <a:t>Forud for projektperioden udarbejder eleven en problemformulering</a:t>
            </a:r>
          </a:p>
          <a:p>
            <a:r>
              <a:rPr lang="da-DK" dirty="0" smtClean="0"/>
              <a:t>Vejlederne  tager udgangspunkt i denne og laver en opgaveformulering</a:t>
            </a:r>
          </a:p>
          <a:p>
            <a:r>
              <a:rPr lang="da-DK" dirty="0" smtClean="0"/>
              <a:t>EOP-projektperioden på de 50 timer går i gang når opgaveformuleringen udleveres.</a:t>
            </a:r>
          </a:p>
          <a:p>
            <a:r>
              <a:rPr lang="da-DK" dirty="0" smtClean="0"/>
              <a:t>Projektperioden består af 20 + 30 timer som skal lægges indenfor 10 skoledage.</a:t>
            </a:r>
            <a:br>
              <a:rPr lang="da-DK" dirty="0" smtClean="0"/>
            </a:br>
            <a:r>
              <a:rPr lang="da-DK" dirty="0" smtClean="0"/>
              <a:t>Kan være afkortet, model D</a:t>
            </a:r>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10</a:t>
            </a:fld>
            <a:endParaRPr lang="en-GB"/>
          </a:p>
        </p:txBody>
      </p:sp>
    </p:spTree>
    <p:extLst>
      <p:ext uri="{BB962C8B-B14F-4D97-AF65-F5344CB8AC3E}">
        <p14:creationId xmlns:p14="http://schemas.microsoft.com/office/powerpoint/2010/main" val="416987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Der er to led i EOP-eksamen: En skriftlig og en mundtlig præstation</a:t>
            </a:r>
            <a:br>
              <a:rPr lang="da-DK" dirty="0" smtClean="0"/>
            </a:br>
            <a:r>
              <a:rPr lang="da-DK" dirty="0" smtClean="0"/>
              <a:t/>
            </a:r>
            <a:br>
              <a:rPr lang="da-DK" dirty="0" smtClean="0"/>
            </a:br>
            <a:r>
              <a:rPr lang="da-DK" dirty="0" smtClean="0"/>
              <a:t>Elevens karakter gives ud fra en helhedsbedømmelse af: </a:t>
            </a:r>
            <a:br>
              <a:rPr lang="da-DK" dirty="0" smtClean="0"/>
            </a:br>
            <a:r>
              <a:rPr lang="da-DK" dirty="0" smtClean="0"/>
              <a:t> - Elevens skriftlige opgavebesvarelse</a:t>
            </a:r>
            <a:br>
              <a:rPr lang="da-DK" dirty="0" smtClean="0"/>
            </a:br>
            <a:r>
              <a:rPr lang="da-DK" dirty="0" smtClean="0"/>
              <a:t> - Elevens mundtlige præstation</a:t>
            </a:r>
            <a:br>
              <a:rPr lang="da-DK" dirty="0" smtClean="0"/>
            </a:br>
            <a:endParaRPr lang="da-DK" dirty="0" smtClean="0"/>
          </a:p>
          <a:p>
            <a:r>
              <a:rPr lang="da-DK" dirty="0" smtClean="0"/>
              <a:t>Det kan være et godt råd, at man som underviser grundigt orienterer sig i bedømmelseskriterierne så man kan vejlede eleven i kravene </a:t>
            </a:r>
          </a:p>
          <a:p>
            <a:r>
              <a:rPr lang="da-DK" dirty="0" smtClean="0"/>
              <a:t>Der er kriterier for både den skriftlige opgavebesvarelse og den mundtlige eksamen. </a:t>
            </a:r>
          </a:p>
        </p:txBody>
      </p:sp>
      <p:sp>
        <p:nvSpPr>
          <p:cNvPr id="4" name="Pladsholder til slidenummer 3"/>
          <p:cNvSpPr>
            <a:spLocks noGrp="1"/>
          </p:cNvSpPr>
          <p:nvPr>
            <p:ph type="sldNum" sz="quarter" idx="10"/>
          </p:nvPr>
        </p:nvSpPr>
        <p:spPr/>
        <p:txBody>
          <a:bodyPr/>
          <a:lstStyle/>
          <a:p>
            <a:fld id="{A16CFAD1-D197-4A88-B173-A6412E995EE5}" type="slidenum">
              <a:rPr lang="en-GB" smtClean="0"/>
              <a:pPr/>
              <a:t>11</a:t>
            </a:fld>
            <a:endParaRPr lang="en-GB"/>
          </a:p>
        </p:txBody>
      </p:sp>
    </p:spTree>
    <p:extLst>
      <p:ext uri="{BB962C8B-B14F-4D97-AF65-F5344CB8AC3E}">
        <p14:creationId xmlns:p14="http://schemas.microsoft.com/office/powerpoint/2010/main" val="3506202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 bille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logo">
            <a:extLst>
              <a:ext uri="{FF2B5EF4-FFF2-40B4-BE49-F238E27FC236}">
                <a16:creationId xmlns:a16="http://schemas.microsoft.com/office/drawing/2014/main" id="{C022134B-2EA5-4CBB-9450-AECB23083815}"/>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
        <p:nvSpPr>
          <p:cNvPr id="4" name="Date"/>
          <p:cNvSpPr>
            <a:spLocks noGrp="1"/>
          </p:cNvSpPr>
          <p:nvPr>
            <p:ph type="dt" sz="half" idx="10"/>
          </p:nvPr>
        </p:nvSpPr>
        <p:spPr>
          <a:xfrm>
            <a:off x="0" y="6858000"/>
            <a:ext cx="0" cy="0"/>
          </a:xfrm>
        </p:spPr>
        <p:txBody>
          <a:bodyPr/>
          <a:lstStyle>
            <a:lvl1pPr>
              <a:defRPr sz="100">
                <a:noFill/>
              </a:defRPr>
            </a:lvl1pPr>
          </a:lstStyle>
          <a:p>
            <a:r>
              <a:rPr lang="da-DK" smtClean="0"/>
              <a:t>16. januar 2020</a:t>
            </a:r>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r>
              <a:rPr lang="da-DK" smtClean="0"/>
              <a:t>FIP teknisk EUX, EO/EOP</a:t>
            </a:r>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8517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m.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8" name="Picture Placeholder 7">
            <a:extLst>
              <a:ext uri="{FF2B5EF4-FFF2-40B4-BE49-F238E27FC236}">
                <a16:creationId xmlns:a16="http://schemas.microsoft.com/office/drawing/2014/main" id="{96D9F665-2730-4BFB-B1A6-7D7244711B8D}"/>
              </a:ext>
            </a:extLst>
          </p:cNvPr>
          <p:cNvSpPr>
            <a:spLocks noGrp="1"/>
          </p:cNvSpPr>
          <p:nvPr>
            <p:ph type="pic" sz="quarter" idx="13" hasCustomPrompt="1"/>
          </p:nvPr>
        </p:nvSpPr>
        <p:spPr>
          <a:xfrm>
            <a:off x="539750" y="1800000"/>
            <a:ext cx="11110913" cy="4516663"/>
          </a:xfrm>
        </p:spPr>
        <p:txBody>
          <a:bodyPr/>
          <a:lstStyle>
            <a:lvl1pPr marL="0" indent="0">
              <a:buNone/>
              <a:defRPr sz="1600"/>
            </a:lvl1pPr>
          </a:lstStyle>
          <a:p>
            <a:r>
              <a:rPr lang="da-DK" dirty="0"/>
              <a:t>Klik for at indsætte billede</a:t>
            </a:r>
          </a:p>
        </p:txBody>
      </p:sp>
      <p:sp>
        <p:nvSpPr>
          <p:cNvPr id="4" name="Date_GeneralDate"/>
          <p:cNvSpPr>
            <a:spLocks noGrp="1"/>
          </p:cNvSpPr>
          <p:nvPr>
            <p:ph type="dt" sz="half" idx="10"/>
          </p:nvPr>
        </p:nvSpPr>
        <p:spPr/>
        <p:txBody>
          <a:bodyPr/>
          <a:lstStyle/>
          <a:p>
            <a:r>
              <a:rPr lang="da-DK" noProof="0" smtClean="0"/>
              <a:t>16. januar 2020</a:t>
            </a:r>
            <a:endParaRPr lang="da-DK" noProof="0" dirty="0"/>
          </a:p>
        </p:txBody>
      </p:sp>
      <p:sp>
        <p:nvSpPr>
          <p:cNvPr id="5" name="FLD_PresentationTitle"/>
          <p:cNvSpPr>
            <a:spLocks noGrp="1"/>
          </p:cNvSpPr>
          <p:nvPr>
            <p:ph type="ftr" sz="quarter" idx="11"/>
          </p:nvPr>
        </p:nvSpPr>
        <p:spPr/>
        <p:txBody>
          <a:bodyPr/>
          <a:lstStyle/>
          <a:p>
            <a:r>
              <a:rPr lang="da-DK" noProof="0" smtClean="0"/>
              <a:t>FIP teknisk EUX, EO/EOP</a:t>
            </a:r>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Tree>
    <p:extLst>
      <p:ext uri="{BB962C8B-B14F-4D97-AF65-F5344CB8AC3E}">
        <p14:creationId xmlns:p14="http://schemas.microsoft.com/office/powerpoint/2010/main" val="401384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dhold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r>
              <a:rPr lang="da-DK" noProof="0" smtClean="0"/>
              <a:t>16. januar 2020</a:t>
            </a:r>
            <a:endParaRPr lang="da-DK" noProof="0" dirty="0"/>
          </a:p>
        </p:txBody>
      </p:sp>
      <p:sp>
        <p:nvSpPr>
          <p:cNvPr id="5" name="FLD_PresentationTitle"/>
          <p:cNvSpPr>
            <a:spLocks noGrp="1"/>
          </p:cNvSpPr>
          <p:nvPr>
            <p:ph type="ftr" sz="quarter" idx="11"/>
          </p:nvPr>
        </p:nvSpPr>
        <p:spPr/>
        <p:txBody>
          <a:bodyPr/>
          <a:lstStyle/>
          <a:p>
            <a:r>
              <a:rPr lang="da-DK" noProof="0" smtClean="0"/>
              <a:t>FIP teknisk EUX, EO/EOP</a:t>
            </a:r>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
        <p:nvSpPr>
          <p:cNvPr id="7" name="Content Placeholder 2">
            <a:extLst>
              <a:ext uri="{FF2B5EF4-FFF2-40B4-BE49-F238E27FC236}">
                <a16:creationId xmlns:a16="http://schemas.microsoft.com/office/drawing/2014/main" id="{3526424C-796D-4BE4-BAE8-6ACAB3C4FEA1}"/>
              </a:ext>
            </a:extLst>
          </p:cNvPr>
          <p:cNvSpPr>
            <a:spLocks noGrp="1"/>
          </p:cNvSpPr>
          <p:nvPr>
            <p:ph idx="13" hasCustomPrompt="1"/>
          </p:nvPr>
        </p:nvSpPr>
        <p:spPr>
          <a:xfrm>
            <a:off x="6185863"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Text Placeholder 10">
            <a:extLst>
              <a:ext uri="{FF2B5EF4-FFF2-40B4-BE49-F238E27FC236}">
                <a16:creationId xmlns:a16="http://schemas.microsoft.com/office/drawing/2014/main" id="{23A8CE66-7830-4B1C-B068-74528FAA522A}"/>
              </a:ext>
            </a:extLst>
          </p:cNvPr>
          <p:cNvSpPr>
            <a:spLocks noGrp="1"/>
          </p:cNvSpPr>
          <p:nvPr>
            <p:ph type="body" sz="quarter" idx="14" hasCustomPrompt="1"/>
          </p:nvPr>
        </p:nvSpPr>
        <p:spPr>
          <a:xfrm>
            <a:off x="539748" y="6145213"/>
            <a:ext cx="5464798" cy="173037"/>
          </a:xfrm>
        </p:spPr>
        <p:txBody>
          <a:bodyPr/>
          <a:lstStyle>
            <a:lvl1pPr marL="0" indent="0">
              <a:buNone/>
              <a:defRPr sz="1000"/>
            </a:lvl1pPr>
          </a:lstStyle>
          <a:p>
            <a:pPr lvl="0"/>
            <a:r>
              <a:rPr lang="da-DK" noProof="0" dirty="0"/>
              <a:t>Tilføj anmærkningstekst</a:t>
            </a:r>
          </a:p>
        </p:txBody>
      </p:sp>
      <p:sp>
        <p:nvSpPr>
          <p:cNvPr id="9" name="Text Placeholder 10">
            <a:extLst>
              <a:ext uri="{FF2B5EF4-FFF2-40B4-BE49-F238E27FC236}">
                <a16:creationId xmlns:a16="http://schemas.microsoft.com/office/drawing/2014/main" id="{D7C2635E-BF5D-473B-8DC0-E2D60A65A6F0}"/>
              </a:ext>
            </a:extLst>
          </p:cNvPr>
          <p:cNvSpPr>
            <a:spLocks noGrp="1"/>
          </p:cNvSpPr>
          <p:nvPr>
            <p:ph type="body" sz="quarter" idx="15" hasCustomPrompt="1"/>
          </p:nvPr>
        </p:nvSpPr>
        <p:spPr>
          <a:xfrm>
            <a:off x="6185863" y="6145213"/>
            <a:ext cx="5464798"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115452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dhold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5865"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r>
              <a:rPr lang="da-DK" smtClean="0"/>
              <a:t>16. januar 2020</a:t>
            </a:r>
            <a:endParaRPr lang="da-DK" dirty="0"/>
          </a:p>
        </p:txBody>
      </p:sp>
      <p:sp>
        <p:nvSpPr>
          <p:cNvPr id="6" name="FLD_PresentationTitle"/>
          <p:cNvSpPr>
            <a:spLocks noGrp="1"/>
          </p:cNvSpPr>
          <p:nvPr>
            <p:ph type="ftr" sz="quarter" idx="11"/>
          </p:nvPr>
        </p:nvSpPr>
        <p:spPr/>
        <p:txBody>
          <a:bodyPr/>
          <a:lstStyle/>
          <a:p>
            <a:r>
              <a:rPr lang="da-DK" smtClean="0"/>
              <a:t>FIP teknisk EUX, EO/EOP</a:t>
            </a:r>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2B2C7CCD-C2D2-447B-B713-284F50A31612}"/>
              </a:ext>
            </a:extLst>
          </p:cNvPr>
          <p:cNvSpPr>
            <a:spLocks noGrp="1"/>
          </p:cNvSpPr>
          <p:nvPr>
            <p:ph type="body" sz="quarter" idx="14" hasCustomPrompt="1"/>
          </p:nvPr>
        </p:nvSpPr>
        <p:spPr>
          <a:xfrm>
            <a:off x="539749" y="6145213"/>
            <a:ext cx="5464798" cy="173037"/>
          </a:xfrm>
        </p:spPr>
        <p:txBody>
          <a:bodyPr/>
          <a:lstStyle>
            <a:lvl1pPr marL="0" indent="0">
              <a:buNone/>
              <a:defRPr sz="1000"/>
            </a:lvl1pPr>
          </a:lstStyle>
          <a:p>
            <a:pPr lvl="0"/>
            <a:r>
              <a:rPr lang="da-DK" noProof="0" dirty="0"/>
              <a:t>Tilføj anmærkningstekst</a:t>
            </a:r>
          </a:p>
        </p:txBody>
      </p:sp>
      <p:sp>
        <p:nvSpPr>
          <p:cNvPr id="10" name="Text Placeholder 10">
            <a:extLst>
              <a:ext uri="{FF2B5EF4-FFF2-40B4-BE49-F238E27FC236}">
                <a16:creationId xmlns:a16="http://schemas.microsoft.com/office/drawing/2014/main" id="{E56B4D01-058D-4267-8553-2994D80A30E7}"/>
              </a:ext>
            </a:extLst>
          </p:cNvPr>
          <p:cNvSpPr>
            <a:spLocks noGrp="1"/>
          </p:cNvSpPr>
          <p:nvPr>
            <p:ph type="body" sz="quarter" idx="15" hasCustomPrompt="1"/>
          </p:nvPr>
        </p:nvSpPr>
        <p:spPr>
          <a:xfrm>
            <a:off x="6185865" y="6145213"/>
            <a:ext cx="5464798"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333351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indhold C">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632261"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r>
              <a:rPr lang="da-DK" smtClean="0"/>
              <a:t>16. januar 2020</a:t>
            </a:r>
            <a:endParaRPr lang="da-DK" dirty="0"/>
          </a:p>
        </p:txBody>
      </p:sp>
      <p:sp>
        <p:nvSpPr>
          <p:cNvPr id="6" name="FLD_PresentationTitle"/>
          <p:cNvSpPr>
            <a:spLocks noGrp="1"/>
          </p:cNvSpPr>
          <p:nvPr>
            <p:ph type="ftr" sz="quarter" idx="11"/>
          </p:nvPr>
        </p:nvSpPr>
        <p:spPr/>
        <p:txBody>
          <a:bodyPr/>
          <a:lstStyle/>
          <a:p>
            <a:r>
              <a:rPr lang="da-DK" smtClean="0"/>
              <a:t>FIP teknisk EUX, EO/EOP</a:t>
            </a:r>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A282BC1E-B2C5-4086-B686-2BE20ECB7D60}"/>
              </a:ext>
            </a:extLst>
          </p:cNvPr>
          <p:cNvSpPr>
            <a:spLocks noGrp="1"/>
          </p:cNvSpPr>
          <p:nvPr>
            <p:ph type="body" sz="quarter" idx="14" hasCustomPrompt="1"/>
          </p:nvPr>
        </p:nvSpPr>
        <p:spPr>
          <a:xfrm>
            <a:off x="539749" y="6145213"/>
            <a:ext cx="5014913"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C182598E-74C8-4D96-9CD9-F3C9379E410D}"/>
              </a:ext>
            </a:extLst>
          </p:cNvPr>
          <p:cNvSpPr>
            <a:spLocks noGrp="1"/>
          </p:cNvSpPr>
          <p:nvPr>
            <p:ph type="body" sz="quarter" idx="15" hasCustomPrompt="1"/>
          </p:nvPr>
        </p:nvSpPr>
        <p:spPr>
          <a:xfrm>
            <a:off x="6632261" y="6145213"/>
            <a:ext cx="5018401" cy="173037"/>
          </a:xfrm>
        </p:spPr>
        <p:txBody>
          <a:bodyPr/>
          <a:lstStyle>
            <a:lvl1pPr marL="0" indent="0">
              <a:buNone/>
              <a:defRPr sz="1000"/>
            </a:lvl1pPr>
          </a:lstStyle>
          <a:p>
            <a:pPr lvl="0"/>
            <a:r>
              <a:rPr lang="da-DK" noProof="0" dirty="0"/>
              <a:t>Tilføj anmærkningstekst</a:t>
            </a:r>
          </a:p>
        </p:txBody>
      </p:sp>
      <p:pic>
        <p:nvPicPr>
          <p:cNvPr id="14" name="STUK logo">
            <a:extLst>
              <a:ext uri="{FF2B5EF4-FFF2-40B4-BE49-F238E27FC236}">
                <a16:creationId xmlns:a16="http://schemas.microsoft.com/office/drawing/2014/main" id="{17888E79-4E09-4DA0-A549-329DBE1988A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Tree>
    <p:extLst>
      <p:ext uri="{BB962C8B-B14F-4D97-AF65-F5344CB8AC3E}">
        <p14:creationId xmlns:p14="http://schemas.microsoft.com/office/powerpoint/2010/main" val="122884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r>
              <a:rPr lang="da-DK" smtClean="0"/>
              <a:t>16. januar 2020</a:t>
            </a:r>
            <a:endParaRPr lang="da-DK" dirty="0"/>
          </a:p>
        </p:txBody>
      </p:sp>
      <p:sp>
        <p:nvSpPr>
          <p:cNvPr id="6" name="FLD_PresentationTitle"/>
          <p:cNvSpPr>
            <a:spLocks noGrp="1"/>
          </p:cNvSpPr>
          <p:nvPr>
            <p:ph type="ftr" sz="quarter" idx="11"/>
          </p:nvPr>
        </p:nvSpPr>
        <p:spPr/>
        <p:txBody>
          <a:bodyPr/>
          <a:lstStyle/>
          <a:p>
            <a:r>
              <a:rPr lang="da-DK" smtClean="0"/>
              <a:t>FIP teknisk EUX, EO/EOP</a:t>
            </a:r>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AC76E05D-5A6A-4172-8C30-6223E21B98AD}"/>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3" name="Text Placeholder logo">
            <a:extLst>
              <a:ext uri="{FF2B5EF4-FFF2-40B4-BE49-F238E27FC236}">
                <a16:creationId xmlns:a16="http://schemas.microsoft.com/office/drawing/2014/main" id="{3FFC6734-A955-43DC-9FC6-2367C37134AA}"/>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550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r>
              <a:rPr lang="da-DK" smtClean="0"/>
              <a:t>16. januar 2020</a:t>
            </a:r>
            <a:endParaRPr lang="da-DK" dirty="0"/>
          </a:p>
        </p:txBody>
      </p:sp>
      <p:sp>
        <p:nvSpPr>
          <p:cNvPr id="6" name="FLD_PresentationTitle"/>
          <p:cNvSpPr>
            <a:spLocks noGrp="1"/>
          </p:cNvSpPr>
          <p:nvPr>
            <p:ph type="ftr" sz="quarter" idx="11"/>
          </p:nvPr>
        </p:nvSpPr>
        <p:spPr/>
        <p:txBody>
          <a:bodyPr/>
          <a:lstStyle/>
          <a:p>
            <a:r>
              <a:rPr lang="da-DK" smtClean="0"/>
              <a:t>FIP teknisk EUX, EO/EOP</a:t>
            </a:r>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C9016A64-4F20-4120-9691-9D826C000CEB}"/>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3" name="Text Placeholder logo">
            <a:extLst>
              <a:ext uri="{FF2B5EF4-FFF2-40B4-BE49-F238E27FC236}">
                <a16:creationId xmlns:a16="http://schemas.microsoft.com/office/drawing/2014/main" id="{43D4E250-F331-4747-B82B-D6C470F0D0D3}"/>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158397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294798" y="1800000"/>
            <a:ext cx="35892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4518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r>
              <a:rPr lang="da-DK" smtClean="0"/>
              <a:t>16. januar 2020</a:t>
            </a:r>
            <a:endParaRPr lang="da-DK" dirty="0"/>
          </a:p>
        </p:txBody>
      </p:sp>
      <p:sp>
        <p:nvSpPr>
          <p:cNvPr id="6" name="FLD_PresentationTitle"/>
          <p:cNvSpPr>
            <a:spLocks noGrp="1"/>
          </p:cNvSpPr>
          <p:nvPr>
            <p:ph type="ftr" sz="quarter" idx="11"/>
          </p:nvPr>
        </p:nvSpPr>
        <p:spPr/>
        <p:txBody>
          <a:bodyPr/>
          <a:lstStyle/>
          <a:p>
            <a:r>
              <a:rPr lang="da-DK" smtClean="0"/>
              <a:t>FIP teknisk EUX, EO/EOP</a:t>
            </a:r>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D4E03E0D-DF6C-4C5C-A56D-B2BC9D602AE7}"/>
              </a:ext>
            </a:extLst>
          </p:cNvPr>
          <p:cNvSpPr>
            <a:spLocks noGrp="1"/>
          </p:cNvSpPr>
          <p:nvPr>
            <p:ph type="body" sz="quarter" idx="16" hasCustomPrompt="1"/>
          </p:nvPr>
        </p:nvSpPr>
        <p:spPr>
          <a:xfrm>
            <a:off x="539749" y="6145213"/>
            <a:ext cx="3589201"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93AF337E-03BF-45AC-A37F-33398F8828FA}"/>
              </a:ext>
            </a:extLst>
          </p:cNvPr>
          <p:cNvSpPr>
            <a:spLocks noGrp="1"/>
          </p:cNvSpPr>
          <p:nvPr>
            <p:ph type="body" sz="quarter" idx="17" hasCustomPrompt="1"/>
          </p:nvPr>
        </p:nvSpPr>
        <p:spPr>
          <a:xfrm>
            <a:off x="4294798" y="6145213"/>
            <a:ext cx="3589201" cy="173037"/>
          </a:xfrm>
        </p:spPr>
        <p:txBody>
          <a:bodyPr/>
          <a:lstStyle>
            <a:lvl1pPr marL="0" indent="0">
              <a:buNone/>
              <a:defRPr sz="1000"/>
            </a:lvl1pPr>
          </a:lstStyle>
          <a:p>
            <a:pPr lvl="0"/>
            <a:r>
              <a:rPr lang="da-DK" noProof="0" dirty="0"/>
              <a:t>Tilføj anmærkningstekst</a:t>
            </a:r>
          </a:p>
        </p:txBody>
      </p:sp>
      <p:sp>
        <p:nvSpPr>
          <p:cNvPr id="12" name="Text Placeholder 10">
            <a:extLst>
              <a:ext uri="{FF2B5EF4-FFF2-40B4-BE49-F238E27FC236}">
                <a16:creationId xmlns:a16="http://schemas.microsoft.com/office/drawing/2014/main" id="{7FF67DA1-367B-4B33-AD92-3DCAC8A35022}"/>
              </a:ext>
            </a:extLst>
          </p:cNvPr>
          <p:cNvSpPr>
            <a:spLocks noGrp="1"/>
          </p:cNvSpPr>
          <p:nvPr>
            <p:ph type="body" sz="quarter" idx="18" hasCustomPrompt="1"/>
          </p:nvPr>
        </p:nvSpPr>
        <p:spPr>
          <a:xfrm>
            <a:off x="8071200" y="6145213"/>
            <a:ext cx="3589201"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440035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6000"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5400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61848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r>
              <a:rPr lang="da-DK" smtClean="0"/>
              <a:t>16. januar 2020</a:t>
            </a:r>
            <a:endParaRPr lang="da-DK" dirty="0"/>
          </a:p>
        </p:txBody>
      </p:sp>
      <p:sp>
        <p:nvSpPr>
          <p:cNvPr id="6" name="FLD_PresentationTitle"/>
          <p:cNvSpPr>
            <a:spLocks noGrp="1"/>
          </p:cNvSpPr>
          <p:nvPr>
            <p:ph type="ftr" sz="quarter" idx="11"/>
          </p:nvPr>
        </p:nvSpPr>
        <p:spPr/>
        <p:txBody>
          <a:bodyPr/>
          <a:lstStyle/>
          <a:p>
            <a:r>
              <a:rPr lang="da-DK" smtClean="0"/>
              <a:t>FIP teknisk EUX, EO/EOP</a:t>
            </a:r>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5825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ks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302000"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5400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Content Placeholder 9">
            <a:extLst>
              <a:ext uri="{FF2B5EF4-FFF2-40B4-BE49-F238E27FC236}">
                <a16:creationId xmlns:a16="http://schemas.microsoft.com/office/drawing/2014/main" id="{9071E862-106B-49B6-B389-64D98822F71F}"/>
              </a:ext>
            </a:extLst>
          </p:cNvPr>
          <p:cNvSpPr>
            <a:spLocks noGrp="1"/>
          </p:cNvSpPr>
          <p:nvPr>
            <p:ph sz="quarter" idx="15" hasCustomPrompt="1"/>
          </p:nvPr>
        </p:nvSpPr>
        <p:spPr>
          <a:xfrm>
            <a:off x="43128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2">
            <a:extLst>
              <a:ext uri="{FF2B5EF4-FFF2-40B4-BE49-F238E27FC236}">
                <a16:creationId xmlns:a16="http://schemas.microsoft.com/office/drawing/2014/main" id="{537A6365-6411-4D48-AECD-2B8A64CB948F}"/>
              </a:ext>
            </a:extLst>
          </p:cNvPr>
          <p:cNvSpPr>
            <a:spLocks noGrp="1"/>
          </p:cNvSpPr>
          <p:nvPr>
            <p:ph sz="quarter" idx="16" hasCustomPrompt="1"/>
          </p:nvPr>
        </p:nvSpPr>
        <p:spPr>
          <a:xfrm>
            <a:off x="8082000" y="40572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_GeneralDate"/>
          <p:cNvSpPr>
            <a:spLocks noGrp="1"/>
          </p:cNvSpPr>
          <p:nvPr>
            <p:ph type="dt" sz="half" idx="10"/>
          </p:nvPr>
        </p:nvSpPr>
        <p:spPr/>
        <p:txBody>
          <a:bodyPr/>
          <a:lstStyle/>
          <a:p>
            <a:r>
              <a:rPr lang="da-DK" smtClean="0"/>
              <a:t>16. januar 2020</a:t>
            </a:r>
            <a:endParaRPr lang="da-DK" dirty="0"/>
          </a:p>
        </p:txBody>
      </p:sp>
      <p:sp>
        <p:nvSpPr>
          <p:cNvPr id="6" name="FLD_PresentationTitle"/>
          <p:cNvSpPr>
            <a:spLocks noGrp="1"/>
          </p:cNvSpPr>
          <p:nvPr>
            <p:ph type="ftr" sz="quarter" idx="11"/>
          </p:nvPr>
        </p:nvSpPr>
        <p:spPr/>
        <p:txBody>
          <a:bodyPr/>
          <a:lstStyle/>
          <a:p>
            <a:r>
              <a:rPr lang="da-DK" smtClean="0"/>
              <a:t>FIP teknisk EUX, EO/EOP</a:t>
            </a:r>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871005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r>
              <a:rPr lang="da-DK" smtClean="0"/>
              <a:t>16. januar 2020</a:t>
            </a:r>
            <a:endParaRPr lang="da-DK" dirty="0"/>
          </a:p>
        </p:txBody>
      </p:sp>
      <p:sp>
        <p:nvSpPr>
          <p:cNvPr id="4" name="FLD_PresentationTitle"/>
          <p:cNvSpPr>
            <a:spLocks noGrp="1"/>
          </p:cNvSpPr>
          <p:nvPr>
            <p:ph type="ftr" sz="quarter" idx="11"/>
          </p:nvPr>
        </p:nvSpPr>
        <p:spPr/>
        <p:txBody>
          <a:bodyPr/>
          <a:lstStyle/>
          <a:p>
            <a:r>
              <a:rPr lang="da-DK" smtClean="0"/>
              <a:t>FIP teknisk EUX, EO/EOP</a:t>
            </a:r>
            <a:endParaRPr lang="da-DK" dirty="0"/>
          </a:p>
        </p:txBody>
      </p:sp>
      <p:sp>
        <p:nvSpPr>
          <p:cNvPr id="5" name="Slide Number Placeholder 4"/>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2491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 billede (hvidt logo)">
    <p:bg>
      <p:bgPr>
        <a:solidFill>
          <a:schemeClr val="bg2"/>
        </a:solidFill>
        <a:effectLst/>
      </p:bgPr>
    </p:bg>
    <p:spTree>
      <p:nvGrpSpPr>
        <p:cNvPr id="1" name=""/>
        <p:cNvGrpSpPr/>
        <p:nvPr/>
      </p:nvGrpSpPr>
      <p:grpSpPr>
        <a:xfrm>
          <a:off x="0" y="0"/>
          <a:ext cx="0" cy="0"/>
          <a:chOff x="0" y="0"/>
          <a:chExt cx="0" cy="0"/>
        </a:xfrm>
      </p:grpSpPr>
      <p:sp>
        <p:nvSpPr>
          <p:cNvPr id="4" name="Date"/>
          <p:cNvSpPr>
            <a:spLocks noGrp="1"/>
          </p:cNvSpPr>
          <p:nvPr>
            <p:ph type="dt" sz="half" idx="10"/>
          </p:nvPr>
        </p:nvSpPr>
        <p:spPr>
          <a:xfrm>
            <a:off x="0" y="6858000"/>
            <a:ext cx="0" cy="0"/>
          </a:xfrm>
        </p:spPr>
        <p:txBody>
          <a:bodyPr/>
          <a:lstStyle>
            <a:lvl1pPr>
              <a:defRPr sz="100">
                <a:noFill/>
              </a:defRPr>
            </a:lvl1pPr>
          </a:lstStyle>
          <a:p>
            <a:r>
              <a:rPr lang="da-DK" smtClean="0"/>
              <a:t>16. januar 2020</a:t>
            </a:r>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r>
              <a:rPr lang="da-DK" smtClean="0"/>
              <a:t>FIP teknisk EUX, EO/EOP</a:t>
            </a:r>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logo">
            <a:extLst>
              <a:ext uri="{FF2B5EF4-FFF2-40B4-BE49-F238E27FC236}">
                <a16:creationId xmlns:a16="http://schemas.microsoft.com/office/drawing/2014/main" id="{18B6E356-6F3D-479D-B8C1-DDE81CF6A90C}"/>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324009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F27B877-DDC7-4F54-88E7-163902EE5EB6}"/>
              </a:ext>
            </a:extLst>
          </p:cNvPr>
          <p:cNvSpPr>
            <a:spLocks noGrp="1"/>
          </p:cNvSpPr>
          <p:nvPr>
            <p:ph type="dt" sz="half" idx="10"/>
          </p:nvPr>
        </p:nvSpPr>
        <p:spPr/>
        <p:txBody>
          <a:bodyPr/>
          <a:lstStyle/>
          <a:p>
            <a:r>
              <a:rPr lang="da-DK" smtClean="0"/>
              <a:t>16. januar 2020</a:t>
            </a:r>
            <a:endParaRPr lang="da-DK" dirty="0"/>
          </a:p>
        </p:txBody>
      </p:sp>
      <p:sp>
        <p:nvSpPr>
          <p:cNvPr id="6" name="Footer Placeholder 5">
            <a:extLst>
              <a:ext uri="{FF2B5EF4-FFF2-40B4-BE49-F238E27FC236}">
                <a16:creationId xmlns:a16="http://schemas.microsoft.com/office/drawing/2014/main" id="{392FF884-92B4-414E-A750-8F70B35DB4EE}"/>
              </a:ext>
            </a:extLst>
          </p:cNvPr>
          <p:cNvSpPr>
            <a:spLocks noGrp="1"/>
          </p:cNvSpPr>
          <p:nvPr>
            <p:ph type="ftr" sz="quarter" idx="11"/>
          </p:nvPr>
        </p:nvSpPr>
        <p:spPr/>
        <p:txBody>
          <a:bodyPr/>
          <a:lstStyle/>
          <a:p>
            <a:r>
              <a:rPr lang="da-DK" smtClean="0"/>
              <a:t>FIP teknisk EUX, EO/EOP</a:t>
            </a:r>
            <a:endParaRPr lang="da-DK" dirty="0"/>
          </a:p>
        </p:txBody>
      </p:sp>
      <p:sp>
        <p:nvSpPr>
          <p:cNvPr id="7" name="Slide Number Placeholder 6">
            <a:extLst>
              <a:ext uri="{FF2B5EF4-FFF2-40B4-BE49-F238E27FC236}">
                <a16:creationId xmlns:a16="http://schemas.microsoft.com/office/drawing/2014/main" id="{9426BC3B-8169-42D6-8E81-C7C3131042E5}"/>
              </a:ext>
            </a:extLst>
          </p:cNvPr>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015761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ugerguide">
    <p:bg>
      <p:bgPr>
        <a:solidFill>
          <a:schemeClr val="bg2"/>
        </a:solidFill>
        <a:effectLst/>
      </p:bgPr>
    </p:bg>
    <p:spTree>
      <p:nvGrpSpPr>
        <p:cNvPr id="1" name=""/>
        <p:cNvGrpSpPr/>
        <p:nvPr/>
      </p:nvGrpSpPr>
      <p:grpSpPr>
        <a:xfrm>
          <a:off x="0" y="0"/>
          <a:ext cx="0" cy="0"/>
          <a:chOff x="0" y="0"/>
          <a:chExt cx="0" cy="0"/>
        </a:xfrm>
      </p:grpSpPr>
      <p:sp>
        <p:nvSpPr>
          <p:cNvPr id="9" name="Fast overskrift"/>
          <p:cNvSpPr txBox="1"/>
          <p:nvPr userDrawn="1"/>
        </p:nvSpPr>
        <p:spPr>
          <a:xfrm>
            <a:off x="539749" y="539750"/>
            <a:ext cx="9743734" cy="650171"/>
          </a:xfrm>
          <a:prstGeom prst="rect">
            <a:avLst/>
          </a:prstGeom>
          <a:noFill/>
        </p:spPr>
        <p:txBody>
          <a:bodyPr wrap="square" lIns="0" tIns="0" rIns="0" bIns="0" rtlCol="0" anchor="t" anchorCtr="0">
            <a:noAutofit/>
          </a:bodyPr>
          <a:lstStyle/>
          <a:p>
            <a:r>
              <a:rPr lang="da-DK" sz="2600" b="0" noProof="1">
                <a:solidFill>
                  <a:schemeClr val="tx1"/>
                </a:solidFill>
                <a:latin typeface="+mj-lt"/>
                <a:cs typeface="Arial" panose="020B0604020202020204" pitchFamily="34" charset="0"/>
              </a:rPr>
              <a:t>Brugerguide - slet dette slide før du holder din præsentation</a:t>
            </a:r>
          </a:p>
        </p:txBody>
      </p:sp>
      <p:sp>
        <p:nvSpPr>
          <p:cNvPr id="3" name="Rectangle 2">
            <a:extLst>
              <a:ext uri="{FF2B5EF4-FFF2-40B4-BE49-F238E27FC236}">
                <a16:creationId xmlns:a16="http://schemas.microsoft.com/office/drawing/2014/main" id="{CFD37303-372E-46CC-BFDB-C4D0D7AE0CDA}"/>
              </a:ext>
            </a:extLst>
          </p:cNvPr>
          <p:cNvSpPr/>
          <p:nvPr userDrawn="1"/>
        </p:nvSpPr>
        <p:spPr>
          <a:xfrm>
            <a:off x="539750" y="1582939"/>
            <a:ext cx="2581331" cy="3554819"/>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nyt slide</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Startside</a:t>
            </a:r>
            <a:r>
              <a:rPr lang="da-DK" altLang="da-DK" sz="1000" noProof="1">
                <a:cs typeface="Arial" panose="020B0604020202020204" pitchFamily="34" charset="0"/>
              </a:rPr>
              <a:t>.</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på pilen ved menupunktet </a:t>
            </a:r>
            <a:r>
              <a:rPr lang="da-DK" altLang="da-DK" sz="1000" b="1" noProof="1">
                <a:cs typeface="Arial" panose="020B0604020202020204" pitchFamily="34" charset="0"/>
              </a:rPr>
              <a:t>Nyt dias </a:t>
            </a:r>
            <a:r>
              <a:rPr lang="da-DK" altLang="da-DK" sz="1000" noProof="1">
                <a:cs typeface="Arial" panose="020B0604020202020204" pitchFamily="34" charset="0"/>
              </a:rPr>
              <a:t>for at indsætte et nyt slide. </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noProof="1">
                <a:cs typeface="Arial" panose="020B0604020202020204" pitchFamily="34" charset="0"/>
              </a:rPr>
              <a:t>Her får du et overblik over de </a:t>
            </a:r>
            <a:br>
              <a:rPr lang="da-DK" sz="1000" noProof="1">
                <a:cs typeface="Arial" panose="020B0604020202020204" pitchFamily="34" charset="0"/>
              </a:rPr>
            </a:br>
            <a:r>
              <a:rPr lang="da-DK" sz="1000" noProof="1">
                <a:cs typeface="Arial" panose="020B0604020202020204" pitchFamily="34" charset="0"/>
              </a:rPr>
              <a:t>godkendte BUVM-layouts. </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Ændre layouts</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pilen ved siden af </a:t>
            </a:r>
            <a:r>
              <a:rPr lang="da-DK" altLang="da-DK" sz="1000" b="1" noProof="1">
                <a:cs typeface="Arial" panose="020B0604020202020204" pitchFamily="34" charset="0"/>
              </a:rPr>
              <a:t>Layout</a:t>
            </a:r>
            <a:r>
              <a:rPr lang="da-DK" altLang="da-DK" sz="1000" noProof="1">
                <a:cs typeface="Arial" panose="020B0604020202020204" pitchFamily="34" charset="0"/>
              </a:rPr>
              <a:t> </a:t>
            </a:r>
            <a:br>
              <a:rPr lang="da-DK" altLang="da-DK" sz="1000" noProof="1">
                <a:cs typeface="Arial" panose="020B0604020202020204" pitchFamily="34" charset="0"/>
              </a:rPr>
            </a:br>
            <a:r>
              <a:rPr lang="da-DK" altLang="da-DK" sz="1000" noProof="1">
                <a:cs typeface="Arial" panose="020B0604020202020204" pitchFamily="34" charset="0"/>
              </a:rPr>
              <a:t>for at få vist en dropdown-menu af </a:t>
            </a:r>
            <a:br>
              <a:rPr lang="da-DK" altLang="da-DK" sz="1000" noProof="1">
                <a:cs typeface="Arial" panose="020B0604020202020204" pitchFamily="34" charset="0"/>
              </a:rPr>
            </a:br>
            <a:r>
              <a:rPr lang="da-DK" altLang="da-DK" sz="1000" noProof="1">
                <a:cs typeface="Arial" panose="020B0604020202020204" pitchFamily="34" charset="0"/>
              </a:rPr>
              <a:t>mulige slide</a:t>
            </a:r>
            <a:r>
              <a:rPr lang="da-DK" altLang="da-DK" sz="1000" b="1" noProof="1">
                <a:cs typeface="Arial" panose="020B0604020202020204" pitchFamily="34" charset="0"/>
              </a:rPr>
              <a:t>-</a:t>
            </a:r>
            <a:r>
              <a:rPr lang="da-DK" altLang="da-DK" sz="1000" noProof="1">
                <a:cs typeface="Arial" panose="020B0604020202020204" pitchFamily="34" charset="0"/>
              </a:rPr>
              <a:t>layouts.</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Layout</a:t>
            </a:r>
            <a:r>
              <a:rPr lang="da-DK" altLang="da-DK" sz="1000" noProof="1">
                <a:cs typeface="Arial" panose="020B0604020202020204" pitchFamily="34" charset="0"/>
              </a:rPr>
              <a:t> for at ændre dit </a:t>
            </a:r>
            <a:br>
              <a:rPr lang="da-DK" altLang="da-DK" sz="1000" noProof="1">
                <a:cs typeface="Arial" panose="020B0604020202020204" pitchFamily="34" charset="0"/>
              </a:rPr>
            </a:br>
            <a:r>
              <a:rPr lang="da-DK" altLang="da-DK" sz="1000" noProof="1">
                <a:cs typeface="Arial" panose="020B0604020202020204" pitchFamily="34" charset="0"/>
              </a:rPr>
              <a:t>nuværende layout til et andet.</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dirty="0"/>
              <a:t>Du kan hente færdige slides, der er tilpasset ministeriets design. Klik på </a:t>
            </a:r>
            <a:r>
              <a:rPr lang="da-DK" sz="1000" b="1" dirty="0"/>
              <a:t>Slidebibliotektet</a:t>
            </a:r>
            <a:r>
              <a:rPr lang="da-DK" sz="1000" dirty="0"/>
              <a:t> (til højre på skærmen eller klik på Templafy-knappen under Startside). Find for eksempel tidslinje, med mere.</a:t>
            </a:r>
          </a:p>
        </p:txBody>
      </p:sp>
      <p:sp>
        <p:nvSpPr>
          <p:cNvPr id="18" name="Rectangle 17">
            <a:extLst>
              <a:ext uri="{FF2B5EF4-FFF2-40B4-BE49-F238E27FC236}">
                <a16:creationId xmlns:a16="http://schemas.microsoft.com/office/drawing/2014/main" id="{E07C2D6D-C0F0-4727-B718-C1A0A509F695}"/>
              </a:ext>
            </a:extLst>
          </p:cNvPr>
          <p:cNvSpPr/>
          <p:nvPr userDrawn="1"/>
        </p:nvSpPr>
        <p:spPr>
          <a:xfrm>
            <a:off x="4255796" y="1582939"/>
            <a:ext cx="2778125" cy="4485843"/>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billede</a:t>
            </a:r>
            <a:br>
              <a:rPr lang="da-DK" sz="1050" b="1" noProof="1">
                <a:cs typeface="Arial" panose="020B0604020202020204" pitchFamily="34" charset="0"/>
              </a:rPr>
            </a:br>
            <a:r>
              <a:rPr lang="da-DK" altLang="da-DK" sz="1000" noProof="1">
                <a:cs typeface="Arial" panose="020B0604020202020204" pitchFamily="34" charset="0"/>
              </a:rPr>
              <a:t>Vælg den boks på slidet, hvor du </a:t>
            </a:r>
            <a:br>
              <a:rPr lang="da-DK" altLang="da-DK" sz="1000" noProof="1">
                <a:cs typeface="Arial" panose="020B0604020202020204" pitchFamily="34" charset="0"/>
              </a:rPr>
            </a:br>
            <a:r>
              <a:rPr lang="da-DK" altLang="da-DK" sz="1000" noProof="1">
                <a:cs typeface="Arial" panose="020B0604020202020204" pitchFamily="34" charset="0"/>
              </a:rPr>
              <a:t>ønsker at sætte et billede ind.</a:t>
            </a:r>
            <a:br>
              <a:rPr lang="da-DK" altLang="da-DK" sz="1000"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Indsæt </a:t>
            </a:r>
            <a:r>
              <a:rPr lang="da-DK" altLang="da-DK" sz="1000" noProof="1">
                <a:cs typeface="Arial" panose="020B0604020202020204" pitchFamily="34" charset="0"/>
              </a:rPr>
              <a:t>billede via </a:t>
            </a:r>
            <a:r>
              <a:rPr lang="da-DK" altLang="da-DK" sz="1000" b="1" noProof="1">
                <a:cs typeface="Arial" panose="020B0604020202020204" pitchFamily="34" charset="0"/>
              </a:rPr>
              <a:t>Billedbiblioteket </a:t>
            </a:r>
            <a:r>
              <a:rPr lang="da-DK" altLang="da-DK" sz="1000" noProof="1">
                <a:cs typeface="Arial" panose="020B0604020202020204" pitchFamily="34" charset="0"/>
              </a:rPr>
              <a:t>i højre side af skærmen. Billedet tilpasser sig den boks, som du har valgt. Det er muligt at skalere og redigere billedet. </a:t>
            </a:r>
          </a:p>
          <a:p>
            <a:pPr marL="0" indent="0">
              <a:lnSpc>
                <a:spcPct val="100000"/>
              </a:lnSpc>
              <a:spcBef>
                <a:spcPts val="600"/>
              </a:spcBef>
              <a:spcAft>
                <a:spcPts val="600"/>
              </a:spcAft>
              <a:buNone/>
              <a:defRPr/>
            </a:pPr>
            <a:r>
              <a:rPr lang="da-DK" altLang="da-DK" sz="1000" noProof="1">
                <a:cs typeface="Arial" panose="020B0604020202020204" pitchFamily="34" charset="0"/>
              </a:rPr>
              <a:t>Hvis du klikker på</a:t>
            </a:r>
            <a:r>
              <a:rPr lang="da-DK" altLang="da-DK" sz="1000" b="1" noProof="1">
                <a:cs typeface="Arial" panose="020B0604020202020204" pitchFamily="34" charset="0"/>
              </a:rPr>
              <a:t> </a:t>
            </a:r>
            <a:r>
              <a:rPr lang="da-DK" altLang="da-DK" sz="1000" noProof="1">
                <a:cs typeface="Arial" panose="020B0604020202020204" pitchFamily="34" charset="0"/>
              </a:rPr>
              <a:t>billedsymbolet i boksen på et slide, indsættes et billede fra din computer.</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Tip: </a:t>
            </a:r>
            <a:r>
              <a:rPr lang="da-DK" altLang="da-DK" sz="1000" noProof="1">
                <a:cs typeface="Arial" panose="020B0604020202020204" pitchFamily="34" charset="0"/>
              </a:rPr>
              <a:t>Hvis du sletter billedet og </a:t>
            </a:r>
            <a:br>
              <a:rPr lang="da-DK" altLang="da-DK" sz="1000" noProof="1">
                <a:cs typeface="Arial" panose="020B0604020202020204" pitchFamily="34" charset="0"/>
              </a:rPr>
            </a:br>
            <a:r>
              <a:rPr lang="da-DK" altLang="da-DK" sz="1000" noProof="1">
                <a:cs typeface="Arial" panose="020B0604020202020204" pitchFamily="34" charset="0"/>
              </a:rPr>
              <a:t>indsætter et nyt, kan billedet lægge </a:t>
            </a:r>
            <a:br>
              <a:rPr lang="da-DK" altLang="da-DK" sz="1000" noProof="1">
                <a:cs typeface="Arial" panose="020B0604020202020204" pitchFamily="34" charset="0"/>
              </a:rPr>
            </a:br>
            <a:r>
              <a:rPr lang="da-DK" altLang="da-DK" sz="1000" noProof="1">
                <a:cs typeface="Arial" panose="020B0604020202020204" pitchFamily="34" charset="0"/>
              </a:rPr>
              <a:t>sig foran tekst eller grafik. Højreklik da på billedet og vælg </a:t>
            </a:r>
            <a:r>
              <a:rPr lang="da-DK" altLang="da-DK" sz="1000" b="1" noProof="1">
                <a:cs typeface="Arial" panose="020B0604020202020204" pitchFamily="34" charset="0"/>
              </a:rPr>
              <a:t>Placer bagest </a:t>
            </a:r>
            <a:r>
              <a:rPr lang="da-DK" altLang="da-DK" sz="1000" noProof="1">
                <a:cs typeface="Arial" panose="020B0604020202020204" pitchFamily="34" charset="0"/>
              </a:rPr>
              <a:t>eller </a:t>
            </a:r>
            <a:r>
              <a:rPr lang="da-DK" altLang="da-DK" sz="1000" b="1" noProof="1">
                <a:cs typeface="Arial" panose="020B0604020202020204" pitchFamily="34" charset="0"/>
              </a:rPr>
              <a:t>Placer forrest</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50" b="1" noProof="1">
                <a:cs typeface="Arial" panose="020B0604020202020204" pitchFamily="34" charset="0"/>
              </a:rPr>
              <a:t>Tabeller og grafer</a:t>
            </a:r>
            <a:br>
              <a:rPr lang="da-DK" sz="1050" b="1" noProof="1">
                <a:cs typeface="Arial" panose="020B0604020202020204" pitchFamily="34" charset="0"/>
              </a:rPr>
            </a:br>
            <a:r>
              <a:rPr lang="da-DK" altLang="da-DK" sz="1000" b="0" noProof="1">
                <a:cs typeface="Arial" panose="020B0604020202020204" pitchFamily="34" charset="0"/>
              </a:rPr>
              <a:t>Indsæt eller tilpas design på din graf og tabel fra fanebladet BUVM.</a:t>
            </a:r>
          </a:p>
          <a:p>
            <a:pPr marL="0" indent="0">
              <a:lnSpc>
                <a:spcPct val="100000"/>
              </a:lnSpc>
              <a:spcBef>
                <a:spcPts val="600"/>
              </a:spcBef>
              <a:spcAft>
                <a:spcPts val="600"/>
              </a:spcAft>
              <a:buNone/>
              <a:defRPr/>
            </a:pPr>
            <a:r>
              <a:rPr lang="da-DK" altLang="da-DK" sz="1050" b="1" noProof="1">
                <a:cs typeface="Arial" panose="020B0604020202020204" pitchFamily="34" charset="0"/>
              </a:rPr>
              <a:t>Kopiering fra gammel præsentation</a:t>
            </a:r>
            <a:br>
              <a:rPr lang="da-DK" altLang="da-DK" sz="1050" b="1" noProof="1">
                <a:cs typeface="Arial" panose="020B0604020202020204" pitchFamily="34" charset="0"/>
              </a:rPr>
            </a:br>
            <a:r>
              <a:rPr lang="da-DK" altLang="da-DK" sz="1000" b="0" noProof="1">
                <a:cs typeface="Arial" panose="020B0604020202020204" pitchFamily="34" charset="0"/>
              </a:rPr>
              <a:t>Når du kopierer indhold fra en gamle præsentationer, skal det formateres rigtigt. Højreklik i den nye præsentation og vælg </a:t>
            </a:r>
            <a:r>
              <a:rPr lang="da-DK" altLang="da-DK" sz="1000" b="1" noProof="1">
                <a:cs typeface="Arial" panose="020B0604020202020204" pitchFamily="34" charset="0"/>
              </a:rPr>
              <a:t>Brug destinationstema (D)</a:t>
            </a:r>
            <a:r>
              <a:rPr lang="da-DK" altLang="da-DK" sz="1000" b="0" noProof="1">
                <a:cs typeface="Arial" panose="020B0604020202020204" pitchFamily="34" charset="0"/>
              </a:rPr>
              <a:t>.</a:t>
            </a:r>
          </a:p>
        </p:txBody>
      </p:sp>
      <p:sp>
        <p:nvSpPr>
          <p:cNvPr id="19" name="Rectangle 18">
            <a:extLst>
              <a:ext uri="{FF2B5EF4-FFF2-40B4-BE49-F238E27FC236}">
                <a16:creationId xmlns:a16="http://schemas.microsoft.com/office/drawing/2014/main" id="{2CECB945-4DBE-4C28-A3A2-1B98350A125C}"/>
              </a:ext>
            </a:extLst>
          </p:cNvPr>
          <p:cNvSpPr/>
          <p:nvPr userDrawn="1"/>
        </p:nvSpPr>
        <p:spPr>
          <a:xfrm>
            <a:off x="8872538" y="1582938"/>
            <a:ext cx="2778125" cy="4201150"/>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ikoner eller illustrationer</a:t>
            </a:r>
            <a:br>
              <a:rPr lang="da-DK" sz="1050" b="1" noProof="1">
                <a:cs typeface="Arial" panose="020B0604020202020204" pitchFamily="34" charset="0"/>
              </a:rPr>
            </a:br>
            <a:r>
              <a:rPr lang="da-DK" sz="1050" b="0" noProof="1">
                <a:cs typeface="Arial" panose="020B0604020202020204" pitchFamily="34" charset="0"/>
              </a:rPr>
              <a:t>Vælg den boks på slidet, hvor du ønsker at sætte et element ind. </a:t>
            </a:r>
            <a:r>
              <a:rPr lang="da-DK" sz="1000" noProof="1">
                <a:cs typeface="Arial" panose="020B0604020202020204" pitchFamily="34" charset="0"/>
              </a:rPr>
              <a:t>Klik på </a:t>
            </a:r>
            <a:r>
              <a:rPr lang="da-DK" sz="1000" b="1" noProof="1">
                <a:cs typeface="Arial" panose="020B0604020202020204" pitchFamily="34" charset="0"/>
              </a:rPr>
              <a:t>Slideelementer </a:t>
            </a:r>
            <a:r>
              <a:rPr lang="da-DK" sz="1000" noProof="1">
                <a:cs typeface="Arial" panose="020B0604020202020204" pitchFamily="34" charset="0"/>
              </a:rPr>
              <a:t>i højre side af skærmen og vælg det element, som du ønsker at indsætte.</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00" noProof="1">
                <a:cs typeface="Arial" panose="020B0604020202020204" pitchFamily="34" charset="0"/>
              </a:rPr>
              <a:t>Det er muligt at skalere og flytte rundt på ikoner og illustrationer, så det passer til din præsentation.</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50" b="1" noProof="1">
                <a:cs typeface="Arial" panose="020B0604020202020204" pitchFamily="34" charset="0"/>
              </a:rPr>
              <a:t>Juster sidenummerering, </a:t>
            </a:r>
            <a:br>
              <a:rPr lang="da-DK" sz="1050" b="1" noProof="1">
                <a:cs typeface="Arial" panose="020B0604020202020204" pitchFamily="34" charset="0"/>
              </a:rPr>
            </a:br>
            <a:r>
              <a:rPr lang="da-DK" sz="1050" b="1" noProof="1">
                <a:cs typeface="Arial" panose="020B0604020202020204" pitchFamily="34" charset="0"/>
              </a:rPr>
              <a:t>dato og sidefod</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Indsæt.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a:t>
            </a:r>
            <a:r>
              <a:rPr lang="da-DK" altLang="da-DK" sz="1000" b="1" noProof="1">
                <a:cs typeface="Arial" panose="020B0604020202020204" pitchFamily="34" charset="0"/>
              </a:rPr>
              <a:t>Sidehoved og Sidefod.</a:t>
            </a:r>
            <a:br>
              <a:rPr lang="da-DK" altLang="da-DK" sz="1000" b="1"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Anvend på alle </a:t>
            </a:r>
            <a:r>
              <a:rPr lang="da-DK" altLang="da-DK" sz="1000" noProof="1">
                <a:cs typeface="Arial" panose="020B0604020202020204" pitchFamily="34" charset="0"/>
              </a:rPr>
              <a:t>eller </a:t>
            </a:r>
            <a:r>
              <a:rPr lang="da-DK" altLang="da-DK" sz="1000" b="1" noProof="1">
                <a:cs typeface="Arial" panose="020B0604020202020204" pitchFamily="34" charset="0"/>
              </a:rPr>
              <a:t>Anvend,</a:t>
            </a:r>
            <a:r>
              <a:rPr lang="da-DK" altLang="da-DK" sz="1000" noProof="1">
                <a:cs typeface="Arial" panose="020B0604020202020204" pitchFamily="34" charset="0"/>
              </a:rPr>
              <a:t> hvis det kun skal være på et enkelt slide.</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Hjælpelinjer</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Vis </a:t>
            </a:r>
            <a:r>
              <a:rPr lang="da-DK" altLang="da-DK" sz="1000" noProof="1">
                <a:cs typeface="Arial" panose="020B0604020202020204" pitchFamily="34" charset="0"/>
              </a:rPr>
              <a:t>og sæt hak ved </a:t>
            </a:r>
            <a:r>
              <a:rPr lang="da-DK" altLang="da-DK" sz="1000" b="1" noProof="1">
                <a:cs typeface="Arial" panose="020B0604020202020204" pitchFamily="34" charset="0"/>
              </a:rPr>
              <a:t>Hjælpelinjer</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00" b="1" noProof="1">
                <a:cs typeface="Arial" panose="020B0604020202020204" pitchFamily="34" charset="0"/>
              </a:rPr>
              <a:t>Se vejledningen ‘PowerPoint i Børne- og Undervisningsministeriet’ kanalen.uvm.dk/skabeloner</a:t>
            </a:r>
            <a:r>
              <a:rPr lang="da-DK" sz="1000" b="1" noProof="1">
                <a:solidFill>
                  <a:srgbClr val="FF0000"/>
                </a:solidFill>
                <a:cs typeface="Arial" panose="020B0604020202020204" pitchFamily="34" charset="0"/>
              </a:rPr>
              <a:t> </a:t>
            </a:r>
            <a:endParaRPr lang="da-DK" sz="1000" dirty="0">
              <a:solidFill>
                <a:srgbClr val="FF0000"/>
              </a:solidFill>
            </a:endParaRPr>
          </a:p>
        </p:txBody>
      </p:sp>
      <p:pic>
        <p:nvPicPr>
          <p:cNvPr id="6" name="Picture 5">
            <a:extLst>
              <a:ext uri="{FF2B5EF4-FFF2-40B4-BE49-F238E27FC236}">
                <a16:creationId xmlns:a16="http://schemas.microsoft.com/office/drawing/2014/main" id="{7A7E8449-FC02-4222-8378-11EAD7E4CD4E}"/>
              </a:ext>
            </a:extLst>
          </p:cNvPr>
          <p:cNvPicPr>
            <a:picLocks noChangeAspect="1"/>
          </p:cNvPicPr>
          <p:nvPr userDrawn="1"/>
        </p:nvPicPr>
        <p:blipFill>
          <a:blip r:embed="rId2"/>
          <a:stretch>
            <a:fillRect/>
          </a:stretch>
        </p:blipFill>
        <p:spPr>
          <a:xfrm>
            <a:off x="3138007" y="4214375"/>
            <a:ext cx="542998" cy="576935"/>
          </a:xfrm>
          <a:prstGeom prst="rect">
            <a:avLst/>
          </a:prstGeom>
        </p:spPr>
      </p:pic>
      <p:pic>
        <p:nvPicPr>
          <p:cNvPr id="26" name="Picture 6">
            <a:extLst>
              <a:ext uri="{FF2B5EF4-FFF2-40B4-BE49-F238E27FC236}">
                <a16:creationId xmlns:a16="http://schemas.microsoft.com/office/drawing/2014/main" id="{37C53AFF-1BD1-4C2D-ADA0-6C60B747BD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513" y="1691853"/>
            <a:ext cx="1216503" cy="54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040626F0-7354-4867-B1A6-6A7D5EF317AF}"/>
              </a:ext>
            </a:extLst>
          </p:cNvPr>
          <p:cNvPicPr>
            <a:picLocks noChangeAspect="1"/>
          </p:cNvPicPr>
          <p:nvPr userDrawn="1"/>
        </p:nvPicPr>
        <p:blipFill>
          <a:blip r:embed="rId4"/>
          <a:stretch>
            <a:fillRect/>
          </a:stretch>
        </p:blipFill>
        <p:spPr>
          <a:xfrm>
            <a:off x="2920888" y="2643625"/>
            <a:ext cx="977236" cy="732927"/>
          </a:xfrm>
          <a:prstGeom prst="rect">
            <a:avLst/>
          </a:prstGeom>
        </p:spPr>
      </p:pic>
      <p:pic>
        <p:nvPicPr>
          <p:cNvPr id="7" name="Billede 6">
            <a:extLst>
              <a:ext uri="{FF2B5EF4-FFF2-40B4-BE49-F238E27FC236}">
                <a16:creationId xmlns:a16="http://schemas.microsoft.com/office/drawing/2014/main" id="{CF55D637-5398-4D33-89FD-0319C8D4C11B}"/>
              </a:ext>
            </a:extLst>
          </p:cNvPr>
          <p:cNvPicPr>
            <a:picLocks noChangeAspect="1"/>
          </p:cNvPicPr>
          <p:nvPr userDrawn="1"/>
        </p:nvPicPr>
        <p:blipFill>
          <a:blip r:embed="rId5"/>
          <a:stretch>
            <a:fillRect/>
          </a:stretch>
        </p:blipFill>
        <p:spPr>
          <a:xfrm>
            <a:off x="7186633" y="2883291"/>
            <a:ext cx="895714" cy="607806"/>
          </a:xfrm>
          <a:prstGeom prst="rect">
            <a:avLst/>
          </a:prstGeom>
        </p:spPr>
      </p:pic>
      <p:pic>
        <p:nvPicPr>
          <p:cNvPr id="8" name="Billede 7">
            <a:extLst>
              <a:ext uri="{FF2B5EF4-FFF2-40B4-BE49-F238E27FC236}">
                <a16:creationId xmlns:a16="http://schemas.microsoft.com/office/drawing/2014/main" id="{D096EECF-1100-4471-9709-5BC9DD73954D}"/>
              </a:ext>
            </a:extLst>
          </p:cNvPr>
          <p:cNvPicPr>
            <a:picLocks noChangeAspect="1"/>
          </p:cNvPicPr>
          <p:nvPr userDrawn="1"/>
        </p:nvPicPr>
        <p:blipFill>
          <a:blip r:embed="rId6"/>
          <a:stretch>
            <a:fillRect/>
          </a:stretch>
        </p:blipFill>
        <p:spPr>
          <a:xfrm>
            <a:off x="7176189" y="5242988"/>
            <a:ext cx="1089602" cy="655185"/>
          </a:xfrm>
          <a:prstGeom prst="rect">
            <a:avLst/>
          </a:prstGeom>
        </p:spPr>
      </p:pic>
    </p:spTree>
    <p:extLst>
      <p:ext uri="{BB962C8B-B14F-4D97-AF65-F5344CB8AC3E}">
        <p14:creationId xmlns:p14="http://schemas.microsoft.com/office/powerpoint/2010/main" val="355188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3"/>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9" name="Text Placeholder 8">
            <a:extLst>
              <a:ext uri="{FF2B5EF4-FFF2-40B4-BE49-F238E27FC236}">
                <a16:creationId xmlns:a16="http://schemas.microsoft.com/office/drawing/2014/main" id="{0B472003-ED31-4EAE-889E-DA9430193607}"/>
              </a:ext>
            </a:extLst>
          </p:cNvPr>
          <p:cNvSpPr>
            <a:spLocks noGrp="1"/>
          </p:cNvSpPr>
          <p:nvPr>
            <p:ph type="body" sz="quarter" idx="13" hasCustomPrompt="1"/>
          </p:nvPr>
        </p:nvSpPr>
        <p:spPr>
          <a:xfrm>
            <a:off x="2422800" y="5817600"/>
            <a:ext cx="9230400" cy="262800"/>
          </a:xfrm>
        </p:spPr>
        <p:txBody>
          <a:bodyPr/>
          <a:lstStyle>
            <a:lvl1pPr marL="0" indent="0">
              <a:buNone/>
              <a:defRPr sz="1600"/>
            </a:lvl1pPr>
          </a:lstStyle>
          <a:p>
            <a:pPr lvl="0"/>
            <a:r>
              <a:rPr lang="da-DK" dirty="0"/>
              <a:t>Klik for at tilføje navn</a:t>
            </a:r>
          </a:p>
        </p:txBody>
      </p:sp>
      <p:sp>
        <p:nvSpPr>
          <p:cNvPr id="4" name="Date"/>
          <p:cNvSpPr>
            <a:spLocks noGrp="1"/>
          </p:cNvSpPr>
          <p:nvPr>
            <p:ph type="dt" sz="half" idx="10"/>
          </p:nvPr>
        </p:nvSpPr>
        <p:spPr>
          <a:xfrm>
            <a:off x="2430000" y="6080400"/>
            <a:ext cx="9230400" cy="262800"/>
          </a:xfrm>
        </p:spPr>
        <p:txBody>
          <a:bodyPr/>
          <a:lstStyle>
            <a:lvl1pPr>
              <a:defRPr sz="1600">
                <a:solidFill>
                  <a:schemeClr val="tx1"/>
                </a:solidFill>
              </a:defRPr>
            </a:lvl1pPr>
          </a:lstStyle>
          <a:p>
            <a:r>
              <a:rPr lang="da-DK" smtClean="0"/>
              <a:t>16. januar 2020</a:t>
            </a:r>
            <a:endParaRPr lang="da-DK" dirty="0"/>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r>
              <a:rPr lang="da-DK" smtClean="0"/>
              <a:t>FIP teknisk EUX, EO/EOP</a:t>
            </a:r>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42780163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itel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111132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r>
              <a:rPr lang="da-DK" noProof="0" smtClean="0"/>
              <a:t>16. januar 2020</a:t>
            </a:r>
            <a:endParaRPr lang="da-DK" noProof="0" dirty="0"/>
          </a:p>
        </p:txBody>
      </p:sp>
      <p:sp>
        <p:nvSpPr>
          <p:cNvPr id="5" name="FLD_PresentationTitle"/>
          <p:cNvSpPr>
            <a:spLocks noGrp="1"/>
          </p:cNvSpPr>
          <p:nvPr>
            <p:ph type="ftr" sz="quarter" idx="11"/>
          </p:nvPr>
        </p:nvSpPr>
        <p:spPr/>
        <p:txBody>
          <a:bodyPr/>
          <a:lstStyle/>
          <a:p>
            <a:r>
              <a:rPr lang="da-DK" noProof="0" smtClean="0"/>
              <a:t>FIP teknisk EUX, EO/EOP</a:t>
            </a:r>
            <a:endParaRPr lang="da-DK" noProof="0" dirty="0"/>
          </a:p>
        </p:txBody>
      </p:sp>
      <p:sp>
        <p:nvSpPr>
          <p:cNvPr id="6" name="Slide Number Placeholder 5"/>
          <p:cNvSpPr>
            <a:spLocks noGrp="1"/>
          </p:cNvSpPr>
          <p:nvPr>
            <p:ph type="sldNum" sz="quarter" idx="12"/>
          </p:nvPr>
        </p:nvSpPr>
        <p:spPr/>
        <p:txBody>
          <a:bodyPr/>
          <a:lstStyle/>
          <a:p>
            <a:pPr algn="l"/>
            <a:fld id="{859873C9-BF5D-4A9A-BB31-45BBB7BABAF7}" type="slidenum">
              <a:rPr lang="da-DK" smtClean="0"/>
              <a:pPr algn="l"/>
              <a:t>‹nr.›</a:t>
            </a:fld>
            <a:endParaRPr lang="da-DK" dirty="0"/>
          </a:p>
        </p:txBody>
      </p:sp>
    </p:spTree>
    <p:extLst>
      <p:ext uri="{BB962C8B-B14F-4D97-AF65-F5344CB8AC3E}">
        <p14:creationId xmlns:p14="http://schemas.microsoft.com/office/powerpoint/2010/main" val="1851598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r>
              <a:rPr lang="da-DK" smtClean="0"/>
              <a:t>FIP teknisk EUX, EO/EOP</a:t>
            </a:r>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r>
              <a:rPr lang="da-DK" smtClean="0"/>
              <a:t>16. januar 2020</a:t>
            </a:r>
            <a:endParaRPr lang="da-DK" dirty="0"/>
          </a:p>
        </p:txBody>
      </p:sp>
      <p:sp>
        <p:nvSpPr>
          <p:cNvPr id="14" name="Text Placeholder logo">
            <a:extLst>
              <a:ext uri="{FF2B5EF4-FFF2-40B4-BE49-F238E27FC236}">
                <a16:creationId xmlns:a16="http://schemas.microsoft.com/office/drawing/2014/main" id="{95523102-F04E-4A89-9748-1E003E43CA7C}"/>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681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hvidt logo)">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r>
              <a:rPr lang="da-DK" smtClean="0"/>
              <a:t>FIP teknisk EUX, EO/EOP</a:t>
            </a:r>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r>
              <a:rPr lang="da-DK" smtClean="0"/>
              <a:t>16. januar 2020</a:t>
            </a:r>
            <a:endParaRPr lang="da-DK" dirty="0"/>
          </a:p>
        </p:txBody>
      </p:sp>
      <p:sp>
        <p:nvSpPr>
          <p:cNvPr id="14" name="Text Placeholder logo">
            <a:extLst>
              <a:ext uri="{FF2B5EF4-FFF2-40B4-BE49-F238E27FC236}">
                <a16:creationId xmlns:a16="http://schemas.microsoft.com/office/drawing/2014/main" id="{54C49EF4-EA58-4047-81A3-3DFD04CA32A2}"/>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4401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r>
              <a:rPr lang="da-DK" smtClean="0"/>
              <a:t>FIP teknisk EUX, EO/EOP</a:t>
            </a:r>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0" name="Date">
            <a:extLst>
              <a:ext uri="{FF2B5EF4-FFF2-40B4-BE49-F238E27FC236}">
                <a16:creationId xmlns:a16="http://schemas.microsoft.com/office/drawing/2014/main" id="{7EEA76A7-3512-4E80-BE48-6DBAA4732A90}"/>
              </a:ext>
            </a:extLst>
          </p:cNvPr>
          <p:cNvSpPr>
            <a:spLocks noGrp="1"/>
          </p:cNvSpPr>
          <p:nvPr>
            <p:ph type="dt" sz="half" idx="10"/>
          </p:nvPr>
        </p:nvSpPr>
        <p:spPr>
          <a:xfrm>
            <a:off x="0" y="6858000"/>
            <a:ext cx="0" cy="0"/>
          </a:xfrm>
        </p:spPr>
        <p:txBody>
          <a:bodyPr/>
          <a:lstStyle>
            <a:lvl1pPr>
              <a:defRPr sz="100">
                <a:noFill/>
              </a:defRPr>
            </a:lvl1pPr>
          </a:lstStyle>
          <a:p>
            <a:r>
              <a:rPr lang="da-DK" smtClean="0"/>
              <a:t>16. januar 2020</a:t>
            </a:r>
            <a:endParaRPr lang="da-DK" dirty="0"/>
          </a:p>
        </p:txBody>
      </p:sp>
    </p:spTree>
    <p:extLst>
      <p:ext uri="{BB962C8B-B14F-4D97-AF65-F5344CB8AC3E}">
        <p14:creationId xmlns:p14="http://schemas.microsoft.com/office/powerpoint/2010/main" val="342242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 og indho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9144000" y="0"/>
            <a:ext cx="304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5" y="539750"/>
            <a:ext cx="8331026"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8" y="1800000"/>
            <a:ext cx="8332789" cy="4518000"/>
          </a:xfrm>
        </p:spPr>
        <p:txBody>
          <a:bodyPr/>
          <a:lstStyle>
            <a:lvl1pPr>
              <a:defRPr/>
            </a:lvl1pPr>
            <a:lvl5pPr>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4" name="Content Placeholder 3"/>
          <p:cNvSpPr>
            <a:spLocks noGrp="1"/>
          </p:cNvSpPr>
          <p:nvPr>
            <p:ph sz="half" idx="2" hasCustomPrompt="1"/>
          </p:nvPr>
        </p:nvSpPr>
        <p:spPr>
          <a:xfrm>
            <a:off x="9637200" y="1800000"/>
            <a:ext cx="2066400" cy="4518000"/>
          </a:xfrm>
        </p:spPr>
        <p:txBody>
          <a:bodyPr anchor="b"/>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cNvSpPr>
            <a:spLocks noGrp="1"/>
          </p:cNvSpPr>
          <p:nvPr>
            <p:ph type="dt" sz="half" idx="10"/>
          </p:nvPr>
        </p:nvSpPr>
        <p:spPr/>
        <p:txBody>
          <a:bodyPr/>
          <a:lstStyle/>
          <a:p>
            <a:r>
              <a:rPr lang="da-DK" smtClean="0"/>
              <a:t>16. januar 2020</a:t>
            </a:r>
            <a:endParaRPr lang="da-DK" dirty="0"/>
          </a:p>
        </p:txBody>
      </p:sp>
      <p:sp>
        <p:nvSpPr>
          <p:cNvPr id="6" name="FLD_PresentationTitle"/>
          <p:cNvSpPr>
            <a:spLocks noGrp="1"/>
          </p:cNvSpPr>
          <p:nvPr>
            <p:ph type="ftr" sz="quarter" idx="11"/>
          </p:nvPr>
        </p:nvSpPr>
        <p:spPr/>
        <p:txBody>
          <a:bodyPr/>
          <a:lstStyle/>
          <a:p>
            <a:r>
              <a:rPr lang="da-DK" smtClean="0"/>
              <a:t>FIP teknisk EUX, EO/EOP</a:t>
            </a:r>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1" name="Text Placeholder 10">
            <a:extLst>
              <a:ext uri="{FF2B5EF4-FFF2-40B4-BE49-F238E27FC236}">
                <a16:creationId xmlns:a16="http://schemas.microsoft.com/office/drawing/2014/main" id="{0B84EFBB-277F-42C8-A80B-D262922E9169}"/>
              </a:ext>
            </a:extLst>
          </p:cNvPr>
          <p:cNvSpPr>
            <a:spLocks noGrp="1"/>
          </p:cNvSpPr>
          <p:nvPr>
            <p:ph type="body" sz="quarter" idx="13" hasCustomPrompt="1"/>
          </p:nvPr>
        </p:nvSpPr>
        <p:spPr>
          <a:xfrm>
            <a:off x="539748" y="6145213"/>
            <a:ext cx="8332788" cy="173037"/>
          </a:xfrm>
        </p:spPr>
        <p:txBody>
          <a:bodyPr/>
          <a:lstStyle>
            <a:lvl1pPr marL="0" indent="0">
              <a:buNone/>
              <a:defRPr sz="1000"/>
            </a:lvl1pPr>
          </a:lstStyle>
          <a:p>
            <a:pPr lvl="0"/>
            <a:r>
              <a:rPr lang="da-DK" noProof="0" dirty="0"/>
              <a:t>Tilføj anmærkningstekst</a:t>
            </a:r>
          </a:p>
        </p:txBody>
      </p:sp>
      <p:pic>
        <p:nvPicPr>
          <p:cNvPr id="14" name="STUK logo">
            <a:extLst>
              <a:ext uri="{FF2B5EF4-FFF2-40B4-BE49-F238E27FC236}">
                <a16:creationId xmlns:a16="http://schemas.microsoft.com/office/drawing/2014/main" id="{792B0D9F-FC95-442A-AF8D-83B973E5515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Tree>
    <p:extLst>
      <p:ext uri="{BB962C8B-B14F-4D97-AF65-F5344CB8AC3E}">
        <p14:creationId xmlns:p14="http://schemas.microsoft.com/office/powerpoint/2010/main" val="26900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reaker">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324CD6-8F99-4FE4-8760-34B10310669C}"/>
              </a:ext>
            </a:extLst>
          </p:cNvPr>
          <p:cNvSpPr/>
          <p:nvPr userDrawn="1"/>
        </p:nvSpPr>
        <p:spPr>
          <a:xfrm flipH="1">
            <a:off x="7945466" y="520619"/>
            <a:ext cx="4246534"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r>
              <a:rPr lang="da-DK" smtClean="0"/>
              <a:t>16. januar 2020</a:t>
            </a:r>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r>
              <a:rPr lang="da-DK" smtClean="0"/>
              <a:t>FIP teknisk EUX, EO/EOP</a:t>
            </a:r>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6318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p:bg>
      <p:bgPr>
        <a:solidFill>
          <a:schemeClr val="bg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r>
              <a:rPr lang="da-DK" smtClean="0"/>
              <a:t>16. januar 2020</a:t>
            </a:r>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r>
              <a:rPr lang="da-DK" smtClean="0"/>
              <a:t>FIP teknisk EUX, EO/EOP</a:t>
            </a:r>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10" name="Text Placeholder logo">
            <a:extLst>
              <a:ext uri="{FF2B5EF4-FFF2-40B4-BE49-F238E27FC236}">
                <a16:creationId xmlns:a16="http://schemas.microsoft.com/office/drawing/2014/main" id="{01C38012-A822-4C7D-8455-B874D6530FF5}"/>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0372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hvidt logo)">
    <p:bg>
      <p:bgPr>
        <a:solidFill>
          <a:schemeClr val="bg1">
            <a:lumMod val="95000"/>
          </a:schemeClr>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r>
              <a:rPr lang="da-DK" smtClean="0"/>
              <a:t>16. januar 2020</a:t>
            </a:r>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r>
              <a:rPr lang="da-DK" smtClean="0"/>
              <a:t>FIP teknisk EUX, EO/EOP</a:t>
            </a:r>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9" name="Text Placeholder logo">
            <a:extLst>
              <a:ext uri="{FF2B5EF4-FFF2-40B4-BE49-F238E27FC236}">
                <a16:creationId xmlns:a16="http://schemas.microsoft.com/office/drawing/2014/main" id="{42622F9F-DE31-4261-B7B8-0D4F99E57044}"/>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884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1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1.xml"/><Relationship Id="rId33" Type="http://schemas.openxmlformats.org/officeDocument/2006/relationships/tags" Target="../tags/tag9.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32" Type="http://schemas.openxmlformats.org/officeDocument/2006/relationships/tags" Target="../tags/tag8.xml"/><Relationship Id="rId37"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4.xml"/><Relationship Id="rId36" Type="http://schemas.openxmlformats.org/officeDocument/2006/relationships/tags" Target="../tags/tag1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tags" Target="../tags/tag6.xml"/><Relationship Id="rId35"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539750"/>
            <a:ext cx="9259888" cy="934890"/>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539748" y="1800000"/>
            <a:ext cx="11113200" cy="4518000"/>
          </a:xfrm>
          <a:prstGeom prst="rect">
            <a:avLst/>
          </a:prstGeom>
        </p:spPr>
        <p:txBody>
          <a:bodyPr vert="horz" lIns="0" tIns="0" rIns="0" bIns="0" rtlCol="0">
            <a:noAutofit/>
          </a:bodyPr>
          <a:lstStyle/>
          <a:p>
            <a:pPr lvl="0"/>
            <a:r>
              <a:rPr lang="da-DK" noProof="0" dirty="0"/>
              <a:t>Click to </a:t>
            </a:r>
            <a:r>
              <a:rPr lang="da-DK" noProof="0" dirty="0" err="1"/>
              <a:t>edit</a:t>
            </a:r>
            <a:r>
              <a:rPr lang="da-DK" noProof="0" dirty="0"/>
              <a:t> Master </a:t>
            </a:r>
            <a:r>
              <a:rPr lang="da-DK" noProof="0" dirty="0" err="1"/>
              <a:t>text</a:t>
            </a:r>
            <a:r>
              <a:rPr lang="da-DK" noProof="0" dirty="0"/>
              <a:t> styles</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1465263" y="6451200"/>
            <a:ext cx="1270800" cy="180000"/>
          </a:xfrm>
          <a:prstGeom prst="rect">
            <a:avLst/>
          </a:prstGeom>
        </p:spPr>
        <p:txBody>
          <a:bodyPr vert="horz" lIns="0" tIns="0" rIns="0" bIns="0" rtlCol="0" anchor="b" anchorCtr="0"/>
          <a:lstStyle>
            <a:lvl1pPr algn="l">
              <a:defRPr sz="800">
                <a:solidFill>
                  <a:schemeClr val="tx1"/>
                </a:solidFill>
              </a:defRPr>
            </a:lvl1pPr>
          </a:lstStyle>
          <a:p>
            <a:r>
              <a:rPr lang="da-DK" smtClean="0"/>
              <a:t>16. januar 2020</a:t>
            </a:r>
            <a:endParaRPr lang="da-DK" dirty="0"/>
          </a:p>
        </p:txBody>
      </p:sp>
      <p:sp>
        <p:nvSpPr>
          <p:cNvPr id="5" name="FLD_PresentationTitle"/>
          <p:cNvSpPr>
            <a:spLocks noGrp="1"/>
          </p:cNvSpPr>
          <p:nvPr>
            <p:ph type="ftr" sz="quarter" idx="3"/>
          </p:nvPr>
        </p:nvSpPr>
        <p:spPr>
          <a:xfrm>
            <a:off x="3317875" y="6451200"/>
            <a:ext cx="4356000" cy="180000"/>
          </a:xfrm>
          <a:prstGeom prst="rect">
            <a:avLst/>
          </a:prstGeom>
        </p:spPr>
        <p:txBody>
          <a:bodyPr vert="horz" lIns="0" tIns="0" rIns="0" bIns="0" rtlCol="0" anchor="b" anchorCtr="0"/>
          <a:lstStyle>
            <a:lvl1pPr algn="l">
              <a:defRPr sz="800">
                <a:solidFill>
                  <a:schemeClr val="tx1"/>
                </a:solidFill>
              </a:defRPr>
            </a:lvl1pPr>
          </a:lstStyle>
          <a:p>
            <a:r>
              <a:rPr lang="da-DK" smtClean="0"/>
              <a:t>FIP teknisk EUX, EO/EOP</a:t>
            </a:r>
            <a:endParaRPr lang="da-DK" dirty="0"/>
          </a:p>
        </p:txBody>
      </p:sp>
      <p:sp>
        <p:nvSpPr>
          <p:cNvPr id="6" name="Slide Number Placeholder 5"/>
          <p:cNvSpPr>
            <a:spLocks noGrp="1"/>
          </p:cNvSpPr>
          <p:nvPr>
            <p:ph type="sldNum" sz="quarter" idx="4"/>
          </p:nvPr>
        </p:nvSpPr>
        <p:spPr>
          <a:xfrm>
            <a:off x="540000" y="6451200"/>
            <a:ext cx="277200" cy="180000"/>
          </a:xfrm>
          <a:prstGeom prst="rect">
            <a:avLst/>
          </a:prstGeom>
        </p:spPr>
        <p:txBody>
          <a:bodyPr vert="horz" lIns="0" tIns="0" rIns="0" bIns="0" rtlCol="0" anchor="b" anchorCtr="0"/>
          <a:lstStyle>
            <a:lvl1pPr algn="r">
              <a:defRPr sz="800">
                <a:solidFill>
                  <a:schemeClr val="tx1"/>
                </a:solidFill>
              </a:defRPr>
            </a:lvl1pPr>
          </a:lstStyle>
          <a:p>
            <a:pPr algn="l"/>
            <a:fld id="{24C8C45C-947F-4981-8B3F-4F32E973C901}" type="slidenum">
              <a:rPr lang="da-DK" smtClean="0"/>
              <a:pPr algn="l"/>
              <a:t>‹nr.›</a:t>
            </a:fld>
            <a:endParaRPr lang="da-DK" dirty="0"/>
          </a:p>
        </p:txBody>
      </p:sp>
      <p:pic>
        <p:nvPicPr>
          <p:cNvPr id="11" name="STUK logo">
            <a:extLst>
              <a:ext uri="{FF2B5EF4-FFF2-40B4-BE49-F238E27FC236}">
                <a16:creationId xmlns:a16="http://schemas.microsoft.com/office/drawing/2014/main" id="{465FD92E-75C0-4EDA-B82D-D46CB58081A5}"/>
              </a:ext>
            </a:extLst>
          </p:cNvPr>
          <p:cNvPicPr>
            <a:picLocks noChangeAspect="1"/>
          </p:cNvPicPr>
          <p:nvPr userDrawn="1"/>
        </p:nvPicPr>
        <p:blipFill>
          <a:blip r:embed="rId37"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
        <p:nvSpPr>
          <p:cNvPr id="48" name="[WorkArea]" descr="&lt;?xml version=&quot;1.0&quot; encoding=&quot;utf-16&quot;?&gt;&#10;&lt;GridTheme xmlns:xsd=&quot;http://www.w3.org/2001/XMLSchema&quot; xmlns:xsi=&quot;http://www.w3.org/2001/XMLSchema-instance&quot;&gt;&#10;  &lt;GuideLines /&gt;&#10;  &lt;SubGrids&gt;&#10;    &lt;SubGrid&gt;&#10;      &lt;Left&gt;42.5196838&lt;/Left&gt;&#10;      &lt;Top&gt;42.5196838&lt;/Top&gt;&#10;      &lt;Width&gt;72.91338&lt;/Width&gt;&#10;      &lt;Height&gt;454.960632&lt;/Height&gt;&#10;    &lt;/SubGrid&gt;&#10;    &lt;SubGrid&gt;&#10;      &lt;Left&gt;844.566956&lt;/Left&gt;&#10;      &lt;Top&gt;42.5196838&lt;/Top&gt;&#10;      &lt;Width&gt;72.91338&lt;/Width&gt;&#10;      &lt;Height&gt;454.960632&lt;/Height&gt;&#10;    &lt;/SubGrid&gt;&#10;    &lt;SubGrid&gt;&#10;      &lt;Left&gt;115.433067&lt;/Left&gt;&#10;      &lt;Top&gt;42.5196838&lt;/Top&gt;&#10;      &lt;Width&gt;72.91338&lt;/Width&gt;&#10;      &lt;Height&gt;454.960632&lt;/Height&gt;&#10;    &lt;/SubGrid&gt;&#10;    &lt;SubGrid&gt;&#10;      &lt;Left&gt;188.346451&lt;/Left&gt;&#10;      &lt;Top&gt;42.5196838&lt;/Top&gt;&#10;      &lt;Width&gt;72.91338&lt;/Width&gt;&#10;      &lt;Height&gt;454.960632&lt;/Height&gt;&#10;    &lt;/SubGrid&gt;&#10;    &lt;SubGrid&gt;&#10;      &lt;Left&gt;261.259857&lt;/Left&gt;&#10;      &lt;Top&gt;42.5196838&lt;/Top&gt;&#10;      &lt;Width&gt;72.91338&lt;/Width&gt;&#10;      &lt;Height&gt;454.960632&lt;/Height&gt;&#10;    &lt;/SubGrid&gt;&#10;    &lt;SubGrid&gt;&#10;      &lt;Left&gt;334.173218&lt;/Left&gt;&#10;      &lt;Top&gt;42.5196838&lt;/Top&gt;&#10;      &lt;Width&gt;72.91338&lt;/Width&gt;&#10;      &lt;Height&gt;454.960632&lt;/Height&gt;&#10;    &lt;/SubGrid&gt;&#10;    &lt;SubGrid&gt;&#10;      &lt;Left&gt;407.0866&lt;/Left&gt;&#10;      &lt;Top&gt;42.5196838&lt;/Top&gt;&#10;      &lt;Width&gt;72.91338&lt;/Width&gt;&#10;      &lt;Height&gt;454.960632&lt;/Height&gt;&#10;    &lt;/SubGrid&gt;&#10;    &lt;SubGrid&gt;&#10;      &lt;Left&gt;480&lt;/Left&gt;&#10;      &lt;Top&gt;42.5196838&lt;/Top&gt;&#10;      &lt;Width&gt;72.91338&lt;/Width&gt;&#10;      &lt;Height&gt;454.960632&lt;/Height&gt;&#10;    &lt;/SubGrid&gt;&#10;    &lt;SubGrid&gt;&#10;      &lt;Left&gt;552.9134&lt;/Left&gt;&#10;      &lt;Top&gt;42.5196838&lt;/Top&gt;&#10;      &lt;Width&gt;72.91338&lt;/Width&gt;&#10;      &lt;Height&gt;454.960632&lt;/Height&gt;&#10;    &lt;/SubGrid&gt;&#10;    &lt;SubGrid&gt;&#10;      &lt;Left&gt;625.8268&lt;/Left&gt;&#10;      &lt;Top&gt;42.5196838&lt;/Top&gt;&#10;      &lt;Width&gt;72.91338&lt;/Width&gt;&#10;      &lt;Height&gt;454.960632&lt;/Height&gt;&#10;    &lt;/SubGrid&gt;&#10;    &lt;SubGrid&gt;&#10;      &lt;Left&gt;698.7402&lt;/Left&gt;&#10;      &lt;Top&gt;42.5196838&lt;/Top&gt;&#10;      &lt;Width&gt;72.91338&lt;/Width&gt;&#10;      &lt;Height&gt;454.960632&lt;/Height&gt;&#10;    &lt;/SubGrid&gt;&#10;    &lt;SubGrid&gt;&#10;      &lt;Left&gt;771.653564&lt;/Left&gt;&#10;      &lt;Top&gt;42.5196838&lt;/Top&gt;&#10;      &lt;Width&gt;72.91338&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lt;/OfficeVersion&gt;&#10;&lt;/GridTheme&gt;" hidden="1">
            <a:extLst>
              <a:ext uri="{FF2B5EF4-FFF2-40B4-BE49-F238E27FC236}">
                <a16:creationId xmlns:a16="http://schemas.microsoft.com/office/drawing/2014/main" id="{A76B31BA-D75C-4E7F-8C0C-E7571815A4E6}"/>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49" name="Rectangle 48" hidden="1">
            <a:extLst>
              <a:ext uri="{FF2B5EF4-FFF2-40B4-BE49-F238E27FC236}">
                <a16:creationId xmlns:a16="http://schemas.microsoft.com/office/drawing/2014/main" id="{F9C0A994-14E1-4B65-BF2E-8D31F94A8C9A}"/>
              </a:ext>
            </a:extLst>
          </p:cNvPr>
          <p:cNvSpPr/>
          <p:nvPr userDrawn="1">
            <p:custDataLst>
              <p:tags r:id="rId25"/>
            </p:custDataLst>
          </p:nvPr>
        </p:nvSpPr>
        <p:spPr>
          <a:xfrm>
            <a:off x="54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0" name="Rectangle 49" hidden="1">
            <a:extLst>
              <a:ext uri="{FF2B5EF4-FFF2-40B4-BE49-F238E27FC236}">
                <a16:creationId xmlns:a16="http://schemas.microsoft.com/office/drawing/2014/main" id="{0A3D5CF3-4482-45C0-8C71-0B45B46988E1}"/>
              </a:ext>
            </a:extLst>
          </p:cNvPr>
          <p:cNvSpPr/>
          <p:nvPr userDrawn="1">
            <p:custDataLst>
              <p:tags r:id="rId26"/>
            </p:custDataLst>
          </p:nvPr>
        </p:nvSpPr>
        <p:spPr>
          <a:xfrm>
            <a:off x="1072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1" name="Rectangle 50" hidden="1">
            <a:extLst>
              <a:ext uri="{FF2B5EF4-FFF2-40B4-BE49-F238E27FC236}">
                <a16:creationId xmlns:a16="http://schemas.microsoft.com/office/drawing/2014/main" id="{91A6C0AD-2321-4FAC-98D6-47B635CD631B}"/>
              </a:ext>
            </a:extLst>
          </p:cNvPr>
          <p:cNvSpPr/>
          <p:nvPr userDrawn="1">
            <p:custDataLst>
              <p:tags r:id="rId27"/>
            </p:custDataLst>
          </p:nvPr>
        </p:nvSpPr>
        <p:spPr>
          <a:xfrm>
            <a:off x="146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2" name="Rectangle 51" hidden="1">
            <a:extLst>
              <a:ext uri="{FF2B5EF4-FFF2-40B4-BE49-F238E27FC236}">
                <a16:creationId xmlns:a16="http://schemas.microsoft.com/office/drawing/2014/main" id="{9997466F-BE42-4D2B-A88B-8A59B0D18CC6}"/>
              </a:ext>
            </a:extLst>
          </p:cNvPr>
          <p:cNvSpPr/>
          <p:nvPr userDrawn="1">
            <p:custDataLst>
              <p:tags r:id="rId28"/>
            </p:custDataLst>
          </p:nvPr>
        </p:nvSpPr>
        <p:spPr>
          <a:xfrm>
            <a:off x="239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3" name="Rectangle 52" hidden="1">
            <a:extLst>
              <a:ext uri="{FF2B5EF4-FFF2-40B4-BE49-F238E27FC236}">
                <a16:creationId xmlns:a16="http://schemas.microsoft.com/office/drawing/2014/main" id="{765A479C-2EBC-4B0C-B887-9C571D0D519A}"/>
              </a:ext>
            </a:extLst>
          </p:cNvPr>
          <p:cNvSpPr/>
          <p:nvPr userDrawn="1">
            <p:custDataLst>
              <p:tags r:id="rId29"/>
            </p:custDataLst>
          </p:nvPr>
        </p:nvSpPr>
        <p:spPr>
          <a:xfrm>
            <a:off x="331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4" name="Rectangle 53" hidden="1">
            <a:extLst>
              <a:ext uri="{FF2B5EF4-FFF2-40B4-BE49-F238E27FC236}">
                <a16:creationId xmlns:a16="http://schemas.microsoft.com/office/drawing/2014/main" id="{2051B843-22F2-46D7-A0BD-EC58E0BFFE2D}"/>
              </a:ext>
            </a:extLst>
          </p:cNvPr>
          <p:cNvSpPr/>
          <p:nvPr userDrawn="1">
            <p:custDataLst>
              <p:tags r:id="rId30"/>
            </p:custDataLst>
          </p:nvPr>
        </p:nvSpPr>
        <p:spPr>
          <a:xfrm>
            <a:off x="424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5" name="Rectangle 54" hidden="1">
            <a:extLst>
              <a:ext uri="{FF2B5EF4-FFF2-40B4-BE49-F238E27FC236}">
                <a16:creationId xmlns:a16="http://schemas.microsoft.com/office/drawing/2014/main" id="{C83AE160-C72F-4AE8-933A-E591ED1F5631}"/>
              </a:ext>
            </a:extLst>
          </p:cNvPr>
          <p:cNvSpPr/>
          <p:nvPr userDrawn="1">
            <p:custDataLst>
              <p:tags r:id="rId31"/>
            </p:custDataLst>
          </p:nvPr>
        </p:nvSpPr>
        <p:spPr>
          <a:xfrm>
            <a:off x="517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6" name="Rectangle 55" hidden="1">
            <a:extLst>
              <a:ext uri="{FF2B5EF4-FFF2-40B4-BE49-F238E27FC236}">
                <a16:creationId xmlns:a16="http://schemas.microsoft.com/office/drawing/2014/main" id="{594F49F7-0972-4D67-87A1-DFE4CBB61EB3}"/>
              </a:ext>
            </a:extLst>
          </p:cNvPr>
          <p:cNvSpPr/>
          <p:nvPr userDrawn="1">
            <p:custDataLst>
              <p:tags r:id="rId32"/>
            </p:custDataLst>
          </p:nvPr>
        </p:nvSpPr>
        <p:spPr>
          <a:xfrm>
            <a:off x="609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7" name="Rectangle 56" hidden="1">
            <a:extLst>
              <a:ext uri="{FF2B5EF4-FFF2-40B4-BE49-F238E27FC236}">
                <a16:creationId xmlns:a16="http://schemas.microsoft.com/office/drawing/2014/main" id="{F217BAF2-A665-41EF-9B43-8AB8D46187BC}"/>
              </a:ext>
            </a:extLst>
          </p:cNvPr>
          <p:cNvSpPr/>
          <p:nvPr userDrawn="1">
            <p:custDataLst>
              <p:tags r:id="rId33"/>
            </p:custDataLst>
          </p:nvPr>
        </p:nvSpPr>
        <p:spPr>
          <a:xfrm>
            <a:off x="702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8" name="Rectangle 57" hidden="1">
            <a:extLst>
              <a:ext uri="{FF2B5EF4-FFF2-40B4-BE49-F238E27FC236}">
                <a16:creationId xmlns:a16="http://schemas.microsoft.com/office/drawing/2014/main" id="{1A52CB47-659A-4D1B-9DB5-6E70ADC7A6D9}"/>
              </a:ext>
            </a:extLst>
          </p:cNvPr>
          <p:cNvSpPr/>
          <p:nvPr userDrawn="1">
            <p:custDataLst>
              <p:tags r:id="rId34"/>
            </p:custDataLst>
          </p:nvPr>
        </p:nvSpPr>
        <p:spPr>
          <a:xfrm>
            <a:off x="794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9" name="Rectangle 58" hidden="1">
            <a:extLst>
              <a:ext uri="{FF2B5EF4-FFF2-40B4-BE49-F238E27FC236}">
                <a16:creationId xmlns:a16="http://schemas.microsoft.com/office/drawing/2014/main" id="{56726B8B-8012-4B0A-9AFD-9D2C92153168}"/>
              </a:ext>
            </a:extLst>
          </p:cNvPr>
          <p:cNvSpPr/>
          <p:nvPr userDrawn="1">
            <p:custDataLst>
              <p:tags r:id="rId35"/>
            </p:custDataLst>
          </p:nvPr>
        </p:nvSpPr>
        <p:spPr>
          <a:xfrm>
            <a:off x="887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60" name="Rectangle 59" hidden="1">
            <a:extLst>
              <a:ext uri="{FF2B5EF4-FFF2-40B4-BE49-F238E27FC236}">
                <a16:creationId xmlns:a16="http://schemas.microsoft.com/office/drawing/2014/main" id="{A3D8B656-0133-4298-A12F-22A206B2F9E8}"/>
              </a:ext>
            </a:extLst>
          </p:cNvPr>
          <p:cNvSpPr/>
          <p:nvPr userDrawn="1">
            <p:custDataLst>
              <p:tags r:id="rId36"/>
            </p:custDataLst>
          </p:nvPr>
        </p:nvSpPr>
        <p:spPr>
          <a:xfrm>
            <a:off x="980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31" r:id="rId1"/>
    <p:sldLayoutId id="2147483745" r:id="rId2"/>
    <p:sldLayoutId id="2147483730" r:id="rId3"/>
    <p:sldLayoutId id="2147483743" r:id="rId4"/>
    <p:sldLayoutId id="2147483649" r:id="rId5"/>
    <p:sldLayoutId id="2147483735" r:id="rId6"/>
    <p:sldLayoutId id="2147483732" r:id="rId7"/>
    <p:sldLayoutId id="2147483658" r:id="rId8"/>
    <p:sldLayoutId id="2147483744" r:id="rId9"/>
    <p:sldLayoutId id="2147483740" r:id="rId10"/>
    <p:sldLayoutId id="2147483721" r:id="rId11"/>
    <p:sldLayoutId id="2147483652" r:id="rId12"/>
    <p:sldLayoutId id="2147483734" r:id="rId13"/>
    <p:sldLayoutId id="2147483733" r:id="rId14"/>
    <p:sldLayoutId id="2147483742" r:id="rId15"/>
    <p:sldLayoutId id="2147483737" r:id="rId16"/>
    <p:sldLayoutId id="2147483736" r:id="rId17"/>
    <p:sldLayoutId id="2147483738" r:id="rId18"/>
    <p:sldLayoutId id="2147483654" r:id="rId19"/>
    <p:sldLayoutId id="2147483655" r:id="rId20"/>
    <p:sldLayoutId id="2147483746" r:id="rId21"/>
    <p:sldLayoutId id="2147483747" r:id="rId22"/>
    <p:sldLayoutId id="2147483748" r:id="rId23"/>
  </p:sldLayoutIdLst>
  <p:hf hd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40" userDrawn="1">
          <p15:clr>
            <a:srgbClr val="F26B43"/>
          </p15:clr>
        </p15:guide>
        <p15:guide id="2" pos="7339" userDrawn="1">
          <p15:clr>
            <a:srgbClr val="F26B43"/>
          </p15:clr>
        </p15:guide>
        <p15:guide id="3" orient="horz" pos="340" userDrawn="1">
          <p15:clr>
            <a:srgbClr val="F26B43"/>
          </p15:clr>
        </p15:guide>
        <p15:guide id="4" orient="horz" pos="3979" userDrawn="1">
          <p15:clr>
            <a:srgbClr val="F26B43"/>
          </p15:clr>
        </p15:guide>
        <p15:guide id="5" pos="923" userDrawn="1">
          <p15:clr>
            <a:srgbClr val="F26B43"/>
          </p15:clr>
        </p15:guide>
        <p15:guide id="6" pos="6756" userDrawn="1">
          <p15:clr>
            <a:srgbClr val="F26B43"/>
          </p15:clr>
        </p15:guide>
        <p15:guide id="7" pos="1506" userDrawn="1">
          <p15:clr>
            <a:srgbClr val="F26B43"/>
          </p15:clr>
        </p15:guide>
        <p15:guide id="8" pos="2090" userDrawn="1">
          <p15:clr>
            <a:srgbClr val="F26B43"/>
          </p15:clr>
        </p15:guide>
        <p15:guide id="9" pos="2673" userDrawn="1">
          <p15:clr>
            <a:srgbClr val="F26B43"/>
          </p15:clr>
        </p15:guide>
        <p15:guide id="10" pos="3256" userDrawn="1">
          <p15:clr>
            <a:srgbClr val="F26B43"/>
          </p15:clr>
        </p15:guide>
        <p15:guide id="11" pos="3840" userDrawn="1">
          <p15:clr>
            <a:srgbClr val="F26B43"/>
          </p15:clr>
        </p15:guide>
        <p15:guide id="12" pos="4423" userDrawn="1">
          <p15:clr>
            <a:srgbClr val="F26B43"/>
          </p15:clr>
        </p15:guide>
        <p15:guide id="13" pos="5006" userDrawn="1">
          <p15:clr>
            <a:srgbClr val="F26B43"/>
          </p15:clr>
        </p15:guide>
        <p15:guide id="14" pos="5589" userDrawn="1">
          <p15:clr>
            <a:srgbClr val="F26B43"/>
          </p15:clr>
        </p15:guide>
        <p15:guide id="15" pos="617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B4A9B05-A109-439A-A017-C09DEB1F46ED}"/>
              </a:ext>
            </a:extLst>
          </p:cNvPr>
          <p:cNvSpPr>
            <a:spLocks noGrp="1"/>
          </p:cNvSpPr>
          <p:nvPr>
            <p:ph type="ctrTitle"/>
          </p:nvPr>
        </p:nvSpPr>
        <p:spPr>
          <a:xfrm>
            <a:off x="4811050" y="3726504"/>
            <a:ext cx="6097742" cy="1378800"/>
          </a:xfrm>
        </p:spPr>
        <p:txBody>
          <a:bodyPr/>
          <a:lstStyle/>
          <a:p>
            <a:r>
              <a:rPr lang="da-DK" dirty="0" smtClean="0"/>
              <a:t>FIP EO og EOP</a:t>
            </a:r>
            <a:br>
              <a:rPr lang="da-DK" dirty="0" smtClean="0"/>
            </a:br>
            <a:r>
              <a:rPr lang="da-DK" dirty="0" smtClean="0"/>
              <a:t>Teknisk </a:t>
            </a:r>
            <a:r>
              <a:rPr lang="da-DK" dirty="0" err="1" smtClean="0"/>
              <a:t>eux</a:t>
            </a:r>
            <a:endParaRPr lang="da-DK" dirty="0"/>
          </a:p>
        </p:txBody>
      </p:sp>
      <p:sp>
        <p:nvSpPr>
          <p:cNvPr id="3" name="Pladsholder til sidefod 2"/>
          <p:cNvSpPr>
            <a:spLocks noGrp="1"/>
          </p:cNvSpPr>
          <p:nvPr>
            <p:ph type="ftr" sz="quarter" idx="11"/>
          </p:nvPr>
        </p:nvSpPr>
        <p:spPr/>
        <p:txBody>
          <a:bodyPr/>
          <a:lstStyle/>
          <a:p>
            <a:r>
              <a:rPr lang="da-DK" smtClean="0"/>
              <a:t>FIP teknisk EUX, EO/EOP</a:t>
            </a:r>
            <a:endParaRPr lang="da-DK" dirty="0"/>
          </a:p>
        </p:txBody>
      </p:sp>
      <p:sp>
        <p:nvSpPr>
          <p:cNvPr id="4" name="Pladsholder til slidenummer 3"/>
          <p:cNvSpPr>
            <a:spLocks noGrp="1"/>
          </p:cNvSpPr>
          <p:nvPr>
            <p:ph type="sldNum" sz="quarter" idx="12"/>
          </p:nvPr>
        </p:nvSpPr>
        <p:spPr/>
        <p:txBody>
          <a:bodyPr/>
          <a:lstStyle/>
          <a:p>
            <a:fld id="{24C8C45C-947F-4981-8B3F-4F32E973C901}" type="slidenum">
              <a:rPr lang="da-DK" smtClean="0"/>
              <a:pPr/>
              <a:t>1</a:t>
            </a:fld>
            <a:endParaRPr lang="da-DK" dirty="0"/>
          </a:p>
        </p:txBody>
      </p:sp>
    </p:spTree>
    <p:extLst>
      <p:ext uri="{BB962C8B-B14F-4D97-AF65-F5344CB8AC3E}">
        <p14:creationId xmlns:p14="http://schemas.microsoft.com/office/powerpoint/2010/main" val="446480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Erhvervsområdeprojekt</a:t>
            </a:r>
            <a:endParaRPr lang="da-DK" dirty="0"/>
          </a:p>
        </p:txBody>
      </p:sp>
      <p:sp>
        <p:nvSpPr>
          <p:cNvPr id="9" name="Rektangel 8"/>
          <p:cNvSpPr/>
          <p:nvPr/>
        </p:nvSpPr>
        <p:spPr>
          <a:xfrm>
            <a:off x="541475" y="1181562"/>
            <a:ext cx="8567356" cy="5078313"/>
          </a:xfrm>
          <a:prstGeom prst="rect">
            <a:avLst/>
          </a:prstGeom>
        </p:spPr>
        <p:txBody>
          <a:bodyPr wrap="square">
            <a:spAutoFit/>
          </a:bodyPr>
          <a:lstStyle/>
          <a:p>
            <a:r>
              <a:rPr lang="da-DK" dirty="0"/>
              <a:t>Udarbejdes </a:t>
            </a:r>
            <a:r>
              <a:rPr lang="da-DK" dirty="0" smtClean="0"/>
              <a:t>sidst i uddannelsen</a:t>
            </a:r>
          </a:p>
          <a:p>
            <a:endParaRPr lang="da-DK" dirty="0"/>
          </a:p>
          <a:p>
            <a:r>
              <a:rPr lang="da-DK" dirty="0" smtClean="0"/>
              <a:t>Der kan være bindinger til Svendeprøven</a:t>
            </a:r>
            <a:endParaRPr lang="da-DK" dirty="0"/>
          </a:p>
          <a:p>
            <a:endParaRPr lang="da-DK" dirty="0"/>
          </a:p>
          <a:p>
            <a:r>
              <a:rPr lang="da-DK" dirty="0" smtClean="0"/>
              <a:t>Ét </a:t>
            </a:r>
            <a:r>
              <a:rPr lang="da-DK" dirty="0"/>
              <a:t>fag på </a:t>
            </a:r>
            <a:r>
              <a:rPr lang="da-DK" dirty="0" smtClean="0"/>
              <a:t>mindst B-niveau</a:t>
            </a:r>
            <a:r>
              <a:rPr lang="da-DK" dirty="0"/>
              <a:t>, mindst ét </a:t>
            </a:r>
            <a:r>
              <a:rPr lang="da-DK" dirty="0" smtClean="0"/>
              <a:t>uddannelsesspecifikt fag</a:t>
            </a:r>
            <a:r>
              <a:rPr lang="da-DK" i="1" dirty="0" smtClean="0"/>
              <a:t> </a:t>
            </a:r>
            <a:r>
              <a:rPr lang="da-DK" i="1" dirty="0"/>
              <a:t/>
            </a:r>
            <a:br>
              <a:rPr lang="da-DK" i="1" dirty="0"/>
            </a:br>
            <a:endParaRPr lang="da-DK" dirty="0"/>
          </a:p>
          <a:p>
            <a:r>
              <a:rPr lang="da-DK" dirty="0"/>
              <a:t>Eleverne afleverer en problemformulering, inkl. deres bud på </a:t>
            </a:r>
            <a:r>
              <a:rPr lang="da-DK" dirty="0" smtClean="0"/>
              <a:t>materialer/data </a:t>
            </a:r>
            <a:r>
              <a:rPr lang="da-DK" dirty="0"/>
              <a:t>og </a:t>
            </a:r>
            <a:r>
              <a:rPr lang="da-DK" dirty="0" smtClean="0"/>
              <a:t>metodeovervejelser</a:t>
            </a:r>
            <a:br>
              <a:rPr lang="da-DK" dirty="0" smtClean="0"/>
            </a:br>
            <a:r>
              <a:rPr lang="da-DK" i="1" dirty="0" smtClean="0"/>
              <a:t>Der kan bruges timer fra den individuelle timepulje til dette</a:t>
            </a:r>
            <a:r>
              <a:rPr lang="da-DK" dirty="0"/>
              <a:t/>
            </a:r>
            <a:br>
              <a:rPr lang="da-DK" dirty="0"/>
            </a:br>
            <a:endParaRPr lang="da-DK" dirty="0"/>
          </a:p>
          <a:p>
            <a:r>
              <a:rPr lang="da-DK" dirty="0"/>
              <a:t>Vejledere justerer </a:t>
            </a:r>
            <a:r>
              <a:rPr lang="da-DK" i="1" dirty="0"/>
              <a:t>problem</a:t>
            </a:r>
            <a:r>
              <a:rPr lang="da-DK" dirty="0"/>
              <a:t>formuleringen til </a:t>
            </a:r>
            <a:r>
              <a:rPr lang="da-DK" i="1" dirty="0"/>
              <a:t>opgave</a:t>
            </a:r>
            <a:r>
              <a:rPr lang="da-DK" dirty="0"/>
              <a:t>formulering</a:t>
            </a:r>
            <a:br>
              <a:rPr lang="da-DK" dirty="0"/>
            </a:br>
            <a:r>
              <a:rPr lang="da-DK" dirty="0"/>
              <a:t> – dette er en kvalitetssikring af at elevens opgaves potentiale</a:t>
            </a:r>
            <a:br>
              <a:rPr lang="da-DK" dirty="0"/>
            </a:br>
            <a:endParaRPr lang="da-DK" dirty="0"/>
          </a:p>
          <a:p>
            <a:r>
              <a:rPr lang="da-DK" dirty="0" smtClean="0"/>
              <a:t>EOP-perioden </a:t>
            </a:r>
            <a:r>
              <a:rPr lang="da-DK" dirty="0"/>
              <a:t>begynder når opgaveformuleringen udleveres til eleverne: </a:t>
            </a:r>
          </a:p>
          <a:p>
            <a:r>
              <a:rPr lang="da-DK" dirty="0" smtClean="0"/>
              <a:t>EOP-perioden </a:t>
            </a:r>
            <a:r>
              <a:rPr lang="da-DK" dirty="0"/>
              <a:t>er på 50 timer i alt</a:t>
            </a:r>
            <a:br>
              <a:rPr lang="da-DK" dirty="0"/>
            </a:br>
            <a:r>
              <a:rPr lang="da-DK" dirty="0"/>
              <a:t>Fordelt på 20 timers undervisningstid (vejledning) + 30 timer fordybelsestid</a:t>
            </a:r>
            <a:r>
              <a:rPr lang="da-DK" dirty="0" smtClean="0"/>
              <a:t>.</a:t>
            </a:r>
            <a:br>
              <a:rPr lang="da-DK" dirty="0" smtClean="0"/>
            </a:br>
            <a:r>
              <a:rPr lang="da-DK" i="1" dirty="0" smtClean="0"/>
              <a:t>Kan være afkortet, model D</a:t>
            </a:r>
            <a:endParaRPr lang="da-DK" i="1" dirty="0"/>
          </a:p>
        </p:txBody>
      </p:sp>
      <p:sp>
        <p:nvSpPr>
          <p:cNvPr id="6" name="Pladsholder til dato 5"/>
          <p:cNvSpPr>
            <a:spLocks noGrp="1"/>
          </p:cNvSpPr>
          <p:nvPr>
            <p:ph type="dt" sz="half" idx="10"/>
          </p:nvPr>
        </p:nvSpPr>
        <p:spPr/>
        <p:txBody>
          <a:bodyPr/>
          <a:lstStyle/>
          <a:p>
            <a:r>
              <a:rPr lang="da-DK" smtClean="0"/>
              <a:t>16. januar 2020</a:t>
            </a:r>
            <a:endParaRPr lang="da-DK" dirty="0"/>
          </a:p>
        </p:txBody>
      </p:sp>
      <p:sp>
        <p:nvSpPr>
          <p:cNvPr id="7" name="Pladsholder til sidefod 6"/>
          <p:cNvSpPr>
            <a:spLocks noGrp="1"/>
          </p:cNvSpPr>
          <p:nvPr>
            <p:ph type="ftr" sz="quarter" idx="11"/>
          </p:nvPr>
        </p:nvSpPr>
        <p:spPr/>
        <p:txBody>
          <a:bodyPr/>
          <a:lstStyle/>
          <a:p>
            <a:r>
              <a:rPr lang="da-DK" smtClean="0"/>
              <a:t>FIP teknisk EUX, EO/EOP</a:t>
            </a:r>
            <a:endParaRPr lang="da-DK" dirty="0"/>
          </a:p>
        </p:txBody>
      </p:sp>
      <p:sp>
        <p:nvSpPr>
          <p:cNvPr id="8" name="Pladsholder til slidenummer 7"/>
          <p:cNvSpPr>
            <a:spLocks noGrp="1"/>
          </p:cNvSpPr>
          <p:nvPr>
            <p:ph type="sldNum" sz="quarter" idx="12"/>
          </p:nvPr>
        </p:nvSpPr>
        <p:spPr/>
        <p:txBody>
          <a:bodyPr/>
          <a:lstStyle/>
          <a:p>
            <a:fld id="{24C8C45C-947F-4981-8B3F-4F32E973C901}" type="slidenum">
              <a:rPr lang="da-DK" smtClean="0"/>
              <a:pPr/>
              <a:t>10</a:t>
            </a:fld>
            <a:endParaRPr lang="da-DK" dirty="0"/>
          </a:p>
        </p:txBody>
      </p:sp>
    </p:spTree>
    <p:extLst>
      <p:ext uri="{BB962C8B-B14F-4D97-AF65-F5344CB8AC3E}">
        <p14:creationId xmlns:p14="http://schemas.microsoft.com/office/powerpoint/2010/main" val="585613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Eksamination og bedømmelse</a:t>
            </a:r>
          </a:p>
        </p:txBody>
      </p:sp>
      <p:sp>
        <p:nvSpPr>
          <p:cNvPr id="7" name="Rektangel 6"/>
          <p:cNvSpPr/>
          <p:nvPr/>
        </p:nvSpPr>
        <p:spPr>
          <a:xfrm>
            <a:off x="541476" y="1939374"/>
            <a:ext cx="8331025" cy="4001095"/>
          </a:xfrm>
          <a:prstGeom prst="rect">
            <a:avLst/>
          </a:prstGeom>
        </p:spPr>
        <p:txBody>
          <a:bodyPr wrap="square">
            <a:spAutoFit/>
          </a:bodyPr>
          <a:lstStyle/>
          <a:p>
            <a:r>
              <a:rPr lang="da-DK" dirty="0"/>
              <a:t>Én af </a:t>
            </a:r>
            <a:r>
              <a:rPr lang="da-DK" dirty="0" smtClean="0"/>
              <a:t>vejlederne </a:t>
            </a:r>
            <a:r>
              <a:rPr lang="da-DK" dirty="0"/>
              <a:t>er eksaminator + en ekstern censor (GYM) </a:t>
            </a:r>
            <a:br>
              <a:rPr lang="da-DK" dirty="0"/>
            </a:br>
            <a:endParaRPr lang="da-DK" dirty="0"/>
          </a:p>
          <a:p>
            <a:r>
              <a:rPr lang="da-DK" dirty="0"/>
              <a:t>Begge læser elevens skriftlige opgavebesvarelse. </a:t>
            </a:r>
            <a:br>
              <a:rPr lang="da-DK" dirty="0"/>
            </a:br>
            <a:endParaRPr lang="da-DK" dirty="0"/>
          </a:p>
          <a:p>
            <a:r>
              <a:rPr lang="da-DK" dirty="0"/>
              <a:t>Eksaminator og censor drøfter eleven opgave </a:t>
            </a:r>
            <a:r>
              <a:rPr lang="da-DK" i="1" dirty="0"/>
              <a:t>inden</a:t>
            </a:r>
            <a:r>
              <a:rPr lang="da-DK" dirty="0"/>
              <a:t> den mundtlige eksamen. Der gives ikke særskilt skriftlig karakter i denne drøftelse.</a:t>
            </a:r>
            <a:br>
              <a:rPr lang="da-DK" dirty="0"/>
            </a:br>
            <a:endParaRPr lang="da-DK" dirty="0"/>
          </a:p>
          <a:p>
            <a:r>
              <a:rPr lang="da-DK" dirty="0"/>
              <a:t>Mundtlig eksamination – 30 min. / ingen forberedelse</a:t>
            </a:r>
            <a:br>
              <a:rPr lang="da-DK" dirty="0"/>
            </a:br>
            <a:endParaRPr lang="da-DK" dirty="0"/>
          </a:p>
          <a:p>
            <a:r>
              <a:rPr lang="da-DK" dirty="0"/>
              <a:t>	</a:t>
            </a:r>
            <a:r>
              <a:rPr lang="da-DK" sz="1400" dirty="0"/>
              <a:t>1) Eksaminanden præsenterer sit arbejde (op til 10 min.)</a:t>
            </a:r>
            <a:br>
              <a:rPr lang="da-DK" sz="1400" dirty="0"/>
            </a:br>
            <a:endParaRPr lang="da-DK" sz="1400" dirty="0"/>
          </a:p>
          <a:p>
            <a:r>
              <a:rPr lang="da-DK" sz="1400" dirty="0"/>
              <a:t>	2) Dialog med eksaminator og censor om det flerfaglige arbejde. </a:t>
            </a:r>
            <a:br>
              <a:rPr lang="da-DK" sz="1400" dirty="0"/>
            </a:br>
            <a:endParaRPr lang="da-DK" sz="1400" dirty="0"/>
          </a:p>
          <a:p>
            <a:r>
              <a:rPr lang="da-DK" sz="1400" dirty="0"/>
              <a:t>	3) Bedømmelse = helhedsvurdering (skriftligt og mundtligt set i en helhed)</a:t>
            </a:r>
          </a:p>
          <a:p>
            <a:endParaRPr lang="da-DK" i="1" dirty="0"/>
          </a:p>
        </p:txBody>
      </p:sp>
      <p:sp>
        <p:nvSpPr>
          <p:cNvPr id="6" name="Pladsholder til dato 5"/>
          <p:cNvSpPr>
            <a:spLocks noGrp="1"/>
          </p:cNvSpPr>
          <p:nvPr>
            <p:ph type="dt" sz="half" idx="10"/>
          </p:nvPr>
        </p:nvSpPr>
        <p:spPr/>
        <p:txBody>
          <a:bodyPr/>
          <a:lstStyle/>
          <a:p>
            <a:r>
              <a:rPr lang="da-DK" smtClean="0"/>
              <a:t>16. januar 2020</a:t>
            </a:r>
            <a:endParaRPr lang="da-DK" dirty="0"/>
          </a:p>
        </p:txBody>
      </p:sp>
      <p:sp>
        <p:nvSpPr>
          <p:cNvPr id="8" name="Pladsholder til sidefod 7"/>
          <p:cNvSpPr>
            <a:spLocks noGrp="1"/>
          </p:cNvSpPr>
          <p:nvPr>
            <p:ph type="ftr" sz="quarter" idx="11"/>
          </p:nvPr>
        </p:nvSpPr>
        <p:spPr/>
        <p:txBody>
          <a:bodyPr/>
          <a:lstStyle/>
          <a:p>
            <a:r>
              <a:rPr lang="da-DK" smtClean="0"/>
              <a:t>FIP teknisk EUX, EO/EOP</a:t>
            </a:r>
            <a:endParaRPr lang="da-DK" dirty="0"/>
          </a:p>
        </p:txBody>
      </p:sp>
      <p:sp>
        <p:nvSpPr>
          <p:cNvPr id="9" name="Pladsholder til slidenummer 8"/>
          <p:cNvSpPr>
            <a:spLocks noGrp="1"/>
          </p:cNvSpPr>
          <p:nvPr>
            <p:ph type="sldNum" sz="quarter" idx="12"/>
          </p:nvPr>
        </p:nvSpPr>
        <p:spPr/>
        <p:txBody>
          <a:bodyPr/>
          <a:lstStyle/>
          <a:p>
            <a:fld id="{24C8C45C-947F-4981-8B3F-4F32E973C901}" type="slidenum">
              <a:rPr lang="da-DK" smtClean="0"/>
              <a:pPr/>
              <a:t>11</a:t>
            </a:fld>
            <a:endParaRPr lang="da-DK" dirty="0"/>
          </a:p>
        </p:txBody>
      </p:sp>
    </p:spTree>
    <p:extLst>
      <p:ext uri="{BB962C8B-B14F-4D97-AF65-F5344CB8AC3E}">
        <p14:creationId xmlns:p14="http://schemas.microsoft.com/office/powerpoint/2010/main" val="3079439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2.1. Faglige </a:t>
            </a:r>
            <a:r>
              <a:rPr lang="da-DK" dirty="0" smtClean="0"/>
              <a:t>mål, EO</a:t>
            </a:r>
            <a:r>
              <a:rPr lang="da-DK" dirty="0"/>
              <a:t/>
            </a:r>
            <a:br>
              <a:rPr lang="da-DK" dirty="0"/>
            </a:br>
            <a:endParaRPr lang="da-DK" dirty="0"/>
          </a:p>
        </p:txBody>
      </p:sp>
      <p:sp>
        <p:nvSpPr>
          <p:cNvPr id="6" name="Rektangel 5"/>
          <p:cNvSpPr/>
          <p:nvPr/>
        </p:nvSpPr>
        <p:spPr>
          <a:xfrm>
            <a:off x="541475" y="1474640"/>
            <a:ext cx="8483653" cy="4785926"/>
          </a:xfrm>
          <a:prstGeom prst="rect">
            <a:avLst/>
          </a:prstGeom>
        </p:spPr>
        <p:txBody>
          <a:bodyPr wrap="square">
            <a:spAutoFit/>
          </a:bodyPr>
          <a:lstStyle/>
          <a:p>
            <a:pPr marL="285750" indent="-285750">
              <a:spcAft>
                <a:spcPts val="600"/>
              </a:spcAft>
              <a:buFont typeface="Arial" panose="020B0604020202020204" pitchFamily="34" charset="0"/>
              <a:buChar char="•"/>
            </a:pPr>
            <a:r>
              <a:rPr lang="da-DK" dirty="0" smtClean="0"/>
              <a:t>Eleverne </a:t>
            </a:r>
            <a:r>
              <a:rPr lang="da-DK" dirty="0"/>
              <a:t>skal kunne:</a:t>
            </a:r>
          </a:p>
          <a:p>
            <a:pPr marL="285750" indent="-285750">
              <a:spcAft>
                <a:spcPts val="600"/>
              </a:spcAft>
              <a:buFont typeface="Arial" panose="020B0604020202020204" pitchFamily="34" charset="0"/>
              <a:buChar char="•"/>
            </a:pPr>
            <a:r>
              <a:rPr lang="da-DK" dirty="0" smtClean="0"/>
              <a:t>beherske </a:t>
            </a:r>
            <a:r>
              <a:rPr lang="da-DK" dirty="0"/>
              <a:t>relevante faglige mål i erhvervsområdets fag og sætte sig ind i nye faglige områder</a:t>
            </a:r>
          </a:p>
          <a:p>
            <a:pPr marL="285750" indent="-285750">
              <a:spcAft>
                <a:spcPts val="600"/>
              </a:spcAft>
              <a:buFont typeface="Arial" panose="020B0604020202020204" pitchFamily="34" charset="0"/>
              <a:buChar char="•"/>
            </a:pPr>
            <a:r>
              <a:rPr lang="da-DK" dirty="0" smtClean="0"/>
              <a:t>undersøge </a:t>
            </a:r>
            <a:r>
              <a:rPr lang="da-DK" dirty="0"/>
              <a:t>og afgrænse en erhvervsrettet problemstilling ved at kombinere viden og metoder fra forskellige fag og </a:t>
            </a:r>
            <a:r>
              <a:rPr lang="da-DK" dirty="0" smtClean="0"/>
              <a:t>udarbejde en </a:t>
            </a:r>
            <a:r>
              <a:rPr lang="da-DK" dirty="0"/>
              <a:t>problemformulering</a:t>
            </a:r>
          </a:p>
          <a:p>
            <a:pPr marL="285750" indent="-285750">
              <a:spcAft>
                <a:spcPts val="600"/>
              </a:spcAft>
              <a:buFont typeface="Arial" panose="020B0604020202020204" pitchFamily="34" charset="0"/>
              <a:buChar char="•"/>
            </a:pPr>
            <a:r>
              <a:rPr lang="da-DK" dirty="0" smtClean="0"/>
              <a:t>søge</a:t>
            </a:r>
            <a:r>
              <a:rPr lang="da-DK" dirty="0"/>
              <a:t>, vurdere og anvende fagligt relevant information</a:t>
            </a:r>
          </a:p>
          <a:p>
            <a:pPr marL="285750" indent="-285750">
              <a:spcAft>
                <a:spcPts val="600"/>
              </a:spcAft>
              <a:buFont typeface="Arial" panose="020B0604020202020204" pitchFamily="34" charset="0"/>
              <a:buChar char="•"/>
            </a:pPr>
            <a:r>
              <a:rPr lang="da-DK" dirty="0" smtClean="0"/>
              <a:t>kombinere </a:t>
            </a:r>
            <a:r>
              <a:rPr lang="da-DK" dirty="0"/>
              <a:t>viden og metoder fra fagene til indsamling og analyse af data og bearbejdning af problemstillingen</a:t>
            </a:r>
          </a:p>
          <a:p>
            <a:pPr marL="285750" indent="-285750">
              <a:spcAft>
                <a:spcPts val="600"/>
              </a:spcAft>
              <a:buFont typeface="Arial" panose="020B0604020202020204" pitchFamily="34" charset="0"/>
              <a:buChar char="•"/>
            </a:pPr>
            <a:r>
              <a:rPr lang="da-DK" dirty="0" smtClean="0"/>
              <a:t>demonstrere </a:t>
            </a:r>
            <a:r>
              <a:rPr lang="da-DK" dirty="0"/>
              <a:t>evne til faglig formidling såvel mundtligt som skriftligt, herunder beherske fremstillingsformer i en </a:t>
            </a:r>
            <a:r>
              <a:rPr lang="da-DK" dirty="0" smtClean="0"/>
              <a:t>skriftlig opgavebesvarelse</a:t>
            </a:r>
            <a:endParaRPr lang="da-DK" dirty="0"/>
          </a:p>
          <a:p>
            <a:pPr marL="285750" indent="-285750">
              <a:spcAft>
                <a:spcPts val="600"/>
              </a:spcAft>
              <a:buFont typeface="Arial" panose="020B0604020202020204" pitchFamily="34" charset="0"/>
              <a:buChar char="•"/>
            </a:pPr>
            <a:r>
              <a:rPr lang="da-DK" dirty="0" smtClean="0"/>
              <a:t>vurdere </a:t>
            </a:r>
            <a:r>
              <a:rPr lang="da-DK" dirty="0"/>
              <a:t>forskellige fags og metoders muligheder og begrænsninger i arbejdet med problemstillingen</a:t>
            </a:r>
          </a:p>
          <a:p>
            <a:pPr marL="285750" indent="-285750">
              <a:spcAft>
                <a:spcPts val="600"/>
              </a:spcAft>
              <a:buFont typeface="Arial" panose="020B0604020202020204" pitchFamily="34" charset="0"/>
              <a:buChar char="•"/>
            </a:pPr>
            <a:r>
              <a:rPr lang="da-DK" dirty="0" smtClean="0"/>
              <a:t>anvende </a:t>
            </a:r>
            <a:r>
              <a:rPr lang="da-DK" dirty="0"/>
              <a:t>relevante studiemetoder, herunder planlægge og strukturere eget arbejde.</a:t>
            </a:r>
          </a:p>
        </p:txBody>
      </p:sp>
      <p:sp>
        <p:nvSpPr>
          <p:cNvPr id="7" name="Pladsholder til dato 6"/>
          <p:cNvSpPr>
            <a:spLocks noGrp="1"/>
          </p:cNvSpPr>
          <p:nvPr>
            <p:ph type="dt" sz="half" idx="10"/>
          </p:nvPr>
        </p:nvSpPr>
        <p:spPr/>
        <p:txBody>
          <a:bodyPr/>
          <a:lstStyle/>
          <a:p>
            <a:r>
              <a:rPr lang="da-DK" smtClean="0"/>
              <a:t>16. januar 2020</a:t>
            </a:r>
            <a:endParaRPr lang="da-DK" dirty="0"/>
          </a:p>
        </p:txBody>
      </p:sp>
      <p:sp>
        <p:nvSpPr>
          <p:cNvPr id="8" name="Pladsholder til sidefod 7"/>
          <p:cNvSpPr>
            <a:spLocks noGrp="1"/>
          </p:cNvSpPr>
          <p:nvPr>
            <p:ph type="ftr" sz="quarter" idx="11"/>
          </p:nvPr>
        </p:nvSpPr>
        <p:spPr/>
        <p:txBody>
          <a:bodyPr/>
          <a:lstStyle/>
          <a:p>
            <a:r>
              <a:rPr lang="da-DK" smtClean="0"/>
              <a:t>FIP teknisk EUX, EO/EOP</a:t>
            </a:r>
            <a:endParaRPr lang="da-DK" dirty="0"/>
          </a:p>
        </p:txBody>
      </p:sp>
      <p:sp>
        <p:nvSpPr>
          <p:cNvPr id="9" name="Pladsholder til slidenummer 8"/>
          <p:cNvSpPr>
            <a:spLocks noGrp="1"/>
          </p:cNvSpPr>
          <p:nvPr>
            <p:ph type="sldNum" sz="quarter" idx="12"/>
          </p:nvPr>
        </p:nvSpPr>
        <p:spPr/>
        <p:txBody>
          <a:bodyPr/>
          <a:lstStyle/>
          <a:p>
            <a:fld id="{24C8C45C-947F-4981-8B3F-4F32E973C901}" type="slidenum">
              <a:rPr lang="da-DK" smtClean="0"/>
              <a:pPr/>
              <a:t>12</a:t>
            </a:fld>
            <a:endParaRPr lang="da-DK" dirty="0"/>
          </a:p>
        </p:txBody>
      </p:sp>
    </p:spTree>
    <p:extLst>
      <p:ext uri="{BB962C8B-B14F-4D97-AF65-F5344CB8AC3E}">
        <p14:creationId xmlns:p14="http://schemas.microsoft.com/office/powerpoint/2010/main" val="2764562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4.3. </a:t>
            </a:r>
            <a:r>
              <a:rPr lang="da-DK" dirty="0" smtClean="0"/>
              <a:t>Bedømmelseskriterier, EOP</a:t>
            </a:r>
            <a:endParaRPr lang="da-DK" dirty="0"/>
          </a:p>
        </p:txBody>
      </p:sp>
      <p:sp>
        <p:nvSpPr>
          <p:cNvPr id="6" name="Rektangel 5"/>
          <p:cNvSpPr/>
          <p:nvPr/>
        </p:nvSpPr>
        <p:spPr>
          <a:xfrm>
            <a:off x="541475" y="1638312"/>
            <a:ext cx="8602525" cy="4308872"/>
          </a:xfrm>
          <a:prstGeom prst="rect">
            <a:avLst/>
          </a:prstGeom>
        </p:spPr>
        <p:txBody>
          <a:bodyPr wrap="square">
            <a:spAutoFit/>
          </a:bodyPr>
          <a:lstStyle/>
          <a:p>
            <a:pPr>
              <a:spcAft>
                <a:spcPts val="600"/>
              </a:spcAft>
            </a:pPr>
            <a:r>
              <a:rPr lang="da-DK" dirty="0" smtClean="0"/>
              <a:t>Bedømmelsen </a:t>
            </a:r>
            <a:r>
              <a:rPr lang="da-DK" dirty="0"/>
              <a:t>er en vurdering af, i hvilken grad eksaminandens præstation opfylder de faglige </a:t>
            </a:r>
            <a:r>
              <a:rPr lang="da-DK" dirty="0" smtClean="0"/>
              <a:t>mål</a:t>
            </a:r>
            <a:r>
              <a:rPr lang="da-DK" dirty="0"/>
              <a:t>.</a:t>
            </a:r>
          </a:p>
          <a:p>
            <a:pPr>
              <a:spcAft>
                <a:spcPts val="600"/>
              </a:spcAft>
            </a:pPr>
            <a:r>
              <a:rPr lang="da-DK" b="1" dirty="0"/>
              <a:t>Ved den skriftlige opgavebesvarelse lægges vægt på:</a:t>
            </a:r>
          </a:p>
          <a:p>
            <a:pPr marL="285750" indent="-285750">
              <a:spcAft>
                <a:spcPts val="600"/>
              </a:spcAft>
              <a:buFont typeface="Arial" panose="020B0604020202020204" pitchFamily="34" charset="0"/>
              <a:buChar char="•"/>
            </a:pPr>
            <a:r>
              <a:rPr lang="da-DK" dirty="0" smtClean="0"/>
              <a:t>i </a:t>
            </a:r>
            <a:r>
              <a:rPr lang="da-DK" dirty="0"/>
              <a:t>hvor høj grad opgaveformuleringen er besvaret</a:t>
            </a:r>
          </a:p>
          <a:p>
            <a:pPr marL="285750" indent="-285750">
              <a:spcAft>
                <a:spcPts val="600"/>
              </a:spcAft>
              <a:buFont typeface="Arial" panose="020B0604020202020204" pitchFamily="34" charset="0"/>
              <a:buChar char="•"/>
            </a:pPr>
            <a:r>
              <a:rPr lang="da-DK" dirty="0" smtClean="0"/>
              <a:t>undersøgelse </a:t>
            </a:r>
            <a:r>
              <a:rPr lang="da-DK" dirty="0"/>
              <a:t>og analyse af projektets problemstilling</a:t>
            </a:r>
          </a:p>
          <a:p>
            <a:pPr marL="285750" indent="-285750">
              <a:spcAft>
                <a:spcPts val="600"/>
              </a:spcAft>
              <a:buFont typeface="Arial" panose="020B0604020202020204" pitchFamily="34" charset="0"/>
              <a:buChar char="•"/>
            </a:pPr>
            <a:r>
              <a:rPr lang="da-DK" dirty="0" smtClean="0"/>
              <a:t>relevant </a:t>
            </a:r>
            <a:r>
              <a:rPr lang="da-DK" dirty="0"/>
              <a:t>udvælgelse, kombination og anvendelse af viden og metoder fra de indgående fag</a:t>
            </a:r>
          </a:p>
          <a:p>
            <a:pPr marL="285750" indent="-285750">
              <a:spcAft>
                <a:spcPts val="600"/>
              </a:spcAft>
              <a:buFont typeface="Arial" panose="020B0604020202020204" pitchFamily="34" charset="0"/>
              <a:buChar char="•"/>
            </a:pPr>
            <a:r>
              <a:rPr lang="da-DK" dirty="0" smtClean="0"/>
              <a:t>kombination </a:t>
            </a:r>
            <a:r>
              <a:rPr lang="da-DK" dirty="0"/>
              <a:t>af praksis, data og teori i behandling af problemstillingen</a:t>
            </a:r>
          </a:p>
          <a:p>
            <a:pPr marL="285750" indent="-285750">
              <a:spcAft>
                <a:spcPts val="600"/>
              </a:spcAft>
              <a:buFont typeface="Arial" panose="020B0604020202020204" pitchFamily="34" charset="0"/>
              <a:buChar char="•"/>
            </a:pPr>
            <a:r>
              <a:rPr lang="da-DK" dirty="0" smtClean="0"/>
              <a:t>faglig </a:t>
            </a:r>
            <a:r>
              <a:rPr lang="da-DK" dirty="0"/>
              <a:t>dybde og perspektiv</a:t>
            </a:r>
          </a:p>
          <a:p>
            <a:pPr marL="285750" indent="-285750">
              <a:spcAft>
                <a:spcPts val="600"/>
              </a:spcAft>
              <a:buFont typeface="Arial" panose="020B0604020202020204" pitchFamily="34" charset="0"/>
              <a:buChar char="•"/>
            </a:pPr>
            <a:r>
              <a:rPr lang="da-DK" dirty="0" smtClean="0"/>
              <a:t>projektarbejdets </a:t>
            </a:r>
            <a:r>
              <a:rPr lang="da-DK" dirty="0"/>
              <a:t>planlægning og begrundelser for faglige og metodiske valg</a:t>
            </a:r>
          </a:p>
          <a:p>
            <a:pPr marL="285750" indent="-285750">
              <a:spcAft>
                <a:spcPts val="600"/>
              </a:spcAft>
              <a:buFont typeface="Arial" panose="020B0604020202020204" pitchFamily="34" charset="0"/>
              <a:buChar char="•"/>
            </a:pPr>
            <a:r>
              <a:rPr lang="da-DK" dirty="0" smtClean="0"/>
              <a:t>beherskelse </a:t>
            </a:r>
            <a:r>
              <a:rPr lang="da-DK" dirty="0"/>
              <a:t>af fremstillingsformen i en faglig skriftlig opgavebesvarelse.</a:t>
            </a:r>
          </a:p>
        </p:txBody>
      </p:sp>
      <p:sp>
        <p:nvSpPr>
          <p:cNvPr id="7" name="Pladsholder til dato 6"/>
          <p:cNvSpPr>
            <a:spLocks noGrp="1"/>
          </p:cNvSpPr>
          <p:nvPr>
            <p:ph type="dt" sz="half" idx="10"/>
          </p:nvPr>
        </p:nvSpPr>
        <p:spPr/>
        <p:txBody>
          <a:bodyPr/>
          <a:lstStyle/>
          <a:p>
            <a:r>
              <a:rPr lang="da-DK" smtClean="0"/>
              <a:t>16. januar 2020</a:t>
            </a:r>
            <a:endParaRPr lang="da-DK" dirty="0"/>
          </a:p>
        </p:txBody>
      </p:sp>
      <p:sp>
        <p:nvSpPr>
          <p:cNvPr id="8" name="Pladsholder til sidefod 7"/>
          <p:cNvSpPr>
            <a:spLocks noGrp="1"/>
          </p:cNvSpPr>
          <p:nvPr>
            <p:ph type="ftr" sz="quarter" idx="11"/>
          </p:nvPr>
        </p:nvSpPr>
        <p:spPr/>
        <p:txBody>
          <a:bodyPr/>
          <a:lstStyle/>
          <a:p>
            <a:r>
              <a:rPr lang="da-DK" smtClean="0"/>
              <a:t>FIP teknisk EUX, EO/EOP</a:t>
            </a:r>
            <a:endParaRPr lang="da-DK" dirty="0"/>
          </a:p>
        </p:txBody>
      </p:sp>
      <p:sp>
        <p:nvSpPr>
          <p:cNvPr id="9" name="Pladsholder til slidenummer 8"/>
          <p:cNvSpPr>
            <a:spLocks noGrp="1"/>
          </p:cNvSpPr>
          <p:nvPr>
            <p:ph type="sldNum" sz="quarter" idx="12"/>
          </p:nvPr>
        </p:nvSpPr>
        <p:spPr/>
        <p:txBody>
          <a:bodyPr/>
          <a:lstStyle/>
          <a:p>
            <a:fld id="{24C8C45C-947F-4981-8B3F-4F32E973C901}" type="slidenum">
              <a:rPr lang="da-DK" smtClean="0"/>
              <a:pPr/>
              <a:t>13</a:t>
            </a:fld>
            <a:endParaRPr lang="da-DK" dirty="0"/>
          </a:p>
        </p:txBody>
      </p:sp>
    </p:spTree>
    <p:extLst>
      <p:ext uri="{BB962C8B-B14F-4D97-AF65-F5344CB8AC3E}">
        <p14:creationId xmlns:p14="http://schemas.microsoft.com/office/powerpoint/2010/main" val="3776050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4.3. </a:t>
            </a:r>
            <a:r>
              <a:rPr lang="da-DK" dirty="0" smtClean="0"/>
              <a:t>Bedømmelseskriterier, EOP</a:t>
            </a:r>
            <a:endParaRPr lang="da-DK" dirty="0"/>
          </a:p>
        </p:txBody>
      </p:sp>
      <p:sp>
        <p:nvSpPr>
          <p:cNvPr id="3" name="Rektangel 2"/>
          <p:cNvSpPr/>
          <p:nvPr/>
        </p:nvSpPr>
        <p:spPr>
          <a:xfrm>
            <a:off x="541474" y="1767900"/>
            <a:ext cx="7057189" cy="3170099"/>
          </a:xfrm>
          <a:prstGeom prst="rect">
            <a:avLst/>
          </a:prstGeom>
        </p:spPr>
        <p:txBody>
          <a:bodyPr wrap="square">
            <a:spAutoFit/>
          </a:bodyPr>
          <a:lstStyle/>
          <a:p>
            <a:pPr>
              <a:spcAft>
                <a:spcPts val="600"/>
              </a:spcAft>
            </a:pPr>
            <a:r>
              <a:rPr lang="da-DK" b="1" dirty="0"/>
              <a:t>Ved den mundtlige eksamination lægges vægt på:</a:t>
            </a:r>
          </a:p>
          <a:p>
            <a:pPr marL="285750" indent="-285750">
              <a:spcAft>
                <a:spcPts val="600"/>
              </a:spcAft>
              <a:buFont typeface="Arial" panose="020B0604020202020204" pitchFamily="34" charset="0"/>
              <a:buChar char="•"/>
            </a:pPr>
            <a:r>
              <a:rPr lang="da-DK" dirty="0" smtClean="0"/>
              <a:t>den </a:t>
            </a:r>
            <a:r>
              <a:rPr lang="da-DK" dirty="0"/>
              <a:t>mundtlige præsentation af projektet og dets vigtigste konklusioner</a:t>
            </a:r>
          </a:p>
          <a:p>
            <a:pPr marL="285750" indent="-285750">
              <a:spcAft>
                <a:spcPts val="600"/>
              </a:spcAft>
              <a:buFont typeface="Arial" panose="020B0604020202020204" pitchFamily="34" charset="0"/>
              <a:buChar char="•"/>
            </a:pPr>
            <a:r>
              <a:rPr lang="da-DK" dirty="0" smtClean="0"/>
              <a:t>faglig </a:t>
            </a:r>
            <a:r>
              <a:rPr lang="da-DK" dirty="0"/>
              <a:t>dybde og selvstændighed i den faglige dialog om projektet</a:t>
            </a:r>
          </a:p>
          <a:p>
            <a:pPr marL="285750" indent="-285750">
              <a:spcAft>
                <a:spcPts val="600"/>
              </a:spcAft>
              <a:buFont typeface="Arial" panose="020B0604020202020204" pitchFamily="34" charset="0"/>
              <a:buChar char="•"/>
            </a:pPr>
            <a:r>
              <a:rPr lang="da-DK" dirty="0" smtClean="0"/>
              <a:t>forståelse </a:t>
            </a:r>
            <a:r>
              <a:rPr lang="da-DK" dirty="0"/>
              <a:t>af de indgående fags og faglige metoders muligheder og begrænsninger i forhold til arbejdet med den </a:t>
            </a:r>
            <a:r>
              <a:rPr lang="da-DK" dirty="0" smtClean="0"/>
              <a:t>valgte problemstilling</a:t>
            </a:r>
            <a:endParaRPr lang="da-DK" dirty="0"/>
          </a:p>
          <a:p>
            <a:pPr marL="285750" indent="-285750">
              <a:spcAft>
                <a:spcPts val="600"/>
              </a:spcAft>
              <a:buFont typeface="Arial" panose="020B0604020202020204" pitchFamily="34" charset="0"/>
              <a:buChar char="•"/>
            </a:pPr>
            <a:r>
              <a:rPr lang="da-DK" dirty="0" smtClean="0"/>
              <a:t>refleksion </a:t>
            </a:r>
            <a:r>
              <a:rPr lang="da-DK" dirty="0"/>
              <a:t>over de anvendte metoder i forhold til gennemførelse af det konkrete projektforløb.</a:t>
            </a:r>
          </a:p>
        </p:txBody>
      </p:sp>
      <p:sp>
        <p:nvSpPr>
          <p:cNvPr id="4" name="Pladsholder til dato 3"/>
          <p:cNvSpPr>
            <a:spLocks noGrp="1"/>
          </p:cNvSpPr>
          <p:nvPr>
            <p:ph type="dt" sz="half" idx="10"/>
          </p:nvPr>
        </p:nvSpPr>
        <p:spPr/>
        <p:txBody>
          <a:bodyPr/>
          <a:lstStyle/>
          <a:p>
            <a:r>
              <a:rPr lang="da-DK" smtClean="0"/>
              <a:t>16. januar 2020</a:t>
            </a:r>
            <a:endParaRPr lang="da-DK" dirty="0"/>
          </a:p>
        </p:txBody>
      </p:sp>
      <p:sp>
        <p:nvSpPr>
          <p:cNvPr id="5" name="Pladsholder til sidefod 4"/>
          <p:cNvSpPr>
            <a:spLocks noGrp="1"/>
          </p:cNvSpPr>
          <p:nvPr>
            <p:ph type="ftr" sz="quarter" idx="11"/>
          </p:nvPr>
        </p:nvSpPr>
        <p:spPr/>
        <p:txBody>
          <a:bodyPr/>
          <a:lstStyle/>
          <a:p>
            <a:r>
              <a:rPr lang="da-DK" smtClean="0"/>
              <a:t>FIP teknisk EUX, EO/EOP</a:t>
            </a:r>
            <a:endParaRPr lang="da-DK" dirty="0"/>
          </a:p>
        </p:txBody>
      </p:sp>
      <p:sp>
        <p:nvSpPr>
          <p:cNvPr id="7" name="Pladsholder til slidenummer 6"/>
          <p:cNvSpPr>
            <a:spLocks noGrp="1"/>
          </p:cNvSpPr>
          <p:nvPr>
            <p:ph type="sldNum" sz="quarter" idx="12"/>
          </p:nvPr>
        </p:nvSpPr>
        <p:spPr/>
        <p:txBody>
          <a:bodyPr/>
          <a:lstStyle/>
          <a:p>
            <a:fld id="{24C8C45C-947F-4981-8B3F-4F32E973C901}" type="slidenum">
              <a:rPr lang="da-DK" smtClean="0"/>
              <a:pPr/>
              <a:t>14</a:t>
            </a:fld>
            <a:endParaRPr lang="da-DK" dirty="0"/>
          </a:p>
        </p:txBody>
      </p:sp>
    </p:spTree>
    <p:extLst>
      <p:ext uri="{BB962C8B-B14F-4D97-AF65-F5344CB8AC3E}">
        <p14:creationId xmlns:p14="http://schemas.microsoft.com/office/powerpoint/2010/main" val="3217763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Studieplan</a:t>
            </a:r>
            <a:endParaRPr lang="da-DK" dirty="0"/>
          </a:p>
        </p:txBody>
      </p:sp>
      <p:sp>
        <p:nvSpPr>
          <p:cNvPr id="6" name="Pladsholder til dato 5"/>
          <p:cNvSpPr>
            <a:spLocks noGrp="1"/>
          </p:cNvSpPr>
          <p:nvPr>
            <p:ph type="dt" sz="half" idx="10"/>
          </p:nvPr>
        </p:nvSpPr>
        <p:spPr/>
        <p:txBody>
          <a:bodyPr/>
          <a:lstStyle/>
          <a:p>
            <a:r>
              <a:rPr lang="da-DK" smtClean="0"/>
              <a:t>16. januar 2020</a:t>
            </a:r>
            <a:endParaRPr lang="da-DK" dirty="0"/>
          </a:p>
        </p:txBody>
      </p:sp>
      <p:sp>
        <p:nvSpPr>
          <p:cNvPr id="7" name="Pladsholder til sidefod 6"/>
          <p:cNvSpPr>
            <a:spLocks noGrp="1"/>
          </p:cNvSpPr>
          <p:nvPr>
            <p:ph type="ftr" sz="quarter" idx="11"/>
          </p:nvPr>
        </p:nvSpPr>
        <p:spPr/>
        <p:txBody>
          <a:bodyPr/>
          <a:lstStyle/>
          <a:p>
            <a:r>
              <a:rPr lang="da-DK" smtClean="0"/>
              <a:t>FIP teknisk EUX, EO/EOP</a:t>
            </a:r>
            <a:endParaRPr lang="da-DK" dirty="0"/>
          </a:p>
        </p:txBody>
      </p:sp>
      <p:sp>
        <p:nvSpPr>
          <p:cNvPr id="8" name="Pladsholder til slidenummer 7"/>
          <p:cNvSpPr>
            <a:spLocks noGrp="1"/>
          </p:cNvSpPr>
          <p:nvPr>
            <p:ph type="sldNum" sz="quarter" idx="12"/>
          </p:nvPr>
        </p:nvSpPr>
        <p:spPr/>
        <p:txBody>
          <a:bodyPr/>
          <a:lstStyle/>
          <a:p>
            <a:fld id="{24C8C45C-947F-4981-8B3F-4F32E973C901}" type="slidenum">
              <a:rPr lang="da-DK" smtClean="0"/>
              <a:pPr/>
              <a:t>15</a:t>
            </a:fld>
            <a:endParaRPr lang="da-DK" dirty="0"/>
          </a:p>
        </p:txBody>
      </p:sp>
      <p:sp>
        <p:nvSpPr>
          <p:cNvPr id="9" name="Rektangel 8"/>
          <p:cNvSpPr/>
          <p:nvPr/>
        </p:nvSpPr>
        <p:spPr>
          <a:xfrm>
            <a:off x="540000" y="1085654"/>
            <a:ext cx="8842248" cy="5339923"/>
          </a:xfrm>
          <a:prstGeom prst="rect">
            <a:avLst/>
          </a:prstGeom>
        </p:spPr>
        <p:txBody>
          <a:bodyPr wrap="square">
            <a:spAutoFit/>
          </a:bodyPr>
          <a:lstStyle/>
          <a:p>
            <a:pPr>
              <a:spcAft>
                <a:spcPts val="600"/>
              </a:spcAft>
            </a:pPr>
            <a:r>
              <a:rPr lang="da-DK" dirty="0"/>
              <a:t>B</a:t>
            </a:r>
            <a:r>
              <a:rPr lang="da-DK" dirty="0" smtClean="0"/>
              <a:t>eskriver </a:t>
            </a:r>
            <a:r>
              <a:rPr lang="da-DK" dirty="0"/>
              <a:t>progressionen gennem forløbene i </a:t>
            </a:r>
            <a:r>
              <a:rPr lang="da-DK" dirty="0" smtClean="0"/>
              <a:t>EO, </a:t>
            </a:r>
            <a:r>
              <a:rPr lang="da-DK" dirty="0"/>
              <a:t>og </a:t>
            </a:r>
            <a:r>
              <a:rPr lang="da-DK" dirty="0" smtClean="0"/>
              <a:t>at de </a:t>
            </a:r>
            <a:r>
              <a:rPr lang="da-DK" dirty="0"/>
              <a:t>flerfaglige projektforløb fordeles jævnt hen over </a:t>
            </a:r>
            <a:r>
              <a:rPr lang="da-DK" dirty="0" err="1" smtClean="0"/>
              <a:t>EOs</a:t>
            </a:r>
            <a:r>
              <a:rPr lang="da-DK" dirty="0" smtClean="0"/>
              <a:t> </a:t>
            </a:r>
            <a:r>
              <a:rPr lang="da-DK" dirty="0"/>
              <a:t>skoleperioder.</a:t>
            </a:r>
          </a:p>
          <a:p>
            <a:pPr>
              <a:spcAft>
                <a:spcPts val="600"/>
              </a:spcAft>
            </a:pPr>
            <a:r>
              <a:rPr lang="da-DK" dirty="0"/>
              <a:t>O</a:t>
            </a:r>
            <a:r>
              <a:rPr lang="da-DK" dirty="0" smtClean="0"/>
              <a:t>mfatter </a:t>
            </a:r>
            <a:r>
              <a:rPr lang="da-DK" dirty="0"/>
              <a:t>blandt </a:t>
            </a:r>
            <a:r>
              <a:rPr lang="da-DK" dirty="0" smtClean="0"/>
              <a:t>andet progression </a:t>
            </a:r>
            <a:r>
              <a:rPr lang="da-DK" dirty="0"/>
              <a:t>i arbejdet med tværgående studiemetoder indenfor</a:t>
            </a:r>
            <a:r>
              <a:rPr lang="da-DK" dirty="0" smtClean="0"/>
              <a:t>:</a:t>
            </a:r>
          </a:p>
          <a:p>
            <a:endParaRPr lang="da-DK" dirty="0"/>
          </a:p>
          <a:p>
            <a:pPr marL="285750" indent="-285750">
              <a:spcAft>
                <a:spcPts val="600"/>
              </a:spcAft>
              <a:buFont typeface="Arial" panose="020B0604020202020204" pitchFamily="34" charset="0"/>
              <a:buChar char="•"/>
            </a:pPr>
            <a:r>
              <a:rPr lang="da-DK" dirty="0" smtClean="0"/>
              <a:t>metoder </a:t>
            </a:r>
            <a:r>
              <a:rPr lang="da-DK" dirty="0"/>
              <a:t>til problemformulering, planlægning og gennemførelse af problembaseret projektarbejde på tværs af fag</a:t>
            </a:r>
          </a:p>
          <a:p>
            <a:pPr marL="285750" indent="-285750">
              <a:spcAft>
                <a:spcPts val="600"/>
              </a:spcAft>
              <a:buFont typeface="Arial" panose="020B0604020202020204" pitchFamily="34" charset="0"/>
              <a:buChar char="•"/>
            </a:pPr>
            <a:r>
              <a:rPr lang="da-DK" dirty="0" smtClean="0"/>
              <a:t>informationssøgning</a:t>
            </a:r>
            <a:r>
              <a:rPr lang="da-DK" dirty="0"/>
              <a:t>, herunder kildetyper, søgestrategier, søgemetoder, metoder til </a:t>
            </a:r>
            <a:r>
              <a:rPr lang="da-DK" dirty="0" smtClean="0"/>
              <a:t>kildekritik </a:t>
            </a:r>
            <a:r>
              <a:rPr lang="da-DK" dirty="0"/>
              <a:t>og formalia </a:t>
            </a:r>
            <a:r>
              <a:rPr lang="da-DK" dirty="0" smtClean="0"/>
              <a:t>vedrørende anvendelse </a:t>
            </a:r>
            <a:r>
              <a:rPr lang="da-DK" dirty="0"/>
              <a:t>og angivelse af kilder</a:t>
            </a:r>
          </a:p>
          <a:p>
            <a:pPr marL="285750" indent="-285750">
              <a:spcAft>
                <a:spcPts val="600"/>
              </a:spcAft>
              <a:buFont typeface="Arial" panose="020B0604020202020204" pitchFamily="34" charset="0"/>
              <a:buChar char="•"/>
            </a:pPr>
            <a:r>
              <a:rPr lang="da-DK" dirty="0" smtClean="0"/>
              <a:t>læsestrategier </a:t>
            </a:r>
            <a:r>
              <a:rPr lang="da-DK" dirty="0"/>
              <a:t>og notatteknik</a:t>
            </a:r>
          </a:p>
          <a:p>
            <a:pPr marL="285750" indent="-285750">
              <a:spcAft>
                <a:spcPts val="600"/>
              </a:spcAft>
              <a:buFont typeface="Arial" panose="020B0604020202020204" pitchFamily="34" charset="0"/>
              <a:buChar char="•"/>
            </a:pPr>
            <a:r>
              <a:rPr lang="da-DK" dirty="0" smtClean="0"/>
              <a:t>skrivehandlinger </a:t>
            </a:r>
            <a:r>
              <a:rPr lang="da-DK" dirty="0"/>
              <a:t>og fremstillingsformer i fagene og på tværs af fag, herunder sprogrigtighed og </a:t>
            </a:r>
            <a:r>
              <a:rPr lang="da-DK" dirty="0" smtClean="0"/>
              <a:t>argumentation </a:t>
            </a:r>
            <a:r>
              <a:rPr lang="da-DK" dirty="0" err="1" smtClean="0"/>
              <a:t>kollaborative</a:t>
            </a:r>
            <a:r>
              <a:rPr lang="da-DK" dirty="0" smtClean="0"/>
              <a:t> </a:t>
            </a:r>
            <a:r>
              <a:rPr lang="da-DK" dirty="0"/>
              <a:t>og individuelle skrivemetoder til læring og formidling</a:t>
            </a:r>
          </a:p>
          <a:p>
            <a:pPr marL="285750" indent="-285750">
              <a:spcAft>
                <a:spcPts val="600"/>
              </a:spcAft>
              <a:buFont typeface="Arial" panose="020B0604020202020204" pitchFamily="34" charset="0"/>
              <a:buChar char="•"/>
            </a:pPr>
            <a:r>
              <a:rPr lang="da-DK" dirty="0" smtClean="0"/>
              <a:t>mundtlige</a:t>
            </a:r>
            <a:r>
              <a:rPr lang="da-DK" dirty="0"/>
              <a:t>, skriftlige og digitale præsentationsformer</a:t>
            </a:r>
          </a:p>
          <a:p>
            <a:pPr marL="285750" indent="-285750">
              <a:spcAft>
                <a:spcPts val="600"/>
              </a:spcAft>
              <a:buFont typeface="Arial" panose="020B0604020202020204" pitchFamily="34" charset="0"/>
              <a:buChar char="•"/>
            </a:pPr>
            <a:r>
              <a:rPr lang="da-DK" dirty="0" smtClean="0"/>
              <a:t>metoder </a:t>
            </a:r>
            <a:r>
              <a:rPr lang="da-DK" dirty="0"/>
              <a:t>til procesorienteret evaluering og fremadrettet feedback, herunder udbytte af faglig vejledning og evaluering af </a:t>
            </a:r>
            <a:r>
              <a:rPr lang="da-DK" dirty="0" smtClean="0"/>
              <a:t>eget arbejde</a:t>
            </a:r>
            <a:r>
              <a:rPr lang="da-DK" dirty="0"/>
              <a:t>.</a:t>
            </a:r>
          </a:p>
        </p:txBody>
      </p:sp>
    </p:spTree>
    <p:extLst>
      <p:ext uri="{BB962C8B-B14F-4D97-AF65-F5344CB8AC3E}">
        <p14:creationId xmlns:p14="http://schemas.microsoft.com/office/powerpoint/2010/main" val="1232192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Undervisningsbeskrivelse</a:t>
            </a:r>
            <a:endParaRPr lang="da-DK" dirty="0"/>
          </a:p>
        </p:txBody>
      </p:sp>
      <p:sp>
        <p:nvSpPr>
          <p:cNvPr id="5" name="Pladsholder til dato 4"/>
          <p:cNvSpPr>
            <a:spLocks noGrp="1"/>
          </p:cNvSpPr>
          <p:nvPr>
            <p:ph type="dt" sz="half" idx="10"/>
          </p:nvPr>
        </p:nvSpPr>
        <p:spPr/>
        <p:txBody>
          <a:bodyPr/>
          <a:lstStyle/>
          <a:p>
            <a:r>
              <a:rPr lang="da-DK" smtClean="0"/>
              <a:t>16. januar 2020</a:t>
            </a:r>
            <a:endParaRPr lang="da-DK" dirty="0"/>
          </a:p>
        </p:txBody>
      </p:sp>
      <p:sp>
        <p:nvSpPr>
          <p:cNvPr id="6" name="Pladsholder til sidefod 5"/>
          <p:cNvSpPr>
            <a:spLocks noGrp="1"/>
          </p:cNvSpPr>
          <p:nvPr>
            <p:ph type="ftr" sz="quarter" idx="11"/>
          </p:nvPr>
        </p:nvSpPr>
        <p:spPr/>
        <p:txBody>
          <a:bodyPr/>
          <a:lstStyle/>
          <a:p>
            <a:r>
              <a:rPr lang="da-DK" smtClean="0"/>
              <a:t>FIP teknisk EUX, EO/EOP</a:t>
            </a:r>
            <a:endParaRPr lang="da-DK" dirty="0"/>
          </a:p>
        </p:txBody>
      </p:sp>
      <p:sp>
        <p:nvSpPr>
          <p:cNvPr id="7" name="Pladsholder til slidenummer 6"/>
          <p:cNvSpPr>
            <a:spLocks noGrp="1"/>
          </p:cNvSpPr>
          <p:nvPr>
            <p:ph type="sldNum" sz="quarter" idx="12"/>
          </p:nvPr>
        </p:nvSpPr>
        <p:spPr/>
        <p:txBody>
          <a:bodyPr/>
          <a:lstStyle/>
          <a:p>
            <a:fld id="{24C8C45C-947F-4981-8B3F-4F32E973C901}" type="slidenum">
              <a:rPr lang="da-DK" smtClean="0"/>
              <a:pPr/>
              <a:t>16</a:t>
            </a:fld>
            <a:endParaRPr lang="da-DK" dirty="0"/>
          </a:p>
        </p:txBody>
      </p:sp>
      <p:sp>
        <p:nvSpPr>
          <p:cNvPr id="9" name="Rektangel 8"/>
          <p:cNvSpPr/>
          <p:nvPr/>
        </p:nvSpPr>
        <p:spPr>
          <a:xfrm>
            <a:off x="817200" y="1980891"/>
            <a:ext cx="7384968" cy="2339102"/>
          </a:xfrm>
          <a:prstGeom prst="rect">
            <a:avLst/>
          </a:prstGeom>
        </p:spPr>
        <p:txBody>
          <a:bodyPr wrap="square">
            <a:spAutoFit/>
          </a:bodyPr>
          <a:lstStyle/>
          <a:p>
            <a:pPr marL="285750" indent="-285750">
              <a:spcBef>
                <a:spcPts val="600"/>
              </a:spcBef>
              <a:buFont typeface="Arial" panose="020B0604020202020204" pitchFamily="34" charset="0"/>
              <a:buChar char="•"/>
            </a:pPr>
            <a:r>
              <a:rPr lang="da-DK" dirty="0" smtClean="0"/>
              <a:t>oversigt </a:t>
            </a:r>
            <a:r>
              <a:rPr lang="da-DK" dirty="0"/>
              <a:t>over de afholdte projektforløb, deres </a:t>
            </a:r>
            <a:r>
              <a:rPr lang="da-DK" dirty="0" smtClean="0"/>
              <a:t>temaer og problemstillinger</a:t>
            </a:r>
          </a:p>
          <a:p>
            <a:pPr marL="285750" indent="-285750">
              <a:spcBef>
                <a:spcPts val="600"/>
              </a:spcBef>
              <a:buFont typeface="Arial" panose="020B0604020202020204" pitchFamily="34" charset="0"/>
              <a:buChar char="•"/>
            </a:pPr>
            <a:r>
              <a:rPr lang="da-DK" dirty="0" smtClean="0"/>
              <a:t>undervisningstid </a:t>
            </a:r>
            <a:r>
              <a:rPr lang="da-DK" dirty="0"/>
              <a:t>og </a:t>
            </a:r>
            <a:r>
              <a:rPr lang="da-DK" dirty="0" smtClean="0"/>
              <a:t>fordybelsestid</a:t>
            </a:r>
          </a:p>
          <a:p>
            <a:pPr marL="285750" indent="-285750">
              <a:spcBef>
                <a:spcPts val="600"/>
              </a:spcBef>
              <a:buFont typeface="Arial" panose="020B0604020202020204" pitchFamily="34" charset="0"/>
              <a:buChar char="•"/>
            </a:pPr>
            <a:r>
              <a:rPr lang="da-DK" dirty="0" smtClean="0"/>
              <a:t>fagkombinationer</a:t>
            </a:r>
            <a:r>
              <a:rPr lang="da-DK" dirty="0"/>
              <a:t>, obligatorisk viden og metoder fra </a:t>
            </a:r>
            <a:r>
              <a:rPr lang="da-DK" dirty="0" smtClean="0"/>
              <a:t>fagene</a:t>
            </a:r>
          </a:p>
          <a:p>
            <a:pPr marL="285750" indent="-285750">
              <a:spcBef>
                <a:spcPts val="600"/>
              </a:spcBef>
              <a:buFont typeface="Arial" panose="020B0604020202020204" pitchFamily="34" charset="0"/>
              <a:buChar char="•"/>
            </a:pPr>
            <a:r>
              <a:rPr lang="da-DK" dirty="0" smtClean="0"/>
              <a:t>hvilke af erhvervsområdets </a:t>
            </a:r>
            <a:r>
              <a:rPr lang="da-DK" dirty="0"/>
              <a:t>faglige mål og studiemetoder, der har været i </a:t>
            </a:r>
            <a:r>
              <a:rPr lang="da-DK" dirty="0" smtClean="0"/>
              <a:t>fokus</a:t>
            </a:r>
          </a:p>
          <a:p>
            <a:pPr marL="285750" indent="-285750">
              <a:spcBef>
                <a:spcPts val="600"/>
              </a:spcBef>
              <a:buFont typeface="Arial" panose="020B0604020202020204" pitchFamily="34" charset="0"/>
              <a:buChar char="•"/>
            </a:pPr>
            <a:r>
              <a:rPr lang="da-DK" dirty="0" smtClean="0"/>
              <a:t>skriftlige </a:t>
            </a:r>
            <a:r>
              <a:rPr lang="da-DK" dirty="0"/>
              <a:t>produktkrav og evalueringsform.</a:t>
            </a:r>
          </a:p>
        </p:txBody>
      </p:sp>
    </p:spTree>
    <p:extLst>
      <p:ext uri="{BB962C8B-B14F-4D97-AF65-F5344CB8AC3E}">
        <p14:creationId xmlns:p14="http://schemas.microsoft.com/office/powerpoint/2010/main" val="3987379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Den gode opgaveformulering </a:t>
            </a:r>
          </a:p>
        </p:txBody>
      </p:sp>
      <p:sp>
        <p:nvSpPr>
          <p:cNvPr id="5" name="Pladsholder til dato 4"/>
          <p:cNvSpPr>
            <a:spLocks noGrp="1"/>
          </p:cNvSpPr>
          <p:nvPr>
            <p:ph type="dt" sz="half" idx="10"/>
          </p:nvPr>
        </p:nvSpPr>
        <p:spPr/>
        <p:txBody>
          <a:bodyPr/>
          <a:lstStyle/>
          <a:p>
            <a:r>
              <a:rPr lang="da-DK" smtClean="0"/>
              <a:t>16. januar 2020</a:t>
            </a:r>
            <a:endParaRPr lang="da-DK" dirty="0"/>
          </a:p>
        </p:txBody>
      </p:sp>
      <p:sp>
        <p:nvSpPr>
          <p:cNvPr id="6" name="Pladsholder til sidefod 5"/>
          <p:cNvSpPr>
            <a:spLocks noGrp="1"/>
          </p:cNvSpPr>
          <p:nvPr>
            <p:ph type="ftr" sz="quarter" idx="11"/>
          </p:nvPr>
        </p:nvSpPr>
        <p:spPr/>
        <p:txBody>
          <a:bodyPr/>
          <a:lstStyle/>
          <a:p>
            <a:r>
              <a:rPr lang="da-DK" smtClean="0"/>
              <a:t>FIP teknisk EUX, EO/EOP</a:t>
            </a:r>
            <a:endParaRPr lang="da-DK" dirty="0"/>
          </a:p>
        </p:txBody>
      </p:sp>
      <p:sp>
        <p:nvSpPr>
          <p:cNvPr id="7" name="Pladsholder til slidenummer 6"/>
          <p:cNvSpPr>
            <a:spLocks noGrp="1"/>
          </p:cNvSpPr>
          <p:nvPr>
            <p:ph type="sldNum" sz="quarter" idx="12"/>
          </p:nvPr>
        </p:nvSpPr>
        <p:spPr/>
        <p:txBody>
          <a:bodyPr/>
          <a:lstStyle/>
          <a:p>
            <a:fld id="{24C8C45C-947F-4981-8B3F-4F32E973C901}" type="slidenum">
              <a:rPr lang="da-DK" smtClean="0"/>
              <a:pPr/>
              <a:t>17</a:t>
            </a:fld>
            <a:endParaRPr lang="da-DK" dirty="0"/>
          </a:p>
        </p:txBody>
      </p:sp>
      <p:sp>
        <p:nvSpPr>
          <p:cNvPr id="9" name="Rektangel 8"/>
          <p:cNvSpPr/>
          <p:nvPr/>
        </p:nvSpPr>
        <p:spPr>
          <a:xfrm>
            <a:off x="817200" y="1719501"/>
            <a:ext cx="7503840" cy="3400931"/>
          </a:xfrm>
          <a:prstGeom prst="rect">
            <a:avLst/>
          </a:prstGeom>
        </p:spPr>
        <p:txBody>
          <a:bodyPr wrap="square">
            <a:spAutoFit/>
          </a:bodyPr>
          <a:lstStyle/>
          <a:p>
            <a:pPr>
              <a:spcAft>
                <a:spcPts val="600"/>
              </a:spcAft>
            </a:pPr>
            <a:r>
              <a:rPr lang="da-DK" dirty="0" smtClean="0"/>
              <a:t>kan </a:t>
            </a:r>
            <a:r>
              <a:rPr lang="da-DK" dirty="0"/>
              <a:t>således karakteriseres ved følgende punkter:</a:t>
            </a:r>
          </a:p>
          <a:p>
            <a:pPr marL="285750" indent="-285750">
              <a:spcAft>
                <a:spcPts val="600"/>
              </a:spcAft>
              <a:buFont typeface="Arial" panose="020B0604020202020204" pitchFamily="34" charset="0"/>
              <a:buChar char="•"/>
            </a:pPr>
            <a:r>
              <a:rPr lang="da-DK" dirty="0" smtClean="0"/>
              <a:t>det </a:t>
            </a:r>
            <a:r>
              <a:rPr lang="da-DK" dirty="0"/>
              <a:t>tydeligt fremgår hvad der skal undersøges</a:t>
            </a:r>
          </a:p>
          <a:p>
            <a:pPr marL="285750" indent="-285750">
              <a:spcAft>
                <a:spcPts val="600"/>
              </a:spcAft>
              <a:buFont typeface="Arial" panose="020B0604020202020204" pitchFamily="34" charset="0"/>
              <a:buChar char="•"/>
            </a:pPr>
            <a:r>
              <a:rPr lang="da-DK" dirty="0" smtClean="0"/>
              <a:t>er </a:t>
            </a:r>
            <a:r>
              <a:rPr lang="da-DK" dirty="0"/>
              <a:t>konkret og afgrænset</a:t>
            </a:r>
          </a:p>
          <a:p>
            <a:pPr marL="285750" indent="-285750">
              <a:spcAft>
                <a:spcPts val="600"/>
              </a:spcAft>
              <a:buFont typeface="Arial" panose="020B0604020202020204" pitchFamily="34" charset="0"/>
              <a:buChar char="•"/>
            </a:pPr>
            <a:r>
              <a:rPr lang="da-DK" dirty="0" smtClean="0"/>
              <a:t>indeholder </a:t>
            </a:r>
            <a:r>
              <a:rPr lang="da-DK" dirty="0"/>
              <a:t>fagspecifikke såvel som tværgående faglige krav</a:t>
            </a:r>
          </a:p>
          <a:p>
            <a:pPr marL="285750" indent="-285750">
              <a:spcAft>
                <a:spcPts val="600"/>
              </a:spcAft>
              <a:buFont typeface="Arial" panose="020B0604020202020204" pitchFamily="34" charset="0"/>
              <a:buChar char="•"/>
            </a:pPr>
            <a:r>
              <a:rPr lang="da-DK" dirty="0" smtClean="0"/>
              <a:t>indeholder </a:t>
            </a:r>
            <a:r>
              <a:rPr lang="da-DK" dirty="0"/>
              <a:t>forskellige taksonomiske niveauer</a:t>
            </a:r>
          </a:p>
          <a:p>
            <a:pPr marL="285750" indent="-285750">
              <a:spcAft>
                <a:spcPts val="600"/>
              </a:spcAft>
              <a:buFont typeface="Arial" panose="020B0604020202020204" pitchFamily="34" charset="0"/>
              <a:buChar char="•"/>
            </a:pPr>
            <a:r>
              <a:rPr lang="da-DK" dirty="0" smtClean="0"/>
              <a:t>der </a:t>
            </a:r>
            <a:r>
              <a:rPr lang="da-DK" dirty="0"/>
              <a:t>lægges op til teoriinddragelse og anden faglighed fra de involverede fag</a:t>
            </a:r>
          </a:p>
          <a:p>
            <a:pPr marL="285750" indent="-285750">
              <a:spcAft>
                <a:spcPts val="600"/>
              </a:spcAft>
              <a:buFont typeface="Arial" panose="020B0604020202020204" pitchFamily="34" charset="0"/>
              <a:buChar char="•"/>
            </a:pPr>
            <a:r>
              <a:rPr lang="da-DK" dirty="0" smtClean="0"/>
              <a:t>der </a:t>
            </a:r>
            <a:r>
              <a:rPr lang="da-DK" dirty="0"/>
              <a:t>er mulighed for at demonstrere selvstændighed</a:t>
            </a:r>
          </a:p>
          <a:p>
            <a:pPr marL="285750" indent="-285750">
              <a:spcAft>
                <a:spcPts val="600"/>
              </a:spcAft>
              <a:buFont typeface="Arial" panose="020B0604020202020204" pitchFamily="34" charset="0"/>
              <a:buChar char="•"/>
            </a:pPr>
            <a:r>
              <a:rPr lang="da-DK" dirty="0" smtClean="0"/>
              <a:t>der </a:t>
            </a:r>
            <a:r>
              <a:rPr lang="da-DK" dirty="0"/>
              <a:t>er mulighed for at demonstrere opfyldelse af de faglige mål for erhvervsområdet.</a:t>
            </a:r>
          </a:p>
        </p:txBody>
      </p:sp>
    </p:spTree>
    <p:extLst>
      <p:ext uri="{BB962C8B-B14F-4D97-AF65-F5344CB8AC3E}">
        <p14:creationId xmlns:p14="http://schemas.microsoft.com/office/powerpoint/2010/main" val="2758543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Opsummering</a:t>
            </a:r>
            <a:endParaRPr lang="da-DK" dirty="0"/>
          </a:p>
        </p:txBody>
      </p:sp>
      <p:sp>
        <p:nvSpPr>
          <p:cNvPr id="5" name="Pladsholder til dato 4"/>
          <p:cNvSpPr>
            <a:spLocks noGrp="1"/>
          </p:cNvSpPr>
          <p:nvPr>
            <p:ph type="dt" sz="half" idx="10"/>
          </p:nvPr>
        </p:nvSpPr>
        <p:spPr/>
        <p:txBody>
          <a:bodyPr/>
          <a:lstStyle/>
          <a:p>
            <a:r>
              <a:rPr lang="da-DK" smtClean="0"/>
              <a:t>16. januar 2020</a:t>
            </a:r>
            <a:endParaRPr lang="da-DK" dirty="0"/>
          </a:p>
        </p:txBody>
      </p:sp>
      <p:sp>
        <p:nvSpPr>
          <p:cNvPr id="6" name="Pladsholder til sidefod 5"/>
          <p:cNvSpPr>
            <a:spLocks noGrp="1"/>
          </p:cNvSpPr>
          <p:nvPr>
            <p:ph type="ftr" sz="quarter" idx="11"/>
          </p:nvPr>
        </p:nvSpPr>
        <p:spPr/>
        <p:txBody>
          <a:bodyPr/>
          <a:lstStyle/>
          <a:p>
            <a:r>
              <a:rPr lang="da-DK" dirty="0" smtClean="0"/>
              <a:t>FIP teknisk EUX, EO/EOP</a:t>
            </a:r>
            <a:endParaRPr lang="da-DK" dirty="0"/>
          </a:p>
        </p:txBody>
      </p:sp>
      <p:sp>
        <p:nvSpPr>
          <p:cNvPr id="7" name="Pladsholder til slidenummer 6"/>
          <p:cNvSpPr>
            <a:spLocks noGrp="1"/>
          </p:cNvSpPr>
          <p:nvPr>
            <p:ph type="sldNum" sz="quarter" idx="12"/>
          </p:nvPr>
        </p:nvSpPr>
        <p:spPr/>
        <p:txBody>
          <a:bodyPr/>
          <a:lstStyle/>
          <a:p>
            <a:fld id="{24C8C45C-947F-4981-8B3F-4F32E973C901}" type="slidenum">
              <a:rPr lang="da-DK" smtClean="0"/>
              <a:pPr/>
              <a:t>18</a:t>
            </a:fld>
            <a:endParaRPr lang="da-DK" dirty="0"/>
          </a:p>
        </p:txBody>
      </p:sp>
      <p:pic>
        <p:nvPicPr>
          <p:cNvPr id="9" name="Billede 8"/>
          <p:cNvPicPr>
            <a:picLocks noChangeAspect="1"/>
          </p:cNvPicPr>
          <p:nvPr/>
        </p:nvPicPr>
        <p:blipFill>
          <a:blip r:embed="rId2"/>
          <a:stretch>
            <a:fillRect/>
          </a:stretch>
        </p:blipFill>
        <p:spPr>
          <a:xfrm>
            <a:off x="540000" y="1548310"/>
            <a:ext cx="8742422" cy="1713124"/>
          </a:xfrm>
          <a:prstGeom prst="rect">
            <a:avLst/>
          </a:prstGeom>
        </p:spPr>
      </p:pic>
      <p:sp>
        <p:nvSpPr>
          <p:cNvPr id="10" name="Tekstfelt 9">
            <a:extLst>
              <a:ext uri="{FF2B5EF4-FFF2-40B4-BE49-F238E27FC236}">
                <a16:creationId xmlns:a16="http://schemas.microsoft.com/office/drawing/2014/main" id="{9EA89C4A-8FBA-43B4-ADE7-785E3FDAE5C7}"/>
              </a:ext>
            </a:extLst>
          </p:cNvPr>
          <p:cNvSpPr txBox="1"/>
          <p:nvPr/>
        </p:nvSpPr>
        <p:spPr>
          <a:xfrm>
            <a:off x="540000" y="3840656"/>
            <a:ext cx="5526170" cy="1569660"/>
          </a:xfrm>
          <a:prstGeom prst="rect">
            <a:avLst/>
          </a:prstGeom>
          <a:noFill/>
        </p:spPr>
        <p:txBody>
          <a:bodyPr wrap="square" rtlCol="0">
            <a:spAutoFit/>
          </a:bodyPr>
          <a:lstStyle/>
          <a:p>
            <a:pPr marL="285750" indent="-285750">
              <a:buFont typeface="Arial" panose="020B0604020202020204" pitchFamily="34" charset="0"/>
              <a:buChar char="•"/>
            </a:pPr>
            <a:r>
              <a:rPr lang="da-DK" sz="2400" dirty="0"/>
              <a:t>Timer </a:t>
            </a:r>
            <a:r>
              <a:rPr lang="da-DK" sz="2400" dirty="0" smtClean="0"/>
              <a:t>er </a:t>
            </a:r>
            <a:r>
              <a:rPr lang="da-DK" sz="2400" dirty="0"/>
              <a:t>i</a:t>
            </a:r>
            <a:r>
              <a:rPr lang="da-DK" sz="2400" dirty="0" smtClean="0"/>
              <a:t> </a:t>
            </a:r>
            <a:r>
              <a:rPr lang="da-DK" sz="2400" dirty="0"/>
              <a:t>fagene</a:t>
            </a:r>
          </a:p>
          <a:p>
            <a:pPr marL="285750" indent="-285750">
              <a:buFont typeface="Arial" panose="020B0604020202020204" pitchFamily="34" charset="0"/>
              <a:buChar char="•"/>
            </a:pPr>
            <a:r>
              <a:rPr lang="da-DK" sz="2400" dirty="0"/>
              <a:t>Individuelle timepulje</a:t>
            </a:r>
          </a:p>
          <a:p>
            <a:pPr marL="285750" indent="-285750">
              <a:buFont typeface="Arial" panose="020B0604020202020204" pitchFamily="34" charset="0"/>
              <a:buChar char="•"/>
            </a:pPr>
            <a:r>
              <a:rPr lang="da-DK" sz="2400" dirty="0"/>
              <a:t>Mindst et skriftligt arbejde</a:t>
            </a:r>
          </a:p>
          <a:p>
            <a:pPr marL="285750" indent="-285750">
              <a:buFont typeface="Arial" panose="020B0604020202020204" pitchFamily="34" charset="0"/>
              <a:buChar char="•"/>
            </a:pPr>
            <a:r>
              <a:rPr lang="da-DK" sz="2400" dirty="0"/>
              <a:t>Progression</a:t>
            </a:r>
          </a:p>
        </p:txBody>
      </p:sp>
      <p:sp>
        <p:nvSpPr>
          <p:cNvPr id="11" name="Tekstfelt 10">
            <a:extLst>
              <a:ext uri="{FF2B5EF4-FFF2-40B4-BE49-F238E27FC236}">
                <a16:creationId xmlns:a16="http://schemas.microsoft.com/office/drawing/2014/main" id="{95A079E8-F462-4305-8315-0158B1FCCFB4}"/>
              </a:ext>
            </a:extLst>
          </p:cNvPr>
          <p:cNvSpPr txBox="1"/>
          <p:nvPr/>
        </p:nvSpPr>
        <p:spPr>
          <a:xfrm>
            <a:off x="540000" y="3395371"/>
            <a:ext cx="2167227" cy="461665"/>
          </a:xfrm>
          <a:prstGeom prst="rect">
            <a:avLst/>
          </a:prstGeom>
          <a:noFill/>
        </p:spPr>
        <p:txBody>
          <a:bodyPr wrap="square" rtlCol="0">
            <a:spAutoFit/>
          </a:bodyPr>
          <a:lstStyle/>
          <a:p>
            <a:r>
              <a:rPr lang="da-DK" sz="2400" b="1" dirty="0"/>
              <a:t>EO</a:t>
            </a:r>
          </a:p>
        </p:txBody>
      </p:sp>
      <p:sp>
        <p:nvSpPr>
          <p:cNvPr id="12" name="Tekstfelt 11">
            <a:extLst>
              <a:ext uri="{FF2B5EF4-FFF2-40B4-BE49-F238E27FC236}">
                <a16:creationId xmlns:a16="http://schemas.microsoft.com/office/drawing/2014/main" id="{FFD626A2-1B25-4895-A8AF-90EDF437E49F}"/>
              </a:ext>
            </a:extLst>
          </p:cNvPr>
          <p:cNvSpPr txBox="1"/>
          <p:nvPr/>
        </p:nvSpPr>
        <p:spPr>
          <a:xfrm>
            <a:off x="5825555" y="3391753"/>
            <a:ext cx="2167227" cy="461665"/>
          </a:xfrm>
          <a:prstGeom prst="rect">
            <a:avLst/>
          </a:prstGeom>
          <a:noFill/>
        </p:spPr>
        <p:txBody>
          <a:bodyPr wrap="square" rtlCol="0">
            <a:spAutoFit/>
          </a:bodyPr>
          <a:lstStyle/>
          <a:p>
            <a:r>
              <a:rPr lang="da-DK" sz="2400" b="1" dirty="0"/>
              <a:t>EOP</a:t>
            </a:r>
          </a:p>
        </p:txBody>
      </p:sp>
      <p:sp>
        <p:nvSpPr>
          <p:cNvPr id="13" name="Tekstfelt 12">
            <a:extLst>
              <a:ext uri="{FF2B5EF4-FFF2-40B4-BE49-F238E27FC236}">
                <a16:creationId xmlns:a16="http://schemas.microsoft.com/office/drawing/2014/main" id="{5B93B89E-EC4D-48BD-A8CA-BF819C3DC1DF}"/>
              </a:ext>
            </a:extLst>
          </p:cNvPr>
          <p:cNvSpPr txBox="1"/>
          <p:nvPr/>
        </p:nvSpPr>
        <p:spPr>
          <a:xfrm>
            <a:off x="5849056" y="3840656"/>
            <a:ext cx="5091672" cy="2308324"/>
          </a:xfrm>
          <a:prstGeom prst="rect">
            <a:avLst/>
          </a:prstGeom>
          <a:noFill/>
        </p:spPr>
        <p:txBody>
          <a:bodyPr wrap="square" rtlCol="0">
            <a:spAutoFit/>
          </a:bodyPr>
          <a:lstStyle/>
          <a:p>
            <a:pPr marL="285750" indent="-285750">
              <a:buFont typeface="Arial" panose="020B0604020202020204" pitchFamily="34" charset="0"/>
              <a:buChar char="•"/>
            </a:pPr>
            <a:r>
              <a:rPr lang="da-DK" sz="2400" dirty="0"/>
              <a:t>20 timer undervisningstid + 30 timer fordybelsestid</a:t>
            </a:r>
          </a:p>
          <a:p>
            <a:pPr marL="285750" indent="-285750">
              <a:buFont typeface="Arial" panose="020B0604020202020204" pitchFamily="34" charset="0"/>
              <a:buChar char="•"/>
            </a:pPr>
            <a:r>
              <a:rPr lang="da-DK" sz="2400" dirty="0"/>
              <a:t>Vejledning og problemformulering før start af EOP</a:t>
            </a:r>
          </a:p>
          <a:p>
            <a:pPr marL="285750" indent="-285750">
              <a:buFont typeface="Arial" panose="020B0604020202020204" pitchFamily="34" charset="0"/>
              <a:buChar char="•"/>
            </a:pPr>
            <a:r>
              <a:rPr lang="da-DK" sz="2400" dirty="0"/>
              <a:t>Mundtlig eksamen 30 min</a:t>
            </a:r>
          </a:p>
        </p:txBody>
      </p:sp>
    </p:spTree>
    <p:extLst>
      <p:ext uri="{BB962C8B-B14F-4D97-AF65-F5344CB8AC3E}">
        <p14:creationId xmlns:p14="http://schemas.microsoft.com/office/powerpoint/2010/main" val="122340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 calcmode="lin" valueType="num">
                                      <p:cBhvr additive="base">
                                        <p:cTn id="3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anim calcmode="lin" valueType="num">
                                      <p:cBhvr additive="base">
                                        <p:cTn id="3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xEl>
                                              <p:pRg st="2" end="2"/>
                                            </p:txEl>
                                          </p:spTgt>
                                        </p:tgtEl>
                                        <p:attrNameLst>
                                          <p:attrName>style.visibility</p:attrName>
                                        </p:attrNameLst>
                                      </p:cBhvr>
                                      <p:to>
                                        <p:strVal val="visible"/>
                                      </p:to>
                                    </p:set>
                                    <p:anim calcmode="lin" valueType="num">
                                      <p:cBhvr additive="base">
                                        <p:cTn id="43"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p:cNvSpPr/>
          <p:nvPr/>
        </p:nvSpPr>
        <p:spPr>
          <a:xfrm>
            <a:off x="377406" y="816608"/>
            <a:ext cx="8944708" cy="5539978"/>
          </a:xfrm>
          <a:prstGeom prst="rect">
            <a:avLst/>
          </a:prstGeom>
        </p:spPr>
        <p:txBody>
          <a:bodyPr wrap="square">
            <a:spAutoFit/>
          </a:bodyPr>
          <a:lstStyle/>
          <a:p>
            <a:r>
              <a:rPr lang="da-DK" b="1" dirty="0" smtClean="0"/>
              <a:t>Program</a:t>
            </a:r>
          </a:p>
          <a:p>
            <a:endParaRPr lang="da-DK" sz="1400" dirty="0"/>
          </a:p>
          <a:p>
            <a:r>
              <a:rPr lang="da-DK" sz="1400" dirty="0" smtClean="0"/>
              <a:t>09.30 </a:t>
            </a:r>
            <a:r>
              <a:rPr lang="da-DK" sz="1400" dirty="0"/>
              <a:t>– 10.00	Kaffe og rundstykker</a:t>
            </a:r>
          </a:p>
          <a:p>
            <a:endParaRPr lang="da-DK" sz="1400" dirty="0"/>
          </a:p>
          <a:p>
            <a:r>
              <a:rPr lang="da-DK" sz="1400" dirty="0"/>
              <a:t>10.00 – 11.00	Velkomst</a:t>
            </a:r>
          </a:p>
          <a:p>
            <a:r>
              <a:rPr lang="da-DK" sz="1400" dirty="0" smtClean="0"/>
              <a:t>		Fagkonsulent </a:t>
            </a:r>
            <a:r>
              <a:rPr lang="da-DK" sz="1400" dirty="0"/>
              <a:t>Bjørn René Hansen</a:t>
            </a:r>
          </a:p>
          <a:p>
            <a:endParaRPr lang="da-DK" sz="1400" dirty="0"/>
          </a:p>
          <a:p>
            <a:r>
              <a:rPr lang="da-DK" sz="1400" b="1" dirty="0"/>
              <a:t>11.00 – 12.00	En skoles erfaringer med planlægningen af EO/EOP</a:t>
            </a:r>
          </a:p>
          <a:p>
            <a:r>
              <a:rPr lang="da-DK" sz="1400" b="1" dirty="0" smtClean="0"/>
              <a:t>		</a:t>
            </a:r>
            <a:r>
              <a:rPr lang="da-DK" sz="1400" dirty="0" smtClean="0"/>
              <a:t>Christina </a:t>
            </a:r>
            <a:r>
              <a:rPr lang="da-DK" sz="1400" dirty="0" err="1"/>
              <a:t>Reeder</a:t>
            </a:r>
            <a:r>
              <a:rPr lang="da-DK" sz="1400" dirty="0"/>
              <a:t> Ryborg Jørgen, </a:t>
            </a:r>
            <a:r>
              <a:rPr lang="da-DK" sz="1400" dirty="0" err="1"/>
              <a:t>eux</a:t>
            </a:r>
            <a:r>
              <a:rPr lang="da-DK" sz="1400" dirty="0"/>
              <a:t> koordinator, EUC </a:t>
            </a:r>
            <a:r>
              <a:rPr lang="da-DK" sz="1400" dirty="0" smtClean="0"/>
              <a:t>Sjælland</a:t>
            </a:r>
          </a:p>
          <a:p>
            <a:r>
              <a:rPr lang="da-DK" sz="1400" dirty="0"/>
              <a:t>		Kaj Johannsen, Tømrerfaglærer, EUC Sjælland</a:t>
            </a:r>
          </a:p>
          <a:p>
            <a:endParaRPr lang="da-DK" sz="1400" dirty="0"/>
          </a:p>
          <a:p>
            <a:r>
              <a:rPr lang="da-DK" sz="1400" dirty="0"/>
              <a:t>12.00 – 13.00	Frokost</a:t>
            </a:r>
          </a:p>
          <a:p>
            <a:endParaRPr lang="da-DK" sz="1400" dirty="0"/>
          </a:p>
          <a:p>
            <a:r>
              <a:rPr lang="da-DK" sz="1400" dirty="0"/>
              <a:t>13.00 – 14.00	En skoles erfaringer med planlægningen af EO/EOP</a:t>
            </a:r>
          </a:p>
          <a:p>
            <a:r>
              <a:rPr lang="da-DK" sz="1400" dirty="0" smtClean="0"/>
              <a:t>		Pia </a:t>
            </a:r>
            <a:r>
              <a:rPr lang="da-DK" sz="1400" dirty="0"/>
              <a:t>Eskildsen, </a:t>
            </a:r>
            <a:r>
              <a:rPr lang="da-DK" sz="1400" dirty="0" err="1"/>
              <a:t>eux</a:t>
            </a:r>
            <a:r>
              <a:rPr lang="da-DK" sz="1400" dirty="0"/>
              <a:t> koordinator, Roskilde Tekniske </a:t>
            </a:r>
            <a:r>
              <a:rPr lang="da-DK" sz="1400" dirty="0" smtClean="0"/>
              <a:t>Skole</a:t>
            </a:r>
          </a:p>
          <a:p>
            <a:r>
              <a:rPr lang="da-DK" sz="1400" dirty="0"/>
              <a:t>	</a:t>
            </a:r>
            <a:r>
              <a:rPr lang="da-DK" sz="1400" dirty="0" smtClean="0"/>
              <a:t>	Carsten Heigren, faglærer, BYG, Roskilde Tekniske Skole</a:t>
            </a:r>
            <a:endParaRPr lang="da-DK" sz="1400" dirty="0"/>
          </a:p>
          <a:p>
            <a:endParaRPr lang="da-DK" sz="1400" dirty="0"/>
          </a:p>
          <a:p>
            <a:r>
              <a:rPr lang="da-DK" sz="1400" dirty="0"/>
              <a:t>14.00 – 15.45	Workshop</a:t>
            </a:r>
          </a:p>
          <a:p>
            <a:r>
              <a:rPr lang="da-DK" sz="1400" dirty="0" smtClean="0"/>
              <a:t>		Der </a:t>
            </a:r>
            <a:r>
              <a:rPr lang="da-DK" sz="1400" dirty="0"/>
              <a:t>deles op i et antal grupper, afhængigt af deltagerantal</a:t>
            </a:r>
          </a:p>
          <a:p>
            <a:r>
              <a:rPr lang="da-DK" sz="1400" dirty="0" smtClean="0"/>
              <a:t>		- Erfaringsudvikling </a:t>
            </a:r>
            <a:r>
              <a:rPr lang="da-DK" sz="1400" dirty="0"/>
              <a:t>og konkret planlægning</a:t>
            </a:r>
          </a:p>
          <a:p>
            <a:r>
              <a:rPr lang="da-DK" sz="1400" dirty="0" smtClean="0"/>
              <a:t>		- Christina </a:t>
            </a:r>
            <a:r>
              <a:rPr lang="da-DK" sz="1400" dirty="0"/>
              <a:t>og Pia kommer rundt i grupperne</a:t>
            </a:r>
          </a:p>
          <a:p>
            <a:r>
              <a:rPr lang="da-DK" sz="1400" dirty="0" smtClean="0"/>
              <a:t>		</a:t>
            </a:r>
            <a:r>
              <a:rPr lang="da-DK" sz="1400" i="1" dirty="0" smtClean="0"/>
              <a:t>Inkl</a:t>
            </a:r>
            <a:r>
              <a:rPr lang="da-DK" sz="1400" i="1" dirty="0"/>
              <a:t>. kaffepause</a:t>
            </a:r>
          </a:p>
          <a:p>
            <a:endParaRPr lang="da-DK" sz="1400" dirty="0"/>
          </a:p>
          <a:p>
            <a:r>
              <a:rPr lang="da-DK" sz="1400" dirty="0"/>
              <a:t>15.45 – 16.00	Opsamling og evaluering</a:t>
            </a:r>
          </a:p>
          <a:p>
            <a:endParaRPr lang="da-DK" sz="1400" dirty="0"/>
          </a:p>
        </p:txBody>
      </p:sp>
      <p:sp>
        <p:nvSpPr>
          <p:cNvPr id="9" name="Pladsholder til dato 8"/>
          <p:cNvSpPr>
            <a:spLocks noGrp="1"/>
          </p:cNvSpPr>
          <p:nvPr>
            <p:ph type="dt" sz="half" idx="10"/>
          </p:nvPr>
        </p:nvSpPr>
        <p:spPr/>
        <p:txBody>
          <a:bodyPr/>
          <a:lstStyle/>
          <a:p>
            <a:r>
              <a:rPr lang="da-DK" smtClean="0"/>
              <a:t>16. januar 2020</a:t>
            </a:r>
            <a:endParaRPr lang="da-DK" dirty="0"/>
          </a:p>
        </p:txBody>
      </p:sp>
      <p:sp>
        <p:nvSpPr>
          <p:cNvPr id="10" name="Pladsholder til sidefod 9"/>
          <p:cNvSpPr>
            <a:spLocks noGrp="1"/>
          </p:cNvSpPr>
          <p:nvPr>
            <p:ph type="ftr" sz="quarter" idx="11"/>
          </p:nvPr>
        </p:nvSpPr>
        <p:spPr/>
        <p:txBody>
          <a:bodyPr/>
          <a:lstStyle/>
          <a:p>
            <a:r>
              <a:rPr lang="da-DK" smtClean="0"/>
              <a:t>FIP teknisk EUX, EO/EOP</a:t>
            </a:r>
            <a:endParaRPr lang="da-DK" dirty="0"/>
          </a:p>
        </p:txBody>
      </p:sp>
      <p:sp>
        <p:nvSpPr>
          <p:cNvPr id="11" name="Pladsholder til slidenummer 10"/>
          <p:cNvSpPr>
            <a:spLocks noGrp="1"/>
          </p:cNvSpPr>
          <p:nvPr>
            <p:ph type="sldNum" sz="quarter" idx="12"/>
          </p:nvPr>
        </p:nvSpPr>
        <p:spPr/>
        <p:txBody>
          <a:bodyPr/>
          <a:lstStyle/>
          <a:p>
            <a:fld id="{24C8C45C-947F-4981-8B3F-4F32E973C901}" type="slidenum">
              <a:rPr lang="da-DK" smtClean="0"/>
              <a:pPr/>
              <a:t>19</a:t>
            </a:fld>
            <a:endParaRPr lang="da-DK" dirty="0"/>
          </a:p>
        </p:txBody>
      </p:sp>
    </p:spTree>
    <p:extLst>
      <p:ext uri="{BB962C8B-B14F-4D97-AF65-F5344CB8AC3E}">
        <p14:creationId xmlns:p14="http://schemas.microsoft.com/office/powerpoint/2010/main" val="4064773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p:cNvSpPr/>
          <p:nvPr/>
        </p:nvSpPr>
        <p:spPr>
          <a:xfrm>
            <a:off x="328245" y="911222"/>
            <a:ext cx="8944708" cy="5539978"/>
          </a:xfrm>
          <a:prstGeom prst="rect">
            <a:avLst/>
          </a:prstGeom>
        </p:spPr>
        <p:txBody>
          <a:bodyPr wrap="square">
            <a:spAutoFit/>
          </a:bodyPr>
          <a:lstStyle/>
          <a:p>
            <a:r>
              <a:rPr lang="da-DK" b="1" dirty="0" smtClean="0"/>
              <a:t>Program</a:t>
            </a:r>
          </a:p>
          <a:p>
            <a:endParaRPr lang="da-DK" sz="1400" dirty="0"/>
          </a:p>
          <a:p>
            <a:r>
              <a:rPr lang="da-DK" sz="1400" dirty="0" smtClean="0"/>
              <a:t>09.30 </a:t>
            </a:r>
            <a:r>
              <a:rPr lang="da-DK" sz="1400" dirty="0"/>
              <a:t>– 10.00	Kaffe og rundstykker</a:t>
            </a:r>
          </a:p>
          <a:p>
            <a:endParaRPr lang="da-DK" sz="1400" dirty="0"/>
          </a:p>
          <a:p>
            <a:r>
              <a:rPr lang="da-DK" sz="1400" dirty="0"/>
              <a:t>10.00 – 11.00	Velkomst</a:t>
            </a:r>
          </a:p>
          <a:p>
            <a:r>
              <a:rPr lang="da-DK" sz="1400" dirty="0" smtClean="0"/>
              <a:t>		Fagkonsulent </a:t>
            </a:r>
            <a:r>
              <a:rPr lang="da-DK" sz="1400" dirty="0"/>
              <a:t>Bjørn René Hansen</a:t>
            </a:r>
          </a:p>
          <a:p>
            <a:endParaRPr lang="da-DK" sz="1400" dirty="0"/>
          </a:p>
          <a:p>
            <a:r>
              <a:rPr lang="da-DK" sz="1400" dirty="0"/>
              <a:t>11.00 – 12.00	En skoles erfaringer med planlægningen af EO/EOP</a:t>
            </a:r>
          </a:p>
          <a:p>
            <a:r>
              <a:rPr lang="da-DK" sz="1400" dirty="0" smtClean="0"/>
              <a:t>		Christina </a:t>
            </a:r>
            <a:r>
              <a:rPr lang="da-DK" sz="1400" dirty="0" err="1"/>
              <a:t>Reeder</a:t>
            </a:r>
            <a:r>
              <a:rPr lang="da-DK" sz="1400" dirty="0"/>
              <a:t> Ryborg Jørgen, </a:t>
            </a:r>
            <a:r>
              <a:rPr lang="da-DK" sz="1400" dirty="0" err="1"/>
              <a:t>eux</a:t>
            </a:r>
            <a:r>
              <a:rPr lang="da-DK" sz="1400" dirty="0"/>
              <a:t> koordinator, EUC </a:t>
            </a:r>
            <a:r>
              <a:rPr lang="da-DK" sz="1400" dirty="0" smtClean="0"/>
              <a:t>Sjælland</a:t>
            </a:r>
            <a:endParaRPr lang="da-DK" sz="1400" dirty="0"/>
          </a:p>
          <a:p>
            <a:r>
              <a:rPr lang="da-DK" sz="1400" dirty="0" smtClean="0"/>
              <a:t>		Kaj Johannsen, Tømrerfaglærer, EUC Sjælland</a:t>
            </a:r>
          </a:p>
          <a:p>
            <a:endParaRPr lang="da-DK" sz="1400" dirty="0"/>
          </a:p>
          <a:p>
            <a:r>
              <a:rPr lang="da-DK" sz="1400" dirty="0"/>
              <a:t>12.00 – 13.00	Frokost</a:t>
            </a:r>
          </a:p>
          <a:p>
            <a:endParaRPr lang="da-DK" sz="1400" dirty="0"/>
          </a:p>
          <a:p>
            <a:r>
              <a:rPr lang="da-DK" sz="1400" dirty="0"/>
              <a:t>13.00 – 14.00	En skoles erfaringer med planlægningen af EO/EOP</a:t>
            </a:r>
          </a:p>
          <a:p>
            <a:r>
              <a:rPr lang="da-DK" sz="1400" dirty="0" smtClean="0"/>
              <a:t>		Pia </a:t>
            </a:r>
            <a:r>
              <a:rPr lang="da-DK" sz="1400" dirty="0"/>
              <a:t>Eskildsen, </a:t>
            </a:r>
            <a:r>
              <a:rPr lang="da-DK" sz="1400" dirty="0" err="1"/>
              <a:t>eux</a:t>
            </a:r>
            <a:r>
              <a:rPr lang="da-DK" sz="1400" dirty="0"/>
              <a:t> koordinator, Roskilde Tekniske </a:t>
            </a:r>
            <a:r>
              <a:rPr lang="da-DK" sz="1400" dirty="0" smtClean="0"/>
              <a:t>Skole</a:t>
            </a:r>
          </a:p>
          <a:p>
            <a:r>
              <a:rPr lang="da-DK" sz="1400" dirty="0"/>
              <a:t>	</a:t>
            </a:r>
            <a:r>
              <a:rPr lang="da-DK" sz="1400" dirty="0" smtClean="0"/>
              <a:t>	Carsten Heigren, faglærer, BYG, Roskilde Tekniske Skole</a:t>
            </a:r>
            <a:endParaRPr lang="da-DK" sz="1400" dirty="0"/>
          </a:p>
          <a:p>
            <a:endParaRPr lang="da-DK" sz="1400" dirty="0"/>
          </a:p>
          <a:p>
            <a:r>
              <a:rPr lang="da-DK" sz="1400" dirty="0"/>
              <a:t>14.00 – 15.45	Workshop</a:t>
            </a:r>
          </a:p>
          <a:p>
            <a:r>
              <a:rPr lang="da-DK" sz="1400" dirty="0" smtClean="0"/>
              <a:t>		Der </a:t>
            </a:r>
            <a:r>
              <a:rPr lang="da-DK" sz="1400" dirty="0"/>
              <a:t>deles op i et antal grupper, afhængigt af deltagerantal</a:t>
            </a:r>
          </a:p>
          <a:p>
            <a:r>
              <a:rPr lang="da-DK" sz="1400" dirty="0" smtClean="0"/>
              <a:t>		- Erfaringsudvikling </a:t>
            </a:r>
            <a:r>
              <a:rPr lang="da-DK" sz="1400" dirty="0"/>
              <a:t>og konkret planlægning</a:t>
            </a:r>
          </a:p>
          <a:p>
            <a:r>
              <a:rPr lang="da-DK" sz="1400" dirty="0" smtClean="0"/>
              <a:t>		- Christina </a:t>
            </a:r>
            <a:r>
              <a:rPr lang="da-DK" sz="1400" dirty="0"/>
              <a:t>og Pia kommer rundt i grupperne</a:t>
            </a:r>
          </a:p>
          <a:p>
            <a:r>
              <a:rPr lang="da-DK" sz="1400" dirty="0" smtClean="0"/>
              <a:t>		</a:t>
            </a:r>
            <a:r>
              <a:rPr lang="da-DK" sz="1400" i="1" dirty="0" smtClean="0"/>
              <a:t>Inkl</a:t>
            </a:r>
            <a:r>
              <a:rPr lang="da-DK" sz="1400" i="1" dirty="0"/>
              <a:t>. kaffepause</a:t>
            </a:r>
          </a:p>
          <a:p>
            <a:endParaRPr lang="da-DK" sz="1400" dirty="0"/>
          </a:p>
          <a:p>
            <a:r>
              <a:rPr lang="da-DK" sz="1400" dirty="0"/>
              <a:t>15.45 – 16.00	Opsamling og evaluering</a:t>
            </a:r>
          </a:p>
          <a:p>
            <a:endParaRPr lang="da-DK" sz="1400" dirty="0"/>
          </a:p>
        </p:txBody>
      </p:sp>
      <p:sp>
        <p:nvSpPr>
          <p:cNvPr id="9" name="Pladsholder til dato 8"/>
          <p:cNvSpPr>
            <a:spLocks noGrp="1"/>
          </p:cNvSpPr>
          <p:nvPr>
            <p:ph type="dt" sz="half" idx="10"/>
          </p:nvPr>
        </p:nvSpPr>
        <p:spPr/>
        <p:txBody>
          <a:bodyPr/>
          <a:lstStyle/>
          <a:p>
            <a:r>
              <a:rPr lang="da-DK" smtClean="0"/>
              <a:t>16. januar 2020</a:t>
            </a:r>
            <a:endParaRPr lang="da-DK" dirty="0"/>
          </a:p>
        </p:txBody>
      </p:sp>
      <p:sp>
        <p:nvSpPr>
          <p:cNvPr id="10" name="Pladsholder til sidefod 9"/>
          <p:cNvSpPr>
            <a:spLocks noGrp="1"/>
          </p:cNvSpPr>
          <p:nvPr>
            <p:ph type="ftr" sz="quarter" idx="11"/>
          </p:nvPr>
        </p:nvSpPr>
        <p:spPr/>
        <p:txBody>
          <a:bodyPr/>
          <a:lstStyle/>
          <a:p>
            <a:r>
              <a:rPr lang="da-DK" smtClean="0"/>
              <a:t>FIP teknisk EUX, EO/EOP</a:t>
            </a:r>
            <a:endParaRPr lang="da-DK" dirty="0"/>
          </a:p>
        </p:txBody>
      </p:sp>
      <p:sp>
        <p:nvSpPr>
          <p:cNvPr id="11" name="Pladsholder til slidenummer 10"/>
          <p:cNvSpPr>
            <a:spLocks noGrp="1"/>
          </p:cNvSpPr>
          <p:nvPr>
            <p:ph type="sldNum" sz="quarter" idx="12"/>
          </p:nvPr>
        </p:nvSpPr>
        <p:spPr/>
        <p:txBody>
          <a:bodyPr/>
          <a:lstStyle/>
          <a:p>
            <a:fld id="{24C8C45C-947F-4981-8B3F-4F32E973C901}" type="slidenum">
              <a:rPr lang="da-DK" smtClean="0"/>
              <a:pPr/>
              <a:t>2</a:t>
            </a:fld>
            <a:endParaRPr lang="da-DK" dirty="0"/>
          </a:p>
        </p:txBody>
      </p:sp>
    </p:spTree>
    <p:extLst>
      <p:ext uri="{BB962C8B-B14F-4D97-AF65-F5344CB8AC3E}">
        <p14:creationId xmlns:p14="http://schemas.microsoft.com/office/powerpoint/2010/main" val="3748653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prstGeom prst="rect">
            <a:avLst/>
          </a:prstGeom>
        </p:spPr>
        <p:txBody>
          <a:bodyPr vert="horz" lIns="91425" tIns="91425" rIns="91425" bIns="91425" rtlCol="0" anchor="b" anchorCtr="0">
            <a:noAutofit/>
          </a:bodyPr>
          <a:lstStyle/>
          <a:p>
            <a:r>
              <a:rPr lang="en" sz="3200" dirty="0"/>
              <a:t>Fagligt samspil og uddannelsernes formål</a:t>
            </a:r>
          </a:p>
        </p:txBody>
      </p:sp>
      <p:sp>
        <p:nvSpPr>
          <p:cNvPr id="2" name="Pladsholder til indhold 1">
            <a:extLst>
              <a:ext uri="{FF2B5EF4-FFF2-40B4-BE49-F238E27FC236}">
                <a16:creationId xmlns:a16="http://schemas.microsoft.com/office/drawing/2014/main" id="{28A0BE0D-EBF9-1441-B520-8E81D20AA6E6}"/>
              </a:ext>
            </a:extLst>
          </p:cNvPr>
          <p:cNvSpPr>
            <a:spLocks noGrp="1"/>
          </p:cNvSpPr>
          <p:nvPr>
            <p:ph sz="half" idx="1"/>
          </p:nvPr>
        </p:nvSpPr>
        <p:spPr/>
        <p:txBody>
          <a:bodyPr/>
          <a:lstStyle/>
          <a:p>
            <a:pPr indent="152400">
              <a:spcBef>
                <a:spcPts val="1000"/>
              </a:spcBef>
              <a:buClr>
                <a:schemeClr val="dk1"/>
              </a:buClr>
              <a:buSzPct val="78571"/>
              <a:buNone/>
            </a:pPr>
            <a:r>
              <a:rPr lang="en" dirty="0"/>
              <a:t>Fra </a:t>
            </a:r>
            <a:r>
              <a:rPr lang="en" dirty="0" err="1"/>
              <a:t>Lov</a:t>
            </a:r>
            <a:r>
              <a:rPr lang="en" dirty="0"/>
              <a:t> om de </a:t>
            </a:r>
            <a:r>
              <a:rPr lang="en" dirty="0" err="1"/>
              <a:t>gymnasiale</a:t>
            </a:r>
            <a:r>
              <a:rPr lang="en" dirty="0"/>
              <a:t> </a:t>
            </a:r>
            <a:r>
              <a:rPr lang="en" dirty="0" err="1"/>
              <a:t>uddannelser</a:t>
            </a:r>
            <a:r>
              <a:rPr lang="en" dirty="0"/>
              <a:t>:</a:t>
            </a:r>
          </a:p>
          <a:p>
            <a:pPr indent="152400">
              <a:spcBef>
                <a:spcPts val="1000"/>
              </a:spcBef>
              <a:buClr>
                <a:schemeClr val="dk1"/>
              </a:buClr>
              <a:buSzPct val="78571"/>
              <a:buNone/>
            </a:pPr>
            <a:r>
              <a:rPr lang="en" dirty="0"/>
              <a:t>“§ 1. </a:t>
            </a:r>
            <a:r>
              <a:rPr lang="en" dirty="0" err="1"/>
              <a:t>Formålet</a:t>
            </a:r>
            <a:r>
              <a:rPr lang="en" dirty="0"/>
              <a:t> med </a:t>
            </a:r>
            <a:r>
              <a:rPr lang="en" dirty="0" err="1"/>
              <a:t>uddannelserne</a:t>
            </a:r>
            <a:r>
              <a:rPr lang="en" dirty="0"/>
              <a:t> </a:t>
            </a:r>
            <a:r>
              <a:rPr lang="en" dirty="0" err="1"/>
              <a:t>er</a:t>
            </a:r>
            <a:r>
              <a:rPr lang="en" dirty="0"/>
              <a:t> at </a:t>
            </a:r>
            <a:r>
              <a:rPr lang="en" dirty="0" err="1">
                <a:solidFill>
                  <a:srgbClr val="FF0000"/>
                </a:solidFill>
              </a:rPr>
              <a:t>forberede</a:t>
            </a:r>
            <a:r>
              <a:rPr lang="en" dirty="0"/>
              <a:t> </a:t>
            </a:r>
            <a:r>
              <a:rPr lang="en" dirty="0" err="1"/>
              <a:t>eleverne</a:t>
            </a:r>
            <a:r>
              <a:rPr lang="en" dirty="0"/>
              <a:t> </a:t>
            </a:r>
            <a:r>
              <a:rPr lang="en" dirty="0">
                <a:solidFill>
                  <a:srgbClr val="FF0000"/>
                </a:solidFill>
              </a:rPr>
              <a:t>til </a:t>
            </a:r>
            <a:r>
              <a:rPr lang="en" dirty="0" err="1">
                <a:solidFill>
                  <a:srgbClr val="FF0000"/>
                </a:solidFill>
              </a:rPr>
              <a:t>videregående</a:t>
            </a:r>
            <a:r>
              <a:rPr lang="en" dirty="0">
                <a:solidFill>
                  <a:srgbClr val="FF0000"/>
                </a:solidFill>
              </a:rPr>
              <a:t> </a:t>
            </a:r>
            <a:r>
              <a:rPr lang="en" dirty="0" err="1">
                <a:solidFill>
                  <a:srgbClr val="FF0000"/>
                </a:solidFill>
              </a:rPr>
              <a:t>uddannelse</a:t>
            </a:r>
            <a:r>
              <a:rPr lang="en" dirty="0"/>
              <a:t>, </a:t>
            </a:r>
            <a:r>
              <a:rPr lang="en" dirty="0" err="1"/>
              <a:t>herunder</a:t>
            </a:r>
            <a:r>
              <a:rPr lang="en" dirty="0"/>
              <a:t> at de </a:t>
            </a:r>
            <a:r>
              <a:rPr lang="en" dirty="0" err="1"/>
              <a:t>tilegner</a:t>
            </a:r>
            <a:r>
              <a:rPr lang="en" dirty="0"/>
              <a:t> sig </a:t>
            </a:r>
            <a:r>
              <a:rPr lang="en" dirty="0" err="1">
                <a:solidFill>
                  <a:srgbClr val="FF0000"/>
                </a:solidFill>
              </a:rPr>
              <a:t>almendannelse</a:t>
            </a:r>
            <a:r>
              <a:rPr lang="en" dirty="0"/>
              <a:t>, </a:t>
            </a:r>
            <a:r>
              <a:rPr lang="en" dirty="0" err="1"/>
              <a:t>viden</a:t>
            </a:r>
            <a:r>
              <a:rPr lang="en" dirty="0"/>
              <a:t> </a:t>
            </a:r>
            <a:r>
              <a:rPr lang="en" dirty="0" err="1"/>
              <a:t>og</a:t>
            </a:r>
            <a:r>
              <a:rPr lang="en" dirty="0"/>
              <a:t> </a:t>
            </a:r>
            <a:r>
              <a:rPr lang="en" dirty="0" err="1"/>
              <a:t>kompetencer</a:t>
            </a:r>
            <a:r>
              <a:rPr lang="en" dirty="0"/>
              <a:t> </a:t>
            </a:r>
            <a:r>
              <a:rPr lang="en" dirty="0" err="1"/>
              <a:t>gennem</a:t>
            </a:r>
            <a:r>
              <a:rPr lang="en" dirty="0"/>
              <a:t> </a:t>
            </a:r>
            <a:r>
              <a:rPr lang="en" dirty="0" err="1"/>
              <a:t>uddannelsens</a:t>
            </a:r>
            <a:r>
              <a:rPr lang="en" dirty="0"/>
              <a:t> </a:t>
            </a:r>
            <a:r>
              <a:rPr lang="en" dirty="0" err="1"/>
              <a:t>kombination</a:t>
            </a:r>
            <a:r>
              <a:rPr lang="en" dirty="0"/>
              <a:t> </a:t>
            </a:r>
            <a:r>
              <a:rPr lang="en" dirty="0" err="1"/>
              <a:t>af</a:t>
            </a:r>
            <a:r>
              <a:rPr lang="en" dirty="0"/>
              <a:t> </a:t>
            </a:r>
            <a:r>
              <a:rPr lang="en" dirty="0" err="1"/>
              <a:t>faglig</a:t>
            </a:r>
            <a:r>
              <a:rPr lang="en" dirty="0"/>
              <a:t> </a:t>
            </a:r>
            <a:r>
              <a:rPr lang="en" dirty="0" err="1"/>
              <a:t>bredde</a:t>
            </a:r>
            <a:r>
              <a:rPr lang="en" dirty="0"/>
              <a:t> </a:t>
            </a:r>
            <a:r>
              <a:rPr lang="en" dirty="0" err="1"/>
              <a:t>og</a:t>
            </a:r>
            <a:r>
              <a:rPr lang="en" dirty="0"/>
              <a:t> </a:t>
            </a:r>
            <a:r>
              <a:rPr lang="en" dirty="0" err="1"/>
              <a:t>dybde</a:t>
            </a:r>
            <a:r>
              <a:rPr lang="en" dirty="0"/>
              <a:t> </a:t>
            </a:r>
            <a:r>
              <a:rPr lang="en" dirty="0" err="1"/>
              <a:t>og</a:t>
            </a:r>
            <a:r>
              <a:rPr lang="en" dirty="0"/>
              <a:t> </a:t>
            </a:r>
            <a:r>
              <a:rPr lang="en" dirty="0" err="1">
                <a:solidFill>
                  <a:srgbClr val="FF0000"/>
                </a:solidFill>
              </a:rPr>
              <a:t>gennem</a:t>
            </a:r>
            <a:r>
              <a:rPr lang="en" dirty="0">
                <a:solidFill>
                  <a:srgbClr val="FF0000"/>
                </a:solidFill>
              </a:rPr>
              <a:t> </a:t>
            </a:r>
            <a:r>
              <a:rPr lang="en" dirty="0" err="1">
                <a:solidFill>
                  <a:srgbClr val="FF0000"/>
                </a:solidFill>
              </a:rPr>
              <a:t>samspillet</a:t>
            </a:r>
            <a:r>
              <a:rPr lang="en" dirty="0">
                <a:solidFill>
                  <a:srgbClr val="FF0000"/>
                </a:solidFill>
              </a:rPr>
              <a:t> </a:t>
            </a:r>
            <a:r>
              <a:rPr lang="en" dirty="0" err="1">
                <a:solidFill>
                  <a:srgbClr val="FF0000"/>
                </a:solidFill>
              </a:rPr>
              <a:t>mellem</a:t>
            </a:r>
            <a:r>
              <a:rPr lang="en" dirty="0">
                <a:solidFill>
                  <a:srgbClr val="FF0000"/>
                </a:solidFill>
              </a:rPr>
              <a:t> </a:t>
            </a:r>
            <a:r>
              <a:rPr lang="en" dirty="0" err="1">
                <a:solidFill>
                  <a:srgbClr val="FF0000"/>
                </a:solidFill>
              </a:rPr>
              <a:t>fagene</a:t>
            </a:r>
            <a:r>
              <a:rPr lang="en" dirty="0"/>
              <a:t>.”</a:t>
            </a:r>
          </a:p>
          <a:p>
            <a:endParaRPr lang="da-DK" dirty="0"/>
          </a:p>
        </p:txBody>
      </p:sp>
      <p:sp>
        <p:nvSpPr>
          <p:cNvPr id="3" name="Pladsholder til indhold 2">
            <a:extLst>
              <a:ext uri="{FF2B5EF4-FFF2-40B4-BE49-F238E27FC236}">
                <a16:creationId xmlns:a16="http://schemas.microsoft.com/office/drawing/2014/main" id="{46129BFE-D054-6847-B595-8FA10F14A833}"/>
              </a:ext>
            </a:extLst>
          </p:cNvPr>
          <p:cNvSpPr>
            <a:spLocks noGrp="1"/>
          </p:cNvSpPr>
          <p:nvPr>
            <p:ph sz="half" idx="2"/>
          </p:nvPr>
        </p:nvSpPr>
        <p:spPr/>
        <p:txBody>
          <a:bodyPr/>
          <a:lstStyle/>
          <a:p>
            <a:endParaRPr lang="da-DK"/>
          </a:p>
        </p:txBody>
      </p:sp>
      <p:sp>
        <p:nvSpPr>
          <p:cNvPr id="37" name="Shape 37"/>
          <p:cNvSpPr txBox="1">
            <a:spLocks noGrp="1"/>
          </p:cNvSpPr>
          <p:nvPr>
            <p:ph type="body" sz="quarter" idx="13"/>
          </p:nvPr>
        </p:nvSpPr>
        <p:spPr>
          <a:prstGeom prst="rect">
            <a:avLst/>
          </a:prstGeom>
        </p:spPr>
        <p:txBody>
          <a:bodyPr vert="horz" lIns="91425" tIns="91425" rIns="91425" bIns="91425" rtlCol="0" anchor="t" anchorCtr="0">
            <a:noAutofit/>
          </a:bodyPr>
          <a:lstStyle/>
          <a:p>
            <a:pPr>
              <a:lnSpc>
                <a:spcPct val="115000"/>
              </a:lnSpc>
              <a:buNone/>
            </a:pPr>
            <a:endParaRPr dirty="0"/>
          </a:p>
          <a:p>
            <a:pPr>
              <a:lnSpc>
                <a:spcPct val="115000"/>
              </a:lnSpc>
              <a:buClr>
                <a:schemeClr val="dk1"/>
              </a:buClr>
              <a:buNone/>
            </a:pPr>
            <a:endParaRPr dirty="0"/>
          </a:p>
          <a:p>
            <a:pPr>
              <a:lnSpc>
                <a:spcPct val="115000"/>
              </a:lnSpc>
              <a:buClr>
                <a:schemeClr val="dk1"/>
              </a:buClr>
              <a:buNone/>
            </a:pPr>
            <a:endParaRPr dirty="0"/>
          </a:p>
          <a:p>
            <a:pPr>
              <a:lnSpc>
                <a:spcPct val="115000"/>
              </a:lnSpc>
              <a:buClr>
                <a:schemeClr val="dk1"/>
              </a:buClr>
              <a:buNone/>
            </a:pPr>
            <a:endParaRPr dirty="0"/>
          </a:p>
          <a:p>
            <a:pPr>
              <a:lnSpc>
                <a:spcPct val="115000"/>
              </a:lnSpc>
              <a:buClr>
                <a:schemeClr val="dk1"/>
              </a:buClr>
              <a:buNone/>
            </a:pPr>
            <a:endParaRPr dirty="0"/>
          </a:p>
          <a:p>
            <a:pPr>
              <a:lnSpc>
                <a:spcPct val="115000"/>
              </a:lnSpc>
              <a:buClr>
                <a:schemeClr val="dk1"/>
              </a:buClr>
              <a:buNone/>
            </a:pPr>
            <a:endParaRPr dirty="0"/>
          </a:p>
          <a:p>
            <a:pPr>
              <a:lnSpc>
                <a:spcPct val="115000"/>
              </a:lnSpc>
              <a:buClr>
                <a:schemeClr val="dk1"/>
              </a:buClr>
              <a:buNone/>
            </a:pPr>
            <a:endParaRPr dirty="0"/>
          </a:p>
        </p:txBody>
      </p:sp>
      <p:sp>
        <p:nvSpPr>
          <p:cNvPr id="4" name="Pladsholder til dato 3"/>
          <p:cNvSpPr>
            <a:spLocks noGrp="1"/>
          </p:cNvSpPr>
          <p:nvPr>
            <p:ph type="dt" sz="half" idx="10"/>
          </p:nvPr>
        </p:nvSpPr>
        <p:spPr/>
        <p:txBody>
          <a:bodyPr/>
          <a:lstStyle/>
          <a:p>
            <a:r>
              <a:rPr lang="da-DK" smtClean="0"/>
              <a:t>16. januar 2020</a:t>
            </a:r>
            <a:endParaRPr lang="da-DK" dirty="0"/>
          </a:p>
        </p:txBody>
      </p:sp>
      <p:sp>
        <p:nvSpPr>
          <p:cNvPr id="5" name="Pladsholder til sidefod 4"/>
          <p:cNvSpPr>
            <a:spLocks noGrp="1"/>
          </p:cNvSpPr>
          <p:nvPr>
            <p:ph type="ftr" sz="quarter" idx="11"/>
          </p:nvPr>
        </p:nvSpPr>
        <p:spPr/>
        <p:txBody>
          <a:bodyPr/>
          <a:lstStyle/>
          <a:p>
            <a:r>
              <a:rPr lang="da-DK" smtClean="0"/>
              <a:t>FIP teknisk EUX, EO/EOP</a:t>
            </a:r>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3</a:t>
            </a:fld>
            <a:endParaRPr lang="da-DK" dirty="0"/>
          </a:p>
        </p:txBody>
      </p:sp>
    </p:spTree>
    <p:extLst>
      <p:ext uri="{BB962C8B-B14F-4D97-AF65-F5344CB8AC3E}">
        <p14:creationId xmlns:p14="http://schemas.microsoft.com/office/powerpoint/2010/main" val="3233650732"/>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prstGeom prst="rect">
            <a:avLst/>
          </a:prstGeom>
        </p:spPr>
        <p:txBody>
          <a:bodyPr vert="horz" lIns="91425" tIns="91425" rIns="91425" bIns="91425" rtlCol="0" anchor="b" anchorCtr="0">
            <a:noAutofit/>
          </a:bodyPr>
          <a:lstStyle/>
          <a:p>
            <a:r>
              <a:rPr lang="en" sz="3200" dirty="0"/>
              <a:t>Fagligt samspil og uddannelsernes formål</a:t>
            </a:r>
          </a:p>
        </p:txBody>
      </p:sp>
      <p:sp>
        <p:nvSpPr>
          <p:cNvPr id="2" name="Pladsholder til indhold 1">
            <a:extLst>
              <a:ext uri="{FF2B5EF4-FFF2-40B4-BE49-F238E27FC236}">
                <a16:creationId xmlns:a16="http://schemas.microsoft.com/office/drawing/2014/main" id="{28A0BE0D-EBF9-1441-B520-8E81D20AA6E6}"/>
              </a:ext>
            </a:extLst>
          </p:cNvPr>
          <p:cNvSpPr>
            <a:spLocks noGrp="1"/>
          </p:cNvSpPr>
          <p:nvPr>
            <p:ph sz="half" idx="1"/>
          </p:nvPr>
        </p:nvSpPr>
        <p:spPr>
          <a:xfrm>
            <a:off x="470006" y="1500084"/>
            <a:ext cx="8332789" cy="4518000"/>
          </a:xfrm>
        </p:spPr>
        <p:txBody>
          <a:bodyPr/>
          <a:lstStyle/>
          <a:p>
            <a:pPr indent="152400">
              <a:spcBef>
                <a:spcPts val="1000"/>
              </a:spcBef>
              <a:buClr>
                <a:schemeClr val="dk1"/>
              </a:buClr>
              <a:buSzPct val="78571"/>
              <a:buNone/>
            </a:pPr>
            <a:r>
              <a:rPr lang="en" dirty="0"/>
              <a:t>Fra </a:t>
            </a:r>
            <a:r>
              <a:rPr lang="en" dirty="0" smtClean="0"/>
              <a:t>eux-loven:</a:t>
            </a:r>
            <a:endParaRPr lang="en" dirty="0"/>
          </a:p>
          <a:p>
            <a:pPr indent="152400">
              <a:spcBef>
                <a:spcPts val="1000"/>
              </a:spcBef>
              <a:buClr>
                <a:schemeClr val="dk1"/>
              </a:buClr>
              <a:buSzPct val="78571"/>
              <a:buNone/>
            </a:pPr>
            <a:r>
              <a:rPr lang="da-DK" dirty="0" smtClean="0"/>
              <a:t>”§ </a:t>
            </a:r>
            <a:r>
              <a:rPr lang="da-DK" dirty="0"/>
              <a:t>1. Formålet med erhvervsfaglig studentereksamen i forbindelse med erhvervsuddannelse (</a:t>
            </a:r>
            <a:r>
              <a:rPr lang="da-DK" dirty="0" err="1"/>
              <a:t>eux</a:t>
            </a:r>
            <a:r>
              <a:rPr lang="da-DK" dirty="0"/>
              <a:t>) er at give unge og voksne et tilbud om i forbindelse med gennemførelse af en erhvervsuddannelse, jf. lov om erhvervsuddannelser, at </a:t>
            </a:r>
            <a:r>
              <a:rPr lang="da-DK" dirty="0">
                <a:solidFill>
                  <a:srgbClr val="FF0000"/>
                </a:solidFill>
              </a:rPr>
              <a:t>gennemføre studierettet undervisning på gymnasialt niveau </a:t>
            </a:r>
            <a:r>
              <a:rPr lang="da-DK" dirty="0"/>
              <a:t>og opnå </a:t>
            </a:r>
            <a:r>
              <a:rPr lang="da-DK" dirty="0">
                <a:solidFill>
                  <a:srgbClr val="FF0000"/>
                </a:solidFill>
              </a:rPr>
              <a:t>generel studiekompetence</a:t>
            </a:r>
            <a:r>
              <a:rPr lang="da-DK" dirty="0"/>
              <a:t>.</a:t>
            </a:r>
          </a:p>
          <a:p>
            <a:pPr indent="152400">
              <a:spcBef>
                <a:spcPts val="1000"/>
              </a:spcBef>
              <a:buClr>
                <a:schemeClr val="dk1"/>
              </a:buClr>
              <a:buSzPct val="78571"/>
              <a:buNone/>
            </a:pPr>
            <a:endParaRPr lang="da-DK" dirty="0"/>
          </a:p>
          <a:p>
            <a:pPr indent="152400">
              <a:spcBef>
                <a:spcPts val="1000"/>
              </a:spcBef>
              <a:buClr>
                <a:schemeClr val="dk1"/>
              </a:buClr>
              <a:buSzPct val="78571"/>
              <a:buNone/>
            </a:pPr>
            <a:r>
              <a:rPr lang="da-DK" dirty="0"/>
              <a:t>§ 2. En elev, som efter denne lov gennemfører et </a:t>
            </a:r>
            <a:r>
              <a:rPr lang="da-DK" dirty="0" err="1"/>
              <a:t>eux</a:t>
            </a:r>
            <a:r>
              <a:rPr lang="da-DK" dirty="0"/>
              <a:t>-forløb, hvor der i en erhvervsuddannelse indgår undervisning på A-, B- og C-niveau (gymnasialt niveau), har ud over ret til bevis for den gennemførte erhvervsuddannelse efter lov om erhvervsuddannelser ret til bevis for at have opnået en gymnasial eksamen (erhvervsfaglig studentereksamen), der giver </a:t>
            </a:r>
            <a:r>
              <a:rPr lang="da-DK" dirty="0">
                <a:solidFill>
                  <a:srgbClr val="FF0000"/>
                </a:solidFill>
              </a:rPr>
              <a:t>generel studiekompetence </a:t>
            </a:r>
            <a:r>
              <a:rPr lang="da-DK" dirty="0"/>
              <a:t>(</a:t>
            </a:r>
            <a:r>
              <a:rPr lang="da-DK" dirty="0" err="1"/>
              <a:t>eux</a:t>
            </a:r>
            <a:r>
              <a:rPr lang="da-DK" dirty="0"/>
              <a:t>-bevis</a:t>
            </a:r>
            <a:r>
              <a:rPr lang="da-DK" dirty="0" smtClean="0"/>
              <a:t>).”</a:t>
            </a:r>
            <a:endParaRPr lang="en" dirty="0"/>
          </a:p>
          <a:p>
            <a:endParaRPr lang="da-DK" dirty="0"/>
          </a:p>
        </p:txBody>
      </p:sp>
      <p:sp>
        <p:nvSpPr>
          <p:cNvPr id="3" name="Pladsholder til indhold 2">
            <a:extLst>
              <a:ext uri="{FF2B5EF4-FFF2-40B4-BE49-F238E27FC236}">
                <a16:creationId xmlns:a16="http://schemas.microsoft.com/office/drawing/2014/main" id="{46129BFE-D054-6847-B595-8FA10F14A833}"/>
              </a:ext>
            </a:extLst>
          </p:cNvPr>
          <p:cNvSpPr>
            <a:spLocks noGrp="1"/>
          </p:cNvSpPr>
          <p:nvPr>
            <p:ph sz="half" idx="2"/>
          </p:nvPr>
        </p:nvSpPr>
        <p:spPr/>
        <p:txBody>
          <a:bodyPr/>
          <a:lstStyle/>
          <a:p>
            <a:endParaRPr lang="da-DK"/>
          </a:p>
        </p:txBody>
      </p:sp>
      <p:sp>
        <p:nvSpPr>
          <p:cNvPr id="37" name="Shape 37"/>
          <p:cNvSpPr txBox="1">
            <a:spLocks noGrp="1"/>
          </p:cNvSpPr>
          <p:nvPr>
            <p:ph type="body" sz="quarter" idx="13"/>
          </p:nvPr>
        </p:nvSpPr>
        <p:spPr>
          <a:prstGeom prst="rect">
            <a:avLst/>
          </a:prstGeom>
        </p:spPr>
        <p:txBody>
          <a:bodyPr vert="horz" lIns="91425" tIns="91425" rIns="91425" bIns="91425" rtlCol="0" anchor="t" anchorCtr="0">
            <a:noAutofit/>
          </a:bodyPr>
          <a:lstStyle/>
          <a:p>
            <a:pPr>
              <a:lnSpc>
                <a:spcPct val="115000"/>
              </a:lnSpc>
              <a:buNone/>
            </a:pPr>
            <a:endParaRPr dirty="0"/>
          </a:p>
          <a:p>
            <a:pPr>
              <a:lnSpc>
                <a:spcPct val="115000"/>
              </a:lnSpc>
              <a:buClr>
                <a:schemeClr val="dk1"/>
              </a:buClr>
              <a:buNone/>
            </a:pPr>
            <a:endParaRPr dirty="0"/>
          </a:p>
          <a:p>
            <a:pPr>
              <a:lnSpc>
                <a:spcPct val="115000"/>
              </a:lnSpc>
              <a:buClr>
                <a:schemeClr val="dk1"/>
              </a:buClr>
              <a:buNone/>
            </a:pPr>
            <a:endParaRPr dirty="0"/>
          </a:p>
          <a:p>
            <a:pPr>
              <a:lnSpc>
                <a:spcPct val="115000"/>
              </a:lnSpc>
              <a:buClr>
                <a:schemeClr val="dk1"/>
              </a:buClr>
              <a:buNone/>
            </a:pPr>
            <a:endParaRPr dirty="0"/>
          </a:p>
          <a:p>
            <a:pPr>
              <a:lnSpc>
                <a:spcPct val="115000"/>
              </a:lnSpc>
              <a:buClr>
                <a:schemeClr val="dk1"/>
              </a:buClr>
              <a:buNone/>
            </a:pPr>
            <a:endParaRPr dirty="0"/>
          </a:p>
          <a:p>
            <a:pPr>
              <a:lnSpc>
                <a:spcPct val="115000"/>
              </a:lnSpc>
              <a:buClr>
                <a:schemeClr val="dk1"/>
              </a:buClr>
              <a:buNone/>
            </a:pPr>
            <a:endParaRPr dirty="0"/>
          </a:p>
          <a:p>
            <a:pPr>
              <a:lnSpc>
                <a:spcPct val="115000"/>
              </a:lnSpc>
              <a:buClr>
                <a:schemeClr val="dk1"/>
              </a:buClr>
              <a:buNone/>
            </a:pPr>
            <a:endParaRPr dirty="0"/>
          </a:p>
        </p:txBody>
      </p:sp>
      <p:sp>
        <p:nvSpPr>
          <p:cNvPr id="4" name="Pladsholder til dato 3"/>
          <p:cNvSpPr>
            <a:spLocks noGrp="1"/>
          </p:cNvSpPr>
          <p:nvPr>
            <p:ph type="dt" sz="half" idx="10"/>
          </p:nvPr>
        </p:nvSpPr>
        <p:spPr/>
        <p:txBody>
          <a:bodyPr/>
          <a:lstStyle/>
          <a:p>
            <a:r>
              <a:rPr lang="da-DK" smtClean="0"/>
              <a:t>16. januar 2020</a:t>
            </a:r>
            <a:endParaRPr lang="da-DK" dirty="0"/>
          </a:p>
        </p:txBody>
      </p:sp>
      <p:sp>
        <p:nvSpPr>
          <p:cNvPr id="5" name="Pladsholder til sidefod 4"/>
          <p:cNvSpPr>
            <a:spLocks noGrp="1"/>
          </p:cNvSpPr>
          <p:nvPr>
            <p:ph type="ftr" sz="quarter" idx="11"/>
          </p:nvPr>
        </p:nvSpPr>
        <p:spPr/>
        <p:txBody>
          <a:bodyPr/>
          <a:lstStyle/>
          <a:p>
            <a:r>
              <a:rPr lang="da-DK" smtClean="0"/>
              <a:t>FIP teknisk EUX, EO/EOP</a:t>
            </a:r>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4</a:t>
            </a:fld>
            <a:endParaRPr lang="da-DK" dirty="0"/>
          </a:p>
        </p:txBody>
      </p:sp>
    </p:spTree>
    <p:extLst>
      <p:ext uri="{BB962C8B-B14F-4D97-AF65-F5344CB8AC3E}">
        <p14:creationId xmlns:p14="http://schemas.microsoft.com/office/powerpoint/2010/main" val="529661670"/>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Graden af fagligt samspil (taksonomi)</a:t>
            </a:r>
          </a:p>
        </p:txBody>
      </p:sp>
      <p:sp>
        <p:nvSpPr>
          <p:cNvPr id="3" name="Pladsholder til indhold 2"/>
          <p:cNvSpPr>
            <a:spLocks noGrp="1"/>
          </p:cNvSpPr>
          <p:nvPr>
            <p:ph sz="half" idx="1"/>
          </p:nvPr>
        </p:nvSpPr>
        <p:spPr>
          <a:xfrm>
            <a:off x="1585919" y="1800000"/>
            <a:ext cx="7286618" cy="4518000"/>
          </a:xfrm>
        </p:spPr>
        <p:txBody>
          <a:bodyPr>
            <a:normAutofit/>
          </a:bodyPr>
          <a:lstStyle/>
          <a:p>
            <a:pPr>
              <a:lnSpc>
                <a:spcPct val="100000"/>
              </a:lnSpc>
            </a:pPr>
            <a:r>
              <a:rPr lang="da-DK" sz="3600" dirty="0"/>
              <a:t>Fagoverskridende</a:t>
            </a:r>
          </a:p>
          <a:p>
            <a:pPr>
              <a:lnSpc>
                <a:spcPct val="100000"/>
              </a:lnSpc>
            </a:pPr>
            <a:r>
              <a:rPr lang="da-DK" sz="3600" dirty="0"/>
              <a:t>Fællesfaglighed</a:t>
            </a:r>
          </a:p>
          <a:p>
            <a:pPr>
              <a:lnSpc>
                <a:spcPct val="100000"/>
              </a:lnSpc>
            </a:pPr>
            <a:r>
              <a:rPr lang="da-DK" sz="3600" dirty="0"/>
              <a:t>Flerfaglighed</a:t>
            </a:r>
          </a:p>
          <a:p>
            <a:pPr>
              <a:lnSpc>
                <a:spcPct val="100000"/>
              </a:lnSpc>
            </a:pPr>
            <a:r>
              <a:rPr lang="da-DK" sz="3600" dirty="0"/>
              <a:t>Hjælpedisciplin</a:t>
            </a:r>
          </a:p>
        </p:txBody>
      </p:sp>
      <p:sp>
        <p:nvSpPr>
          <p:cNvPr id="8" name="Pladsholder til tekst 7">
            <a:extLst>
              <a:ext uri="{FF2B5EF4-FFF2-40B4-BE49-F238E27FC236}">
                <a16:creationId xmlns:a16="http://schemas.microsoft.com/office/drawing/2014/main" id="{8149A146-9164-EE40-B900-06C496F6783B}"/>
              </a:ext>
            </a:extLst>
          </p:cNvPr>
          <p:cNvSpPr>
            <a:spLocks noGrp="1"/>
          </p:cNvSpPr>
          <p:nvPr>
            <p:ph type="body" sz="quarter" idx="13"/>
          </p:nvPr>
        </p:nvSpPr>
        <p:spPr/>
        <p:txBody>
          <a:bodyPr/>
          <a:lstStyle/>
          <a:p>
            <a:r>
              <a:rPr lang="da-DK" dirty="0"/>
              <a:t>Søren </a:t>
            </a:r>
            <a:r>
              <a:rPr lang="da-DK" dirty="0" err="1"/>
              <a:t>Harnow</a:t>
            </a:r>
            <a:r>
              <a:rPr lang="da-DK" dirty="0"/>
              <a:t> Klausen, SDU </a:t>
            </a:r>
          </a:p>
        </p:txBody>
      </p:sp>
      <p:cxnSp>
        <p:nvCxnSpPr>
          <p:cNvPr id="7" name="Lige pilforbindelse 6"/>
          <p:cNvCxnSpPr/>
          <p:nvPr/>
        </p:nvCxnSpPr>
        <p:spPr>
          <a:xfrm flipV="1">
            <a:off x="1008229" y="1759002"/>
            <a:ext cx="0" cy="3339995"/>
          </a:xfrm>
          <a:prstGeom prst="straightConnector1">
            <a:avLst/>
          </a:prstGeom>
          <a:ln w="57150">
            <a:tailEnd type="arrow"/>
          </a:ln>
        </p:spPr>
        <p:style>
          <a:lnRef idx="2">
            <a:schemeClr val="accent1"/>
          </a:lnRef>
          <a:fillRef idx="0">
            <a:schemeClr val="accent1"/>
          </a:fillRef>
          <a:effectRef idx="1">
            <a:schemeClr val="accent1"/>
          </a:effectRef>
          <a:fontRef idx="minor">
            <a:schemeClr val="tx1"/>
          </a:fontRef>
        </p:style>
      </p:cxnSp>
      <p:sp>
        <p:nvSpPr>
          <p:cNvPr id="4" name="Pladsholder til dato 3"/>
          <p:cNvSpPr>
            <a:spLocks noGrp="1"/>
          </p:cNvSpPr>
          <p:nvPr>
            <p:ph type="dt" sz="half" idx="10"/>
          </p:nvPr>
        </p:nvSpPr>
        <p:spPr/>
        <p:txBody>
          <a:bodyPr/>
          <a:lstStyle/>
          <a:p>
            <a:r>
              <a:rPr lang="da-DK" smtClean="0"/>
              <a:t>16. januar 2020</a:t>
            </a:r>
            <a:endParaRPr lang="da-DK" dirty="0"/>
          </a:p>
        </p:txBody>
      </p:sp>
      <p:sp>
        <p:nvSpPr>
          <p:cNvPr id="5" name="Pladsholder til sidefod 4"/>
          <p:cNvSpPr>
            <a:spLocks noGrp="1"/>
          </p:cNvSpPr>
          <p:nvPr>
            <p:ph type="ftr" sz="quarter" idx="11"/>
          </p:nvPr>
        </p:nvSpPr>
        <p:spPr/>
        <p:txBody>
          <a:bodyPr/>
          <a:lstStyle/>
          <a:p>
            <a:r>
              <a:rPr lang="da-DK" smtClean="0"/>
              <a:t>FIP teknisk EUX, EO/EOP</a:t>
            </a:r>
            <a:endParaRPr lang="da-DK" dirty="0"/>
          </a:p>
        </p:txBody>
      </p:sp>
      <p:sp>
        <p:nvSpPr>
          <p:cNvPr id="9" name="Pladsholder til slidenummer 8"/>
          <p:cNvSpPr>
            <a:spLocks noGrp="1"/>
          </p:cNvSpPr>
          <p:nvPr>
            <p:ph type="sldNum" sz="quarter" idx="12"/>
          </p:nvPr>
        </p:nvSpPr>
        <p:spPr/>
        <p:txBody>
          <a:bodyPr/>
          <a:lstStyle/>
          <a:p>
            <a:fld id="{24C8C45C-947F-4981-8B3F-4F32E973C901}" type="slidenum">
              <a:rPr lang="da-DK" smtClean="0"/>
              <a:pPr/>
              <a:t>5</a:t>
            </a:fld>
            <a:endParaRPr lang="da-DK" dirty="0"/>
          </a:p>
        </p:txBody>
      </p:sp>
    </p:spTree>
    <p:extLst>
      <p:ext uri="{BB962C8B-B14F-4D97-AF65-F5344CB8AC3E}">
        <p14:creationId xmlns:p14="http://schemas.microsoft.com/office/powerpoint/2010/main" val="4246362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Grader af fagligt samspil</a:t>
            </a:r>
            <a:br>
              <a:rPr lang="da-DK" sz="2800" dirty="0"/>
            </a:br>
            <a:r>
              <a:rPr lang="da-DK" sz="2800" dirty="0"/>
              <a:t>- ifølge </a:t>
            </a:r>
            <a:r>
              <a:rPr lang="da-DK" sz="2800" dirty="0" err="1"/>
              <a:t>Harnow</a:t>
            </a:r>
            <a:endParaRPr lang="da-DK" sz="2800" dirty="0"/>
          </a:p>
        </p:txBody>
      </p:sp>
      <p:graphicFrame>
        <p:nvGraphicFramePr>
          <p:cNvPr id="7" name="Pladsholder til indhold 6"/>
          <p:cNvGraphicFramePr>
            <a:graphicFrameLocks noGrp="1"/>
          </p:cNvGraphicFramePr>
          <p:nvPr>
            <p:ph sz="half" idx="1"/>
            <p:extLst>
              <p:ext uri="{D42A27DB-BD31-4B8C-83A1-F6EECF244321}">
                <p14:modId xmlns:p14="http://schemas.microsoft.com/office/powerpoint/2010/main" val="3838858782"/>
              </p:ext>
            </p:extLst>
          </p:nvPr>
        </p:nvGraphicFramePr>
        <p:xfrm>
          <a:off x="757246" y="1800224"/>
          <a:ext cx="8115293" cy="3474720"/>
        </p:xfrm>
        <a:graphic>
          <a:graphicData uri="http://schemas.openxmlformats.org/drawingml/2006/table">
            <a:tbl>
              <a:tblPr firstRow="1" bandRow="1">
                <a:tableStyleId>{5C22544A-7EE6-4342-B048-85BDC9FD1C3A}</a:tableStyleId>
              </a:tblPr>
              <a:tblGrid>
                <a:gridCol w="2694417">
                  <a:extLst>
                    <a:ext uri="{9D8B030D-6E8A-4147-A177-3AD203B41FA5}">
                      <a16:colId xmlns:a16="http://schemas.microsoft.com/office/drawing/2014/main" val="20000"/>
                    </a:ext>
                  </a:extLst>
                </a:gridCol>
                <a:gridCol w="5420876">
                  <a:extLst>
                    <a:ext uri="{9D8B030D-6E8A-4147-A177-3AD203B41FA5}">
                      <a16:colId xmlns:a16="http://schemas.microsoft.com/office/drawing/2014/main" val="20001"/>
                    </a:ext>
                  </a:extLst>
                </a:gridCol>
              </a:tblGrid>
              <a:tr h="621657">
                <a:tc>
                  <a:txBody>
                    <a:bodyPr/>
                    <a:lstStyle/>
                    <a:p>
                      <a:r>
                        <a:rPr lang="da-DK" dirty="0"/>
                        <a:t>Grad af </a:t>
                      </a:r>
                    </a:p>
                    <a:p>
                      <a:r>
                        <a:rPr lang="da-DK" dirty="0"/>
                        <a:t>fagligt samspil</a:t>
                      </a:r>
                    </a:p>
                  </a:txBody>
                  <a:tcPr marL="92054" marR="92054"/>
                </a:tc>
                <a:tc>
                  <a:txBody>
                    <a:bodyPr/>
                    <a:lstStyle/>
                    <a:p>
                      <a:r>
                        <a:rPr lang="da-DK" dirty="0"/>
                        <a:t>Kendetegn</a:t>
                      </a:r>
                    </a:p>
                  </a:txBody>
                  <a:tcPr marL="92054" marR="92054"/>
                </a:tc>
                <a:extLst>
                  <a:ext uri="{0D108BD9-81ED-4DB2-BD59-A6C34878D82A}">
                    <a16:rowId xmlns:a16="http://schemas.microsoft.com/office/drawing/2014/main" val="10000"/>
                  </a:ext>
                </a:extLst>
              </a:tr>
              <a:tr h="621657">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da-DK" sz="1800" b="1" dirty="0"/>
                        <a:t>Hjælpedisciplin</a:t>
                      </a:r>
                    </a:p>
                  </a:txBody>
                  <a:tcPr marL="92054" marR="92054"/>
                </a:tc>
                <a:tc>
                  <a:txBody>
                    <a:bodyPr/>
                    <a:lstStyle/>
                    <a:p>
                      <a:r>
                        <a:rPr lang="da-DK" dirty="0"/>
                        <a:t>Et fag definerer opgaven</a:t>
                      </a:r>
                      <a:r>
                        <a:rPr lang="da-DK" baseline="0" dirty="0"/>
                        <a:t> og besvarer den. Andre fag løser forudbestemte </a:t>
                      </a:r>
                      <a:r>
                        <a:rPr lang="da-DK" baseline="0" dirty="0">
                          <a:solidFill>
                            <a:srgbClr val="FF0000"/>
                          </a:solidFill>
                        </a:rPr>
                        <a:t>delopgaver</a:t>
                      </a:r>
                      <a:r>
                        <a:rPr lang="da-DK" baseline="0" dirty="0"/>
                        <a:t>.</a:t>
                      </a:r>
                      <a:endParaRPr lang="da-DK" dirty="0"/>
                    </a:p>
                  </a:txBody>
                  <a:tcPr marL="92054" marR="92054"/>
                </a:tc>
                <a:extLst>
                  <a:ext uri="{0D108BD9-81ED-4DB2-BD59-A6C34878D82A}">
                    <a16:rowId xmlns:a16="http://schemas.microsoft.com/office/drawing/2014/main" val="10001"/>
                  </a:ext>
                </a:extLst>
              </a:tr>
              <a:tr h="6216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800" b="1" dirty="0"/>
                        <a:t>2. Flerfaglighed</a:t>
                      </a:r>
                    </a:p>
                  </a:txBody>
                  <a:tcPr marL="92054" marR="92054"/>
                </a:tc>
                <a:tc>
                  <a:txBody>
                    <a:bodyPr/>
                    <a:lstStyle/>
                    <a:p>
                      <a:r>
                        <a:rPr lang="da-DK" dirty="0"/>
                        <a:t>Flere fag arbejder </a:t>
                      </a:r>
                      <a:r>
                        <a:rPr lang="da-DK" dirty="0">
                          <a:solidFill>
                            <a:srgbClr val="FF0000"/>
                          </a:solidFill>
                        </a:rPr>
                        <a:t>parallelt</a:t>
                      </a:r>
                      <a:r>
                        <a:rPr lang="da-DK" dirty="0"/>
                        <a:t>;</a:t>
                      </a:r>
                      <a:r>
                        <a:rPr lang="da-DK" baseline="0" dirty="0"/>
                        <a:t> belyser forskellige aspekter af et </a:t>
                      </a:r>
                      <a:r>
                        <a:rPr lang="da-DK" baseline="0" dirty="0">
                          <a:solidFill>
                            <a:srgbClr val="FF0000"/>
                          </a:solidFill>
                        </a:rPr>
                        <a:t>emne</a:t>
                      </a:r>
                      <a:r>
                        <a:rPr lang="da-DK" baseline="0" dirty="0"/>
                        <a:t>.</a:t>
                      </a:r>
                      <a:endParaRPr lang="da-DK" dirty="0"/>
                    </a:p>
                  </a:txBody>
                  <a:tcPr marL="92054" marR="92054"/>
                </a:tc>
                <a:extLst>
                  <a:ext uri="{0D108BD9-81ED-4DB2-BD59-A6C34878D82A}">
                    <a16:rowId xmlns:a16="http://schemas.microsoft.com/office/drawing/2014/main" val="10002"/>
                  </a:ext>
                </a:extLst>
              </a:tr>
              <a:tr h="6216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800" b="1" dirty="0"/>
                        <a:t>3. Fællesfaglighed/ tværfaglighed</a:t>
                      </a:r>
                    </a:p>
                  </a:txBody>
                  <a:tcPr marL="92054" marR="920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a:t>Fælles </a:t>
                      </a:r>
                      <a:r>
                        <a:rPr lang="da-DK" dirty="0">
                          <a:solidFill>
                            <a:srgbClr val="FF0000"/>
                          </a:solidFill>
                        </a:rPr>
                        <a:t>problemstilling</a:t>
                      </a:r>
                      <a:r>
                        <a:rPr lang="da-DK" dirty="0"/>
                        <a:t>. Konvergerer.</a:t>
                      </a:r>
                      <a:r>
                        <a:rPr lang="da-DK" baseline="0" dirty="0"/>
                        <a:t> </a:t>
                      </a:r>
                      <a:r>
                        <a:rPr lang="da-DK" dirty="0"/>
                        <a:t>Erkendelsesmæssig merværdi.</a:t>
                      </a:r>
                    </a:p>
                  </a:txBody>
                  <a:tcPr marL="92054" marR="92054"/>
                </a:tc>
                <a:extLst>
                  <a:ext uri="{0D108BD9-81ED-4DB2-BD59-A6C34878D82A}">
                    <a16:rowId xmlns:a16="http://schemas.microsoft.com/office/drawing/2014/main" val="10003"/>
                  </a:ext>
                </a:extLst>
              </a:tr>
              <a:tr h="8880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800" b="1" dirty="0"/>
                        <a:t>4. Fagoverskridende samarbejde</a:t>
                      </a:r>
                    </a:p>
                  </a:txBody>
                  <a:tcPr marL="92054" marR="92054"/>
                </a:tc>
                <a:tc>
                  <a:txBody>
                    <a:bodyPr/>
                    <a:lstStyle/>
                    <a:p>
                      <a:r>
                        <a:rPr lang="da-DK" dirty="0"/>
                        <a:t>De </a:t>
                      </a:r>
                      <a:r>
                        <a:rPr lang="da-DK" dirty="0">
                          <a:solidFill>
                            <a:srgbClr val="FF0000"/>
                          </a:solidFill>
                        </a:rPr>
                        <a:t>enkeltfaglige kriterier </a:t>
                      </a:r>
                      <a:r>
                        <a:rPr lang="da-DK" dirty="0"/>
                        <a:t>træder </a:t>
                      </a:r>
                      <a:r>
                        <a:rPr lang="da-DK" dirty="0">
                          <a:solidFill>
                            <a:srgbClr val="FF0000"/>
                          </a:solidFill>
                        </a:rPr>
                        <a:t>i baggrunden</a:t>
                      </a:r>
                      <a:r>
                        <a:rPr lang="da-DK" baseline="0" dirty="0">
                          <a:solidFill>
                            <a:srgbClr val="FF0000"/>
                          </a:solidFill>
                        </a:rPr>
                        <a:t> eller ændres</a:t>
                      </a:r>
                      <a:r>
                        <a:rPr lang="da-DK" baseline="0" dirty="0"/>
                        <a:t>. Fagoverskridende kvalitetskriterier.</a:t>
                      </a:r>
                      <a:endParaRPr lang="da-DK" dirty="0"/>
                    </a:p>
                  </a:txBody>
                  <a:tcPr marL="92054" marR="92054"/>
                </a:tc>
                <a:extLst>
                  <a:ext uri="{0D108BD9-81ED-4DB2-BD59-A6C34878D82A}">
                    <a16:rowId xmlns:a16="http://schemas.microsoft.com/office/drawing/2014/main" val="10004"/>
                  </a:ext>
                </a:extLst>
              </a:tr>
            </a:tbl>
          </a:graphicData>
        </a:graphic>
      </p:graphicFrame>
      <p:sp>
        <p:nvSpPr>
          <p:cNvPr id="6" name="Pladsholder til indhold 5">
            <a:extLst>
              <a:ext uri="{FF2B5EF4-FFF2-40B4-BE49-F238E27FC236}">
                <a16:creationId xmlns:a16="http://schemas.microsoft.com/office/drawing/2014/main" id="{3A7DC28C-408D-7341-A144-30E6D76E3131}"/>
              </a:ext>
            </a:extLst>
          </p:cNvPr>
          <p:cNvSpPr>
            <a:spLocks noGrp="1"/>
          </p:cNvSpPr>
          <p:nvPr>
            <p:ph sz="half" idx="2"/>
          </p:nvPr>
        </p:nvSpPr>
        <p:spPr/>
        <p:txBody>
          <a:bodyPr/>
          <a:lstStyle/>
          <a:p>
            <a:endParaRPr lang="da-DK"/>
          </a:p>
        </p:txBody>
      </p:sp>
      <p:sp>
        <p:nvSpPr>
          <p:cNvPr id="8" name="Pladsholder til tekst 7">
            <a:extLst>
              <a:ext uri="{FF2B5EF4-FFF2-40B4-BE49-F238E27FC236}">
                <a16:creationId xmlns:a16="http://schemas.microsoft.com/office/drawing/2014/main" id="{73F013B4-4B6F-D64C-A45D-5DB506D6694D}"/>
              </a:ext>
            </a:extLst>
          </p:cNvPr>
          <p:cNvSpPr>
            <a:spLocks noGrp="1"/>
          </p:cNvSpPr>
          <p:nvPr>
            <p:ph type="body" sz="quarter" idx="13"/>
          </p:nvPr>
        </p:nvSpPr>
        <p:spPr/>
        <p:txBody>
          <a:bodyPr/>
          <a:lstStyle/>
          <a:p>
            <a:endParaRPr lang="da-DK"/>
          </a:p>
        </p:txBody>
      </p:sp>
      <p:cxnSp>
        <p:nvCxnSpPr>
          <p:cNvPr id="4" name="Lige pilforbindelse 3"/>
          <p:cNvCxnSpPr/>
          <p:nvPr/>
        </p:nvCxnSpPr>
        <p:spPr bwMode="auto">
          <a:xfrm>
            <a:off x="331912" y="2479740"/>
            <a:ext cx="0" cy="2448272"/>
          </a:xfrm>
          <a:prstGeom prst="straightConnector1">
            <a:avLst/>
          </a:prstGeom>
          <a:solidFill>
            <a:srgbClr val="DFD67F"/>
          </a:solidFill>
          <a:ln w="44450" cap="flat" cmpd="sng" algn="ctr">
            <a:solidFill>
              <a:schemeClr val="tx1"/>
            </a:solidFill>
            <a:prstDash val="solid"/>
            <a:round/>
            <a:headEnd type="none" w="med" len="med"/>
            <a:tailEnd type="arrow"/>
          </a:ln>
          <a:effectLst/>
        </p:spPr>
      </p:cxnSp>
      <p:sp>
        <p:nvSpPr>
          <p:cNvPr id="3" name="Pladsholder til dato 2"/>
          <p:cNvSpPr>
            <a:spLocks noGrp="1"/>
          </p:cNvSpPr>
          <p:nvPr>
            <p:ph type="dt" sz="half" idx="10"/>
          </p:nvPr>
        </p:nvSpPr>
        <p:spPr/>
        <p:txBody>
          <a:bodyPr/>
          <a:lstStyle/>
          <a:p>
            <a:r>
              <a:rPr lang="da-DK" smtClean="0"/>
              <a:t>16. januar 2020</a:t>
            </a:r>
            <a:endParaRPr lang="da-DK" dirty="0"/>
          </a:p>
        </p:txBody>
      </p:sp>
      <p:sp>
        <p:nvSpPr>
          <p:cNvPr id="5" name="Pladsholder til sidefod 4"/>
          <p:cNvSpPr>
            <a:spLocks noGrp="1"/>
          </p:cNvSpPr>
          <p:nvPr>
            <p:ph type="ftr" sz="quarter" idx="11"/>
          </p:nvPr>
        </p:nvSpPr>
        <p:spPr/>
        <p:txBody>
          <a:bodyPr/>
          <a:lstStyle/>
          <a:p>
            <a:r>
              <a:rPr lang="da-DK" smtClean="0"/>
              <a:t>FIP teknisk EUX, EO/EOP</a:t>
            </a:r>
            <a:endParaRPr lang="da-DK" dirty="0"/>
          </a:p>
        </p:txBody>
      </p:sp>
      <p:sp>
        <p:nvSpPr>
          <p:cNvPr id="9" name="Pladsholder til slidenummer 8"/>
          <p:cNvSpPr>
            <a:spLocks noGrp="1"/>
          </p:cNvSpPr>
          <p:nvPr>
            <p:ph type="sldNum" sz="quarter" idx="12"/>
          </p:nvPr>
        </p:nvSpPr>
        <p:spPr/>
        <p:txBody>
          <a:bodyPr/>
          <a:lstStyle/>
          <a:p>
            <a:fld id="{24C8C45C-947F-4981-8B3F-4F32E973C901}" type="slidenum">
              <a:rPr lang="da-DK" smtClean="0"/>
              <a:pPr/>
              <a:t>6</a:t>
            </a:fld>
            <a:endParaRPr lang="da-DK" dirty="0"/>
          </a:p>
        </p:txBody>
      </p:sp>
    </p:spTree>
    <p:extLst>
      <p:ext uri="{BB962C8B-B14F-4D97-AF65-F5344CB8AC3E}">
        <p14:creationId xmlns:p14="http://schemas.microsoft.com/office/powerpoint/2010/main" val="140360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Erhvervsområdet</a:t>
            </a:r>
            <a:endParaRPr lang="da-DK" dirty="0"/>
          </a:p>
        </p:txBody>
      </p:sp>
      <p:sp>
        <p:nvSpPr>
          <p:cNvPr id="3" name="Pladsholder til indhold 2"/>
          <p:cNvSpPr>
            <a:spLocks noGrp="1"/>
          </p:cNvSpPr>
          <p:nvPr>
            <p:ph sz="half" idx="1"/>
          </p:nvPr>
        </p:nvSpPr>
        <p:spPr>
          <a:xfrm>
            <a:off x="541475" y="1474640"/>
            <a:ext cx="8332789" cy="4776647"/>
          </a:xfrm>
        </p:spPr>
        <p:txBody>
          <a:bodyPr/>
          <a:lstStyle/>
          <a:p>
            <a:pPr marL="0" indent="0">
              <a:buNone/>
            </a:pPr>
            <a:r>
              <a:rPr lang="da-DK" altLang="sv-SE" dirty="0">
                <a:ea typeface="ＭＳ Ｐゴシック" panose="020B0600070205080204" pitchFamily="34" charset="-128"/>
              </a:rPr>
              <a:t>En </a:t>
            </a:r>
            <a:r>
              <a:rPr lang="da-DK" altLang="da-DK" dirty="0">
                <a:ea typeface="ＭＳ Ｐゴシック" panose="020B0600070205080204" pitchFamily="34" charset="-128"/>
              </a:rPr>
              <a:t>”</a:t>
            </a:r>
            <a:r>
              <a:rPr lang="da-DK" altLang="sv-SE" dirty="0">
                <a:ea typeface="ＭＳ Ｐゴシック" panose="020B0600070205080204" pitchFamily="34" charset="-128"/>
              </a:rPr>
              <a:t>søjle</a:t>
            </a:r>
            <a:r>
              <a:rPr lang="da-DK" altLang="da-DK" dirty="0">
                <a:ea typeface="ＭＳ Ｐゴシック" panose="020B0600070205080204" pitchFamily="34" charset="-128"/>
              </a:rPr>
              <a:t>”</a:t>
            </a:r>
            <a:r>
              <a:rPr lang="da-DK" altLang="sv-SE" dirty="0">
                <a:ea typeface="ＭＳ Ｐゴシック" panose="020B0600070205080204" pitchFamily="34" charset="-128"/>
              </a:rPr>
              <a:t> på </a:t>
            </a:r>
            <a:r>
              <a:rPr lang="da-DK" altLang="sv-SE" dirty="0" err="1" smtClean="0">
                <a:ea typeface="ＭＳ Ｐゴシック" panose="020B0600070205080204" pitchFamily="34" charset="-128"/>
              </a:rPr>
              <a:t>eux</a:t>
            </a:r>
            <a:r>
              <a:rPr lang="da-DK" altLang="sv-SE" dirty="0" smtClean="0">
                <a:ea typeface="ＭＳ Ｐゴシック" panose="020B0600070205080204" pitchFamily="34" charset="-128"/>
              </a:rPr>
              <a:t>-uddannelsen </a:t>
            </a:r>
            <a:r>
              <a:rPr lang="da-DK" altLang="sv-SE" dirty="0">
                <a:ea typeface="ＭＳ Ｐゴシック" panose="020B0600070205080204" pitchFamily="34" charset="-128"/>
              </a:rPr>
              <a:t>med bevidst fokus på:</a:t>
            </a:r>
          </a:p>
          <a:p>
            <a:pPr marL="909638" lvl="2" indent="0">
              <a:buNone/>
            </a:pPr>
            <a:endParaRPr lang="da-DK" altLang="sv-SE" sz="2000" dirty="0">
              <a:ea typeface="ＭＳ Ｐゴシック" panose="020B0600070205080204" pitchFamily="34" charset="-128"/>
            </a:endParaRPr>
          </a:p>
          <a:p>
            <a:pPr lvl="2"/>
            <a:r>
              <a:rPr lang="da-DK" altLang="sv-SE" sz="2000" dirty="0">
                <a:ea typeface="ＭＳ Ｐゴシック" panose="020B0600070205080204" pitchFamily="34" charset="-128"/>
              </a:rPr>
              <a:t> Fagligt samspil med progression</a:t>
            </a:r>
          </a:p>
          <a:p>
            <a:pPr lvl="2"/>
            <a:r>
              <a:rPr lang="da-DK" altLang="sv-SE" sz="2000" dirty="0">
                <a:ea typeface="ＭＳ Ｐゴシック" panose="020B0600070205080204" pitchFamily="34" charset="-128"/>
              </a:rPr>
              <a:t> Studiekompetence</a:t>
            </a:r>
          </a:p>
          <a:p>
            <a:pPr lvl="2"/>
            <a:r>
              <a:rPr lang="da-DK" altLang="sv-SE" sz="2000" dirty="0">
                <a:ea typeface="ＭＳ Ｐゴシック" panose="020B0600070205080204" pitchFamily="34" charset="-128"/>
              </a:rPr>
              <a:t> Faglig metode </a:t>
            </a:r>
          </a:p>
          <a:p>
            <a:endParaRPr lang="da-DK" altLang="sv-SE" dirty="0">
              <a:ea typeface="ＭＳ Ｐゴシック" panose="020B0600070205080204" pitchFamily="34" charset="-128"/>
            </a:endParaRPr>
          </a:p>
          <a:p>
            <a:pPr marL="0" indent="0">
              <a:buNone/>
              <a:tabLst>
                <a:tab pos="357188" algn="l"/>
              </a:tabLst>
            </a:pPr>
            <a:r>
              <a:rPr lang="da-DK" sz="1600" b="1" dirty="0" err="1" smtClean="0"/>
              <a:t>Eux</a:t>
            </a:r>
            <a:r>
              <a:rPr lang="da-DK" sz="1600" b="1" dirty="0" smtClean="0"/>
              <a:t> loven, kap.1, </a:t>
            </a:r>
            <a:r>
              <a:rPr lang="da-DK" sz="1600" b="1" dirty="0"/>
              <a:t>§ </a:t>
            </a:r>
            <a:r>
              <a:rPr lang="da-DK" sz="1600" b="1" dirty="0" smtClean="0"/>
              <a:t>3, </a:t>
            </a:r>
            <a:r>
              <a:rPr lang="da-DK" sz="1600" b="1" i="1" dirty="0"/>
              <a:t>Stk. </a:t>
            </a:r>
            <a:r>
              <a:rPr lang="da-DK" sz="1600" b="1" i="1" dirty="0" smtClean="0"/>
              <a:t>3. </a:t>
            </a:r>
            <a:r>
              <a:rPr lang="da-DK" sz="1600" i="1" dirty="0"/>
              <a:t/>
            </a:r>
            <a:br>
              <a:rPr lang="da-DK" sz="1600" i="1" dirty="0"/>
            </a:br>
            <a:r>
              <a:rPr lang="da-DK" sz="1600" i="1" dirty="0" smtClean="0"/>
              <a:t>Et erhvervsområde, som består af to eller flere flerfaglige projektforløb med fokus på</a:t>
            </a:r>
            <a:r>
              <a:rPr lang="da-DK" sz="1600" i="1" dirty="0"/>
              <a:t> </a:t>
            </a:r>
            <a:r>
              <a:rPr lang="da-DK" sz="1600" i="1" dirty="0" smtClean="0"/>
              <a:t>virkelighedsnære problemstillinger, der giver eleverne indsigt i fagenes identitet og forskellighed og</a:t>
            </a:r>
            <a:r>
              <a:rPr lang="da-DK" sz="1600" i="1" dirty="0"/>
              <a:t> </a:t>
            </a:r>
            <a:r>
              <a:rPr lang="da-DK" sz="1600" i="1" dirty="0" smtClean="0"/>
              <a:t>bidrager til opbygningen af skriftlige kompetencer og generelle studiekompetencer hos eleverne.</a:t>
            </a:r>
            <a:br>
              <a:rPr lang="da-DK" sz="1600" i="1" dirty="0" smtClean="0"/>
            </a:br>
            <a:r>
              <a:rPr lang="da-DK" sz="1600" i="1" dirty="0" smtClean="0"/>
              <a:t>Erhvervsområdet afsluttes med et skriftligt erhvervsområdeprojekt, i hvilket mindst skal indgå et</a:t>
            </a:r>
            <a:r>
              <a:rPr lang="da-DK" sz="1600" i="1" dirty="0"/>
              <a:t> </a:t>
            </a:r>
            <a:r>
              <a:rPr lang="da-DK" sz="1600" i="1" dirty="0" smtClean="0"/>
              <a:t>gymnasialt fag på A- eller B-niveau i kombination med et eller flere fag fra erhvervsuddannelsen.</a:t>
            </a:r>
            <a:endParaRPr lang="da-DK" dirty="0"/>
          </a:p>
        </p:txBody>
      </p:sp>
      <p:sp>
        <p:nvSpPr>
          <p:cNvPr id="6" name="Pladsholder til dato 5"/>
          <p:cNvSpPr>
            <a:spLocks noGrp="1"/>
          </p:cNvSpPr>
          <p:nvPr>
            <p:ph type="dt" sz="half" idx="10"/>
          </p:nvPr>
        </p:nvSpPr>
        <p:spPr/>
        <p:txBody>
          <a:bodyPr/>
          <a:lstStyle/>
          <a:p>
            <a:r>
              <a:rPr lang="da-DK" smtClean="0"/>
              <a:t>16. januar 2020</a:t>
            </a:r>
            <a:endParaRPr lang="da-DK" dirty="0"/>
          </a:p>
        </p:txBody>
      </p:sp>
      <p:sp>
        <p:nvSpPr>
          <p:cNvPr id="7" name="Pladsholder til sidefod 6"/>
          <p:cNvSpPr>
            <a:spLocks noGrp="1"/>
          </p:cNvSpPr>
          <p:nvPr>
            <p:ph type="ftr" sz="quarter" idx="11"/>
          </p:nvPr>
        </p:nvSpPr>
        <p:spPr/>
        <p:txBody>
          <a:bodyPr/>
          <a:lstStyle/>
          <a:p>
            <a:r>
              <a:rPr lang="da-DK" smtClean="0"/>
              <a:t>FIP teknisk EUX, EO/EOP</a:t>
            </a:r>
            <a:endParaRPr lang="da-DK" dirty="0"/>
          </a:p>
        </p:txBody>
      </p:sp>
      <p:sp>
        <p:nvSpPr>
          <p:cNvPr id="8" name="Pladsholder til slidenummer 7"/>
          <p:cNvSpPr>
            <a:spLocks noGrp="1"/>
          </p:cNvSpPr>
          <p:nvPr>
            <p:ph type="sldNum" sz="quarter" idx="12"/>
          </p:nvPr>
        </p:nvSpPr>
        <p:spPr/>
        <p:txBody>
          <a:bodyPr/>
          <a:lstStyle/>
          <a:p>
            <a:fld id="{24C8C45C-947F-4981-8B3F-4F32E973C901}" type="slidenum">
              <a:rPr lang="da-DK" smtClean="0"/>
              <a:pPr/>
              <a:t>7</a:t>
            </a:fld>
            <a:endParaRPr lang="da-DK" dirty="0"/>
          </a:p>
        </p:txBody>
      </p:sp>
    </p:spTree>
    <p:extLst>
      <p:ext uri="{BB962C8B-B14F-4D97-AF65-F5344CB8AC3E}">
        <p14:creationId xmlns:p14="http://schemas.microsoft.com/office/powerpoint/2010/main" val="3061996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Model for EO og EOP</a:t>
            </a:r>
            <a:endParaRPr lang="da-DK" dirty="0"/>
          </a:p>
        </p:txBody>
      </p:sp>
      <p:pic>
        <p:nvPicPr>
          <p:cNvPr id="9" name="Billede 8"/>
          <p:cNvPicPr>
            <a:picLocks noChangeAspect="1"/>
          </p:cNvPicPr>
          <p:nvPr/>
        </p:nvPicPr>
        <p:blipFill>
          <a:blip r:embed="rId3"/>
          <a:stretch>
            <a:fillRect/>
          </a:stretch>
        </p:blipFill>
        <p:spPr>
          <a:xfrm>
            <a:off x="712922" y="2572437"/>
            <a:ext cx="10599635" cy="2077055"/>
          </a:xfrm>
          <a:prstGeom prst="rect">
            <a:avLst/>
          </a:prstGeom>
        </p:spPr>
      </p:pic>
      <p:sp>
        <p:nvSpPr>
          <p:cNvPr id="3" name="Pladsholder til dato 2"/>
          <p:cNvSpPr>
            <a:spLocks noGrp="1"/>
          </p:cNvSpPr>
          <p:nvPr>
            <p:ph type="dt" sz="half" idx="10"/>
          </p:nvPr>
        </p:nvSpPr>
        <p:spPr/>
        <p:txBody>
          <a:bodyPr/>
          <a:lstStyle/>
          <a:p>
            <a:r>
              <a:rPr lang="da-DK" smtClean="0"/>
              <a:t>16. januar 2020</a:t>
            </a:r>
            <a:endParaRPr lang="da-DK" dirty="0"/>
          </a:p>
        </p:txBody>
      </p:sp>
      <p:sp>
        <p:nvSpPr>
          <p:cNvPr id="4" name="Pladsholder til sidefod 3"/>
          <p:cNvSpPr>
            <a:spLocks noGrp="1"/>
          </p:cNvSpPr>
          <p:nvPr>
            <p:ph type="ftr" sz="quarter" idx="11"/>
          </p:nvPr>
        </p:nvSpPr>
        <p:spPr/>
        <p:txBody>
          <a:bodyPr/>
          <a:lstStyle/>
          <a:p>
            <a:r>
              <a:rPr lang="da-DK" smtClean="0"/>
              <a:t>FIP teknisk EUX, EO/EOP</a:t>
            </a:r>
            <a:endParaRPr lang="da-DK" dirty="0"/>
          </a:p>
        </p:txBody>
      </p:sp>
      <p:sp>
        <p:nvSpPr>
          <p:cNvPr id="5" name="Pladsholder til slidenummer 4"/>
          <p:cNvSpPr>
            <a:spLocks noGrp="1"/>
          </p:cNvSpPr>
          <p:nvPr>
            <p:ph type="sldNum" sz="quarter" idx="12"/>
          </p:nvPr>
        </p:nvSpPr>
        <p:spPr/>
        <p:txBody>
          <a:bodyPr/>
          <a:lstStyle/>
          <a:p>
            <a:fld id="{24C8C45C-947F-4981-8B3F-4F32E973C901}" type="slidenum">
              <a:rPr lang="da-DK" smtClean="0"/>
              <a:pPr/>
              <a:t>8</a:t>
            </a:fld>
            <a:endParaRPr lang="da-DK" dirty="0"/>
          </a:p>
        </p:txBody>
      </p:sp>
    </p:spTree>
    <p:extLst>
      <p:ext uri="{BB962C8B-B14F-4D97-AF65-F5344CB8AC3E}">
        <p14:creationId xmlns:p14="http://schemas.microsoft.com/office/powerpoint/2010/main" val="2695872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5BB9B8-4A36-7848-9476-8F2992710E71}"/>
              </a:ext>
            </a:extLst>
          </p:cNvPr>
          <p:cNvSpPr>
            <a:spLocks noGrp="1"/>
          </p:cNvSpPr>
          <p:nvPr>
            <p:ph type="title"/>
          </p:nvPr>
        </p:nvSpPr>
        <p:spPr/>
        <p:txBody>
          <a:bodyPr/>
          <a:lstStyle/>
          <a:p>
            <a:endParaRPr lang="da-DK"/>
          </a:p>
        </p:txBody>
      </p:sp>
      <p:sp>
        <p:nvSpPr>
          <p:cNvPr id="3" name="Pladsholder til indhold 2">
            <a:extLst>
              <a:ext uri="{FF2B5EF4-FFF2-40B4-BE49-F238E27FC236}">
                <a16:creationId xmlns:a16="http://schemas.microsoft.com/office/drawing/2014/main" id="{BCF7EBAE-EE51-1741-BA56-575E27BBA39C}"/>
              </a:ext>
            </a:extLst>
          </p:cNvPr>
          <p:cNvSpPr>
            <a:spLocks noGrp="1"/>
          </p:cNvSpPr>
          <p:nvPr>
            <p:ph idx="1"/>
          </p:nvPr>
        </p:nvSpPr>
        <p:spPr/>
        <p:txBody>
          <a:bodyPr/>
          <a:lstStyle/>
          <a:p>
            <a:endParaRPr lang="da-DK"/>
          </a:p>
        </p:txBody>
      </p:sp>
      <p:graphicFrame>
        <p:nvGraphicFramePr>
          <p:cNvPr id="4" name="Pladsholder til indhold 6">
            <a:extLst>
              <a:ext uri="{FF2B5EF4-FFF2-40B4-BE49-F238E27FC236}">
                <a16:creationId xmlns:a16="http://schemas.microsoft.com/office/drawing/2014/main" id="{B190713E-9E53-A146-98E3-F07A363BF606}"/>
              </a:ext>
            </a:extLst>
          </p:cNvPr>
          <p:cNvGraphicFramePr>
            <a:graphicFrameLocks/>
          </p:cNvGraphicFramePr>
          <p:nvPr>
            <p:extLst>
              <p:ext uri="{D42A27DB-BD31-4B8C-83A1-F6EECF244321}">
                <p14:modId xmlns:p14="http://schemas.microsoft.com/office/powerpoint/2010/main" val="2420099009"/>
              </p:ext>
            </p:extLst>
          </p:nvPr>
        </p:nvGraphicFramePr>
        <p:xfrm>
          <a:off x="539049" y="441960"/>
          <a:ext cx="11113200" cy="5584019"/>
        </p:xfrm>
        <a:graphic>
          <a:graphicData uri="http://schemas.openxmlformats.org/drawingml/2006/table">
            <a:tbl>
              <a:tblPr firstRow="1" bandRow="1">
                <a:tableStyleId>{5C22544A-7EE6-4342-B048-85BDC9FD1C3A}</a:tableStyleId>
              </a:tblPr>
              <a:tblGrid>
                <a:gridCol w="3704400">
                  <a:extLst>
                    <a:ext uri="{9D8B030D-6E8A-4147-A177-3AD203B41FA5}">
                      <a16:colId xmlns:a16="http://schemas.microsoft.com/office/drawing/2014/main" val="20000"/>
                    </a:ext>
                  </a:extLst>
                </a:gridCol>
                <a:gridCol w="6846738">
                  <a:extLst>
                    <a:ext uri="{9D8B030D-6E8A-4147-A177-3AD203B41FA5}">
                      <a16:colId xmlns:a16="http://schemas.microsoft.com/office/drawing/2014/main" val="20001"/>
                    </a:ext>
                  </a:extLst>
                </a:gridCol>
                <a:gridCol w="562062">
                  <a:extLst>
                    <a:ext uri="{9D8B030D-6E8A-4147-A177-3AD203B41FA5}">
                      <a16:colId xmlns:a16="http://schemas.microsoft.com/office/drawing/2014/main" val="3697509355"/>
                    </a:ext>
                  </a:extLst>
                </a:gridCol>
              </a:tblGrid>
              <a:tr h="0">
                <a:tc>
                  <a:txBody>
                    <a:bodyPr/>
                    <a:lstStyle/>
                    <a:p>
                      <a:endParaRPr lang="da-DK" dirty="0"/>
                    </a:p>
                  </a:txBody>
                  <a:tcPr/>
                </a:tc>
                <a:tc>
                  <a:txBody>
                    <a:bodyPr/>
                    <a:lstStyle/>
                    <a:p>
                      <a:r>
                        <a:rPr lang="da-DK" dirty="0" smtClean="0"/>
                        <a:t>Teknisk</a:t>
                      </a:r>
                      <a:r>
                        <a:rPr lang="da-DK" baseline="0" dirty="0" smtClean="0"/>
                        <a:t> </a:t>
                      </a:r>
                      <a:r>
                        <a:rPr lang="da-DK" baseline="0" dirty="0" err="1" smtClean="0"/>
                        <a:t>e</a:t>
                      </a:r>
                      <a:r>
                        <a:rPr lang="da-DK" dirty="0" err="1" smtClean="0"/>
                        <a:t>ux</a:t>
                      </a:r>
                      <a:endParaRPr lang="da-DK" dirty="0"/>
                    </a:p>
                  </a:txBody>
                  <a:tcPr/>
                </a:tc>
                <a:tc>
                  <a:txBody>
                    <a:bodyPr/>
                    <a:lstStyle/>
                    <a:p>
                      <a:endParaRPr lang="da-DK" dirty="0"/>
                    </a:p>
                  </a:txBody>
                  <a:tcPr/>
                </a:tc>
                <a:extLst>
                  <a:ext uri="{0D108BD9-81ED-4DB2-BD59-A6C34878D82A}">
                    <a16:rowId xmlns:a16="http://schemas.microsoft.com/office/drawing/2014/main" val="10000"/>
                  </a:ext>
                </a:extLst>
              </a:tr>
              <a:tr h="294668">
                <a:tc>
                  <a:txBody>
                    <a:bodyPr/>
                    <a:lstStyle/>
                    <a:p>
                      <a:endParaRPr lang="da-DK" dirty="0"/>
                    </a:p>
                  </a:txBody>
                  <a:tcPr/>
                </a:tc>
                <a:tc gridSpan="2">
                  <a:txBody>
                    <a:bodyPr/>
                    <a:lstStyle/>
                    <a:p>
                      <a:pPr algn="ctr"/>
                      <a:endParaRPr lang="da-DK" dirty="0"/>
                    </a:p>
                  </a:txBody>
                  <a:tcPr/>
                </a:tc>
                <a:tc hMerge="1">
                  <a:txBody>
                    <a:bodyPr/>
                    <a:lstStyle/>
                    <a:p>
                      <a:pPr algn="ctr"/>
                      <a:endParaRPr lang="da-DK" dirty="0"/>
                    </a:p>
                  </a:txBody>
                  <a:tcPr/>
                </a:tc>
                <a:extLst>
                  <a:ext uri="{0D108BD9-81ED-4DB2-BD59-A6C34878D82A}">
                    <a16:rowId xmlns:a16="http://schemas.microsoft.com/office/drawing/2014/main" val="10001"/>
                  </a:ext>
                </a:extLst>
              </a:tr>
              <a:tr h="2627459">
                <a:tc>
                  <a:txBody>
                    <a:bodyPr/>
                    <a:lstStyle/>
                    <a:p>
                      <a:r>
                        <a:rPr lang="da-DK" sz="1600" b="1" dirty="0"/>
                        <a:t>Fagligt indhold</a:t>
                      </a:r>
                    </a:p>
                  </a:txBody>
                  <a:tcPr/>
                </a:tc>
                <a:tc>
                  <a:txBody>
                    <a:bodyPr/>
                    <a:lstStyle/>
                    <a:p>
                      <a:r>
                        <a:rPr lang="da-DK" sz="1600" b="1" dirty="0" smtClean="0"/>
                        <a:t>Erhvervsområdet: ikke timesat</a:t>
                      </a:r>
                      <a:r>
                        <a:rPr lang="da-DK" sz="1600" dirty="0"/>
                        <a:t/>
                      </a:r>
                      <a:br>
                        <a:rPr lang="da-DK" sz="1600" dirty="0"/>
                      </a:br>
                      <a:endParaRPr lang="da-DK" sz="1600" dirty="0"/>
                    </a:p>
                    <a:p>
                      <a:r>
                        <a:rPr lang="da-DK" sz="1600" dirty="0" smtClean="0"/>
                        <a:t>2-3 forløb</a:t>
                      </a:r>
                    </a:p>
                    <a:p>
                      <a:endParaRPr lang="da-DK" sz="1600" b="0" i="0" u="none" strike="noStrike" kern="1200" baseline="0" dirty="0" smtClean="0">
                        <a:solidFill>
                          <a:schemeClr val="dk1"/>
                        </a:solidFill>
                        <a:latin typeface="+mn-lt"/>
                        <a:ea typeface="+mn-ea"/>
                        <a:cs typeface="+mn-cs"/>
                      </a:endParaRPr>
                    </a:p>
                    <a:p>
                      <a:r>
                        <a:rPr lang="da-DK" sz="1600" b="0" i="0" u="none" strike="noStrike" kern="1200" baseline="0" dirty="0" smtClean="0">
                          <a:solidFill>
                            <a:schemeClr val="dk1"/>
                          </a:solidFill>
                          <a:latin typeface="+mn-lt"/>
                          <a:ea typeface="+mn-ea"/>
                          <a:cs typeface="+mn-cs"/>
                        </a:rPr>
                        <a:t>Mindst et af erhvervsområdeforløbets projektforløb, udarbejder eleverne en individuel skriftlig opgavebesvarelse, der forbereder eleverne til erhvervsområdeprojektet. Omfang der gør det</a:t>
                      </a:r>
                    </a:p>
                    <a:p>
                      <a:r>
                        <a:rPr lang="da-DK" sz="1600" b="0" i="0" u="none" strike="noStrike" kern="1200" baseline="0" dirty="0" smtClean="0">
                          <a:solidFill>
                            <a:schemeClr val="dk1"/>
                          </a:solidFill>
                          <a:latin typeface="+mn-lt"/>
                          <a:ea typeface="+mn-ea"/>
                          <a:cs typeface="+mn-cs"/>
                        </a:rPr>
                        <a:t>muligt at afprøve kravene til erhvervsområdeprojektet.</a:t>
                      </a:r>
                      <a:endParaRPr lang="da-DK" sz="1600" b="0" i="0" u="none" strike="noStrike" kern="1200" baseline="0" dirty="0">
                        <a:solidFill>
                          <a:schemeClr val="dk1"/>
                        </a:solidFill>
                        <a:latin typeface="+mn-lt"/>
                        <a:ea typeface="+mn-ea"/>
                        <a:cs typeface="+mn-cs"/>
                      </a:endParaRPr>
                    </a:p>
                  </a:txBody>
                  <a:tcPr/>
                </a:tc>
                <a:tc>
                  <a:txBody>
                    <a:bodyPr/>
                    <a:lstStyle/>
                    <a:p>
                      <a:endParaRPr lang="da-DK" dirty="0"/>
                    </a:p>
                  </a:txBody>
                  <a:tcPr/>
                </a:tc>
                <a:extLst>
                  <a:ext uri="{0D108BD9-81ED-4DB2-BD59-A6C34878D82A}">
                    <a16:rowId xmlns:a16="http://schemas.microsoft.com/office/drawing/2014/main" val="10002"/>
                  </a:ext>
                </a:extLst>
              </a:tr>
              <a:tr h="270113">
                <a:tc>
                  <a:txBody>
                    <a:bodyPr/>
                    <a:lstStyle/>
                    <a:p>
                      <a:r>
                        <a:rPr lang="da-DK" sz="1600" b="1" dirty="0"/>
                        <a:t>Dokumentation</a:t>
                      </a:r>
                    </a:p>
                  </a:txBody>
                  <a:tcPr/>
                </a:tc>
                <a:tc gridSpan="2">
                  <a:txBody>
                    <a:bodyPr/>
                    <a:lstStyle/>
                    <a:p>
                      <a:pPr algn="l"/>
                      <a:r>
                        <a:rPr lang="da-DK" sz="1600" dirty="0"/>
                        <a:t>Krav om studieplan og undervisningsbeskrivelse.</a:t>
                      </a:r>
                    </a:p>
                  </a:txBody>
                  <a:tcPr/>
                </a:tc>
                <a:tc hMerge="1">
                  <a:txBody>
                    <a:bodyPr/>
                    <a:lstStyle/>
                    <a:p>
                      <a:pPr algn="ctr"/>
                      <a:endParaRPr lang="da-DK" dirty="0"/>
                    </a:p>
                  </a:txBody>
                  <a:tcPr/>
                </a:tc>
                <a:extLst>
                  <a:ext uri="{0D108BD9-81ED-4DB2-BD59-A6C34878D82A}">
                    <a16:rowId xmlns:a16="http://schemas.microsoft.com/office/drawing/2014/main" val="10003"/>
                  </a:ext>
                </a:extLst>
              </a:tr>
              <a:tr h="466558">
                <a:tc>
                  <a:txBody>
                    <a:bodyPr/>
                    <a:lstStyle/>
                    <a:p>
                      <a:r>
                        <a:rPr lang="da-DK" sz="1600" b="1" dirty="0"/>
                        <a:t>Arbejdsformer</a:t>
                      </a:r>
                    </a:p>
                  </a:txBody>
                  <a:tcPr/>
                </a:tc>
                <a:tc>
                  <a:txBody>
                    <a:bodyPr/>
                    <a:lstStyle/>
                    <a:p>
                      <a:r>
                        <a:rPr lang="da-DK" sz="1600" dirty="0"/>
                        <a:t>Problemorienteret og projektforløb</a:t>
                      </a:r>
                    </a:p>
                    <a:p>
                      <a:r>
                        <a:rPr lang="da-DK" sz="1600" dirty="0"/>
                        <a:t>Faglige metoder og tværgående studiemetoder</a:t>
                      </a:r>
                    </a:p>
                  </a:txBody>
                  <a:tcPr/>
                </a:tc>
                <a:tc>
                  <a:txBody>
                    <a:bodyPr/>
                    <a:lstStyle/>
                    <a:p>
                      <a:endParaRPr lang="da-DK" dirty="0"/>
                    </a:p>
                  </a:txBody>
                  <a:tcPr/>
                </a:tc>
                <a:extLst>
                  <a:ext uri="{0D108BD9-81ED-4DB2-BD59-A6C34878D82A}">
                    <a16:rowId xmlns:a16="http://schemas.microsoft.com/office/drawing/2014/main" val="10004"/>
                  </a:ext>
                </a:extLst>
              </a:tr>
              <a:tr h="859449">
                <a:tc>
                  <a:txBody>
                    <a:bodyPr/>
                    <a:lstStyle/>
                    <a:p>
                      <a:r>
                        <a:rPr lang="da-DK" sz="1600" b="1" dirty="0"/>
                        <a:t>Prøveform</a:t>
                      </a:r>
                    </a:p>
                  </a:txBody>
                  <a:tcPr/>
                </a:tc>
                <a:tc gridSpan="2">
                  <a:txBody>
                    <a:bodyPr/>
                    <a:lstStyle/>
                    <a:p>
                      <a:pPr algn="l"/>
                      <a:r>
                        <a:rPr lang="da-DK" sz="1600" b="1" dirty="0" smtClean="0"/>
                        <a:t>Erhvervsområdeprojekt</a:t>
                      </a:r>
                      <a:r>
                        <a:rPr lang="da-DK" sz="1600" dirty="0"/>
                        <a:t>: </a:t>
                      </a:r>
                      <a:r>
                        <a:rPr lang="da-DK" sz="1600" b="1" dirty="0"/>
                        <a:t>50 timer </a:t>
                      </a:r>
                      <a:r>
                        <a:rPr lang="da-DK" sz="1600" dirty="0"/>
                        <a:t>(20 + 30 timer</a:t>
                      </a:r>
                      <a:r>
                        <a:rPr lang="da-DK" sz="1600" dirty="0" smtClean="0"/>
                        <a:t>)</a:t>
                      </a:r>
                    </a:p>
                    <a:p>
                      <a:pPr algn="l"/>
                      <a:r>
                        <a:rPr lang="da-DK" sz="1600" dirty="0" smtClean="0"/>
                        <a:t>(kan</a:t>
                      </a:r>
                      <a:r>
                        <a:rPr lang="da-DK" sz="1600" baseline="0" dirty="0" smtClean="0"/>
                        <a:t> afkortes, model D)</a:t>
                      </a:r>
                      <a:endParaRPr lang="da-DK" sz="1600" dirty="0"/>
                    </a:p>
                    <a:p>
                      <a:pPr algn="l"/>
                      <a:r>
                        <a:rPr lang="da-DK" sz="1600" dirty="0" smtClean="0"/>
                        <a:t>Mindst</a:t>
                      </a:r>
                      <a:r>
                        <a:rPr lang="da-DK" sz="1600" baseline="0" dirty="0" smtClean="0"/>
                        <a:t> B</a:t>
                      </a:r>
                      <a:r>
                        <a:rPr lang="da-DK" sz="1600" dirty="0" smtClean="0"/>
                        <a:t>-fag</a:t>
                      </a:r>
                      <a:r>
                        <a:rPr lang="da-DK" sz="1600" baseline="0" dirty="0" smtClean="0"/>
                        <a:t> </a:t>
                      </a:r>
                      <a:r>
                        <a:rPr lang="da-DK" sz="1600" baseline="0" dirty="0"/>
                        <a:t>+ </a:t>
                      </a:r>
                      <a:r>
                        <a:rPr lang="da-DK" sz="1600" baseline="0" dirty="0" smtClean="0"/>
                        <a:t>mindst et uddannelsesspecifikt fag</a:t>
                      </a:r>
                      <a:r>
                        <a:rPr lang="da-DK" sz="1600" baseline="0" dirty="0"/>
                        <a:t/>
                      </a:r>
                      <a:br>
                        <a:rPr lang="da-DK" sz="1600" baseline="0" dirty="0"/>
                      </a:br>
                      <a:r>
                        <a:rPr lang="da-DK" sz="1600" baseline="0" dirty="0"/>
                        <a:t>Skriftlig opgavebesvarelse + mundtlig eksamination (helhedsvurdering)</a:t>
                      </a:r>
                    </a:p>
                  </a:txBody>
                  <a:tcPr/>
                </a:tc>
                <a:tc hMerge="1">
                  <a:txBody>
                    <a:bodyPr/>
                    <a:lstStyle/>
                    <a:p>
                      <a:pPr algn="ctr"/>
                      <a:endParaRPr lang="da-DK" dirty="0"/>
                    </a:p>
                  </a:txBody>
                  <a:tcPr/>
                </a:tc>
                <a:extLst>
                  <a:ext uri="{0D108BD9-81ED-4DB2-BD59-A6C34878D82A}">
                    <a16:rowId xmlns:a16="http://schemas.microsoft.com/office/drawing/2014/main" val="10005"/>
                  </a:ext>
                </a:extLst>
              </a:tr>
            </a:tbl>
          </a:graphicData>
        </a:graphic>
      </p:graphicFrame>
      <p:sp>
        <p:nvSpPr>
          <p:cNvPr id="5" name="Pladsholder til dato 4"/>
          <p:cNvSpPr>
            <a:spLocks noGrp="1"/>
          </p:cNvSpPr>
          <p:nvPr>
            <p:ph type="dt" sz="half" idx="10"/>
          </p:nvPr>
        </p:nvSpPr>
        <p:spPr/>
        <p:txBody>
          <a:bodyPr/>
          <a:lstStyle/>
          <a:p>
            <a:r>
              <a:rPr lang="da-DK" noProof="0" smtClean="0"/>
              <a:t>16. januar 2020</a:t>
            </a:r>
            <a:endParaRPr lang="da-DK" noProof="0" dirty="0"/>
          </a:p>
        </p:txBody>
      </p:sp>
      <p:sp>
        <p:nvSpPr>
          <p:cNvPr id="6" name="Pladsholder til sidefod 5"/>
          <p:cNvSpPr>
            <a:spLocks noGrp="1"/>
          </p:cNvSpPr>
          <p:nvPr>
            <p:ph type="ftr" sz="quarter" idx="11"/>
          </p:nvPr>
        </p:nvSpPr>
        <p:spPr/>
        <p:txBody>
          <a:bodyPr/>
          <a:lstStyle/>
          <a:p>
            <a:r>
              <a:rPr lang="da-DK" noProof="0" smtClean="0"/>
              <a:t>FIP teknisk EUX, EO/EOP</a:t>
            </a:r>
            <a:endParaRPr lang="da-DK" noProof="0" dirty="0"/>
          </a:p>
        </p:txBody>
      </p:sp>
      <p:sp>
        <p:nvSpPr>
          <p:cNvPr id="7" name="Pladsholder til slidenummer 6"/>
          <p:cNvSpPr>
            <a:spLocks noGrp="1"/>
          </p:cNvSpPr>
          <p:nvPr>
            <p:ph type="sldNum" sz="quarter" idx="12"/>
          </p:nvPr>
        </p:nvSpPr>
        <p:spPr/>
        <p:txBody>
          <a:bodyPr/>
          <a:lstStyle/>
          <a:p>
            <a:pPr algn="l"/>
            <a:fld id="{859873C9-BF5D-4A9A-BB31-45BBB7BABAF7}" type="slidenum">
              <a:rPr lang="da-DK" smtClean="0"/>
              <a:pPr algn="l"/>
              <a:t>9</a:t>
            </a:fld>
            <a:endParaRPr lang="da-DK" dirty="0"/>
          </a:p>
        </p:txBody>
      </p:sp>
    </p:spTree>
    <p:extLst>
      <p:ext uri="{BB962C8B-B14F-4D97-AF65-F5344CB8AC3E}">
        <p14:creationId xmlns:p14="http://schemas.microsoft.com/office/powerpoint/2010/main" val="36470367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UVM">
  <a:themeElements>
    <a:clrScheme name="Undervisningsministeriet">
      <a:dk1>
        <a:srgbClr val="161616"/>
      </a:dk1>
      <a:lt1>
        <a:srgbClr val="FFFFFF"/>
      </a:lt1>
      <a:dk2>
        <a:srgbClr val="404042"/>
      </a:dk2>
      <a:lt2>
        <a:srgbClr val="E5F1F4"/>
      </a:lt2>
      <a:accent1>
        <a:srgbClr val="007A98"/>
      </a:accent1>
      <a:accent2>
        <a:srgbClr val="99CAD6"/>
      </a:accent2>
      <a:accent3>
        <a:srgbClr val="33786D"/>
      </a:accent3>
      <a:accent4>
        <a:srgbClr val="C31F59"/>
      </a:accent4>
      <a:accent5>
        <a:srgbClr val="69226A"/>
      </a:accent5>
      <a:accent6>
        <a:srgbClr val="EA8145"/>
      </a:accent6>
      <a:hlink>
        <a:srgbClr val="007A98"/>
      </a:hlink>
      <a:folHlink>
        <a:srgbClr val="99CAD6"/>
      </a:folHlink>
    </a:clrScheme>
    <a:fontScheme name="UVM">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Blank.potx" id="{7B5B84D5-A520-4060-84DC-056D7B13DB11}" vid="{D567C7F5-CE46-4E14-8AB4-EFFA3153830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2635</Words>
  <Application>Microsoft Office PowerPoint</Application>
  <PresentationFormat>Widescreen</PresentationFormat>
  <Paragraphs>304</Paragraphs>
  <Slides>19</Slides>
  <Notes>10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19</vt:i4>
      </vt:variant>
    </vt:vector>
  </HeadingPairs>
  <TitlesOfParts>
    <vt:vector size="24" baseType="lpstr">
      <vt:lpstr>ＭＳ Ｐゴシック</vt:lpstr>
      <vt:lpstr>Arial</vt:lpstr>
      <vt:lpstr>Georgia</vt:lpstr>
      <vt:lpstr>Verdana</vt:lpstr>
      <vt:lpstr>UVM</vt:lpstr>
      <vt:lpstr>FIP EO og EOP Teknisk eux</vt:lpstr>
      <vt:lpstr>PowerPoint-præsentation</vt:lpstr>
      <vt:lpstr>Fagligt samspil og uddannelsernes formål</vt:lpstr>
      <vt:lpstr>Fagligt samspil og uddannelsernes formål</vt:lpstr>
      <vt:lpstr>Graden af fagligt samspil (taksonomi)</vt:lpstr>
      <vt:lpstr>Grader af fagligt samspil - ifølge Harnow</vt:lpstr>
      <vt:lpstr>Erhvervsområdet</vt:lpstr>
      <vt:lpstr>Model for EO og EOP</vt:lpstr>
      <vt:lpstr>PowerPoint-præsentation</vt:lpstr>
      <vt:lpstr>Erhvervsområdeprojekt</vt:lpstr>
      <vt:lpstr>Eksamination og bedømmelse</vt:lpstr>
      <vt:lpstr>2.1. Faglige mål, EO </vt:lpstr>
      <vt:lpstr>4.3. Bedømmelseskriterier, EOP</vt:lpstr>
      <vt:lpstr>4.3. Bedømmelseskriterier, EOP</vt:lpstr>
      <vt:lpstr>Studieplan</vt:lpstr>
      <vt:lpstr>Undervisningsbeskrivelse</vt:lpstr>
      <vt:lpstr>Den gode opgaveformulering </vt:lpstr>
      <vt:lpstr>Opsummering</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2019-04-11T11:14:19Z</dcterms:created>
  <dcterms:modified xsi:type="dcterms:W3CDTF">2020-01-31T11:40:29Z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ocumentInfoFinished">
    <vt:lpwstr>True</vt:lpwstr>
  </property>
  <property fmtid="{D5CDD505-2E9C-101B-9397-08002B2CF9AE}" pid="4" name="CustomerId">
    <vt:lpwstr>uvm</vt:lpwstr>
  </property>
  <property fmtid="{D5CDD505-2E9C-101B-9397-08002B2CF9AE}" pid="5" name="TemplateId">
    <vt:lpwstr>637030260375803988</vt:lpwstr>
  </property>
  <property fmtid="{D5CDD505-2E9C-101B-9397-08002B2CF9AE}" pid="6" name="UserProfileId">
    <vt:lpwstr>637089010000504369</vt:lpwstr>
  </property>
</Properties>
</file>