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90599C1-0511-42C7-BFFC-22B0877EE409}">
  <a:tblStyle styleId="{A90599C1-0511-42C7-BFFC-22B0877EE40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lodret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et titel og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indholdsobjek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snitsoverskrift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dholdsobjekter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n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dhold med billedteks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lede med billedteks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dr.undp.org/en/" TargetMode="External"/><Relationship Id="rId4" Type="http://schemas.openxmlformats.org/officeDocument/2006/relationships/hyperlink" Target="https://databank.worldbank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r="4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/>
          <p:nvPr/>
        </p:nvSpPr>
        <p:spPr>
          <a:xfrm>
            <a:off x="7488621" y="2277613"/>
            <a:ext cx="4703379" cy="4580387"/>
          </a:xfrm>
          <a:custGeom>
            <a:avLst/>
            <a:gdLst/>
            <a:ahLst/>
            <a:cxnLst/>
            <a:rect l="l" t="t" r="r" b="b"/>
            <a:pathLst>
              <a:path w="1333" h="1298" extrusionOk="0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lt1">
              <a:alpha val="69803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da-DK" sz="4000"/>
              <a:t>Komparativ metode og casestudier</a:t>
            </a: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606748" y="5433391"/>
            <a:ext cx="4585252" cy="100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7"/>
              <a:buNone/>
            </a:pPr>
            <a:r>
              <a:rPr lang="da-DK" sz="2247"/>
              <a:t>Forløb: Bliver verden bedre? Modul 2</a:t>
            </a:r>
            <a:endParaRPr/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47"/>
              <a:buNone/>
            </a:pPr>
            <a:r>
              <a:rPr lang="da-DK" sz="2247"/>
              <a:t>Jakob Sinding Skött, Nyborg Gymnasium</a:t>
            </a:r>
            <a:endParaRPr/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50"/>
              <a:buNone/>
            </a:pPr>
            <a:endParaRPr sz="1550"/>
          </a:p>
        </p:txBody>
      </p:sp>
      <p:cxnSp>
        <p:nvCxnSpPr>
          <p:cNvPr id="88" name="Google Shape;88;p13"/>
          <p:cNvCxnSpPr/>
          <p:nvPr/>
        </p:nvCxnSpPr>
        <p:spPr>
          <a:xfrm>
            <a:off x="9480331" y="5123793"/>
            <a:ext cx="935420" cy="0"/>
          </a:xfrm>
          <a:prstGeom prst="straightConnector1">
            <a:avLst/>
          </a:prstGeom>
          <a:noFill/>
          <a:ln w="25400" cap="sq" cmpd="sng">
            <a:solidFill>
              <a:srgbClr val="262626"/>
            </a:solidFill>
            <a:prstDash val="solid"/>
            <a:bevel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Komparativ metode: Hvad og hvorfor?</a:t>
            </a:r>
            <a:endParaRPr/>
          </a:p>
        </p:txBody>
      </p:sp>
      <p:cxnSp>
        <p:nvCxnSpPr>
          <p:cNvPr id="94" name="Google Shape;94;p14"/>
          <p:cNvCxnSpPr/>
          <p:nvPr/>
        </p:nvCxnSpPr>
        <p:spPr>
          <a:xfrm>
            <a:off x="1047624" y="2265037"/>
            <a:ext cx="10125012" cy="0"/>
          </a:xfrm>
          <a:prstGeom prst="straightConnector1">
            <a:avLst/>
          </a:prstGeom>
          <a:noFill/>
          <a:ln w="15875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5" name="Google Shape;95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206" y="2811104"/>
            <a:ext cx="2928114" cy="2928114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4955354" y="2682433"/>
            <a:ext cx="6282169" cy="3215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da-DK" sz="1900"/>
              <a:t>Hvad?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da-DK" sz="1900"/>
              <a:t>Komparativ metode er en </a:t>
            </a:r>
            <a:r>
              <a:rPr lang="da-DK" sz="1900" i="1"/>
              <a:t>systematisk </a:t>
            </a:r>
            <a:r>
              <a:rPr lang="da-DK" sz="1900"/>
              <a:t>sammenligning af to eller flere forhold, enten i en enhed over tid (longitudinalt) eller mellem to eller flere enheder (tværsnit).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da-DK" sz="1900"/>
              <a:t>Hvorfor?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da-DK" sz="1900"/>
              <a:t>Sammenligning sætter tingene i perspektiv: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da-DK" sz="1900"/>
              <a:t>Viden om situationen: Hvor godt går det? Hvor stor er udfordringen? (Beskrivende komparativ metode)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da-DK" sz="1900"/>
              <a:t>Hvorfor går det godt eller dårligt? (Forklarende komparativ metode)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endParaRPr sz="1900"/>
          </a:p>
          <a:p>
            <a:pPr marL="228600" lvl="0" indent="-107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endParaRPr sz="19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/>
          <p:nvPr/>
        </p:nvSpPr>
        <p:spPr>
          <a:xfrm rot="-5400000">
            <a:off x="5662795" y="-3745097"/>
            <a:ext cx="1354979" cy="10750169"/>
          </a:xfrm>
          <a:prstGeom prst="downArrow">
            <a:avLst>
              <a:gd name="adj1" fmla="val 100000"/>
              <a:gd name="adj2" fmla="val 22582"/>
            </a:avLst>
          </a:prstGeom>
          <a:solidFill>
            <a:srgbClr val="4040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5"/>
          <p:cNvSpPr txBox="1">
            <a:spLocks noGrp="1"/>
          </p:cNvSpPr>
          <p:nvPr>
            <p:ph type="title"/>
          </p:nvPr>
        </p:nvSpPr>
        <p:spPr>
          <a:xfrm>
            <a:off x="1286932" y="1204109"/>
            <a:ext cx="10023398" cy="857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da-DK" sz="4000">
                <a:solidFill>
                  <a:srgbClr val="FFFFFF"/>
                </a:solidFill>
              </a:rPr>
              <a:t>Beskrivende sammenligning</a:t>
            </a:r>
            <a:endParaRPr/>
          </a:p>
        </p:txBody>
      </p:sp>
      <p:graphicFrame>
        <p:nvGraphicFramePr>
          <p:cNvPr id="103" name="Google Shape;103;p15"/>
          <p:cNvGraphicFramePr/>
          <p:nvPr/>
        </p:nvGraphicFramePr>
        <p:xfrm>
          <a:off x="1747825" y="296227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{A90599C1-0511-42C7-BFFC-22B0877EE409}</a:tableStyleId>
              </a:tblPr>
              <a:tblGrid>
                <a:gridCol w="278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3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0"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Land 1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Land 2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500"/>
                    </a:p>
                  </a:txBody>
                  <a:tcPr marL="128150" marR="128150" marT="64075" marB="640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Variabel 1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A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B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Forskel</a:t>
                      </a:r>
                      <a:endParaRPr/>
                    </a:p>
                  </a:txBody>
                  <a:tcPr marL="128150" marR="128150" marT="64075" marB="640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Variabel 2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C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C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Lighed</a:t>
                      </a:r>
                      <a:endParaRPr/>
                    </a:p>
                  </a:txBody>
                  <a:tcPr marL="128150" marR="128150" marT="64075" marB="640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Variabel 3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D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E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Forskel</a:t>
                      </a:r>
                      <a:endParaRPr/>
                    </a:p>
                  </a:txBody>
                  <a:tcPr marL="128150" marR="128150" marT="64075" marB="640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Variabel 4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F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F</a:t>
                      </a:r>
                      <a:endParaRPr/>
                    </a:p>
                  </a:txBody>
                  <a:tcPr marL="128150" marR="128150" marT="64075" marB="640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500"/>
                        <a:t>Lighed</a:t>
                      </a:r>
                      <a:endParaRPr/>
                    </a:p>
                  </a:txBody>
                  <a:tcPr marL="128150" marR="128150" marT="64075" marB="640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>
            <a:spLocks noGrp="1"/>
          </p:cNvSpPr>
          <p:nvPr>
            <p:ph type="title"/>
          </p:nvPr>
        </p:nvSpPr>
        <p:spPr>
          <a:xfrm>
            <a:off x="2209800" y="914737"/>
            <a:ext cx="7772400" cy="1012806"/>
          </a:xfrm>
          <a:prstGeom prst="rect">
            <a:avLst/>
          </a:prstGeom>
          <a:solidFill>
            <a:srgbClr val="FFFFFF">
              <a:alpha val="9803"/>
            </a:srgbClr>
          </a:solidFill>
          <a:ln w="25400" cap="sq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da-DK" sz="2800"/>
              <a:t>Forklarende sammenligning</a:t>
            </a:r>
            <a:endParaRPr/>
          </a:p>
        </p:txBody>
      </p:sp>
      <p:graphicFrame>
        <p:nvGraphicFramePr>
          <p:cNvPr id="109" name="Google Shape;109;p16"/>
          <p:cNvGraphicFramePr/>
          <p:nvPr/>
        </p:nvGraphicFramePr>
        <p:xfrm>
          <a:off x="1341438" y="248935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{A90599C1-0511-42C7-BFFC-22B0877EE409}</a:tableStyleId>
              </a:tblPr>
              <a:tblGrid>
                <a:gridCol w="268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1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3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7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600"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Land 1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Land 2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600"/>
                    </a:p>
                  </a:txBody>
                  <a:tcPr marL="130825" marR="130825" marT="65425" marB="65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Variabel 1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A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B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Forskel</a:t>
                      </a:r>
                      <a:endParaRPr/>
                    </a:p>
                  </a:txBody>
                  <a:tcPr marL="130825" marR="130825" marT="65425" marB="65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Variabel 2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C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C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Lighed</a:t>
                      </a:r>
                      <a:endParaRPr/>
                    </a:p>
                  </a:txBody>
                  <a:tcPr marL="130825" marR="130825" marT="65425" marB="65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Variabel 3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D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E</a:t>
                      </a:r>
                      <a:endParaRPr/>
                    </a:p>
                  </a:txBody>
                  <a:tcPr marL="130825" marR="130825" marT="65425" marB="65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Forskel</a:t>
                      </a:r>
                      <a:endParaRPr/>
                    </a:p>
                  </a:txBody>
                  <a:tcPr marL="130825" marR="130825" marT="65425" marB="65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Variabel 4</a:t>
                      </a:r>
                      <a:endParaRPr/>
                    </a:p>
                  </a:txBody>
                  <a:tcPr marL="130825" marR="130825" marT="65425" marB="654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F</a:t>
                      </a:r>
                      <a:endParaRPr/>
                    </a:p>
                  </a:txBody>
                  <a:tcPr marL="130825" marR="130825" marT="65425" marB="654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F</a:t>
                      </a:r>
                      <a:endParaRPr/>
                    </a:p>
                  </a:txBody>
                  <a:tcPr marL="130825" marR="130825" marT="65425" marB="65425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Lighed</a:t>
                      </a:r>
                      <a:endParaRPr/>
                    </a:p>
                  </a:txBody>
                  <a:tcPr marL="130825" marR="130825" marT="65425" marB="65425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Variabel 5</a:t>
                      </a:r>
                      <a:endParaRPr/>
                    </a:p>
                  </a:txBody>
                  <a:tcPr marL="93350" marR="93350" marT="46675" marB="4667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G</a:t>
                      </a:r>
                      <a:endParaRPr/>
                    </a:p>
                  </a:txBody>
                  <a:tcPr marL="93350" marR="93350" marT="46675" marB="4667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G</a:t>
                      </a:r>
                      <a:endParaRPr/>
                    </a:p>
                  </a:txBody>
                  <a:tcPr marL="93350" marR="93350" marT="46675" marB="4667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a-DK" sz="2600"/>
                        <a:t>Forklaring</a:t>
                      </a:r>
                      <a:endParaRPr/>
                    </a:p>
                  </a:txBody>
                  <a:tcPr marL="93350" marR="93350" marT="46675" marB="4667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da-DK"/>
              <a:t>Komparative casestudier</a:t>
            </a:r>
            <a:endParaRPr/>
          </a:p>
        </p:txBody>
      </p:sp>
      <p:cxnSp>
        <p:nvCxnSpPr>
          <p:cNvPr id="115" name="Google Shape;115;p17"/>
          <p:cNvCxnSpPr/>
          <p:nvPr/>
        </p:nvCxnSpPr>
        <p:spPr>
          <a:xfrm>
            <a:off x="1047624" y="2265037"/>
            <a:ext cx="10125012" cy="0"/>
          </a:xfrm>
          <a:prstGeom prst="straightConnector1">
            <a:avLst/>
          </a:prstGeom>
          <a:noFill/>
          <a:ln w="15875" cap="flat" cmpd="sng">
            <a:solidFill>
              <a:srgbClr val="595959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16" name="Google Shape;116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206" y="2811104"/>
            <a:ext cx="2928114" cy="2928114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4955354" y="2682433"/>
            <a:ext cx="6282169" cy="3215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da-DK" sz="2400"/>
              <a:t>En case er et udvalgt tilfælde af noget, som du undersøger i sin helhed, fx et land.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da-DK" sz="2400"/>
              <a:t>Et casestudie er en dybdegående undersøgelse af en eller flere cases og indeholder oftest både kvantitative og kvalitative elementer.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da-DK" sz="2400"/>
              <a:t>Et komparativt casestudie er systematiske sammenlignende undersøgelser af to eller flere enheder, fx lande.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</a:pPr>
            <a:r>
              <a:rPr lang="da-DK" sz="3700"/>
              <a:t>Komparativt casestudie af udvikling i to lande på forskellige udviklingstrin</a:t>
            </a:r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1"/>
          </p:nvPr>
        </p:nvSpPr>
        <p:spPr>
          <a:xfrm>
            <a:off x="1136429" y="2278173"/>
            <a:ext cx="6467867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da-DK" sz="1700"/>
              <a:t>I dette forløb skal I foretage en systematisk sammenlignende undersøgelse af udviklingen i Sydkorea og et lavt udviklet land i Afrika syd for Sahara. Brug skemaet.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da-DK" sz="1700"/>
              <a:t>For 60 år siden var Sydkorea et udviklingsland. I dag er landet højt udviklet, mens de fleste lande i Afrika syd for Sahara fortsat er udviklingslande.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da-DK" sz="1700"/>
              <a:t>Formålet med sammenligningen er derfor:</a:t>
            </a:r>
            <a:endParaRPr/>
          </a:p>
          <a:p>
            <a:pPr marL="971550" lvl="1" indent="-5143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lang="da-DK" sz="1700"/>
              <a:t>At beskrive ligheder og forskelle mellem et højt udviklet land og udviklingsland.</a:t>
            </a:r>
            <a:endParaRPr/>
          </a:p>
          <a:p>
            <a:pPr marL="971550" lvl="1" indent="-5143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lang="da-DK" sz="1700"/>
              <a:t>At finde forklaringer på, at det ene land (Sydkorea) har nået et højt udviklingstrin, mens det andet land fortsat er et udviklingsland. I skal bruge viden og teori om udvikling for at forklare de observerede forskelle.</a:t>
            </a:r>
            <a:endParaRPr/>
          </a:p>
        </p:txBody>
      </p:sp>
      <p:sp>
        <p:nvSpPr>
          <p:cNvPr id="124" name="Google Shape;124;p18"/>
          <p:cNvSpPr/>
          <p:nvPr/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8"/>
          <p:cNvSpPr/>
          <p:nvPr/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13987" y="2857501"/>
            <a:ext cx="1142998" cy="11429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/>
          <p:nvPr/>
        </p:nvSpPr>
        <p:spPr>
          <a:xfrm>
            <a:off x="353960" y="321733"/>
            <a:ext cx="11548872" cy="6214534"/>
          </a:xfrm>
          <a:prstGeom prst="rect">
            <a:avLst/>
          </a:prstGeom>
          <a:solidFill>
            <a:schemeClr val="dk1">
              <a:alpha val="1490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9"/>
          <p:cNvSpPr txBox="1">
            <a:spLocks noGrp="1"/>
          </p:cNvSpPr>
          <p:nvPr>
            <p:ph type="title"/>
          </p:nvPr>
        </p:nvSpPr>
        <p:spPr>
          <a:xfrm>
            <a:off x="997427" y="997479"/>
            <a:ext cx="10261938" cy="1258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libri"/>
              <a:buNone/>
            </a:pPr>
            <a:r>
              <a:rPr lang="da-DK" sz="4100"/>
              <a:t>Komparativ undersøgelse af udvikling i lande på forskellige udviklingstrin</a:t>
            </a:r>
            <a:endParaRPr/>
          </a:p>
        </p:txBody>
      </p:sp>
      <p:pic>
        <p:nvPicPr>
          <p:cNvPr id="133" name="Google Shape;13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1461" y="2839792"/>
            <a:ext cx="2409541" cy="240954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9"/>
          <p:cNvSpPr txBox="1">
            <a:spLocks noGrp="1"/>
          </p:cNvSpPr>
          <p:nvPr>
            <p:ph type="body" idx="1"/>
          </p:nvPr>
        </p:nvSpPr>
        <p:spPr>
          <a:xfrm>
            <a:off x="5057361" y="2750824"/>
            <a:ext cx="6202002" cy="3141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da-DK" sz="1300"/>
              <a:t>Undersøg for henholdsvis Sydkorea og et selvvalgt land i Afrika syd for Sahara: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lang="da-DK" sz="1300"/>
              <a:t>BNI pr. indbygger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lang="da-DK" sz="1300"/>
              <a:t>Forventet levetid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lang="da-DK" sz="1300"/>
              <a:t>Forventet antal skoleår og gennemsnitligt antal skoleår</a:t>
            </a:r>
            <a:endParaRPr/>
          </a:p>
          <a:p>
            <a:pPr marL="914400" lvl="1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lang="da-DK" sz="1300"/>
              <a:t>Human Development Index (HDI)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da-DK" sz="1300"/>
              <a:t>Brug: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da-DK" sz="1300" u="sng">
                <a:solidFill>
                  <a:schemeClr val="hlink"/>
                </a:solidFill>
                <a:hlinkClick r:id="rId4"/>
              </a:rPr>
              <a:t>https://databank.worldbank.org</a:t>
            </a:r>
            <a:endParaRPr sz="1300" i="1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da-DK" sz="1300" u="sng">
                <a:solidFill>
                  <a:schemeClr val="hlink"/>
                </a:solidFill>
                <a:hlinkClick r:id="rId5"/>
              </a:rPr>
              <a:t>http://hdr.undp.org/en/</a:t>
            </a:r>
            <a:endParaRPr sz="13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da-DK" sz="1300"/>
              <a:t>Find gerne tal, som viser en udvikling over tid.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da-DK" sz="1300"/>
              <a:t>Udfyld det udleverede skema.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da-DK" sz="1300"/>
              <a:t>Hvad kan I udlede af tallene?</a:t>
            </a:r>
            <a:endParaRPr/>
          </a:p>
          <a:p>
            <a:pPr marL="228600" lvl="0" indent="-1460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endParaRPr sz="1300"/>
          </a:p>
          <a:p>
            <a:pPr marL="228600" lvl="0" indent="-1460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endParaRPr sz="1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Widescreen</PresentationFormat>
  <Paragraphs>74</Paragraphs>
  <Slides>7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Komparativ metode og casestudier</vt:lpstr>
      <vt:lpstr>Komparativ metode: Hvad og hvorfor?</vt:lpstr>
      <vt:lpstr>Beskrivende sammenligning</vt:lpstr>
      <vt:lpstr>Forklarende sammenligning</vt:lpstr>
      <vt:lpstr>Komparative casestudier</vt:lpstr>
      <vt:lpstr>Komparativt casestudie af udvikling i to lande på forskellige udviklingstrin</vt:lpstr>
      <vt:lpstr>Komparativ undersøgelse af udvikling i lande på forskellige udviklingstrin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Komparativ metode og casestudier</dc:title>
  <dc:creator>Sandra Warming</dc:creator>
  <cp:lastModifiedBy>Sandra Warming</cp:lastModifiedBy>
  <cp:revision>1</cp:revision>
  <dcterms:modified xsi:type="dcterms:W3CDTF">2019-12-19T13:00:52Z</dcterms:modified>
</cp:coreProperties>
</file>