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10"/>
  </p:notesMasterIdLst>
  <p:sldIdLst>
    <p:sldId id="256" r:id="rId3"/>
    <p:sldId id="257" r:id="rId4"/>
    <p:sldId id="258" r:id="rId5"/>
    <p:sldId id="259" r:id="rId6"/>
    <p:sldId id="260" r:id="rId7"/>
    <p:sldId id="261" r:id="rId8"/>
    <p:sldId id="262"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a-DK"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sz="1200">
                <a:solidFill>
                  <a:schemeClr val="dk1"/>
                </a:solidFill>
                <a:latin typeface="Calibri"/>
                <a:ea typeface="Calibri"/>
                <a:cs typeface="Calibri"/>
                <a:sym typeface="Calibri"/>
              </a:rPr>
              <a:t>Handel har også en fremtrædende rolle i FN’s 17 verdensmål. Denne rolle er lidt speciel, fordi international handel ikke har et selvstændigt mål, men i stedet betragtes som et middel til at opnå mange af de øvrige mål og delmål. Denne tværgående rolle kommer eksempelvis til udtryk ved at handel kan skabe en mere effektiv udnyttelse af ressourcer, reducere priser på varer og give nye jobmuligheder, hvilket derved er en kernerolle til at udrydde både fattigdom (mål 1) og sult (mål 2), samt til at være en motor for økonomisk vækst (mål 8). International handel adresseres dog også mere direkte i nogle af delmålene, eksempelvis delmål 17.10., der beskriver vigtigheden af et multilateralt regelbaseret handelssystem under WTO, mens delmål 17.11 sigter mod at øge udviklingslandes og især LDC-landenes andel af verdens samlede eksport. Ligeledes stræber delmål 17.12 mod, at udviklede lande giver LDC-landene toldfri og kvotefri adgang til deres markeder.</a:t>
            </a:r>
            <a:endParaRPr/>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llede med billedtekst" type="picTx">
  <p:cSld name="PICTURE_WITH_CAPTION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og lodret tekst" type="vertTx">
  <p:cSld name="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dret titel og tekst" type="vertTitleAndTx">
  <p:cSld name="VERTICAL_TITLE_AND_VERTICAL_TEX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slide" type="title">
  <p:cSld name="TITLE">
    <p:spTree>
      <p:nvGrpSpPr>
        <p:cNvPr id="1" name="Shape 33"/>
        <p:cNvGrpSpPr/>
        <p:nvPr/>
      </p:nvGrpSpPr>
      <p:grpSpPr>
        <a:xfrm>
          <a:off x="0" y="0"/>
          <a:ext cx="0" cy="0"/>
          <a:chOff x="0" y="0"/>
          <a:chExt cx="0" cy="0"/>
        </a:xfrm>
      </p:grpSpPr>
      <p:sp>
        <p:nvSpPr>
          <p:cNvPr id="34" name="Google Shape;34;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fsnitsoverskrift" type="secHead">
  <p:cSld name="SECTION_HEADER">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o indholdsobjekter" type="twoObj">
  <p:cSld name="TWO_OBJECTS">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66"/>
        <p:cNvGrpSpPr/>
        <p:nvPr/>
      </p:nvGrpSpPr>
      <p:grpSpPr>
        <a:xfrm>
          <a:off x="0" y="0"/>
          <a:ext cx="0" cy="0"/>
          <a:chOff x="0" y="0"/>
          <a:chExt cx="0" cy="0"/>
        </a:xfrm>
      </p:grpSpPr>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dhold med billedtekst" type="objTx">
  <p:cSld name="OBJECT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‹nr.›</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nctadstat.unctad.org/CountryProfile/GeneralProfile/en-GB/004/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project-syndicate.org/commentary/why-development-aid-is-not-enoug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project-syndicate.org/commentary/aid-works" TargetMode="External"/><Relationship Id="rId5" Type="http://schemas.openxmlformats.org/officeDocument/2006/relationships/hyperlink" Target="https://politiken.dk/debat/art5473914/S%C3%B8ren-M%C3%B8rch-Ulandsbistand-dur-ikke"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5"/>
          <p:cNvSpPr/>
          <p:nvPr/>
        </p:nvSpPr>
        <p:spPr>
          <a:xfrm>
            <a:off x="0" y="-3324"/>
            <a:ext cx="12192000" cy="68613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15"/>
          <p:cNvSpPr/>
          <p:nvPr/>
        </p:nvSpPr>
        <p:spPr>
          <a:xfrm>
            <a:off x="321734" y="321733"/>
            <a:ext cx="11573488" cy="6214534"/>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15"/>
          <p:cNvSpPr txBox="1">
            <a:spLocks noGrp="1"/>
          </p:cNvSpPr>
          <p:nvPr>
            <p:ph type="ctrTitle"/>
          </p:nvPr>
        </p:nvSpPr>
        <p:spPr>
          <a:xfrm>
            <a:off x="1524000" y="1122362"/>
            <a:ext cx="9144000" cy="284003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5800"/>
              <a:buFont typeface="Calibri"/>
              <a:buNone/>
            </a:pPr>
            <a:r>
              <a:rPr lang="da-DK" sz="5800"/>
              <a:t>Hvordan bidrager handel og bistand til udvikling?</a:t>
            </a:r>
            <a:endParaRPr/>
          </a:p>
        </p:txBody>
      </p:sp>
      <p:sp>
        <p:nvSpPr>
          <p:cNvPr id="103" name="Google Shape;103;p15"/>
          <p:cNvSpPr txBox="1">
            <a:spLocks noGrp="1"/>
          </p:cNvSpPr>
          <p:nvPr>
            <p:ph type="subTitle" idx="1"/>
          </p:nvPr>
        </p:nvSpPr>
        <p:spPr>
          <a:xfrm>
            <a:off x="1524000" y="4256436"/>
            <a:ext cx="9144000" cy="16008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2400"/>
              <a:buNone/>
            </a:pPr>
            <a:r>
              <a:rPr lang="da-DK">
                <a:solidFill>
                  <a:schemeClr val="accent1"/>
                </a:solidFill>
              </a:rPr>
              <a:t>Forløb: Bliver verden bedre? Modul 5 </a:t>
            </a:r>
            <a:endParaRPr/>
          </a:p>
          <a:p>
            <a:pPr marL="0" lvl="0" indent="0" algn="ctr" rtl="0">
              <a:lnSpc>
                <a:spcPct val="90000"/>
              </a:lnSpc>
              <a:spcBef>
                <a:spcPts val="1000"/>
              </a:spcBef>
              <a:spcAft>
                <a:spcPts val="0"/>
              </a:spcAft>
              <a:buClr>
                <a:schemeClr val="lt1"/>
              </a:buClr>
              <a:buSzPts val="2400"/>
              <a:buNone/>
            </a:pPr>
            <a:r>
              <a:rPr lang="da-DK"/>
              <a:t>Jakob Sinding Skött, Nyborg Gymnasium</a:t>
            </a:r>
            <a:endParaRPr/>
          </a:p>
          <a:p>
            <a:pPr marL="0" lvl="0" indent="0" algn="ctr" rtl="0">
              <a:lnSpc>
                <a:spcPct val="90000"/>
              </a:lnSpc>
              <a:spcBef>
                <a:spcPts val="1000"/>
              </a:spcBef>
              <a:spcAft>
                <a:spcPts val="0"/>
              </a:spcAft>
              <a:buClr>
                <a:schemeClr val="lt1"/>
              </a:buClr>
              <a:buSzPts val="2400"/>
              <a:buNone/>
            </a:pPr>
            <a:endParaRPr>
              <a:solidFill>
                <a:schemeClr val="accent1"/>
              </a:solidFill>
            </a:endParaRPr>
          </a:p>
        </p:txBody>
      </p:sp>
      <p:cxnSp>
        <p:nvCxnSpPr>
          <p:cNvPr id="104" name="Google Shape;104;p15"/>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1136428" y="627564"/>
            <a:ext cx="7474172"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da-DK"/>
              <a:t>Par-opgave: Billeder på globaliseringen</a:t>
            </a:r>
            <a:endParaRPr/>
          </a:p>
        </p:txBody>
      </p:sp>
      <p:sp>
        <p:nvSpPr>
          <p:cNvPr id="110" name="Google Shape;110;p16"/>
          <p:cNvSpPr txBox="1">
            <a:spLocks noGrp="1"/>
          </p:cNvSpPr>
          <p:nvPr>
            <p:ph type="body" idx="1"/>
          </p:nvPr>
        </p:nvSpPr>
        <p:spPr>
          <a:xfrm>
            <a:off x="1136429" y="2278173"/>
            <a:ext cx="7006085" cy="4144398"/>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chemeClr val="dk1"/>
              </a:buClr>
              <a:buSzPts val="2000"/>
              <a:buChar char="•"/>
            </a:pPr>
            <a:r>
              <a:rPr lang="da-DK" sz="2000"/>
              <a:t>Skab et billede på globaliseringen. </a:t>
            </a:r>
            <a:endParaRPr/>
          </a:p>
          <a:p>
            <a:pPr marL="228600" lvl="0" indent="-228600" algn="l" rtl="0">
              <a:lnSpc>
                <a:spcPct val="90000"/>
              </a:lnSpc>
              <a:spcBef>
                <a:spcPts val="1000"/>
              </a:spcBef>
              <a:spcAft>
                <a:spcPts val="0"/>
              </a:spcAft>
              <a:buClr>
                <a:schemeClr val="dk1"/>
              </a:buClr>
              <a:buSzPts val="2000"/>
              <a:buChar char="•"/>
            </a:pPr>
            <a:r>
              <a:rPr lang="da-DK" sz="2000"/>
              <a:t>Hvert par får udleveret et verdenskortet. På verdenskortet illustrerer parret, hvordan politisk, kulturel og økonomisk globalisering konkret kommer til udtryk. Illustrationerne kan med fordel involvere symboler og pile, der tegnes på kryds og tværs. F.eks. kan I skitsere forskellige led i værdikæden, kulturprodukters globale udbredelse og politiske begivenheders betydning for andre lande. </a:t>
            </a:r>
            <a:endParaRPr/>
          </a:p>
          <a:p>
            <a:pPr marL="228600" lvl="0" indent="-228600" algn="l" rtl="0">
              <a:lnSpc>
                <a:spcPct val="90000"/>
              </a:lnSpc>
              <a:spcBef>
                <a:spcPts val="1000"/>
              </a:spcBef>
              <a:spcAft>
                <a:spcPts val="0"/>
              </a:spcAft>
              <a:buClr>
                <a:schemeClr val="dk1"/>
              </a:buClr>
              <a:buSzPts val="2000"/>
              <a:buChar char="•"/>
            </a:pPr>
            <a:r>
              <a:rPr lang="da-DK" sz="2000"/>
              <a:t>Øvelsen afsluttes med en ”fernisering”, hvor I præsenterer jeres globaliseringsbilleder for to andre par.</a:t>
            </a:r>
            <a:endParaRPr/>
          </a:p>
          <a:p>
            <a:pPr marL="0" lvl="0" indent="0" algn="l" rtl="0">
              <a:lnSpc>
                <a:spcPct val="90000"/>
              </a:lnSpc>
              <a:spcBef>
                <a:spcPts val="1000"/>
              </a:spcBef>
              <a:spcAft>
                <a:spcPts val="0"/>
              </a:spcAft>
              <a:buClr>
                <a:schemeClr val="dk1"/>
              </a:buClr>
              <a:buSzPts val="2000"/>
              <a:buNone/>
            </a:pPr>
            <a:endParaRPr sz="2000"/>
          </a:p>
        </p:txBody>
      </p:sp>
      <p:sp>
        <p:nvSpPr>
          <p:cNvPr id="111" name="Google Shape;111;p16"/>
          <p:cNvSpPr/>
          <p:nvPr/>
        </p:nvSpPr>
        <p:spPr>
          <a:xfrm>
            <a:off x="10088880" y="0"/>
            <a:ext cx="210312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16"/>
          <p:cNvSpPr/>
          <p:nvPr/>
        </p:nvSpPr>
        <p:spPr>
          <a:xfrm>
            <a:off x="8915400" y="2358913"/>
            <a:ext cx="2140172" cy="2140172"/>
          </a:xfrm>
          <a:prstGeom prst="ellipse">
            <a:avLst/>
          </a:prstGeom>
          <a:solidFill>
            <a:srgbClr val="FFFFFF"/>
          </a:solidFill>
          <a:ln w="222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3" name="Google Shape;113;p16"/>
          <p:cNvPicPr preferRelativeResize="0"/>
          <p:nvPr/>
        </p:nvPicPr>
        <p:blipFill rotWithShape="1">
          <a:blip r:embed="rId3">
            <a:alphaModFix/>
          </a:blip>
          <a:srcRect/>
          <a:stretch/>
        </p:blipFill>
        <p:spPr>
          <a:xfrm>
            <a:off x="9413987" y="2857501"/>
            <a:ext cx="1142998" cy="11429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17"/>
          <p:cNvSpPr/>
          <p:nvPr/>
        </p:nvSpPr>
        <p:spPr>
          <a:xfrm>
            <a:off x="1" y="3726"/>
            <a:ext cx="5614875"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9" name="Google Shape;119;p1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0" name="Google Shape;120;p17"/>
          <p:cNvSpPr txBox="1">
            <a:spLocks noGrp="1"/>
          </p:cNvSpPr>
          <p:nvPr>
            <p:ph type="title"/>
          </p:nvPr>
        </p:nvSpPr>
        <p:spPr>
          <a:xfrm>
            <a:off x="6094105" y="802955"/>
            <a:ext cx="4977976" cy="145405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100"/>
              <a:buFont typeface="Calibri"/>
              <a:buNone/>
            </a:pPr>
            <a:r>
              <a:rPr lang="da-DK" sz="3100">
                <a:solidFill>
                  <a:srgbClr val="000000"/>
                </a:solidFill>
              </a:rPr>
              <a:t>Matrixgruppearbejde: Perspektiver på globaliseringen</a:t>
            </a:r>
            <a:endParaRPr/>
          </a:p>
        </p:txBody>
      </p:sp>
      <p:sp>
        <p:nvSpPr>
          <p:cNvPr id="121" name="Google Shape;121;p17"/>
          <p:cNvSpPr/>
          <p:nvPr/>
        </p:nvSpPr>
        <p:spPr>
          <a:xfrm>
            <a:off x="0" y="738619"/>
            <a:ext cx="5000438" cy="5400962"/>
          </a:xfrm>
          <a:custGeom>
            <a:avLst/>
            <a:gdLst/>
            <a:ahLst/>
            <a:cxnLst/>
            <a:rect l="l" t="t" r="r" b="b"/>
            <a:pathLst>
              <a:path w="5000438" h="5400962" extrusionOk="0">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2" name="Google Shape;122;p17"/>
          <p:cNvPicPr preferRelativeResize="0"/>
          <p:nvPr/>
        </p:nvPicPr>
        <p:blipFill rotWithShape="1">
          <a:blip r:embed="rId4">
            <a:alphaModFix/>
          </a:blip>
          <a:srcRect/>
          <a:stretch/>
        </p:blipFill>
        <p:spPr>
          <a:xfrm>
            <a:off x="450254" y="1629089"/>
            <a:ext cx="3620021" cy="3620021"/>
          </a:xfrm>
          <a:prstGeom prst="rect">
            <a:avLst/>
          </a:prstGeom>
          <a:noFill/>
          <a:ln>
            <a:noFill/>
          </a:ln>
        </p:spPr>
      </p:pic>
      <p:sp>
        <p:nvSpPr>
          <p:cNvPr id="123" name="Google Shape;123;p17"/>
          <p:cNvSpPr txBox="1">
            <a:spLocks noGrp="1"/>
          </p:cNvSpPr>
          <p:nvPr>
            <p:ph type="body" idx="1"/>
          </p:nvPr>
        </p:nvSpPr>
        <p:spPr>
          <a:xfrm>
            <a:off x="6090574" y="2421682"/>
            <a:ext cx="4977578" cy="3639289"/>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0000"/>
              </a:buClr>
              <a:buSzPts val="2000"/>
              <a:buChar char="•"/>
            </a:pPr>
            <a:r>
              <a:rPr lang="da-DK" sz="2000">
                <a:solidFill>
                  <a:srgbClr val="000000"/>
                </a:solidFill>
              </a:rPr>
              <a:t>Eleverne forbereder i grupper fremlæggelser af de tre perspektiver på globalisering: </a:t>
            </a:r>
            <a:endParaRPr/>
          </a:p>
          <a:p>
            <a:pPr marL="914400" lvl="1" indent="-457200" algn="l" rtl="0">
              <a:lnSpc>
                <a:spcPct val="90000"/>
              </a:lnSpc>
              <a:spcBef>
                <a:spcPts val="500"/>
              </a:spcBef>
              <a:spcAft>
                <a:spcPts val="0"/>
              </a:spcAft>
              <a:buClr>
                <a:srgbClr val="000000"/>
              </a:buClr>
              <a:buSzPts val="2000"/>
              <a:buFont typeface="Calibri"/>
              <a:buAutoNum type="arabicPeriod"/>
            </a:pPr>
            <a:r>
              <a:rPr lang="da-DK" sz="2000">
                <a:solidFill>
                  <a:srgbClr val="000000"/>
                </a:solidFill>
              </a:rPr>
              <a:t>Optimister</a:t>
            </a:r>
            <a:endParaRPr sz="2000">
              <a:solidFill>
                <a:srgbClr val="000000"/>
              </a:solidFill>
            </a:endParaRPr>
          </a:p>
          <a:p>
            <a:pPr marL="914400" lvl="1" indent="-457200" algn="l" rtl="0">
              <a:lnSpc>
                <a:spcPct val="90000"/>
              </a:lnSpc>
              <a:spcBef>
                <a:spcPts val="500"/>
              </a:spcBef>
              <a:spcAft>
                <a:spcPts val="0"/>
              </a:spcAft>
              <a:buClr>
                <a:srgbClr val="000000"/>
              </a:buClr>
              <a:buSzPts val="2000"/>
              <a:buFont typeface="Calibri"/>
              <a:buAutoNum type="arabicPeriod"/>
            </a:pPr>
            <a:r>
              <a:rPr lang="da-DK" sz="2000">
                <a:solidFill>
                  <a:srgbClr val="000000"/>
                </a:solidFill>
              </a:rPr>
              <a:t>Pessimister</a:t>
            </a:r>
            <a:endParaRPr/>
          </a:p>
          <a:p>
            <a:pPr marL="914400" lvl="1" indent="-457200" algn="l" rtl="0">
              <a:lnSpc>
                <a:spcPct val="90000"/>
              </a:lnSpc>
              <a:spcBef>
                <a:spcPts val="500"/>
              </a:spcBef>
              <a:spcAft>
                <a:spcPts val="0"/>
              </a:spcAft>
              <a:buClr>
                <a:srgbClr val="000000"/>
              </a:buClr>
              <a:buSzPts val="2000"/>
              <a:buFont typeface="Calibri"/>
              <a:buAutoNum type="arabicPeriod"/>
            </a:pPr>
            <a:r>
              <a:rPr lang="da-DK" sz="2000">
                <a:solidFill>
                  <a:srgbClr val="000000"/>
                </a:solidFill>
              </a:rPr>
              <a:t>Skeptikere</a:t>
            </a:r>
            <a:endParaRPr/>
          </a:p>
          <a:p>
            <a:pPr marL="228600" lvl="0" indent="-228600" algn="l" rtl="0">
              <a:lnSpc>
                <a:spcPct val="90000"/>
              </a:lnSpc>
              <a:spcBef>
                <a:spcPts val="1000"/>
              </a:spcBef>
              <a:spcAft>
                <a:spcPts val="0"/>
              </a:spcAft>
              <a:buClr>
                <a:srgbClr val="000000"/>
              </a:buClr>
              <a:buSzPts val="2000"/>
              <a:buChar char="•"/>
            </a:pPr>
            <a:r>
              <a:rPr lang="da-DK" sz="2000">
                <a:solidFill>
                  <a:srgbClr val="000000"/>
                </a:solidFill>
              </a:rPr>
              <a:t>Grupperne splittes op, og hvert gruppemedlem skal nu fremlægge deres perspektiv for to medlemmer fra andre grupper.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pic>
        <p:nvPicPr>
          <p:cNvPr id="129" name="Google Shape;129;p18"/>
          <p:cNvPicPr preferRelativeResize="0">
            <a:picLocks noGrp="1"/>
          </p:cNvPicPr>
          <p:nvPr>
            <p:ph type="body" idx="1"/>
          </p:nvPr>
        </p:nvPicPr>
        <p:blipFill rotWithShape="1">
          <a:blip r:embed="rId3">
            <a:alphaModFix/>
          </a:blip>
          <a:srcRect/>
          <a:stretch/>
        </p:blipFill>
        <p:spPr>
          <a:xfrm>
            <a:off x="1472708" y="643467"/>
            <a:ext cx="9246583" cy="55710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da-DK"/>
              <a:t>Varehandel, 1948-2017</a:t>
            </a:r>
            <a:endParaRPr/>
          </a:p>
        </p:txBody>
      </p:sp>
      <p:pic>
        <p:nvPicPr>
          <p:cNvPr id="135" name="Google Shape;135;p19"/>
          <p:cNvPicPr preferRelativeResize="0"/>
          <p:nvPr/>
        </p:nvPicPr>
        <p:blipFill rotWithShape="1">
          <a:blip r:embed="rId3">
            <a:alphaModFix/>
          </a:blip>
          <a:srcRect/>
          <a:stretch/>
        </p:blipFill>
        <p:spPr>
          <a:xfrm>
            <a:off x="1725385" y="1600201"/>
            <a:ext cx="8741229" cy="4892674"/>
          </a:xfrm>
          <a:prstGeom prst="rect">
            <a:avLst/>
          </a:prstGeom>
          <a:noFill/>
          <a:ln>
            <a:noFill/>
          </a:ln>
        </p:spPr>
      </p:pic>
      <p:sp>
        <p:nvSpPr>
          <p:cNvPr id="136" name="Google Shape;136;p19"/>
          <p:cNvSpPr txBox="1"/>
          <p:nvPr/>
        </p:nvSpPr>
        <p:spPr>
          <a:xfrm>
            <a:off x="3431703" y="2420888"/>
            <a:ext cx="4895867"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a-DK" sz="1800" b="1" i="0" u="none" strike="noStrike" cap="none">
                <a:solidFill>
                  <a:schemeClr val="dk1"/>
                </a:solidFill>
                <a:latin typeface="Calibri"/>
                <a:ea typeface="Calibri"/>
                <a:cs typeface="Calibri"/>
                <a:sym typeface="Calibri"/>
              </a:rPr>
              <a:t>Hvad kan I udlede af diagrammet?</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da-DK" sz="1800" b="1">
                <a:solidFill>
                  <a:schemeClr val="dk1"/>
                </a:solidFill>
                <a:latin typeface="Calibri"/>
                <a:ea typeface="Calibri"/>
                <a:cs typeface="Calibri"/>
                <a:sym typeface="Calibri"/>
              </a:rPr>
              <a:t>Hvad er mulige forklaringer på denne udvikling?</a:t>
            </a:r>
            <a:endParaRPr/>
          </a:p>
        </p:txBody>
      </p:sp>
      <p:sp>
        <p:nvSpPr>
          <p:cNvPr id="137" name="Google Shape;137;p19"/>
          <p:cNvSpPr txBox="1"/>
          <p:nvPr/>
        </p:nvSpPr>
        <p:spPr>
          <a:xfrm>
            <a:off x="9194800" y="6339840"/>
            <a:ext cx="161544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a-DK" sz="1200">
                <a:solidFill>
                  <a:schemeClr val="dk1"/>
                </a:solidFill>
                <a:latin typeface="Calibri"/>
                <a:ea typeface="Calibri"/>
                <a:cs typeface="Calibri"/>
                <a:sym typeface="Calibri"/>
              </a:rPr>
              <a:t>Kilde: Unctad</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1136428" y="627564"/>
            <a:ext cx="7474172"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700"/>
              <a:buFont typeface="Calibri"/>
              <a:buNone/>
            </a:pPr>
            <a:r>
              <a:rPr lang="da-DK" sz="3700"/>
              <a:t>Komparativ undersøgelse af udvikling i lande på forskellige udviklingstrin</a:t>
            </a:r>
            <a:endParaRPr/>
          </a:p>
        </p:txBody>
      </p:sp>
      <p:sp>
        <p:nvSpPr>
          <p:cNvPr id="143" name="Google Shape;143;p20"/>
          <p:cNvSpPr txBox="1">
            <a:spLocks noGrp="1"/>
          </p:cNvSpPr>
          <p:nvPr>
            <p:ph type="body" idx="1"/>
          </p:nvPr>
        </p:nvSpPr>
        <p:spPr>
          <a:xfrm>
            <a:off x="1136429" y="2278173"/>
            <a:ext cx="6467867" cy="3450613"/>
          </a:xfrm>
          <a:prstGeom prst="rect">
            <a:avLst/>
          </a:prstGeom>
          <a:noFill/>
          <a:ln>
            <a:noFill/>
          </a:ln>
        </p:spPr>
        <p:txBody>
          <a:bodyPr spcFirstLastPara="1" wrap="square" lIns="91425" tIns="45700" rIns="91425" bIns="45700" anchor="ctr" anchorCtr="0">
            <a:noAutofit/>
          </a:bodyPr>
          <a:lstStyle/>
          <a:p>
            <a:pPr marL="228600" lvl="0" indent="-228600" algn="l" rtl="0">
              <a:lnSpc>
                <a:spcPct val="80000"/>
              </a:lnSpc>
              <a:spcBef>
                <a:spcPts val="0"/>
              </a:spcBef>
              <a:spcAft>
                <a:spcPts val="0"/>
              </a:spcAft>
              <a:buClr>
                <a:schemeClr val="dk1"/>
              </a:buClr>
              <a:buSzPts val="1757"/>
              <a:buChar char="•"/>
            </a:pPr>
            <a:r>
              <a:rPr lang="da-DK" sz="1757"/>
              <a:t>Undersøg for henholdsvis Sydkorea og et selvvalgt land i Afrika syd for Sahara:</a:t>
            </a:r>
            <a:endParaRPr/>
          </a:p>
          <a:p>
            <a:pPr marL="914400" lvl="1" indent="-457200" algn="l" rtl="0">
              <a:lnSpc>
                <a:spcPct val="80000"/>
              </a:lnSpc>
              <a:spcBef>
                <a:spcPts val="500"/>
              </a:spcBef>
              <a:spcAft>
                <a:spcPts val="0"/>
              </a:spcAft>
              <a:buClr>
                <a:schemeClr val="dk1"/>
              </a:buClr>
              <a:buSzPts val="1757"/>
              <a:buFont typeface="Calibri"/>
              <a:buAutoNum type="arabicPeriod"/>
            </a:pPr>
            <a:r>
              <a:rPr lang="da-DK" sz="1757"/>
              <a:t>Hvor meget landet importerer og eksporterer.</a:t>
            </a:r>
            <a:endParaRPr/>
          </a:p>
          <a:p>
            <a:pPr marL="914400" lvl="1" indent="-457200" algn="l" rtl="0">
              <a:lnSpc>
                <a:spcPct val="80000"/>
              </a:lnSpc>
              <a:spcBef>
                <a:spcPts val="500"/>
              </a:spcBef>
              <a:spcAft>
                <a:spcPts val="0"/>
              </a:spcAft>
              <a:buClr>
                <a:schemeClr val="dk1"/>
              </a:buClr>
              <a:buSzPts val="1757"/>
              <a:buFont typeface="Calibri"/>
              <a:buAutoNum type="arabicPeriod"/>
            </a:pPr>
            <a:r>
              <a:rPr lang="da-DK" sz="1757"/>
              <a:t>Hvad (hvilke varegrupper) landet importerer og eksporterer.</a:t>
            </a:r>
            <a:endParaRPr/>
          </a:p>
          <a:p>
            <a:pPr marL="914400" lvl="1" indent="-457200" algn="l" rtl="0">
              <a:lnSpc>
                <a:spcPct val="80000"/>
              </a:lnSpc>
              <a:spcBef>
                <a:spcPts val="500"/>
              </a:spcBef>
              <a:spcAft>
                <a:spcPts val="0"/>
              </a:spcAft>
              <a:buClr>
                <a:schemeClr val="dk1"/>
              </a:buClr>
              <a:buSzPts val="1757"/>
              <a:buFont typeface="Calibri"/>
              <a:buAutoNum type="arabicPeriod"/>
            </a:pPr>
            <a:r>
              <a:rPr lang="da-DK" sz="1757"/>
              <a:t>Hvem (hvilke lande) landet handler med.</a:t>
            </a:r>
            <a:endParaRPr/>
          </a:p>
          <a:p>
            <a:pPr marL="914400" lvl="1" indent="-457200" algn="l" rtl="0">
              <a:lnSpc>
                <a:spcPct val="80000"/>
              </a:lnSpc>
              <a:spcBef>
                <a:spcPts val="500"/>
              </a:spcBef>
              <a:spcAft>
                <a:spcPts val="0"/>
              </a:spcAft>
              <a:buClr>
                <a:schemeClr val="dk1"/>
              </a:buClr>
              <a:buSzPts val="1757"/>
              <a:buFont typeface="Calibri"/>
              <a:buAutoNum type="arabicPeriod"/>
            </a:pPr>
            <a:r>
              <a:rPr lang="da-DK" sz="1757"/>
              <a:t>Hvordan bytteforholdet (terms of trade) har udviklet sig.</a:t>
            </a:r>
            <a:endParaRPr sz="1757"/>
          </a:p>
          <a:p>
            <a:pPr marL="228600" lvl="0" indent="-228600" algn="l" rtl="0">
              <a:lnSpc>
                <a:spcPct val="80000"/>
              </a:lnSpc>
              <a:spcBef>
                <a:spcPts val="1000"/>
              </a:spcBef>
              <a:spcAft>
                <a:spcPts val="0"/>
              </a:spcAft>
              <a:buClr>
                <a:schemeClr val="dk1"/>
              </a:buClr>
              <a:buSzPts val="1757"/>
              <a:buChar char="•"/>
            </a:pPr>
            <a:r>
              <a:rPr lang="da-DK" sz="1757"/>
              <a:t>Brug </a:t>
            </a:r>
            <a:r>
              <a:rPr lang="da-DK" sz="1757" u="sng">
                <a:solidFill>
                  <a:schemeClr val="hlink"/>
                </a:solidFill>
                <a:hlinkClick r:id="rId3"/>
              </a:rPr>
              <a:t>UNCTADstat</a:t>
            </a:r>
            <a:r>
              <a:rPr lang="da-DK" sz="1757"/>
              <a:t>.</a:t>
            </a:r>
            <a:endParaRPr/>
          </a:p>
          <a:p>
            <a:pPr marL="228600" lvl="0" indent="-228600" algn="l" rtl="0">
              <a:lnSpc>
                <a:spcPct val="80000"/>
              </a:lnSpc>
              <a:spcBef>
                <a:spcPts val="1000"/>
              </a:spcBef>
              <a:spcAft>
                <a:spcPts val="0"/>
              </a:spcAft>
              <a:buClr>
                <a:schemeClr val="dk1"/>
              </a:buClr>
              <a:buSzPts val="1757"/>
              <a:buChar char="•"/>
            </a:pPr>
            <a:r>
              <a:rPr lang="da-DK" sz="1757"/>
              <a:t>Find gerne tal, som viser en udvikling over tid.</a:t>
            </a:r>
            <a:endParaRPr/>
          </a:p>
          <a:p>
            <a:pPr marL="228600" lvl="0" indent="-228600" algn="l" rtl="0">
              <a:lnSpc>
                <a:spcPct val="80000"/>
              </a:lnSpc>
              <a:spcBef>
                <a:spcPts val="1000"/>
              </a:spcBef>
              <a:spcAft>
                <a:spcPts val="0"/>
              </a:spcAft>
              <a:buClr>
                <a:schemeClr val="dk1"/>
              </a:buClr>
              <a:buSzPts val="1757"/>
              <a:buChar char="•"/>
            </a:pPr>
            <a:r>
              <a:rPr lang="da-DK" sz="1757"/>
              <a:t>Udfyld det udleverede skema.</a:t>
            </a:r>
            <a:endParaRPr/>
          </a:p>
          <a:p>
            <a:pPr marL="228600" lvl="0" indent="-228600" algn="l" rtl="0">
              <a:lnSpc>
                <a:spcPct val="80000"/>
              </a:lnSpc>
              <a:spcBef>
                <a:spcPts val="1000"/>
              </a:spcBef>
              <a:spcAft>
                <a:spcPts val="0"/>
              </a:spcAft>
              <a:buClr>
                <a:schemeClr val="dk1"/>
              </a:buClr>
              <a:buSzPts val="1757"/>
              <a:buChar char="•"/>
            </a:pPr>
            <a:r>
              <a:rPr lang="da-DK" sz="1757"/>
              <a:t>Hvad kan I udlede af tallene?</a:t>
            </a:r>
            <a:endParaRPr/>
          </a:p>
        </p:txBody>
      </p:sp>
      <p:sp>
        <p:nvSpPr>
          <p:cNvPr id="144" name="Google Shape;144;p20"/>
          <p:cNvSpPr/>
          <p:nvPr/>
        </p:nvSpPr>
        <p:spPr>
          <a:xfrm>
            <a:off x="10088880" y="0"/>
            <a:ext cx="210312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20"/>
          <p:cNvSpPr/>
          <p:nvPr/>
        </p:nvSpPr>
        <p:spPr>
          <a:xfrm>
            <a:off x="8915400" y="2358913"/>
            <a:ext cx="2140172" cy="2140172"/>
          </a:xfrm>
          <a:prstGeom prst="ellipse">
            <a:avLst/>
          </a:prstGeom>
          <a:solidFill>
            <a:srgbClr val="FFFFFF"/>
          </a:solidFill>
          <a:ln w="222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6" name="Google Shape;146;p20"/>
          <p:cNvPicPr preferRelativeResize="0"/>
          <p:nvPr/>
        </p:nvPicPr>
        <p:blipFill rotWithShape="1">
          <a:blip r:embed="rId4">
            <a:alphaModFix/>
          </a:blip>
          <a:srcRect/>
          <a:stretch/>
        </p:blipFill>
        <p:spPr>
          <a:xfrm>
            <a:off x="9413987" y="2857501"/>
            <a:ext cx="1142998" cy="11429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21"/>
          <p:cNvSpPr/>
          <p:nvPr/>
        </p:nvSpPr>
        <p:spPr>
          <a:xfrm>
            <a:off x="1" y="3726"/>
            <a:ext cx="5614875"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2" name="Google Shape;152;p2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3" name="Google Shape;153;p21"/>
          <p:cNvSpPr txBox="1">
            <a:spLocks noGrp="1"/>
          </p:cNvSpPr>
          <p:nvPr>
            <p:ph type="title"/>
          </p:nvPr>
        </p:nvSpPr>
        <p:spPr>
          <a:xfrm>
            <a:off x="6094105" y="802955"/>
            <a:ext cx="4977976" cy="145405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100"/>
              <a:buFont typeface="Calibri"/>
              <a:buNone/>
            </a:pPr>
            <a:r>
              <a:rPr lang="da-DK" sz="3100">
                <a:solidFill>
                  <a:srgbClr val="000000"/>
                </a:solidFill>
              </a:rPr>
              <a:t>Paropgave: Sammenlign og diskuter holdninger til udviklingsbistand</a:t>
            </a:r>
            <a:endParaRPr/>
          </a:p>
        </p:txBody>
      </p:sp>
      <p:sp>
        <p:nvSpPr>
          <p:cNvPr id="154" name="Google Shape;154;p21"/>
          <p:cNvSpPr/>
          <p:nvPr/>
        </p:nvSpPr>
        <p:spPr>
          <a:xfrm>
            <a:off x="0" y="738619"/>
            <a:ext cx="5000438" cy="5400962"/>
          </a:xfrm>
          <a:custGeom>
            <a:avLst/>
            <a:gdLst/>
            <a:ahLst/>
            <a:cxnLst/>
            <a:rect l="l" t="t" r="r" b="b"/>
            <a:pathLst>
              <a:path w="5000438" h="5400962" extrusionOk="0">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5" name="Google Shape;155;p21"/>
          <p:cNvPicPr preferRelativeResize="0"/>
          <p:nvPr/>
        </p:nvPicPr>
        <p:blipFill rotWithShape="1">
          <a:blip r:embed="rId4">
            <a:alphaModFix/>
          </a:blip>
          <a:srcRect/>
          <a:stretch/>
        </p:blipFill>
        <p:spPr>
          <a:xfrm>
            <a:off x="450254" y="1629089"/>
            <a:ext cx="3620021" cy="3620021"/>
          </a:xfrm>
          <a:prstGeom prst="rect">
            <a:avLst/>
          </a:prstGeom>
          <a:noFill/>
          <a:ln>
            <a:noFill/>
          </a:ln>
        </p:spPr>
      </p:pic>
      <p:sp>
        <p:nvSpPr>
          <p:cNvPr id="156" name="Google Shape;156;p21"/>
          <p:cNvSpPr txBox="1">
            <a:spLocks noGrp="1"/>
          </p:cNvSpPr>
          <p:nvPr>
            <p:ph type="body" idx="1"/>
          </p:nvPr>
        </p:nvSpPr>
        <p:spPr>
          <a:xfrm>
            <a:off x="6090574" y="2421682"/>
            <a:ext cx="4977578" cy="363928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1700"/>
              <a:buNone/>
            </a:pPr>
            <a:r>
              <a:rPr lang="da-DK" sz="1700">
                <a:solidFill>
                  <a:srgbClr val="000000"/>
                </a:solidFill>
              </a:rPr>
              <a:t>Sammenlign de holdninger til udviklingsbistand, som kommer til udtryk i de tre nedenstående artikler.</a:t>
            </a:r>
            <a:endParaRPr/>
          </a:p>
          <a:p>
            <a:pPr marL="0" lvl="0" indent="0" algn="l" rtl="0">
              <a:lnSpc>
                <a:spcPct val="90000"/>
              </a:lnSpc>
              <a:spcBef>
                <a:spcPts val="1000"/>
              </a:spcBef>
              <a:spcAft>
                <a:spcPts val="0"/>
              </a:spcAft>
              <a:buClr>
                <a:srgbClr val="000000"/>
              </a:buClr>
              <a:buSzPts val="1700"/>
              <a:buNone/>
            </a:pPr>
            <a:r>
              <a:rPr lang="da-DK" sz="1700">
                <a:solidFill>
                  <a:srgbClr val="000000"/>
                </a:solidFill>
              </a:rPr>
              <a:t>Sammenligningen skal inddrage viden om globalisering og udvikling i lande på forskellige udviklingstrin.</a:t>
            </a:r>
            <a:endParaRPr/>
          </a:p>
          <a:p>
            <a:pPr marL="228600" lvl="0" indent="-228600" algn="l" rtl="0">
              <a:lnSpc>
                <a:spcPct val="90000"/>
              </a:lnSpc>
              <a:spcBef>
                <a:spcPts val="1000"/>
              </a:spcBef>
              <a:spcAft>
                <a:spcPts val="0"/>
              </a:spcAft>
              <a:buClr>
                <a:srgbClr val="000000"/>
              </a:buClr>
              <a:buSzPts val="1700"/>
              <a:buChar char="•"/>
            </a:pPr>
            <a:r>
              <a:rPr lang="da-DK" sz="1700" u="sng">
                <a:solidFill>
                  <a:schemeClr val="hlink"/>
                </a:solidFill>
                <a:hlinkClick r:id="rId5"/>
              </a:rPr>
              <a:t>Søren Mørch: Udviklingsbistand dur ikke. Politiken, 29. maj 2010.</a:t>
            </a:r>
            <a:endParaRPr sz="1700">
              <a:solidFill>
                <a:srgbClr val="000000"/>
              </a:solidFill>
            </a:endParaRPr>
          </a:p>
          <a:p>
            <a:pPr marL="228600" lvl="0" indent="-228600" algn="l" rtl="0">
              <a:lnSpc>
                <a:spcPct val="90000"/>
              </a:lnSpc>
              <a:spcBef>
                <a:spcPts val="1000"/>
              </a:spcBef>
              <a:spcAft>
                <a:spcPts val="0"/>
              </a:spcAft>
              <a:buClr>
                <a:srgbClr val="000000"/>
              </a:buClr>
              <a:buSzPts val="1700"/>
              <a:buChar char="•"/>
            </a:pPr>
            <a:r>
              <a:rPr lang="da-DK" sz="1700" u="sng">
                <a:solidFill>
                  <a:schemeClr val="hlink"/>
                </a:solidFill>
                <a:hlinkClick r:id="rId6"/>
              </a:rPr>
              <a:t>Jeffrey Sachs: Aid Works. Project Syndicate, 30. Maj 2012.</a:t>
            </a:r>
            <a:endParaRPr sz="1700">
              <a:solidFill>
                <a:srgbClr val="000000"/>
              </a:solidFill>
            </a:endParaRPr>
          </a:p>
          <a:p>
            <a:pPr marL="228600" lvl="0" indent="-228600" algn="l" rtl="0">
              <a:lnSpc>
                <a:spcPct val="90000"/>
              </a:lnSpc>
              <a:spcBef>
                <a:spcPts val="1000"/>
              </a:spcBef>
              <a:spcAft>
                <a:spcPts val="0"/>
              </a:spcAft>
              <a:buClr>
                <a:srgbClr val="000000"/>
              </a:buClr>
              <a:buSzPts val="1700"/>
              <a:buChar char="•"/>
            </a:pPr>
            <a:r>
              <a:rPr lang="da-DK" sz="1700" u="sng">
                <a:solidFill>
                  <a:schemeClr val="hlink"/>
                </a:solidFill>
                <a:hlinkClick r:id="rId7"/>
              </a:rPr>
              <a:t>Erik Solheim: Why Development Aid is Not Enough. Project Syndicate, 11. januar 2012.</a:t>
            </a:r>
            <a:endParaRPr sz="1700" u="sng">
              <a:solidFill>
                <a:srgbClr val="000000"/>
              </a:solidFill>
            </a:endParaRPr>
          </a:p>
          <a:p>
            <a:pPr marL="0" lvl="0" indent="0" algn="l" rtl="0">
              <a:lnSpc>
                <a:spcPct val="90000"/>
              </a:lnSpc>
              <a:spcBef>
                <a:spcPts val="1000"/>
              </a:spcBef>
              <a:spcAft>
                <a:spcPts val="0"/>
              </a:spcAft>
              <a:buClr>
                <a:srgbClr val="000000"/>
              </a:buClr>
              <a:buSzPts val="1700"/>
              <a:buNone/>
            </a:pPr>
            <a:r>
              <a:rPr lang="da-DK" sz="1700">
                <a:solidFill>
                  <a:srgbClr val="000000"/>
                </a:solidFill>
              </a:rPr>
              <a:t>Diskuter, hvem udviklingsbistand er til fordel for, og hvor vidt handel eller bistand er vejen til udvikling?</a:t>
            </a:r>
            <a:endParaRPr/>
          </a:p>
        </p:txBody>
      </p:sp>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530</Words>
  <Application>Microsoft Office PowerPoint</Application>
  <PresentationFormat>Widescreen</PresentationFormat>
  <Paragraphs>37</Paragraphs>
  <Slides>7</Slides>
  <Notes>7</Notes>
  <HiddenSlides>0</HiddenSlides>
  <MMClips>0</MMClips>
  <ScaleCrop>false</ScaleCrop>
  <HeadingPairs>
    <vt:vector size="6" baseType="variant">
      <vt:variant>
        <vt:lpstr>Benyttede skrifttyper</vt:lpstr>
      </vt:variant>
      <vt:variant>
        <vt:i4>2</vt:i4>
      </vt:variant>
      <vt:variant>
        <vt:lpstr>Tema</vt:lpstr>
      </vt:variant>
      <vt:variant>
        <vt:i4>2</vt:i4>
      </vt:variant>
      <vt:variant>
        <vt:lpstr>Slidetitler</vt:lpstr>
      </vt:variant>
      <vt:variant>
        <vt:i4>7</vt:i4>
      </vt:variant>
    </vt:vector>
  </HeadingPairs>
  <TitlesOfParts>
    <vt:vector size="11" baseType="lpstr">
      <vt:lpstr>Arial</vt:lpstr>
      <vt:lpstr>Calibri</vt:lpstr>
      <vt:lpstr>Office-tema</vt:lpstr>
      <vt:lpstr>Office-tema</vt:lpstr>
      <vt:lpstr>Hvordan bidrager handel og bistand til udvikling?</vt:lpstr>
      <vt:lpstr>Par-opgave: Billeder på globaliseringen</vt:lpstr>
      <vt:lpstr>Matrixgruppearbejde: Perspektiver på globaliseringen</vt:lpstr>
      <vt:lpstr>PowerPoint-præsentation</vt:lpstr>
      <vt:lpstr>Varehandel, 1948-2017</vt:lpstr>
      <vt:lpstr>Komparativ undersøgelse af udvikling i lande på forskellige udviklingstrin</vt:lpstr>
      <vt:lpstr>Paropgave: Sammenlign og diskuter holdninger til udviklingsbistand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Hvordan bidrager handel og bistand til udvikling?</dc:title>
  <dc:creator>Sandra Warming</dc:creator>
  <cp:lastModifiedBy>Sandra Warming</cp:lastModifiedBy>
  <cp:revision>1</cp:revision>
  <dcterms:modified xsi:type="dcterms:W3CDTF">2019-12-19T12:57:41Z</dcterms:modified>
</cp:coreProperties>
</file>