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8" r:id="rId13"/>
    <p:sldId id="269" r:id="rId14"/>
  </p:sldIdLst>
  <p:sldSz cx="12192000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D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73" d="100"/>
          <a:sy n="73" d="100"/>
        </p:scale>
        <p:origin x="402" y="66"/>
      </p:cViewPr>
      <p:guideLst/>
    </p:cSldViewPr>
  </p:slideViewPr>
  <p:outlineViewPr>
    <p:cViewPr>
      <p:scale>
        <a:sx n="33" d="100"/>
        <a:sy n="33" d="100"/>
      </p:scale>
      <p:origin x="0" y="-9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E72CD-D46B-44B5-A08D-4C9128F59D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084198F5-F3C9-4485-9F5F-B8BF8A8DC1BF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3600" dirty="0"/>
            <a:t>Før eksamen</a:t>
          </a:r>
        </a:p>
      </dgm:t>
    </dgm:pt>
    <dgm:pt modelId="{CBAC3B4E-ED85-4254-902A-00461AC8193F}" type="parTrans" cxnId="{FF423F5B-6B67-45FE-9CFD-44827B86AA51}">
      <dgm:prSet/>
      <dgm:spPr/>
      <dgm:t>
        <a:bodyPr/>
        <a:lstStyle/>
        <a:p>
          <a:endParaRPr lang="da-DK"/>
        </a:p>
      </dgm:t>
    </dgm:pt>
    <dgm:pt modelId="{B0CDAA0F-CA5E-4799-A05E-7DECF8667073}" type="sibTrans" cxnId="{FF423F5B-6B67-45FE-9CFD-44827B86AA51}">
      <dgm:prSet/>
      <dgm:spPr/>
      <dgm:t>
        <a:bodyPr/>
        <a:lstStyle/>
        <a:p>
          <a:endParaRPr lang="da-DK"/>
        </a:p>
      </dgm:t>
    </dgm:pt>
    <dgm:pt modelId="{FA1986E8-0493-432C-B833-BD39121E6FEB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da-DK" sz="4000" dirty="0"/>
            <a:t>Eksamensmaterialerne</a:t>
          </a:r>
        </a:p>
      </dgm:t>
    </dgm:pt>
    <dgm:pt modelId="{95A9CD89-068F-4F9F-B939-2F4D16937833}" type="parTrans" cxnId="{8E01F4D0-0896-497D-8766-1CB6091EA97B}">
      <dgm:prSet/>
      <dgm:spPr/>
      <dgm:t>
        <a:bodyPr/>
        <a:lstStyle/>
        <a:p>
          <a:endParaRPr lang="da-DK"/>
        </a:p>
      </dgm:t>
    </dgm:pt>
    <dgm:pt modelId="{BEA8889B-282D-402E-8CA7-31EE038B3412}" type="sibTrans" cxnId="{8E01F4D0-0896-497D-8766-1CB6091EA97B}">
      <dgm:prSet/>
      <dgm:spPr/>
      <dgm:t>
        <a:bodyPr/>
        <a:lstStyle/>
        <a:p>
          <a:endParaRPr lang="da-DK"/>
        </a:p>
      </dgm:t>
    </dgm:pt>
    <dgm:pt modelId="{617D10E1-2C0A-4CFD-9D70-DB89AAD225C4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da-DK" sz="4000" dirty="0"/>
            <a:t>Til eksaminationen</a:t>
          </a:r>
        </a:p>
      </dgm:t>
    </dgm:pt>
    <dgm:pt modelId="{B37A3924-3A89-4062-9195-CA7E2CC34D32}" type="parTrans" cxnId="{FE8B7890-C8CB-4956-8422-313AE0507DA0}">
      <dgm:prSet/>
      <dgm:spPr/>
      <dgm:t>
        <a:bodyPr/>
        <a:lstStyle/>
        <a:p>
          <a:endParaRPr lang="da-DK"/>
        </a:p>
      </dgm:t>
    </dgm:pt>
    <dgm:pt modelId="{A540FDB7-1404-4C85-ACFC-3BE58FD91456}" type="sibTrans" cxnId="{FE8B7890-C8CB-4956-8422-313AE0507DA0}">
      <dgm:prSet/>
      <dgm:spPr/>
      <dgm:t>
        <a:bodyPr/>
        <a:lstStyle/>
        <a:p>
          <a:endParaRPr lang="da-DK"/>
        </a:p>
      </dgm:t>
    </dgm:pt>
    <dgm:pt modelId="{8440C2AF-2E99-4A05-ABEE-E32E993010D5}" type="pres">
      <dgm:prSet presAssocID="{DDAE72CD-D46B-44B5-A08D-4C9128F59D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C4B7B22B-D71E-4B34-8912-20837FC4187F}" type="pres">
      <dgm:prSet presAssocID="{084198F5-F3C9-4485-9F5F-B8BF8A8DC1BF}" presName="parentLin" presStyleCnt="0"/>
      <dgm:spPr/>
    </dgm:pt>
    <dgm:pt modelId="{39A4C1A5-8FBE-497A-AFD8-12EE77A5B93C}" type="pres">
      <dgm:prSet presAssocID="{084198F5-F3C9-4485-9F5F-B8BF8A8DC1BF}" presName="parentLeftMargin" presStyleLbl="node1" presStyleIdx="0" presStyleCnt="3"/>
      <dgm:spPr/>
      <dgm:t>
        <a:bodyPr/>
        <a:lstStyle/>
        <a:p>
          <a:endParaRPr lang="da-DK"/>
        </a:p>
      </dgm:t>
    </dgm:pt>
    <dgm:pt modelId="{1574265E-3AD5-4AB1-8601-6D7BFAB50245}" type="pres">
      <dgm:prSet presAssocID="{084198F5-F3C9-4485-9F5F-B8BF8A8DC1B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B92775E-AC04-411F-A67E-A7E648B2D516}" type="pres">
      <dgm:prSet presAssocID="{084198F5-F3C9-4485-9F5F-B8BF8A8DC1BF}" presName="negativeSpace" presStyleCnt="0"/>
      <dgm:spPr/>
    </dgm:pt>
    <dgm:pt modelId="{ADB4012F-6DB6-4543-81B0-E977FB84CD74}" type="pres">
      <dgm:prSet presAssocID="{084198F5-F3C9-4485-9F5F-B8BF8A8DC1BF}" presName="childText" presStyleLbl="conFgAcc1" presStyleIdx="0" presStyleCnt="3">
        <dgm:presLayoutVars>
          <dgm:bulletEnabled val="1"/>
        </dgm:presLayoutVars>
      </dgm:prSet>
      <dgm:spPr/>
    </dgm:pt>
    <dgm:pt modelId="{D33D6C28-1D09-40DA-9E81-3BD430AF7E54}" type="pres">
      <dgm:prSet presAssocID="{B0CDAA0F-CA5E-4799-A05E-7DECF8667073}" presName="spaceBetweenRectangles" presStyleCnt="0"/>
      <dgm:spPr/>
    </dgm:pt>
    <dgm:pt modelId="{9AE128B8-5824-4192-A2F1-F2E10ABB50F1}" type="pres">
      <dgm:prSet presAssocID="{FA1986E8-0493-432C-B833-BD39121E6FEB}" presName="parentLin" presStyleCnt="0"/>
      <dgm:spPr/>
    </dgm:pt>
    <dgm:pt modelId="{B8BE377B-340F-4D14-A3F7-D13E7B4A05AA}" type="pres">
      <dgm:prSet presAssocID="{FA1986E8-0493-432C-B833-BD39121E6FEB}" presName="parentLeftMargin" presStyleLbl="node1" presStyleIdx="0" presStyleCnt="3"/>
      <dgm:spPr/>
      <dgm:t>
        <a:bodyPr/>
        <a:lstStyle/>
        <a:p>
          <a:endParaRPr lang="da-DK"/>
        </a:p>
      </dgm:t>
    </dgm:pt>
    <dgm:pt modelId="{CF1077D2-2736-4D7F-8635-E5F991979406}" type="pres">
      <dgm:prSet presAssocID="{FA1986E8-0493-432C-B833-BD39121E6FE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57F4B48-43E8-4957-BB78-67EE439B009B}" type="pres">
      <dgm:prSet presAssocID="{FA1986E8-0493-432C-B833-BD39121E6FEB}" presName="negativeSpace" presStyleCnt="0"/>
      <dgm:spPr/>
    </dgm:pt>
    <dgm:pt modelId="{923ECF5A-810B-483D-80F7-1E5AE8648CCB}" type="pres">
      <dgm:prSet presAssocID="{FA1986E8-0493-432C-B833-BD39121E6FEB}" presName="childText" presStyleLbl="conFgAcc1" presStyleIdx="1" presStyleCnt="3">
        <dgm:presLayoutVars>
          <dgm:bulletEnabled val="1"/>
        </dgm:presLayoutVars>
      </dgm:prSet>
      <dgm:spPr/>
    </dgm:pt>
    <dgm:pt modelId="{0BBE134E-7F27-4908-86B5-34200209FF5B}" type="pres">
      <dgm:prSet presAssocID="{BEA8889B-282D-402E-8CA7-31EE038B3412}" presName="spaceBetweenRectangles" presStyleCnt="0"/>
      <dgm:spPr/>
    </dgm:pt>
    <dgm:pt modelId="{FA78A9F2-45D9-4BFE-A85E-CE83EFE174F1}" type="pres">
      <dgm:prSet presAssocID="{617D10E1-2C0A-4CFD-9D70-DB89AAD225C4}" presName="parentLin" presStyleCnt="0"/>
      <dgm:spPr/>
    </dgm:pt>
    <dgm:pt modelId="{6F50764F-C0AB-4A2E-A03E-AB9B76C79501}" type="pres">
      <dgm:prSet presAssocID="{617D10E1-2C0A-4CFD-9D70-DB89AAD225C4}" presName="parentLeftMargin" presStyleLbl="node1" presStyleIdx="1" presStyleCnt="3"/>
      <dgm:spPr/>
      <dgm:t>
        <a:bodyPr/>
        <a:lstStyle/>
        <a:p>
          <a:endParaRPr lang="da-DK"/>
        </a:p>
      </dgm:t>
    </dgm:pt>
    <dgm:pt modelId="{EB4D835F-BB63-44CB-B93D-45B33A8BC5E1}" type="pres">
      <dgm:prSet presAssocID="{617D10E1-2C0A-4CFD-9D70-DB89AAD225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AA49162-1306-41E6-BF1A-DAA657A184E4}" type="pres">
      <dgm:prSet presAssocID="{617D10E1-2C0A-4CFD-9D70-DB89AAD225C4}" presName="negativeSpace" presStyleCnt="0"/>
      <dgm:spPr/>
    </dgm:pt>
    <dgm:pt modelId="{D999C4DE-8FA4-4EE5-B06C-C39FAEF89D0D}" type="pres">
      <dgm:prSet presAssocID="{617D10E1-2C0A-4CFD-9D70-DB89AAD225C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6B6987-9A2E-4643-9E46-6A54931FC9D2}" type="presOf" srcId="{FA1986E8-0493-432C-B833-BD39121E6FEB}" destId="{CF1077D2-2736-4D7F-8635-E5F991979406}" srcOrd="1" destOrd="0" presId="urn:microsoft.com/office/officeart/2005/8/layout/list1"/>
    <dgm:cxn modelId="{8E01F4D0-0896-497D-8766-1CB6091EA97B}" srcId="{DDAE72CD-D46B-44B5-A08D-4C9128F59D63}" destId="{FA1986E8-0493-432C-B833-BD39121E6FEB}" srcOrd="1" destOrd="0" parTransId="{95A9CD89-068F-4F9F-B939-2F4D16937833}" sibTransId="{BEA8889B-282D-402E-8CA7-31EE038B3412}"/>
    <dgm:cxn modelId="{FE8B7890-C8CB-4956-8422-313AE0507DA0}" srcId="{DDAE72CD-D46B-44B5-A08D-4C9128F59D63}" destId="{617D10E1-2C0A-4CFD-9D70-DB89AAD225C4}" srcOrd="2" destOrd="0" parTransId="{B37A3924-3A89-4062-9195-CA7E2CC34D32}" sibTransId="{A540FDB7-1404-4C85-ACFC-3BE58FD91456}"/>
    <dgm:cxn modelId="{B0161588-0C61-4E70-A59A-2B3E6718030F}" type="presOf" srcId="{617D10E1-2C0A-4CFD-9D70-DB89AAD225C4}" destId="{6F50764F-C0AB-4A2E-A03E-AB9B76C79501}" srcOrd="0" destOrd="0" presId="urn:microsoft.com/office/officeart/2005/8/layout/list1"/>
    <dgm:cxn modelId="{C5CA8038-01B3-4A85-BB62-D8245E8BD65C}" type="presOf" srcId="{617D10E1-2C0A-4CFD-9D70-DB89AAD225C4}" destId="{EB4D835F-BB63-44CB-B93D-45B33A8BC5E1}" srcOrd="1" destOrd="0" presId="urn:microsoft.com/office/officeart/2005/8/layout/list1"/>
    <dgm:cxn modelId="{B662D911-A5FA-4C15-AB5A-4EDB1280230A}" type="presOf" srcId="{FA1986E8-0493-432C-B833-BD39121E6FEB}" destId="{B8BE377B-340F-4D14-A3F7-D13E7B4A05AA}" srcOrd="0" destOrd="0" presId="urn:microsoft.com/office/officeart/2005/8/layout/list1"/>
    <dgm:cxn modelId="{6BDF7A9D-FE32-4929-898A-975C7834FDE1}" type="presOf" srcId="{DDAE72CD-D46B-44B5-A08D-4C9128F59D63}" destId="{8440C2AF-2E99-4A05-ABEE-E32E993010D5}" srcOrd="0" destOrd="0" presId="urn:microsoft.com/office/officeart/2005/8/layout/list1"/>
    <dgm:cxn modelId="{2F16B784-2261-466C-9A5A-1E294B58CBDA}" type="presOf" srcId="{084198F5-F3C9-4485-9F5F-B8BF8A8DC1BF}" destId="{1574265E-3AD5-4AB1-8601-6D7BFAB50245}" srcOrd="1" destOrd="0" presId="urn:microsoft.com/office/officeart/2005/8/layout/list1"/>
    <dgm:cxn modelId="{FF423F5B-6B67-45FE-9CFD-44827B86AA51}" srcId="{DDAE72CD-D46B-44B5-A08D-4C9128F59D63}" destId="{084198F5-F3C9-4485-9F5F-B8BF8A8DC1BF}" srcOrd="0" destOrd="0" parTransId="{CBAC3B4E-ED85-4254-902A-00461AC8193F}" sibTransId="{B0CDAA0F-CA5E-4799-A05E-7DECF8667073}"/>
    <dgm:cxn modelId="{8D05C173-4F01-4A9A-A075-F1DC1260AC21}" type="presOf" srcId="{084198F5-F3C9-4485-9F5F-B8BF8A8DC1BF}" destId="{39A4C1A5-8FBE-497A-AFD8-12EE77A5B93C}" srcOrd="0" destOrd="0" presId="urn:microsoft.com/office/officeart/2005/8/layout/list1"/>
    <dgm:cxn modelId="{4C36C7AF-F7F7-4A85-B44A-56DA8C4EEA5C}" type="presParOf" srcId="{8440C2AF-2E99-4A05-ABEE-E32E993010D5}" destId="{C4B7B22B-D71E-4B34-8912-20837FC4187F}" srcOrd="0" destOrd="0" presId="urn:microsoft.com/office/officeart/2005/8/layout/list1"/>
    <dgm:cxn modelId="{2881EBBE-C93B-45B3-9AA0-7D8CB4C881FB}" type="presParOf" srcId="{C4B7B22B-D71E-4B34-8912-20837FC4187F}" destId="{39A4C1A5-8FBE-497A-AFD8-12EE77A5B93C}" srcOrd="0" destOrd="0" presId="urn:microsoft.com/office/officeart/2005/8/layout/list1"/>
    <dgm:cxn modelId="{B745E6F4-8E8C-4728-9529-9666ECCB49E8}" type="presParOf" srcId="{C4B7B22B-D71E-4B34-8912-20837FC4187F}" destId="{1574265E-3AD5-4AB1-8601-6D7BFAB50245}" srcOrd="1" destOrd="0" presId="urn:microsoft.com/office/officeart/2005/8/layout/list1"/>
    <dgm:cxn modelId="{C88B874C-2515-4BC5-AC50-D8CEEBA1E35D}" type="presParOf" srcId="{8440C2AF-2E99-4A05-ABEE-E32E993010D5}" destId="{0B92775E-AC04-411F-A67E-A7E648B2D516}" srcOrd="1" destOrd="0" presId="urn:microsoft.com/office/officeart/2005/8/layout/list1"/>
    <dgm:cxn modelId="{10E655E6-470D-4A26-B002-1AE04EC1A0C0}" type="presParOf" srcId="{8440C2AF-2E99-4A05-ABEE-E32E993010D5}" destId="{ADB4012F-6DB6-4543-81B0-E977FB84CD74}" srcOrd="2" destOrd="0" presId="urn:microsoft.com/office/officeart/2005/8/layout/list1"/>
    <dgm:cxn modelId="{1E959A9A-C66A-4D25-9028-5E409481DC53}" type="presParOf" srcId="{8440C2AF-2E99-4A05-ABEE-E32E993010D5}" destId="{D33D6C28-1D09-40DA-9E81-3BD430AF7E54}" srcOrd="3" destOrd="0" presId="urn:microsoft.com/office/officeart/2005/8/layout/list1"/>
    <dgm:cxn modelId="{3AA93A5B-D6B4-42D5-B1FB-92AA83CC2C15}" type="presParOf" srcId="{8440C2AF-2E99-4A05-ABEE-E32E993010D5}" destId="{9AE128B8-5824-4192-A2F1-F2E10ABB50F1}" srcOrd="4" destOrd="0" presId="urn:microsoft.com/office/officeart/2005/8/layout/list1"/>
    <dgm:cxn modelId="{2D2397E8-CE60-46AD-B179-4BE1510AD9B8}" type="presParOf" srcId="{9AE128B8-5824-4192-A2F1-F2E10ABB50F1}" destId="{B8BE377B-340F-4D14-A3F7-D13E7B4A05AA}" srcOrd="0" destOrd="0" presId="urn:microsoft.com/office/officeart/2005/8/layout/list1"/>
    <dgm:cxn modelId="{76D9722C-403A-47F4-93E2-466D538DE53F}" type="presParOf" srcId="{9AE128B8-5824-4192-A2F1-F2E10ABB50F1}" destId="{CF1077D2-2736-4D7F-8635-E5F991979406}" srcOrd="1" destOrd="0" presId="urn:microsoft.com/office/officeart/2005/8/layout/list1"/>
    <dgm:cxn modelId="{00B84FB5-14D7-44A4-9C7C-CA8272971EF9}" type="presParOf" srcId="{8440C2AF-2E99-4A05-ABEE-E32E993010D5}" destId="{757F4B48-43E8-4957-BB78-67EE439B009B}" srcOrd="5" destOrd="0" presId="urn:microsoft.com/office/officeart/2005/8/layout/list1"/>
    <dgm:cxn modelId="{7399529F-856B-4AB2-8222-DDFF266D0053}" type="presParOf" srcId="{8440C2AF-2E99-4A05-ABEE-E32E993010D5}" destId="{923ECF5A-810B-483D-80F7-1E5AE8648CCB}" srcOrd="6" destOrd="0" presId="urn:microsoft.com/office/officeart/2005/8/layout/list1"/>
    <dgm:cxn modelId="{FF2243CC-D5E1-4698-9A6F-3D5C67657D77}" type="presParOf" srcId="{8440C2AF-2E99-4A05-ABEE-E32E993010D5}" destId="{0BBE134E-7F27-4908-86B5-34200209FF5B}" srcOrd="7" destOrd="0" presId="urn:microsoft.com/office/officeart/2005/8/layout/list1"/>
    <dgm:cxn modelId="{0B915E1A-006B-4635-A7BD-245BA18EF5BD}" type="presParOf" srcId="{8440C2AF-2E99-4A05-ABEE-E32E993010D5}" destId="{FA78A9F2-45D9-4BFE-A85E-CE83EFE174F1}" srcOrd="8" destOrd="0" presId="urn:microsoft.com/office/officeart/2005/8/layout/list1"/>
    <dgm:cxn modelId="{ADF2462F-D3A9-46C0-AF34-DCAB11BE1243}" type="presParOf" srcId="{FA78A9F2-45D9-4BFE-A85E-CE83EFE174F1}" destId="{6F50764F-C0AB-4A2E-A03E-AB9B76C79501}" srcOrd="0" destOrd="0" presId="urn:microsoft.com/office/officeart/2005/8/layout/list1"/>
    <dgm:cxn modelId="{A18A26A7-90B0-4F3B-9E69-6FC3A558D97F}" type="presParOf" srcId="{FA78A9F2-45D9-4BFE-A85E-CE83EFE174F1}" destId="{EB4D835F-BB63-44CB-B93D-45B33A8BC5E1}" srcOrd="1" destOrd="0" presId="urn:microsoft.com/office/officeart/2005/8/layout/list1"/>
    <dgm:cxn modelId="{3D7EE2E5-933B-432C-9AE2-A7D81B1E6AA4}" type="presParOf" srcId="{8440C2AF-2E99-4A05-ABEE-E32E993010D5}" destId="{4AA49162-1306-41E6-BF1A-DAA657A184E4}" srcOrd="9" destOrd="0" presId="urn:microsoft.com/office/officeart/2005/8/layout/list1"/>
    <dgm:cxn modelId="{3D80C85F-4087-4240-9977-A7C270818279}" type="presParOf" srcId="{8440C2AF-2E99-4A05-ABEE-E32E993010D5}" destId="{D999C4DE-8FA4-4EE5-B06C-C39FAEF89D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739565-8A18-4861-B4CF-472BB30D448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24308033-E0D3-47DA-BE9D-8F78CFA53F61}">
      <dgm:prSet phldrT="[Tekst]"/>
      <dgm:spPr>
        <a:solidFill>
          <a:schemeClr val="accent6"/>
        </a:solidFill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Afsæt rigelig tid til at træne begge eksamenstyper:</a:t>
          </a:r>
        </a:p>
        <a:p>
          <a:r>
            <a:rPr lang="da-DK" dirty="0">
              <a:solidFill>
                <a:schemeClr val="tx1"/>
              </a:solidFill>
            </a:rPr>
            <a:t>Både den flerfaglige og den enkeltfaglige </a:t>
          </a:r>
        </a:p>
      </dgm:t>
    </dgm:pt>
    <dgm:pt modelId="{80AD33A0-E32B-40CD-B81B-382543F87CBF}" type="parTrans" cxnId="{F0B5039D-9DE3-44BE-A54B-89869E1B7CE8}">
      <dgm:prSet/>
      <dgm:spPr/>
      <dgm:t>
        <a:bodyPr/>
        <a:lstStyle/>
        <a:p>
          <a:endParaRPr lang="da-DK"/>
        </a:p>
      </dgm:t>
    </dgm:pt>
    <dgm:pt modelId="{1B14FEF5-C3A6-4E38-B372-1DCF4CDF2BB2}" type="sibTrans" cxnId="{F0B5039D-9DE3-44BE-A54B-89869E1B7CE8}">
      <dgm:prSet/>
      <dgm:spPr/>
      <dgm:t>
        <a:bodyPr/>
        <a:lstStyle/>
        <a:p>
          <a:endParaRPr lang="da-DK"/>
        </a:p>
      </dgm:t>
    </dgm:pt>
    <dgm:pt modelId="{0093E011-72E6-4194-819E-7720D3D97815}">
      <dgm:prSet phldrT="[Tekst]"/>
      <dgm:spPr>
        <a:solidFill>
          <a:schemeClr val="accent6"/>
        </a:solidFill>
      </dgm:spPr>
      <dgm:t>
        <a:bodyPr/>
        <a:lstStyle/>
        <a:p>
          <a:r>
            <a:rPr lang="da-DK" dirty="0">
              <a:solidFill>
                <a:schemeClr val="tx1"/>
              </a:solidFill>
            </a:rPr>
            <a:t>Lav meget gerne enkeltfaglig prøve-eksamensmaterialer til flerfaglige forløb</a:t>
          </a:r>
        </a:p>
      </dgm:t>
    </dgm:pt>
    <dgm:pt modelId="{1B5ECFD5-CBEA-43FA-98F6-A86D0335A27A}" type="parTrans" cxnId="{F9FC3A96-8C4C-48D6-8C49-849A7B9B63F9}">
      <dgm:prSet/>
      <dgm:spPr/>
      <dgm:t>
        <a:bodyPr/>
        <a:lstStyle/>
        <a:p>
          <a:endParaRPr lang="da-DK"/>
        </a:p>
      </dgm:t>
    </dgm:pt>
    <dgm:pt modelId="{ECFED89C-1860-452E-8A22-424AE1F8E0B2}" type="sibTrans" cxnId="{F9FC3A96-8C4C-48D6-8C49-849A7B9B63F9}">
      <dgm:prSet/>
      <dgm:spPr/>
      <dgm:t>
        <a:bodyPr/>
        <a:lstStyle/>
        <a:p>
          <a:endParaRPr lang="da-DK"/>
        </a:p>
      </dgm:t>
    </dgm:pt>
    <dgm:pt modelId="{4822010B-ED6F-4D0D-8117-70A05F0D9E8D}">
      <dgm:prSet phldrT="[Tekst]"/>
      <dgm:spPr>
        <a:solidFill>
          <a:schemeClr val="accent6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dirty="0">
              <a:solidFill>
                <a:schemeClr val="tx1"/>
              </a:solidFill>
            </a:rPr>
            <a:t>Overvej om det enkeltfaglige indhold kan tydeliggøres eller styrkes i de flerfaglige forløb</a:t>
          </a:r>
        </a:p>
      </dgm:t>
    </dgm:pt>
    <dgm:pt modelId="{EB1D82E3-2605-44E5-9992-6998AD1B7FDE}" type="parTrans" cxnId="{EFB06B97-89A1-4D3E-A977-BC3C3E6FDEE1}">
      <dgm:prSet/>
      <dgm:spPr/>
      <dgm:t>
        <a:bodyPr/>
        <a:lstStyle/>
        <a:p>
          <a:endParaRPr lang="da-DK"/>
        </a:p>
      </dgm:t>
    </dgm:pt>
    <dgm:pt modelId="{94A8135F-B32B-4076-888F-90EA9DA05A30}" type="sibTrans" cxnId="{EFB06B97-89A1-4D3E-A977-BC3C3E6FDEE1}">
      <dgm:prSet/>
      <dgm:spPr/>
      <dgm:t>
        <a:bodyPr/>
        <a:lstStyle/>
        <a:p>
          <a:endParaRPr lang="da-DK"/>
        </a:p>
      </dgm:t>
    </dgm:pt>
    <dgm:pt modelId="{611E154C-9F79-479A-AF64-74B49EC364DD}" type="pres">
      <dgm:prSet presAssocID="{B0739565-8A18-4861-B4CF-472BB30D44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A414C5E3-567A-45A4-B5B2-CD0B09D19AEA}" type="pres">
      <dgm:prSet presAssocID="{24308033-E0D3-47DA-BE9D-8F78CFA53F61}" presName="node" presStyleLbl="node1" presStyleIdx="0" presStyleCnt="3" custScaleX="119581" custLinFactNeighborY="-89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825C45-1CF9-46DE-943D-1E8E0EC4603E}" type="pres">
      <dgm:prSet presAssocID="{1B14FEF5-C3A6-4E38-B372-1DCF4CDF2BB2}" presName="sibTrans" presStyleCnt="0"/>
      <dgm:spPr/>
    </dgm:pt>
    <dgm:pt modelId="{BD018E5D-80FA-47A6-8B98-6E74D6575ED9}" type="pres">
      <dgm:prSet presAssocID="{0093E011-72E6-4194-819E-7720D3D97815}" presName="node" presStyleLbl="node1" presStyleIdx="1" presStyleCnt="3" custScaleX="11223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B53EA8-89DE-4182-847E-743F262989BB}" type="pres">
      <dgm:prSet presAssocID="{ECFED89C-1860-452E-8A22-424AE1F8E0B2}" presName="sibTrans" presStyleCnt="0"/>
      <dgm:spPr/>
    </dgm:pt>
    <dgm:pt modelId="{E0E8DFF9-BFC5-4953-9EFB-DCAE29938F3A}" type="pres">
      <dgm:prSet presAssocID="{4822010B-ED6F-4D0D-8117-70A05F0D9E8D}" presName="node" presStyleLbl="node1" presStyleIdx="2" presStyleCnt="3" custScaleX="11814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F9FC3A96-8C4C-48D6-8C49-849A7B9B63F9}" srcId="{B0739565-8A18-4861-B4CF-472BB30D4488}" destId="{0093E011-72E6-4194-819E-7720D3D97815}" srcOrd="1" destOrd="0" parTransId="{1B5ECFD5-CBEA-43FA-98F6-A86D0335A27A}" sibTransId="{ECFED89C-1860-452E-8A22-424AE1F8E0B2}"/>
    <dgm:cxn modelId="{EFB06B97-89A1-4D3E-A977-BC3C3E6FDEE1}" srcId="{B0739565-8A18-4861-B4CF-472BB30D4488}" destId="{4822010B-ED6F-4D0D-8117-70A05F0D9E8D}" srcOrd="2" destOrd="0" parTransId="{EB1D82E3-2605-44E5-9992-6998AD1B7FDE}" sibTransId="{94A8135F-B32B-4076-888F-90EA9DA05A30}"/>
    <dgm:cxn modelId="{1D202D67-8B82-4233-BF5B-1FC96BBBC1B2}" type="presOf" srcId="{B0739565-8A18-4861-B4CF-472BB30D4488}" destId="{611E154C-9F79-479A-AF64-74B49EC364DD}" srcOrd="0" destOrd="0" presId="urn:microsoft.com/office/officeart/2005/8/layout/default"/>
    <dgm:cxn modelId="{F0B5039D-9DE3-44BE-A54B-89869E1B7CE8}" srcId="{B0739565-8A18-4861-B4CF-472BB30D4488}" destId="{24308033-E0D3-47DA-BE9D-8F78CFA53F61}" srcOrd="0" destOrd="0" parTransId="{80AD33A0-E32B-40CD-B81B-382543F87CBF}" sibTransId="{1B14FEF5-C3A6-4E38-B372-1DCF4CDF2BB2}"/>
    <dgm:cxn modelId="{75B3B73D-C0DA-4459-81B0-8693A6DB1A7F}" type="presOf" srcId="{24308033-E0D3-47DA-BE9D-8F78CFA53F61}" destId="{A414C5E3-567A-45A4-B5B2-CD0B09D19AEA}" srcOrd="0" destOrd="0" presId="urn:microsoft.com/office/officeart/2005/8/layout/default"/>
    <dgm:cxn modelId="{D2B5614A-AB0D-4B8A-B14F-8A4A7463E54A}" type="presOf" srcId="{4822010B-ED6F-4D0D-8117-70A05F0D9E8D}" destId="{E0E8DFF9-BFC5-4953-9EFB-DCAE29938F3A}" srcOrd="0" destOrd="0" presId="urn:microsoft.com/office/officeart/2005/8/layout/default"/>
    <dgm:cxn modelId="{DDD476CE-914D-4CD6-BB6E-E248E3532A85}" type="presOf" srcId="{0093E011-72E6-4194-819E-7720D3D97815}" destId="{BD018E5D-80FA-47A6-8B98-6E74D6575ED9}" srcOrd="0" destOrd="0" presId="urn:microsoft.com/office/officeart/2005/8/layout/default"/>
    <dgm:cxn modelId="{5D497658-F03E-4E74-A5F6-5A0B11AA951C}" type="presParOf" srcId="{611E154C-9F79-479A-AF64-74B49EC364DD}" destId="{A414C5E3-567A-45A4-B5B2-CD0B09D19AEA}" srcOrd="0" destOrd="0" presId="urn:microsoft.com/office/officeart/2005/8/layout/default"/>
    <dgm:cxn modelId="{25F0BE0E-80AD-4FD4-B534-173AACD74B8E}" type="presParOf" srcId="{611E154C-9F79-479A-AF64-74B49EC364DD}" destId="{B7825C45-1CF9-46DE-943D-1E8E0EC4603E}" srcOrd="1" destOrd="0" presId="urn:microsoft.com/office/officeart/2005/8/layout/default"/>
    <dgm:cxn modelId="{D1819BE2-C937-4E63-B6BE-371280C331D4}" type="presParOf" srcId="{611E154C-9F79-479A-AF64-74B49EC364DD}" destId="{BD018E5D-80FA-47A6-8B98-6E74D6575ED9}" srcOrd="2" destOrd="0" presId="urn:microsoft.com/office/officeart/2005/8/layout/default"/>
    <dgm:cxn modelId="{5425DB1D-F2C2-42EA-8B96-65AC23780867}" type="presParOf" srcId="{611E154C-9F79-479A-AF64-74B49EC364DD}" destId="{DBB53EA8-89DE-4182-847E-743F262989BB}" srcOrd="3" destOrd="0" presId="urn:microsoft.com/office/officeart/2005/8/layout/default"/>
    <dgm:cxn modelId="{07FB1425-5389-4ACD-A4D1-EE3C7DA150B4}" type="presParOf" srcId="{611E154C-9F79-479A-AF64-74B49EC364DD}" destId="{E0E8DFF9-BFC5-4953-9EFB-DCAE29938F3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47CC14-215D-4417-95B8-39B4A544650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1F0E618-375C-4766-B72D-E9EFE82F343D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da-DK" sz="2400" dirty="0">
              <a:solidFill>
                <a:schemeClr val="tx1"/>
              </a:solidFill>
            </a:rPr>
            <a:t>Eksamensmaterialer bestående af flere bilagstyper gav dynamik</a:t>
          </a:r>
        </a:p>
      </dgm:t>
    </dgm:pt>
    <dgm:pt modelId="{79365142-6EAF-4C59-A6F5-DCAADB00A555}" type="parTrans" cxnId="{FB6A0D4D-E6BD-4303-B90F-87041A54236D}">
      <dgm:prSet/>
      <dgm:spPr/>
      <dgm:t>
        <a:bodyPr/>
        <a:lstStyle/>
        <a:p>
          <a:endParaRPr lang="da-DK"/>
        </a:p>
      </dgm:t>
    </dgm:pt>
    <dgm:pt modelId="{9A360BC5-76CD-4728-89D8-6CD458321C63}" type="sibTrans" cxnId="{FB6A0D4D-E6BD-4303-B90F-87041A54236D}">
      <dgm:prSet/>
      <dgm:spPr/>
      <dgm:t>
        <a:bodyPr/>
        <a:lstStyle/>
        <a:p>
          <a:endParaRPr lang="da-DK"/>
        </a:p>
      </dgm:t>
    </dgm:pt>
    <dgm:pt modelId="{9957120D-CED2-4C83-9C65-E16D16B4F1AC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da-DK" sz="2400" dirty="0">
              <a:solidFill>
                <a:schemeClr val="tx1"/>
              </a:solidFill>
            </a:rPr>
            <a:t>De problemorienterede spørgsmål skal opfordre til tekstanalyse</a:t>
          </a:r>
        </a:p>
      </dgm:t>
    </dgm:pt>
    <dgm:pt modelId="{2DF3C4E4-E329-4FE5-B9AA-D1B1AD1AB775}" type="parTrans" cxnId="{50528B43-47A5-4110-AC63-9EF3AB87FE74}">
      <dgm:prSet/>
      <dgm:spPr/>
      <dgm:t>
        <a:bodyPr/>
        <a:lstStyle/>
        <a:p>
          <a:endParaRPr lang="da-DK"/>
        </a:p>
      </dgm:t>
    </dgm:pt>
    <dgm:pt modelId="{D3FF7821-8282-4C85-BB81-08D96DA7A1F6}" type="sibTrans" cxnId="{50528B43-47A5-4110-AC63-9EF3AB87FE74}">
      <dgm:prSet/>
      <dgm:spPr/>
      <dgm:t>
        <a:bodyPr/>
        <a:lstStyle/>
        <a:p>
          <a:endParaRPr lang="da-DK"/>
        </a:p>
      </dgm:t>
    </dgm:pt>
    <dgm:pt modelId="{51FA4DEA-BDB9-46AB-931C-C9929D68208B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da-DK" sz="2200" dirty="0">
              <a:solidFill>
                <a:schemeClr val="tx1"/>
              </a:solidFill>
            </a:rPr>
            <a:t>Vigtig med progression og sammenhæng mellem spørgsmålene på de taksonomiske niveauer</a:t>
          </a:r>
        </a:p>
      </dgm:t>
    </dgm:pt>
    <dgm:pt modelId="{99BEEE45-42A7-40CA-A19E-69EB607EE2C9}" type="parTrans" cxnId="{71F3DCF8-6143-48FB-BC6B-7963D8F63A2D}">
      <dgm:prSet/>
      <dgm:spPr/>
      <dgm:t>
        <a:bodyPr/>
        <a:lstStyle/>
        <a:p>
          <a:endParaRPr lang="da-DK"/>
        </a:p>
      </dgm:t>
    </dgm:pt>
    <dgm:pt modelId="{3CDE1E75-4BAB-4D04-8E44-4CE3DC87757D}" type="sibTrans" cxnId="{71F3DCF8-6143-48FB-BC6B-7963D8F63A2D}">
      <dgm:prSet/>
      <dgm:spPr/>
      <dgm:t>
        <a:bodyPr/>
        <a:lstStyle/>
        <a:p>
          <a:endParaRPr lang="da-DK"/>
        </a:p>
      </dgm:t>
    </dgm:pt>
    <dgm:pt modelId="{CD9AC0C7-A798-412D-A20B-2C0E030AC83E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da-DK" sz="2200" dirty="0">
              <a:solidFill>
                <a:schemeClr val="tx1"/>
              </a:solidFill>
            </a:rPr>
            <a:t>Find en balance hvor de problemorienterede spørgsmål hjælper uden at dirigere</a:t>
          </a:r>
        </a:p>
      </dgm:t>
    </dgm:pt>
    <dgm:pt modelId="{F5056462-E3E5-430B-A8DE-D77F27467B3D}" type="parTrans" cxnId="{2BD85DE9-3C3F-4A97-9322-C0D8E2539F34}">
      <dgm:prSet/>
      <dgm:spPr/>
      <dgm:t>
        <a:bodyPr/>
        <a:lstStyle/>
        <a:p>
          <a:endParaRPr lang="da-DK"/>
        </a:p>
      </dgm:t>
    </dgm:pt>
    <dgm:pt modelId="{A76755FD-E3ED-4880-AB40-9CC7DA02E2D5}" type="sibTrans" cxnId="{2BD85DE9-3C3F-4A97-9322-C0D8E2539F34}">
      <dgm:prSet/>
      <dgm:spPr/>
      <dgm:t>
        <a:bodyPr/>
        <a:lstStyle/>
        <a:p>
          <a:endParaRPr lang="da-DK"/>
        </a:p>
      </dgm:t>
    </dgm:pt>
    <dgm:pt modelId="{B9C1E666-496C-4947-849B-9A40111154F9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da-DK" sz="2400" dirty="0">
              <a:solidFill>
                <a:schemeClr val="tx1"/>
              </a:solidFill>
            </a:rPr>
            <a:t>Det var meget arbejdskrævende at forberede eksamen</a:t>
          </a:r>
        </a:p>
      </dgm:t>
    </dgm:pt>
    <dgm:pt modelId="{5092EA3B-3E24-46C8-A954-1980F262DC9B}" type="parTrans" cxnId="{AC841DC6-728C-4D40-B49A-955566C83F19}">
      <dgm:prSet/>
      <dgm:spPr/>
      <dgm:t>
        <a:bodyPr/>
        <a:lstStyle/>
        <a:p>
          <a:endParaRPr lang="da-DK"/>
        </a:p>
      </dgm:t>
    </dgm:pt>
    <dgm:pt modelId="{2B610FCF-CFB2-443A-9699-35AD6DEF586F}" type="sibTrans" cxnId="{AC841DC6-728C-4D40-B49A-955566C83F19}">
      <dgm:prSet/>
      <dgm:spPr/>
      <dgm:t>
        <a:bodyPr/>
        <a:lstStyle/>
        <a:p>
          <a:endParaRPr lang="da-DK"/>
        </a:p>
      </dgm:t>
    </dgm:pt>
    <dgm:pt modelId="{4C3B3816-343C-4A6B-A5D2-15385751F1AB}" type="pres">
      <dgm:prSet presAssocID="{D447CC14-215D-4417-95B8-39B4A54465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5D516CB-A203-4BFF-9118-BC98AD8A482E}" type="pres">
      <dgm:prSet presAssocID="{D1F0E618-375C-4766-B72D-E9EFE82F343D}" presName="node" presStyleLbl="node1" presStyleIdx="0" presStyleCnt="5" custScaleX="140280" custScaleY="120771" custLinFactNeighborY="-52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8097D9C-66D8-4633-958F-8EA275EA33BD}" type="pres">
      <dgm:prSet presAssocID="{9A360BC5-76CD-4728-89D8-6CD458321C63}" presName="sibTrans" presStyleCnt="0"/>
      <dgm:spPr/>
    </dgm:pt>
    <dgm:pt modelId="{5D798AF1-FD31-4CE1-81CA-02E33111BA0E}" type="pres">
      <dgm:prSet presAssocID="{9957120D-CED2-4C83-9C65-E16D16B4F1AC}" presName="node" presStyleLbl="node1" presStyleIdx="1" presStyleCnt="5" custScaleX="141788" custScaleY="124784" custLinFactNeighborY="-52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5D5C940-16A3-425D-8E38-4118B492E367}" type="pres">
      <dgm:prSet presAssocID="{D3FF7821-8282-4C85-BB81-08D96DA7A1F6}" presName="sibTrans" presStyleCnt="0"/>
      <dgm:spPr/>
    </dgm:pt>
    <dgm:pt modelId="{EC143641-89F8-45AB-8E39-BD5892C3632B}" type="pres">
      <dgm:prSet presAssocID="{51FA4DEA-BDB9-46AB-931C-C9929D68208B}" presName="node" presStyleLbl="node1" presStyleIdx="2" presStyleCnt="5" custScaleX="125277" custScaleY="120771" custLinFactNeighborY="-52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6555943-F693-4E27-BA3B-D5D690D20FB2}" type="pres">
      <dgm:prSet presAssocID="{3CDE1E75-4BAB-4D04-8E44-4CE3DC87757D}" presName="sibTrans" presStyleCnt="0"/>
      <dgm:spPr/>
    </dgm:pt>
    <dgm:pt modelId="{9B05153D-7EFC-417F-AAF3-173C7CC89B40}" type="pres">
      <dgm:prSet presAssocID="{CD9AC0C7-A798-412D-A20B-2C0E030AC83E}" presName="node" presStyleLbl="node1" presStyleIdx="3" presStyleCnt="5" custScaleX="120142" custScaleY="121169" custLinFactNeighborY="-52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776139F-E510-4DF1-9E2C-BB5D193B421D}" type="pres">
      <dgm:prSet presAssocID="{A76755FD-E3ED-4880-AB40-9CC7DA02E2D5}" presName="sibTrans" presStyleCnt="0"/>
      <dgm:spPr/>
    </dgm:pt>
    <dgm:pt modelId="{D6FAD0A0-3AF7-4C78-98CC-840571B87E58}" type="pres">
      <dgm:prSet presAssocID="{B9C1E666-496C-4947-849B-9A40111154F9}" presName="node" presStyleLbl="node1" presStyleIdx="4" presStyleCnt="5" custScaleX="118449" custScaleY="121766" custLinFactNeighborY="-52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1F3DCF8-6143-48FB-BC6B-7963D8F63A2D}" srcId="{D447CC14-215D-4417-95B8-39B4A5446506}" destId="{51FA4DEA-BDB9-46AB-931C-C9929D68208B}" srcOrd="2" destOrd="0" parTransId="{99BEEE45-42A7-40CA-A19E-69EB607EE2C9}" sibTransId="{3CDE1E75-4BAB-4D04-8E44-4CE3DC87757D}"/>
    <dgm:cxn modelId="{14D81522-37D4-49C9-9057-4F3D74E88B83}" type="presOf" srcId="{D447CC14-215D-4417-95B8-39B4A5446506}" destId="{4C3B3816-343C-4A6B-A5D2-15385751F1AB}" srcOrd="0" destOrd="0" presId="urn:microsoft.com/office/officeart/2005/8/layout/default"/>
    <dgm:cxn modelId="{2BD85DE9-3C3F-4A97-9322-C0D8E2539F34}" srcId="{D447CC14-215D-4417-95B8-39B4A5446506}" destId="{CD9AC0C7-A798-412D-A20B-2C0E030AC83E}" srcOrd="3" destOrd="0" parTransId="{F5056462-E3E5-430B-A8DE-D77F27467B3D}" sibTransId="{A76755FD-E3ED-4880-AB40-9CC7DA02E2D5}"/>
    <dgm:cxn modelId="{FB6A0D4D-E6BD-4303-B90F-87041A54236D}" srcId="{D447CC14-215D-4417-95B8-39B4A5446506}" destId="{D1F0E618-375C-4766-B72D-E9EFE82F343D}" srcOrd="0" destOrd="0" parTransId="{79365142-6EAF-4C59-A6F5-DCAADB00A555}" sibTransId="{9A360BC5-76CD-4728-89D8-6CD458321C63}"/>
    <dgm:cxn modelId="{38924DFB-38AB-44CE-BB92-80B0BB4F0183}" type="presOf" srcId="{51FA4DEA-BDB9-46AB-931C-C9929D68208B}" destId="{EC143641-89F8-45AB-8E39-BD5892C3632B}" srcOrd="0" destOrd="0" presId="urn:microsoft.com/office/officeart/2005/8/layout/default"/>
    <dgm:cxn modelId="{7BC9BC92-F32F-4377-A99B-9BC660E1F112}" type="presOf" srcId="{D1F0E618-375C-4766-B72D-E9EFE82F343D}" destId="{05D516CB-A203-4BFF-9118-BC98AD8A482E}" srcOrd="0" destOrd="0" presId="urn:microsoft.com/office/officeart/2005/8/layout/default"/>
    <dgm:cxn modelId="{AC841DC6-728C-4D40-B49A-955566C83F19}" srcId="{D447CC14-215D-4417-95B8-39B4A5446506}" destId="{B9C1E666-496C-4947-849B-9A40111154F9}" srcOrd="4" destOrd="0" parTransId="{5092EA3B-3E24-46C8-A954-1980F262DC9B}" sibTransId="{2B610FCF-CFB2-443A-9699-35AD6DEF586F}"/>
    <dgm:cxn modelId="{657460B7-4468-494C-8EEB-238BFC1AA640}" type="presOf" srcId="{B9C1E666-496C-4947-849B-9A40111154F9}" destId="{D6FAD0A0-3AF7-4C78-98CC-840571B87E58}" srcOrd="0" destOrd="0" presId="urn:microsoft.com/office/officeart/2005/8/layout/default"/>
    <dgm:cxn modelId="{893D8170-F64E-4DCD-B508-5D5CB95D5F08}" type="presOf" srcId="{CD9AC0C7-A798-412D-A20B-2C0E030AC83E}" destId="{9B05153D-7EFC-417F-AAF3-173C7CC89B40}" srcOrd="0" destOrd="0" presId="urn:microsoft.com/office/officeart/2005/8/layout/default"/>
    <dgm:cxn modelId="{50528B43-47A5-4110-AC63-9EF3AB87FE74}" srcId="{D447CC14-215D-4417-95B8-39B4A5446506}" destId="{9957120D-CED2-4C83-9C65-E16D16B4F1AC}" srcOrd="1" destOrd="0" parTransId="{2DF3C4E4-E329-4FE5-B9AA-D1B1AD1AB775}" sibTransId="{D3FF7821-8282-4C85-BB81-08D96DA7A1F6}"/>
    <dgm:cxn modelId="{B13AEB3B-D18B-4548-9846-C92A6DBBF62C}" type="presOf" srcId="{9957120D-CED2-4C83-9C65-E16D16B4F1AC}" destId="{5D798AF1-FD31-4CE1-81CA-02E33111BA0E}" srcOrd="0" destOrd="0" presId="urn:microsoft.com/office/officeart/2005/8/layout/default"/>
    <dgm:cxn modelId="{6A365458-612E-4D0A-8661-2D61D8C8B033}" type="presParOf" srcId="{4C3B3816-343C-4A6B-A5D2-15385751F1AB}" destId="{05D516CB-A203-4BFF-9118-BC98AD8A482E}" srcOrd="0" destOrd="0" presId="urn:microsoft.com/office/officeart/2005/8/layout/default"/>
    <dgm:cxn modelId="{78DCAE69-65DE-4412-9675-7DE5DA1DB74A}" type="presParOf" srcId="{4C3B3816-343C-4A6B-A5D2-15385751F1AB}" destId="{F8097D9C-66D8-4633-958F-8EA275EA33BD}" srcOrd="1" destOrd="0" presId="urn:microsoft.com/office/officeart/2005/8/layout/default"/>
    <dgm:cxn modelId="{AA2217AC-622D-4616-9E6F-6AE398564D7B}" type="presParOf" srcId="{4C3B3816-343C-4A6B-A5D2-15385751F1AB}" destId="{5D798AF1-FD31-4CE1-81CA-02E33111BA0E}" srcOrd="2" destOrd="0" presId="urn:microsoft.com/office/officeart/2005/8/layout/default"/>
    <dgm:cxn modelId="{23B2BCE9-0506-4532-B154-EC6880ED6434}" type="presParOf" srcId="{4C3B3816-343C-4A6B-A5D2-15385751F1AB}" destId="{25D5C940-16A3-425D-8E38-4118B492E367}" srcOrd="3" destOrd="0" presId="urn:microsoft.com/office/officeart/2005/8/layout/default"/>
    <dgm:cxn modelId="{1D204820-AD94-4A5E-AEED-90BC67922E6D}" type="presParOf" srcId="{4C3B3816-343C-4A6B-A5D2-15385751F1AB}" destId="{EC143641-89F8-45AB-8E39-BD5892C3632B}" srcOrd="4" destOrd="0" presId="urn:microsoft.com/office/officeart/2005/8/layout/default"/>
    <dgm:cxn modelId="{402B2801-4B3D-4F10-BFCC-37010DD15229}" type="presParOf" srcId="{4C3B3816-343C-4A6B-A5D2-15385751F1AB}" destId="{86555943-F693-4E27-BA3B-D5D690D20FB2}" srcOrd="5" destOrd="0" presId="urn:microsoft.com/office/officeart/2005/8/layout/default"/>
    <dgm:cxn modelId="{3A6C6507-624D-48FF-BD44-85D181D2CC20}" type="presParOf" srcId="{4C3B3816-343C-4A6B-A5D2-15385751F1AB}" destId="{9B05153D-7EFC-417F-AAF3-173C7CC89B40}" srcOrd="6" destOrd="0" presId="urn:microsoft.com/office/officeart/2005/8/layout/default"/>
    <dgm:cxn modelId="{2E59C758-DB0F-4690-8266-A1FD6723AEE8}" type="presParOf" srcId="{4C3B3816-343C-4A6B-A5D2-15385751F1AB}" destId="{9776139F-E510-4DF1-9E2C-BB5D193B421D}" srcOrd="7" destOrd="0" presId="urn:microsoft.com/office/officeart/2005/8/layout/default"/>
    <dgm:cxn modelId="{1D12E555-D6E5-4333-8BC8-DA89B68F9070}" type="presParOf" srcId="{4C3B3816-343C-4A6B-A5D2-15385751F1AB}" destId="{D6FAD0A0-3AF7-4C78-98CC-840571B87E5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240CF4-0A0B-4510-AC98-D63AC1E4E94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F2A31D40-F31C-4FE7-9FCF-22716F4F4B94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da-DK" sz="2200" dirty="0">
              <a:solidFill>
                <a:schemeClr val="tx1"/>
              </a:solidFill>
            </a:rPr>
            <a:t>Forberedelsestiden var passende eleverne havde god tid til at arbejde med materialet</a:t>
          </a:r>
        </a:p>
      </dgm:t>
    </dgm:pt>
    <dgm:pt modelId="{A21798A2-1873-472F-8520-A18DE2893E25}" type="parTrans" cxnId="{7409C9D4-2A31-4DCD-960A-13CDFFA835A7}">
      <dgm:prSet/>
      <dgm:spPr/>
      <dgm:t>
        <a:bodyPr/>
        <a:lstStyle/>
        <a:p>
          <a:endParaRPr lang="da-DK"/>
        </a:p>
      </dgm:t>
    </dgm:pt>
    <dgm:pt modelId="{37EC1973-9594-49D8-87FC-17B5FAB5B5EC}" type="sibTrans" cxnId="{7409C9D4-2A31-4DCD-960A-13CDFFA835A7}">
      <dgm:prSet/>
      <dgm:spPr/>
      <dgm:t>
        <a:bodyPr/>
        <a:lstStyle/>
        <a:p>
          <a:endParaRPr lang="da-DK"/>
        </a:p>
      </dgm:t>
    </dgm:pt>
    <dgm:pt modelId="{98973979-F739-4F7A-B3CD-68A36F82720E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da-DK" sz="2200" dirty="0">
              <a:solidFill>
                <a:schemeClr val="tx1"/>
              </a:solidFill>
            </a:rPr>
            <a:t>Fagligt svage elever, havde problemer med at fylde eksaminationstiden ud</a:t>
          </a:r>
        </a:p>
      </dgm:t>
    </dgm:pt>
    <dgm:pt modelId="{A98E7D64-C6F2-46F4-B497-6200BEE7626D}" type="parTrans" cxnId="{468F6F6A-4C29-4334-9562-781C3BD7D092}">
      <dgm:prSet/>
      <dgm:spPr/>
      <dgm:t>
        <a:bodyPr/>
        <a:lstStyle/>
        <a:p>
          <a:endParaRPr lang="da-DK"/>
        </a:p>
      </dgm:t>
    </dgm:pt>
    <dgm:pt modelId="{8B966CBE-F68D-4EBC-B7A6-BDE97B8FDF35}" type="sibTrans" cxnId="{468F6F6A-4C29-4334-9562-781C3BD7D092}">
      <dgm:prSet/>
      <dgm:spPr/>
      <dgm:t>
        <a:bodyPr/>
        <a:lstStyle/>
        <a:p>
          <a:endParaRPr lang="da-DK"/>
        </a:p>
      </dgm:t>
    </dgm:pt>
    <dgm:pt modelId="{42142306-1D21-4514-973D-2F76CA22CE36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da-DK" sz="2200" dirty="0">
              <a:solidFill>
                <a:schemeClr val="tx1"/>
              </a:solidFill>
            </a:rPr>
            <a:t>Det var en stor fordel for de elever der trak det samme forløb i den flerfaglige og den enkeltfaglige prøve  </a:t>
          </a:r>
        </a:p>
      </dgm:t>
    </dgm:pt>
    <dgm:pt modelId="{5A06CBE1-D2F4-489A-8F55-EA550C5183A3}" type="parTrans" cxnId="{41AB64D7-23C5-4A83-A2F3-0C4924B7F396}">
      <dgm:prSet/>
      <dgm:spPr/>
      <dgm:t>
        <a:bodyPr/>
        <a:lstStyle/>
        <a:p>
          <a:endParaRPr lang="da-DK"/>
        </a:p>
      </dgm:t>
    </dgm:pt>
    <dgm:pt modelId="{A52E49E7-170A-4513-927D-CD0934560FE8}" type="sibTrans" cxnId="{41AB64D7-23C5-4A83-A2F3-0C4924B7F396}">
      <dgm:prSet/>
      <dgm:spPr/>
      <dgm:t>
        <a:bodyPr/>
        <a:lstStyle/>
        <a:p>
          <a:endParaRPr lang="da-DK"/>
        </a:p>
      </dgm:t>
    </dgm:pt>
    <dgm:pt modelId="{EE898471-910E-42EF-9F88-798708C33955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da-DK" sz="2200" dirty="0">
              <a:solidFill>
                <a:schemeClr val="tx1"/>
              </a:solidFill>
            </a:rPr>
            <a:t>Enkelte havde problemer med at holde fokus på det religionsfaglige i de flerfaglige emner </a:t>
          </a:r>
        </a:p>
      </dgm:t>
    </dgm:pt>
    <dgm:pt modelId="{20AD31E6-9237-436C-8B76-684FF8F9DD23}" type="parTrans" cxnId="{DD1B7F3C-77F9-4E66-8C62-63149338DA87}">
      <dgm:prSet/>
      <dgm:spPr/>
      <dgm:t>
        <a:bodyPr/>
        <a:lstStyle/>
        <a:p>
          <a:endParaRPr lang="da-DK"/>
        </a:p>
      </dgm:t>
    </dgm:pt>
    <dgm:pt modelId="{B1577614-9A52-4B8E-BBF3-3910BD036A5C}" type="sibTrans" cxnId="{DD1B7F3C-77F9-4E66-8C62-63149338DA87}">
      <dgm:prSet/>
      <dgm:spPr/>
      <dgm:t>
        <a:bodyPr/>
        <a:lstStyle/>
        <a:p>
          <a:endParaRPr lang="da-DK"/>
        </a:p>
      </dgm:t>
    </dgm:pt>
    <dgm:pt modelId="{6A527EA6-C0D1-49C2-8FD6-3761F8DA68FF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da-DK" sz="2800" dirty="0">
              <a:solidFill>
                <a:schemeClr val="tx1"/>
              </a:solidFill>
            </a:rPr>
            <a:t>Den nye eksamensform fungerede fint</a:t>
          </a:r>
        </a:p>
      </dgm:t>
    </dgm:pt>
    <dgm:pt modelId="{9EF2AEE1-DBE2-42A4-B81C-FA921B2E6890}" type="parTrans" cxnId="{B7F35449-845C-4BC1-AD24-A0029B618752}">
      <dgm:prSet/>
      <dgm:spPr/>
      <dgm:t>
        <a:bodyPr/>
        <a:lstStyle/>
        <a:p>
          <a:endParaRPr lang="da-DK"/>
        </a:p>
      </dgm:t>
    </dgm:pt>
    <dgm:pt modelId="{518977C9-1019-4694-A08B-ADEEAFB966F9}" type="sibTrans" cxnId="{B7F35449-845C-4BC1-AD24-A0029B618752}">
      <dgm:prSet/>
      <dgm:spPr/>
      <dgm:t>
        <a:bodyPr/>
        <a:lstStyle/>
        <a:p>
          <a:endParaRPr lang="da-DK"/>
        </a:p>
      </dgm:t>
    </dgm:pt>
    <dgm:pt modelId="{7BA24EEB-32A2-441E-A047-3B44B58F8E93}" type="pres">
      <dgm:prSet presAssocID="{4E240CF4-0A0B-4510-AC98-D63AC1E4E9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15472402-9839-4A8E-8826-ED462670BAB5}" type="pres">
      <dgm:prSet presAssocID="{F2A31D40-F31C-4FE7-9FCF-22716F4F4B94}" presName="node" presStyleLbl="node1" presStyleIdx="0" presStyleCnt="5" custScaleY="11790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2C41DBB-8157-409D-ADD8-94D80026AEE3}" type="pres">
      <dgm:prSet presAssocID="{37EC1973-9594-49D8-87FC-17B5FAB5B5EC}" presName="sibTrans" presStyleCnt="0"/>
      <dgm:spPr/>
    </dgm:pt>
    <dgm:pt modelId="{FFA66F52-29EE-4C75-BD88-20B026655779}" type="pres">
      <dgm:prSet presAssocID="{98973979-F739-4F7A-B3CD-68A36F82720E}" presName="node" presStyleLbl="node1" presStyleIdx="1" presStyleCnt="5" custScaleX="109665" custScaleY="11790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316A08C-DEC3-4DF6-A1F0-0F6C2A041BDC}" type="pres">
      <dgm:prSet presAssocID="{8B966CBE-F68D-4EBC-B7A6-BDE97B8FDF35}" presName="sibTrans" presStyleCnt="0"/>
      <dgm:spPr/>
    </dgm:pt>
    <dgm:pt modelId="{27AE4730-9A71-4F13-B8F5-676FEC34348B}" type="pres">
      <dgm:prSet presAssocID="{42142306-1D21-4514-973D-2F76CA22CE36}" presName="node" presStyleLbl="node1" presStyleIdx="2" presStyleCnt="5" custScaleX="106317" custScaleY="11896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4564A14-98A8-44C2-8D24-89E7BDA0C834}" type="pres">
      <dgm:prSet presAssocID="{A52E49E7-170A-4513-927D-CD0934560FE8}" presName="sibTrans" presStyleCnt="0"/>
      <dgm:spPr/>
    </dgm:pt>
    <dgm:pt modelId="{D0EDC8F7-9AF8-4755-9080-D3A66E227F7B}" type="pres">
      <dgm:prSet presAssocID="{EE898471-910E-42EF-9F88-798708C33955}" presName="node" presStyleLbl="node1" presStyleIdx="3" presStyleCnt="5" custScaleX="109055" custScaleY="11571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4E2E8DA-C6EA-4BE4-B34D-C8568898D69B}" type="pres">
      <dgm:prSet presAssocID="{B1577614-9A52-4B8E-BBF3-3910BD036A5C}" presName="sibTrans" presStyleCnt="0"/>
      <dgm:spPr/>
    </dgm:pt>
    <dgm:pt modelId="{A357C1C8-BE34-4FED-8488-F677D31A4C42}" type="pres">
      <dgm:prSet presAssocID="{6A527EA6-C0D1-49C2-8FD6-3761F8DA68FF}" presName="node" presStyleLbl="node1" presStyleIdx="4" presStyleCnt="5" custScaleX="111103" custScaleY="11676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468F6F6A-4C29-4334-9562-781C3BD7D092}" srcId="{4E240CF4-0A0B-4510-AC98-D63AC1E4E94B}" destId="{98973979-F739-4F7A-B3CD-68A36F82720E}" srcOrd="1" destOrd="0" parTransId="{A98E7D64-C6F2-46F4-B497-6200BEE7626D}" sibTransId="{8B966CBE-F68D-4EBC-B7A6-BDE97B8FDF35}"/>
    <dgm:cxn modelId="{9D278B08-0FA3-40EA-B035-3331D94DD40C}" type="presOf" srcId="{EE898471-910E-42EF-9F88-798708C33955}" destId="{D0EDC8F7-9AF8-4755-9080-D3A66E227F7B}" srcOrd="0" destOrd="0" presId="urn:microsoft.com/office/officeart/2005/8/layout/default"/>
    <dgm:cxn modelId="{45675ECE-E7DF-45E5-AB61-DED5366F1714}" type="presOf" srcId="{6A527EA6-C0D1-49C2-8FD6-3761F8DA68FF}" destId="{A357C1C8-BE34-4FED-8488-F677D31A4C42}" srcOrd="0" destOrd="0" presId="urn:microsoft.com/office/officeart/2005/8/layout/default"/>
    <dgm:cxn modelId="{9EBE0A25-ACDD-4CDD-85E0-B2AC5389FCB2}" type="presOf" srcId="{98973979-F739-4F7A-B3CD-68A36F82720E}" destId="{FFA66F52-29EE-4C75-BD88-20B026655779}" srcOrd="0" destOrd="0" presId="urn:microsoft.com/office/officeart/2005/8/layout/default"/>
    <dgm:cxn modelId="{7409C9D4-2A31-4DCD-960A-13CDFFA835A7}" srcId="{4E240CF4-0A0B-4510-AC98-D63AC1E4E94B}" destId="{F2A31D40-F31C-4FE7-9FCF-22716F4F4B94}" srcOrd="0" destOrd="0" parTransId="{A21798A2-1873-472F-8520-A18DE2893E25}" sibTransId="{37EC1973-9594-49D8-87FC-17B5FAB5B5EC}"/>
    <dgm:cxn modelId="{41AB64D7-23C5-4A83-A2F3-0C4924B7F396}" srcId="{4E240CF4-0A0B-4510-AC98-D63AC1E4E94B}" destId="{42142306-1D21-4514-973D-2F76CA22CE36}" srcOrd="2" destOrd="0" parTransId="{5A06CBE1-D2F4-489A-8F55-EA550C5183A3}" sibTransId="{A52E49E7-170A-4513-927D-CD0934560FE8}"/>
    <dgm:cxn modelId="{F9806620-D58C-48C6-95FE-A11369264752}" type="presOf" srcId="{4E240CF4-0A0B-4510-AC98-D63AC1E4E94B}" destId="{7BA24EEB-32A2-441E-A047-3B44B58F8E93}" srcOrd="0" destOrd="0" presId="urn:microsoft.com/office/officeart/2005/8/layout/default"/>
    <dgm:cxn modelId="{197FF6D6-359F-4F88-885A-5E8A92FCFA39}" type="presOf" srcId="{42142306-1D21-4514-973D-2F76CA22CE36}" destId="{27AE4730-9A71-4F13-B8F5-676FEC34348B}" srcOrd="0" destOrd="0" presId="urn:microsoft.com/office/officeart/2005/8/layout/default"/>
    <dgm:cxn modelId="{B7F35449-845C-4BC1-AD24-A0029B618752}" srcId="{4E240CF4-0A0B-4510-AC98-D63AC1E4E94B}" destId="{6A527EA6-C0D1-49C2-8FD6-3761F8DA68FF}" srcOrd="4" destOrd="0" parTransId="{9EF2AEE1-DBE2-42A4-B81C-FA921B2E6890}" sibTransId="{518977C9-1019-4694-A08B-ADEEAFB966F9}"/>
    <dgm:cxn modelId="{63FE5B7A-C3D4-4205-90B6-5444280D23CC}" type="presOf" srcId="{F2A31D40-F31C-4FE7-9FCF-22716F4F4B94}" destId="{15472402-9839-4A8E-8826-ED462670BAB5}" srcOrd="0" destOrd="0" presId="urn:microsoft.com/office/officeart/2005/8/layout/default"/>
    <dgm:cxn modelId="{DD1B7F3C-77F9-4E66-8C62-63149338DA87}" srcId="{4E240CF4-0A0B-4510-AC98-D63AC1E4E94B}" destId="{EE898471-910E-42EF-9F88-798708C33955}" srcOrd="3" destOrd="0" parTransId="{20AD31E6-9237-436C-8B76-684FF8F9DD23}" sibTransId="{B1577614-9A52-4B8E-BBF3-3910BD036A5C}"/>
    <dgm:cxn modelId="{D9A92ECD-4905-4F29-BE88-C148E155B3E7}" type="presParOf" srcId="{7BA24EEB-32A2-441E-A047-3B44B58F8E93}" destId="{15472402-9839-4A8E-8826-ED462670BAB5}" srcOrd="0" destOrd="0" presId="urn:microsoft.com/office/officeart/2005/8/layout/default"/>
    <dgm:cxn modelId="{03933D93-3DC3-426C-9734-696A8862F130}" type="presParOf" srcId="{7BA24EEB-32A2-441E-A047-3B44B58F8E93}" destId="{42C41DBB-8157-409D-ADD8-94D80026AEE3}" srcOrd="1" destOrd="0" presId="urn:microsoft.com/office/officeart/2005/8/layout/default"/>
    <dgm:cxn modelId="{100EA5E0-A630-493E-8192-4DFF5ECB10F1}" type="presParOf" srcId="{7BA24EEB-32A2-441E-A047-3B44B58F8E93}" destId="{FFA66F52-29EE-4C75-BD88-20B026655779}" srcOrd="2" destOrd="0" presId="urn:microsoft.com/office/officeart/2005/8/layout/default"/>
    <dgm:cxn modelId="{884D5316-6F8A-461A-A424-A956A0EED611}" type="presParOf" srcId="{7BA24EEB-32A2-441E-A047-3B44B58F8E93}" destId="{B316A08C-DEC3-4DF6-A1F0-0F6C2A041BDC}" srcOrd="3" destOrd="0" presId="urn:microsoft.com/office/officeart/2005/8/layout/default"/>
    <dgm:cxn modelId="{04385FB7-D22D-4C77-A135-2679E3910546}" type="presParOf" srcId="{7BA24EEB-32A2-441E-A047-3B44B58F8E93}" destId="{27AE4730-9A71-4F13-B8F5-676FEC34348B}" srcOrd="4" destOrd="0" presId="urn:microsoft.com/office/officeart/2005/8/layout/default"/>
    <dgm:cxn modelId="{48257456-F965-4B79-83DA-091FBF9D051A}" type="presParOf" srcId="{7BA24EEB-32A2-441E-A047-3B44B58F8E93}" destId="{C4564A14-98A8-44C2-8D24-89E7BDA0C834}" srcOrd="5" destOrd="0" presId="urn:microsoft.com/office/officeart/2005/8/layout/default"/>
    <dgm:cxn modelId="{3C2445A6-7408-4537-BCD9-70DA3D8DB4A4}" type="presParOf" srcId="{7BA24EEB-32A2-441E-A047-3B44B58F8E93}" destId="{D0EDC8F7-9AF8-4755-9080-D3A66E227F7B}" srcOrd="6" destOrd="0" presId="urn:microsoft.com/office/officeart/2005/8/layout/default"/>
    <dgm:cxn modelId="{A1B7228D-A3C8-4909-88AE-60ED6F60D1A0}" type="presParOf" srcId="{7BA24EEB-32A2-441E-A047-3B44B58F8E93}" destId="{04E2E8DA-C6EA-4BE4-B34D-C8568898D69B}" srcOrd="7" destOrd="0" presId="urn:microsoft.com/office/officeart/2005/8/layout/default"/>
    <dgm:cxn modelId="{4F17BCA6-FDDE-4E95-A491-218BECFFC86F}" type="presParOf" srcId="{7BA24EEB-32A2-441E-A047-3B44B58F8E93}" destId="{A357C1C8-BE34-4FED-8488-F677D31A4C4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762F2E-68FC-42CA-9491-0BAB0888ECDE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2CB1C33-D359-452C-9756-6068F43C912B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a-DK" sz="2200" b="1" dirty="0"/>
            <a:t>Analyser bilag 2 og 3 med det formål at belyse forskellige opfattelser af islam samt forskellige holdninger til islam og demokrati.</a:t>
          </a:r>
        </a:p>
      </dgm:t>
    </dgm:pt>
    <dgm:pt modelId="{61E46686-6997-4524-BAA1-39ECD0EF4CFA}" type="parTrans" cxnId="{99680317-5695-4B46-8436-50F819A61AB6}">
      <dgm:prSet/>
      <dgm:spPr/>
      <dgm:t>
        <a:bodyPr/>
        <a:lstStyle/>
        <a:p>
          <a:endParaRPr lang="da-DK"/>
        </a:p>
      </dgm:t>
    </dgm:pt>
    <dgm:pt modelId="{55FE7197-41DA-47BF-A9FF-EAE4886A35C0}" type="sibTrans" cxnId="{99680317-5695-4B46-8436-50F819A61AB6}">
      <dgm:prSet/>
      <dgm:spPr/>
      <dgm:t>
        <a:bodyPr/>
        <a:lstStyle/>
        <a:p>
          <a:endParaRPr lang="da-DK"/>
        </a:p>
      </dgm:t>
    </dgm:pt>
    <dgm:pt modelId="{26542B5B-EE48-4916-AABF-7105E8CF668A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a-DK" sz="2200" b="1" dirty="0"/>
            <a:t>Forklar - med inddragelse af faglige begreber som fundamentalisme og euroislam – forskellige muslimske opfattels</a:t>
          </a:r>
          <a:r>
            <a:rPr lang="da-DK" sz="2200" b="1" u="sng" dirty="0"/>
            <a:t>er</a:t>
          </a:r>
          <a:r>
            <a:rPr lang="da-DK" sz="2200" b="1" u="none" dirty="0"/>
            <a:t> af islam.</a:t>
          </a:r>
          <a:r>
            <a:rPr lang="da-DK" sz="2200" b="1" u="sng" dirty="0"/>
            <a:t> </a:t>
          </a:r>
        </a:p>
      </dgm:t>
    </dgm:pt>
    <dgm:pt modelId="{1C1808F6-F7B3-4EFF-A997-C9E69C83FD8C}" type="parTrans" cxnId="{358F9859-CAFF-4EFA-AA5D-78F8B5E5B678}">
      <dgm:prSet/>
      <dgm:spPr/>
      <dgm:t>
        <a:bodyPr/>
        <a:lstStyle/>
        <a:p>
          <a:endParaRPr lang="da-DK"/>
        </a:p>
      </dgm:t>
    </dgm:pt>
    <dgm:pt modelId="{A2ECB917-0211-486B-8B79-FAFF3BB92E9C}" type="sibTrans" cxnId="{358F9859-CAFF-4EFA-AA5D-78F8B5E5B678}">
      <dgm:prSet/>
      <dgm:spPr/>
      <dgm:t>
        <a:bodyPr/>
        <a:lstStyle/>
        <a:p>
          <a:endParaRPr lang="da-DK"/>
        </a:p>
      </dgm:t>
    </dgm:pt>
    <dgm:pt modelId="{3EB641C3-60CD-48F2-B0E3-B7667DDED3F4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da-DK" sz="3600" b="1"/>
            <a:t>Buddhisme</a:t>
          </a:r>
          <a:endParaRPr lang="da-DK" sz="3600" b="1" dirty="0"/>
        </a:p>
      </dgm:t>
    </dgm:pt>
    <dgm:pt modelId="{16806FDB-3FF4-4E6F-9716-43EE889D5152}" type="parTrans" cxnId="{76CB3364-8033-458A-9517-E712071CDE73}">
      <dgm:prSet/>
      <dgm:spPr/>
      <dgm:t>
        <a:bodyPr/>
        <a:lstStyle/>
        <a:p>
          <a:endParaRPr lang="da-DK"/>
        </a:p>
      </dgm:t>
    </dgm:pt>
    <dgm:pt modelId="{153C3A77-8F17-4CC7-89F3-F7175EB92F98}" type="sibTrans" cxnId="{76CB3364-8033-458A-9517-E712071CDE73}">
      <dgm:prSet/>
      <dgm:spPr/>
      <dgm:t>
        <a:bodyPr/>
        <a:lstStyle/>
        <a:p>
          <a:endParaRPr lang="da-DK"/>
        </a:p>
      </dgm:t>
    </dgm:pt>
    <dgm:pt modelId="{DB945500-9D47-4BFC-9096-5299FA883DF1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a-DK" sz="2000" b="1" dirty="0"/>
            <a:t>Bestem kort materialets genre, forfatter, tid og sted.</a:t>
          </a:r>
        </a:p>
      </dgm:t>
    </dgm:pt>
    <dgm:pt modelId="{99B3E43D-9255-4AF1-A3EE-DE7B79C551C0}" type="parTrans" cxnId="{F9DCDB69-4F19-4873-A0BC-9F04D24E3087}">
      <dgm:prSet/>
      <dgm:spPr/>
      <dgm:t>
        <a:bodyPr/>
        <a:lstStyle/>
        <a:p>
          <a:endParaRPr lang="da-DK"/>
        </a:p>
      </dgm:t>
    </dgm:pt>
    <dgm:pt modelId="{97D9B8A2-6A93-4746-B05D-C8A818104A12}" type="sibTrans" cxnId="{F9DCDB69-4F19-4873-A0BC-9F04D24E3087}">
      <dgm:prSet/>
      <dgm:spPr/>
      <dgm:t>
        <a:bodyPr/>
        <a:lstStyle/>
        <a:p>
          <a:endParaRPr lang="da-DK"/>
        </a:p>
      </dgm:t>
    </dgm:pt>
    <dgm:pt modelId="{6A027472-9A6C-4BBB-916A-81C2024B80E4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a-DK" sz="2000" b="1" dirty="0"/>
            <a:t>Hvordan kan man forstå og fortolke bilag 1 i en klassisk buddhistisk sammenhæng?</a:t>
          </a:r>
        </a:p>
      </dgm:t>
    </dgm:pt>
    <dgm:pt modelId="{CBC98622-B993-47B4-B72C-FACA4DD6FC04}" type="parTrans" cxnId="{4E4E5718-D2F4-4BE6-B528-E1F31A85E630}">
      <dgm:prSet/>
      <dgm:spPr/>
      <dgm:t>
        <a:bodyPr/>
        <a:lstStyle/>
        <a:p>
          <a:endParaRPr lang="da-DK"/>
        </a:p>
      </dgm:t>
    </dgm:pt>
    <dgm:pt modelId="{1A577157-3FE3-4A00-89BF-0F4E12BD4239}" type="sibTrans" cxnId="{4E4E5718-D2F4-4BE6-B528-E1F31A85E630}">
      <dgm:prSet/>
      <dgm:spPr/>
      <dgm:t>
        <a:bodyPr/>
        <a:lstStyle/>
        <a:p>
          <a:endParaRPr lang="da-DK"/>
        </a:p>
      </dgm:t>
    </dgm:pt>
    <dgm:pt modelId="{501F9BB4-92E5-4F86-9B33-9D7CC69EA091}">
      <dgm:prSet phldrT="[Tekst]" custT="1"/>
      <dgm:spPr>
        <a:solidFill>
          <a:srgbClr val="92D050"/>
        </a:solidFill>
      </dgm:spPr>
      <dgm:t>
        <a:bodyPr/>
        <a:lstStyle/>
        <a:p>
          <a:r>
            <a:rPr lang="da-DK" sz="3600" b="1"/>
            <a:t>Islam</a:t>
          </a:r>
          <a:endParaRPr lang="da-DK" sz="3600" b="1" dirty="0"/>
        </a:p>
      </dgm:t>
    </dgm:pt>
    <dgm:pt modelId="{FADC98D5-AAF7-4D5A-9429-23C9709907FC}" type="sibTrans" cxnId="{66B2D641-4FC7-463A-9FA5-46AE1D5E82A9}">
      <dgm:prSet/>
      <dgm:spPr/>
      <dgm:t>
        <a:bodyPr/>
        <a:lstStyle/>
        <a:p>
          <a:endParaRPr lang="da-DK"/>
        </a:p>
      </dgm:t>
    </dgm:pt>
    <dgm:pt modelId="{FB8375EC-5FA0-442D-9E9D-80D5C53ED95D}" type="parTrans" cxnId="{66B2D641-4FC7-463A-9FA5-46AE1D5E82A9}">
      <dgm:prSet/>
      <dgm:spPr/>
      <dgm:t>
        <a:bodyPr/>
        <a:lstStyle/>
        <a:p>
          <a:endParaRPr lang="da-DK"/>
        </a:p>
      </dgm:t>
    </dgm:pt>
    <dgm:pt modelId="{4B3783E2-CCCC-4AD8-B8F7-7E58E307F7B1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a-DK" sz="2200" b="1"/>
            <a:t>Redegør for islams gudsopfattelse. Inddrag bilag 1</a:t>
          </a:r>
          <a:endParaRPr lang="da-DK" sz="2200" b="1" dirty="0"/>
        </a:p>
      </dgm:t>
    </dgm:pt>
    <dgm:pt modelId="{59FBD079-9E6D-4438-BC09-B4E66FA9755C}" type="parTrans" cxnId="{7886B3BE-9D2C-4945-9491-3A6474AD7B86}">
      <dgm:prSet/>
      <dgm:spPr/>
      <dgm:t>
        <a:bodyPr/>
        <a:lstStyle/>
        <a:p>
          <a:endParaRPr lang="da-DK"/>
        </a:p>
      </dgm:t>
    </dgm:pt>
    <dgm:pt modelId="{7965523D-AA49-4CCB-933C-96D21AEBA0FB}" type="sibTrans" cxnId="{7886B3BE-9D2C-4945-9491-3A6474AD7B86}">
      <dgm:prSet/>
      <dgm:spPr/>
      <dgm:t>
        <a:bodyPr/>
        <a:lstStyle/>
        <a:p>
          <a:endParaRPr lang="da-DK"/>
        </a:p>
      </dgm:t>
    </dgm:pt>
    <dgm:pt modelId="{79A7353F-9D02-4747-B4F4-AEC23FD300F2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a-DK" sz="2000" b="1" dirty="0"/>
            <a:t>Hvilke udfordringer står den senmoderne dansker overfor i forhold til religion og livsførelse – og hvorfor – ifølge Morten Thomsen Højsgaard i bilag 2?</a:t>
          </a:r>
        </a:p>
      </dgm:t>
    </dgm:pt>
    <dgm:pt modelId="{2BFF0C65-6A6B-4EAF-8368-786C15F65AE9}" type="parTrans" cxnId="{6310211F-8BDC-4B3A-A442-EF7C3CF1BD7F}">
      <dgm:prSet/>
      <dgm:spPr/>
      <dgm:t>
        <a:bodyPr/>
        <a:lstStyle/>
        <a:p>
          <a:endParaRPr lang="da-DK"/>
        </a:p>
      </dgm:t>
    </dgm:pt>
    <dgm:pt modelId="{AD8098AA-18B1-482E-B49E-D2DD4BF3FC98}" type="sibTrans" cxnId="{6310211F-8BDC-4B3A-A442-EF7C3CF1BD7F}">
      <dgm:prSet/>
      <dgm:spPr/>
      <dgm:t>
        <a:bodyPr/>
        <a:lstStyle/>
        <a:p>
          <a:endParaRPr lang="da-DK"/>
        </a:p>
      </dgm:t>
    </dgm:pt>
    <dgm:pt modelId="{797CD5DC-DDAE-46BC-B8F9-EED84E731E14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a-DK" sz="2000" b="1"/>
            <a:t>Diskuter sætningen ”</a:t>
          </a:r>
          <a:r>
            <a:rPr lang="da-DK" sz="2000" b="1" i="1"/>
            <a:t>Det lyder så tillokkende men jeg tror ikke på projektet”</a:t>
          </a:r>
          <a:r>
            <a:rPr lang="da-DK" sz="2000" b="1" i="0"/>
            <a:t>, hvad er tillokkende og hvilket projekt er det, Morten Thomsen Højsgaard ikke tror på?</a:t>
          </a:r>
          <a:endParaRPr lang="da-DK" sz="2000" b="1" i="0" dirty="0"/>
        </a:p>
      </dgm:t>
    </dgm:pt>
    <dgm:pt modelId="{72669563-FFC2-4637-BFFE-5BA25C266B82}" type="parTrans" cxnId="{499A07CD-67B3-492F-A675-42F54ABE82F8}">
      <dgm:prSet/>
      <dgm:spPr/>
      <dgm:t>
        <a:bodyPr/>
        <a:lstStyle/>
        <a:p>
          <a:endParaRPr lang="da-DK"/>
        </a:p>
      </dgm:t>
    </dgm:pt>
    <dgm:pt modelId="{E3B804EB-D401-428F-B1D4-46FB66C14867}" type="sibTrans" cxnId="{499A07CD-67B3-492F-A675-42F54ABE82F8}">
      <dgm:prSet/>
      <dgm:spPr/>
      <dgm:t>
        <a:bodyPr/>
        <a:lstStyle/>
        <a:p>
          <a:endParaRPr lang="da-DK"/>
        </a:p>
      </dgm:t>
    </dgm:pt>
    <dgm:pt modelId="{9ABCD9C7-57DD-4CF0-B53D-EF954EFCE2BF}" type="pres">
      <dgm:prSet presAssocID="{20762F2E-68FC-42CA-9491-0BAB0888EC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7B1E60AA-0EE2-470B-A3ED-93B69F7B4610}" type="pres">
      <dgm:prSet presAssocID="{501F9BB4-92E5-4F86-9B33-9D7CC69EA091}" presName="composite" presStyleCnt="0"/>
      <dgm:spPr/>
    </dgm:pt>
    <dgm:pt modelId="{77A19487-BA55-42B1-BC7D-23AB98D4E09A}" type="pres">
      <dgm:prSet presAssocID="{501F9BB4-92E5-4F86-9B33-9D7CC69EA091}" presName="parTx" presStyleLbl="alignNode1" presStyleIdx="0" presStyleCnt="2" custScaleX="119926" custLinFactNeighborX="-2612" custLinFactNeighborY="-17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FC3151B-5507-4D33-9F5E-B24B85BBF397}" type="pres">
      <dgm:prSet presAssocID="{501F9BB4-92E5-4F86-9B33-9D7CC69EA091}" presName="desTx" presStyleLbl="alignAccFollowNode1" presStyleIdx="0" presStyleCnt="2" custScaleX="119926" custLinFactNeighborX="-1" custLinFactNeighborY="-87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771EFBD-6039-447D-BF56-4C13B499E8CB}" type="pres">
      <dgm:prSet presAssocID="{FADC98D5-AAF7-4D5A-9429-23C9709907FC}" presName="space" presStyleCnt="0"/>
      <dgm:spPr/>
    </dgm:pt>
    <dgm:pt modelId="{01887826-06F4-4DBC-BE2F-014698631E93}" type="pres">
      <dgm:prSet presAssocID="{3EB641C3-60CD-48F2-B0E3-B7667DDED3F4}" presName="composite" presStyleCnt="0"/>
      <dgm:spPr/>
    </dgm:pt>
    <dgm:pt modelId="{61306F56-890B-4CEF-A572-211C59D9381B}" type="pres">
      <dgm:prSet presAssocID="{3EB641C3-60CD-48F2-B0E3-B7667DDED3F4}" presName="parTx" presStyleLbl="alignNode1" presStyleIdx="1" presStyleCnt="2" custScaleX="123199" custLinFactNeighborX="1" custLinFactNeighborY="-4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745FFF-CDF0-4ED4-BC5B-AB4BEBAD697B}" type="pres">
      <dgm:prSet presAssocID="{3EB641C3-60CD-48F2-B0E3-B7667DDED3F4}" presName="desTx" presStyleLbl="alignAccFollowNode1" presStyleIdx="1" presStyleCnt="2" custScaleX="123943" custLinFactNeighborX="1" custLinFactNeighborY="-77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4E4E5718-D2F4-4BE6-B528-E1F31A85E630}" srcId="{3EB641C3-60CD-48F2-B0E3-B7667DDED3F4}" destId="{6A027472-9A6C-4BBB-916A-81C2024B80E4}" srcOrd="1" destOrd="0" parTransId="{CBC98622-B993-47B4-B72C-FACA4DD6FC04}" sibTransId="{1A577157-3FE3-4A00-89BF-0F4E12BD4239}"/>
    <dgm:cxn modelId="{3B55E3AC-E656-4C00-9843-A239AA2672AA}" type="presOf" srcId="{6A027472-9A6C-4BBB-916A-81C2024B80E4}" destId="{BF745FFF-CDF0-4ED4-BC5B-AB4BEBAD697B}" srcOrd="0" destOrd="1" presId="urn:microsoft.com/office/officeart/2005/8/layout/hList1"/>
    <dgm:cxn modelId="{F9DCDB69-4F19-4873-A0BC-9F04D24E3087}" srcId="{3EB641C3-60CD-48F2-B0E3-B7667DDED3F4}" destId="{DB945500-9D47-4BFC-9096-5299FA883DF1}" srcOrd="0" destOrd="0" parTransId="{99B3E43D-9255-4AF1-A3EE-DE7B79C551C0}" sibTransId="{97D9B8A2-6A93-4746-B05D-C8A818104A12}"/>
    <dgm:cxn modelId="{0EC1539A-908D-4235-99E5-EB35FB618FC1}" type="presOf" srcId="{797CD5DC-DDAE-46BC-B8F9-EED84E731E14}" destId="{BF745FFF-CDF0-4ED4-BC5B-AB4BEBAD697B}" srcOrd="0" destOrd="3" presId="urn:microsoft.com/office/officeart/2005/8/layout/hList1"/>
    <dgm:cxn modelId="{A8A248F6-86B6-4F06-B004-E06212A4AFBE}" type="presOf" srcId="{4B3783E2-CCCC-4AD8-B8F7-7E58E307F7B1}" destId="{AFC3151B-5507-4D33-9F5E-B24B85BBF397}" srcOrd="0" destOrd="0" presId="urn:microsoft.com/office/officeart/2005/8/layout/hList1"/>
    <dgm:cxn modelId="{659DA0FB-9EDC-4A90-91B6-23AEAF689367}" type="presOf" srcId="{501F9BB4-92E5-4F86-9B33-9D7CC69EA091}" destId="{77A19487-BA55-42B1-BC7D-23AB98D4E09A}" srcOrd="0" destOrd="0" presId="urn:microsoft.com/office/officeart/2005/8/layout/hList1"/>
    <dgm:cxn modelId="{37DBAB71-EBE2-4200-8774-43A19B5E9071}" type="presOf" srcId="{DB945500-9D47-4BFC-9096-5299FA883DF1}" destId="{BF745FFF-CDF0-4ED4-BC5B-AB4BEBAD697B}" srcOrd="0" destOrd="0" presId="urn:microsoft.com/office/officeart/2005/8/layout/hList1"/>
    <dgm:cxn modelId="{46FA8769-4893-4A7A-B55E-DC93CC9E7260}" type="presOf" srcId="{12CB1C33-D359-452C-9756-6068F43C912B}" destId="{AFC3151B-5507-4D33-9F5E-B24B85BBF397}" srcOrd="0" destOrd="1" presId="urn:microsoft.com/office/officeart/2005/8/layout/hList1"/>
    <dgm:cxn modelId="{99680317-5695-4B46-8436-50F819A61AB6}" srcId="{501F9BB4-92E5-4F86-9B33-9D7CC69EA091}" destId="{12CB1C33-D359-452C-9756-6068F43C912B}" srcOrd="1" destOrd="0" parTransId="{61E46686-6997-4524-BAA1-39ECD0EF4CFA}" sibTransId="{55FE7197-41DA-47BF-A9FF-EAE4886A35C0}"/>
    <dgm:cxn modelId="{F29A3559-979E-4AF2-BF1A-D38D492793D8}" type="presOf" srcId="{20762F2E-68FC-42CA-9491-0BAB0888ECDE}" destId="{9ABCD9C7-57DD-4CF0-B53D-EF954EFCE2BF}" srcOrd="0" destOrd="0" presId="urn:microsoft.com/office/officeart/2005/8/layout/hList1"/>
    <dgm:cxn modelId="{76CB3364-8033-458A-9517-E712071CDE73}" srcId="{20762F2E-68FC-42CA-9491-0BAB0888ECDE}" destId="{3EB641C3-60CD-48F2-B0E3-B7667DDED3F4}" srcOrd="1" destOrd="0" parTransId="{16806FDB-3FF4-4E6F-9716-43EE889D5152}" sibTransId="{153C3A77-8F17-4CC7-89F3-F7175EB92F98}"/>
    <dgm:cxn modelId="{7886B3BE-9D2C-4945-9491-3A6474AD7B86}" srcId="{501F9BB4-92E5-4F86-9B33-9D7CC69EA091}" destId="{4B3783E2-CCCC-4AD8-B8F7-7E58E307F7B1}" srcOrd="0" destOrd="0" parTransId="{59FBD079-9E6D-4438-BC09-B4E66FA9755C}" sibTransId="{7965523D-AA49-4CCB-933C-96D21AEBA0FB}"/>
    <dgm:cxn modelId="{358F9859-CAFF-4EFA-AA5D-78F8B5E5B678}" srcId="{501F9BB4-92E5-4F86-9B33-9D7CC69EA091}" destId="{26542B5B-EE48-4916-AABF-7105E8CF668A}" srcOrd="2" destOrd="0" parTransId="{1C1808F6-F7B3-4EFF-A997-C9E69C83FD8C}" sibTransId="{A2ECB917-0211-486B-8B79-FAFF3BB92E9C}"/>
    <dgm:cxn modelId="{6310211F-8BDC-4B3A-A442-EF7C3CF1BD7F}" srcId="{3EB641C3-60CD-48F2-B0E3-B7667DDED3F4}" destId="{79A7353F-9D02-4747-B4F4-AEC23FD300F2}" srcOrd="2" destOrd="0" parTransId="{2BFF0C65-6A6B-4EAF-8368-786C15F65AE9}" sibTransId="{AD8098AA-18B1-482E-B49E-D2DD4BF3FC98}"/>
    <dgm:cxn modelId="{C5CCA23D-1A5C-4E19-84D4-6BE468A6E41D}" type="presOf" srcId="{3EB641C3-60CD-48F2-B0E3-B7667DDED3F4}" destId="{61306F56-890B-4CEF-A572-211C59D9381B}" srcOrd="0" destOrd="0" presId="urn:microsoft.com/office/officeart/2005/8/layout/hList1"/>
    <dgm:cxn modelId="{B77A83CA-E3B3-461B-A31F-21F0AB179BE1}" type="presOf" srcId="{26542B5B-EE48-4916-AABF-7105E8CF668A}" destId="{AFC3151B-5507-4D33-9F5E-B24B85BBF397}" srcOrd="0" destOrd="2" presId="urn:microsoft.com/office/officeart/2005/8/layout/hList1"/>
    <dgm:cxn modelId="{66B2D641-4FC7-463A-9FA5-46AE1D5E82A9}" srcId="{20762F2E-68FC-42CA-9491-0BAB0888ECDE}" destId="{501F9BB4-92E5-4F86-9B33-9D7CC69EA091}" srcOrd="0" destOrd="0" parTransId="{FB8375EC-5FA0-442D-9E9D-80D5C53ED95D}" sibTransId="{FADC98D5-AAF7-4D5A-9429-23C9709907FC}"/>
    <dgm:cxn modelId="{499A07CD-67B3-492F-A675-42F54ABE82F8}" srcId="{3EB641C3-60CD-48F2-B0E3-B7667DDED3F4}" destId="{797CD5DC-DDAE-46BC-B8F9-EED84E731E14}" srcOrd="3" destOrd="0" parTransId="{72669563-FFC2-4637-BFFE-5BA25C266B82}" sibTransId="{E3B804EB-D401-428F-B1D4-46FB66C14867}"/>
    <dgm:cxn modelId="{28C8FCE3-3908-4D0B-A795-1CD509BE5060}" type="presOf" srcId="{79A7353F-9D02-4747-B4F4-AEC23FD300F2}" destId="{BF745FFF-CDF0-4ED4-BC5B-AB4BEBAD697B}" srcOrd="0" destOrd="2" presId="urn:microsoft.com/office/officeart/2005/8/layout/hList1"/>
    <dgm:cxn modelId="{F02358FF-4EA1-4C6C-8854-A39E2237430F}" type="presParOf" srcId="{9ABCD9C7-57DD-4CF0-B53D-EF954EFCE2BF}" destId="{7B1E60AA-0EE2-470B-A3ED-93B69F7B4610}" srcOrd="0" destOrd="0" presId="urn:microsoft.com/office/officeart/2005/8/layout/hList1"/>
    <dgm:cxn modelId="{4BF6D6C8-3CCF-48BC-B956-40D8E7914E62}" type="presParOf" srcId="{7B1E60AA-0EE2-470B-A3ED-93B69F7B4610}" destId="{77A19487-BA55-42B1-BC7D-23AB98D4E09A}" srcOrd="0" destOrd="0" presId="urn:microsoft.com/office/officeart/2005/8/layout/hList1"/>
    <dgm:cxn modelId="{AB682A2F-76D5-47FF-B085-AB7629BD0F0A}" type="presParOf" srcId="{7B1E60AA-0EE2-470B-A3ED-93B69F7B4610}" destId="{AFC3151B-5507-4D33-9F5E-B24B85BBF397}" srcOrd="1" destOrd="0" presId="urn:microsoft.com/office/officeart/2005/8/layout/hList1"/>
    <dgm:cxn modelId="{E0F00507-43D2-4DDD-B72B-2FA38021B209}" type="presParOf" srcId="{9ABCD9C7-57DD-4CF0-B53D-EF954EFCE2BF}" destId="{D771EFBD-6039-447D-BF56-4C13B499E8CB}" srcOrd="1" destOrd="0" presId="urn:microsoft.com/office/officeart/2005/8/layout/hList1"/>
    <dgm:cxn modelId="{357AE57A-363E-40CD-9D70-F816369EC81E}" type="presParOf" srcId="{9ABCD9C7-57DD-4CF0-B53D-EF954EFCE2BF}" destId="{01887826-06F4-4DBC-BE2F-014698631E93}" srcOrd="2" destOrd="0" presId="urn:microsoft.com/office/officeart/2005/8/layout/hList1"/>
    <dgm:cxn modelId="{69755D00-6F90-49D2-BF61-4EB12654FBB9}" type="presParOf" srcId="{01887826-06F4-4DBC-BE2F-014698631E93}" destId="{61306F56-890B-4CEF-A572-211C59D9381B}" srcOrd="0" destOrd="0" presId="urn:microsoft.com/office/officeart/2005/8/layout/hList1"/>
    <dgm:cxn modelId="{2B732F4B-B1D1-46A5-8D86-A0D160CEDB62}" type="presParOf" srcId="{01887826-06F4-4DBC-BE2F-014698631E93}" destId="{BF745FFF-CDF0-4ED4-BC5B-AB4BEBAD69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4012F-6DB6-4543-81B0-E977FB84CD74}">
      <dsp:nvSpPr>
        <dsp:cNvPr id="0" name=""/>
        <dsp:cNvSpPr/>
      </dsp:nvSpPr>
      <dsp:spPr>
        <a:xfrm>
          <a:off x="0" y="506528"/>
          <a:ext cx="849699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4265E-3AD5-4AB1-8601-6D7BFAB50245}">
      <dsp:nvSpPr>
        <dsp:cNvPr id="0" name=""/>
        <dsp:cNvSpPr/>
      </dsp:nvSpPr>
      <dsp:spPr>
        <a:xfrm>
          <a:off x="424849" y="19448"/>
          <a:ext cx="5947895" cy="9741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6" tIns="0" rIns="22481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600" kern="1200" dirty="0"/>
            <a:t>Før eksamen</a:t>
          </a:r>
        </a:p>
      </dsp:txBody>
      <dsp:txXfrm>
        <a:off x="472404" y="67003"/>
        <a:ext cx="5852785" cy="879050"/>
      </dsp:txXfrm>
    </dsp:sp>
    <dsp:sp modelId="{923ECF5A-810B-483D-80F7-1E5AE8648CCB}">
      <dsp:nvSpPr>
        <dsp:cNvPr id="0" name=""/>
        <dsp:cNvSpPr/>
      </dsp:nvSpPr>
      <dsp:spPr>
        <a:xfrm>
          <a:off x="0" y="2003409"/>
          <a:ext cx="849699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077D2-2736-4D7F-8635-E5F991979406}">
      <dsp:nvSpPr>
        <dsp:cNvPr id="0" name=""/>
        <dsp:cNvSpPr/>
      </dsp:nvSpPr>
      <dsp:spPr>
        <a:xfrm>
          <a:off x="424849" y="1516329"/>
          <a:ext cx="5947895" cy="97416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6" tIns="0" rIns="224816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000" kern="1200" dirty="0"/>
            <a:t>Eksamensmaterialerne</a:t>
          </a:r>
        </a:p>
      </dsp:txBody>
      <dsp:txXfrm>
        <a:off x="472404" y="1563884"/>
        <a:ext cx="5852785" cy="879050"/>
      </dsp:txXfrm>
    </dsp:sp>
    <dsp:sp modelId="{D999C4DE-8FA4-4EE5-B06C-C39FAEF89D0D}">
      <dsp:nvSpPr>
        <dsp:cNvPr id="0" name=""/>
        <dsp:cNvSpPr/>
      </dsp:nvSpPr>
      <dsp:spPr>
        <a:xfrm>
          <a:off x="0" y="3500289"/>
          <a:ext cx="849699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D835F-BB63-44CB-B93D-45B33A8BC5E1}">
      <dsp:nvSpPr>
        <dsp:cNvPr id="0" name=""/>
        <dsp:cNvSpPr/>
      </dsp:nvSpPr>
      <dsp:spPr>
        <a:xfrm>
          <a:off x="424849" y="3013209"/>
          <a:ext cx="5947895" cy="97416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6" tIns="0" rIns="224816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000" kern="1200" dirty="0"/>
            <a:t>Til eksaminationen</a:t>
          </a:r>
        </a:p>
      </dsp:txBody>
      <dsp:txXfrm>
        <a:off x="472404" y="3060764"/>
        <a:ext cx="5852785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4C5E3-567A-45A4-B5B2-CD0B09D19AEA}">
      <dsp:nvSpPr>
        <dsp:cNvPr id="0" name=""/>
        <dsp:cNvSpPr/>
      </dsp:nvSpPr>
      <dsp:spPr>
        <a:xfrm>
          <a:off x="79311" y="0"/>
          <a:ext cx="4090591" cy="205246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>
              <a:solidFill>
                <a:schemeClr val="tx1"/>
              </a:solidFill>
            </a:rPr>
            <a:t>Afsæt rigelig tid til at træne begge eksamenstyper: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>
              <a:solidFill>
                <a:schemeClr val="tx1"/>
              </a:solidFill>
            </a:rPr>
            <a:t>Både den flerfaglige og den enkeltfaglige </a:t>
          </a:r>
        </a:p>
      </dsp:txBody>
      <dsp:txXfrm>
        <a:off x="79311" y="0"/>
        <a:ext cx="4090591" cy="2052462"/>
      </dsp:txXfrm>
    </dsp:sp>
    <dsp:sp modelId="{BD018E5D-80FA-47A6-8B98-6E74D6575ED9}">
      <dsp:nvSpPr>
        <dsp:cNvPr id="0" name=""/>
        <dsp:cNvSpPr/>
      </dsp:nvSpPr>
      <dsp:spPr>
        <a:xfrm>
          <a:off x="4511980" y="321"/>
          <a:ext cx="3839199" cy="205246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700" kern="1200" dirty="0">
              <a:solidFill>
                <a:schemeClr val="tx1"/>
              </a:solidFill>
            </a:rPr>
            <a:t>Lav meget gerne enkeltfaglig prøve-eksamensmaterialer til flerfaglige forløb</a:t>
          </a:r>
        </a:p>
      </dsp:txBody>
      <dsp:txXfrm>
        <a:off x="4511980" y="321"/>
        <a:ext cx="3839199" cy="2052462"/>
      </dsp:txXfrm>
    </dsp:sp>
    <dsp:sp modelId="{E0E8DFF9-BFC5-4953-9EFB-DCAE29938F3A}">
      <dsp:nvSpPr>
        <dsp:cNvPr id="0" name=""/>
        <dsp:cNvSpPr/>
      </dsp:nvSpPr>
      <dsp:spPr>
        <a:xfrm>
          <a:off x="2194562" y="2394861"/>
          <a:ext cx="4041366" cy="205246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2700" kern="1200" dirty="0">
              <a:solidFill>
                <a:schemeClr val="tx1"/>
              </a:solidFill>
            </a:rPr>
            <a:t>Overvej om det enkeltfaglige indhold kan tydeliggøres eller styrkes i de flerfaglige forløb</a:t>
          </a:r>
        </a:p>
      </dsp:txBody>
      <dsp:txXfrm>
        <a:off x="2194562" y="2394861"/>
        <a:ext cx="4041366" cy="2052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516CB-A203-4BFF-9118-BC98AD8A482E}">
      <dsp:nvSpPr>
        <dsp:cNvPr id="0" name=""/>
        <dsp:cNvSpPr/>
      </dsp:nvSpPr>
      <dsp:spPr>
        <a:xfrm>
          <a:off x="1093747" y="443894"/>
          <a:ext cx="3329224" cy="1719733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>
              <a:solidFill>
                <a:schemeClr val="tx1"/>
              </a:solidFill>
            </a:rPr>
            <a:t>Eksamensmaterialer bestående af flere bilagstyper gav dynamik</a:t>
          </a:r>
        </a:p>
      </dsp:txBody>
      <dsp:txXfrm>
        <a:off x="1093747" y="443894"/>
        <a:ext cx="3329224" cy="1719733"/>
      </dsp:txXfrm>
    </dsp:sp>
    <dsp:sp modelId="{5D798AF1-FD31-4CE1-81CA-02E33111BA0E}">
      <dsp:nvSpPr>
        <dsp:cNvPr id="0" name=""/>
        <dsp:cNvSpPr/>
      </dsp:nvSpPr>
      <dsp:spPr>
        <a:xfrm>
          <a:off x="4660299" y="415323"/>
          <a:ext cx="3365013" cy="177687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>
              <a:solidFill>
                <a:schemeClr val="tx1"/>
              </a:solidFill>
            </a:rPr>
            <a:t>De problemorienterede spørgsmål skal opfordre til tekstanalyse</a:t>
          </a:r>
        </a:p>
      </dsp:txBody>
      <dsp:txXfrm>
        <a:off x="4660299" y="415323"/>
        <a:ext cx="3365013" cy="1776877"/>
      </dsp:txXfrm>
    </dsp:sp>
    <dsp:sp modelId="{EC143641-89F8-45AB-8E39-BD5892C3632B}">
      <dsp:nvSpPr>
        <dsp:cNvPr id="0" name=""/>
        <dsp:cNvSpPr/>
      </dsp:nvSpPr>
      <dsp:spPr>
        <a:xfrm>
          <a:off x="4416" y="2436611"/>
          <a:ext cx="2973162" cy="1719733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>
              <a:solidFill>
                <a:schemeClr val="tx1"/>
              </a:solidFill>
            </a:rPr>
            <a:t>Vigtig med progression og sammenhæng mellem spørgsmålene på de taksonomiske niveauer</a:t>
          </a:r>
        </a:p>
      </dsp:txBody>
      <dsp:txXfrm>
        <a:off x="4416" y="2436611"/>
        <a:ext cx="2973162" cy="1719733"/>
      </dsp:txXfrm>
    </dsp:sp>
    <dsp:sp modelId="{9B05153D-7EFC-417F-AAF3-173C7CC89B40}">
      <dsp:nvSpPr>
        <dsp:cNvPr id="0" name=""/>
        <dsp:cNvSpPr/>
      </dsp:nvSpPr>
      <dsp:spPr>
        <a:xfrm>
          <a:off x="3214905" y="2433778"/>
          <a:ext cx="2851295" cy="1725401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>
              <a:solidFill>
                <a:schemeClr val="tx1"/>
              </a:solidFill>
            </a:rPr>
            <a:t>Find en balance hvor de problemorienterede spørgsmål hjælper uden at dirigere</a:t>
          </a:r>
        </a:p>
      </dsp:txBody>
      <dsp:txXfrm>
        <a:off x="3214905" y="2433778"/>
        <a:ext cx="2851295" cy="1725401"/>
      </dsp:txXfrm>
    </dsp:sp>
    <dsp:sp modelId="{D6FAD0A0-3AF7-4C78-98CC-840571B87E58}">
      <dsp:nvSpPr>
        <dsp:cNvPr id="0" name=""/>
        <dsp:cNvSpPr/>
      </dsp:nvSpPr>
      <dsp:spPr>
        <a:xfrm>
          <a:off x="6303528" y="2429527"/>
          <a:ext cx="2811115" cy="173390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>
              <a:solidFill>
                <a:schemeClr val="tx1"/>
              </a:solidFill>
            </a:rPr>
            <a:t>Det var meget arbejdskrævende at forberede eksamen</a:t>
          </a:r>
        </a:p>
      </dsp:txBody>
      <dsp:txXfrm>
        <a:off x="6303528" y="2429527"/>
        <a:ext cx="2811115" cy="17339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72402-9839-4A8E-8826-ED462670BAB5}">
      <dsp:nvSpPr>
        <dsp:cNvPr id="0" name=""/>
        <dsp:cNvSpPr/>
      </dsp:nvSpPr>
      <dsp:spPr>
        <a:xfrm>
          <a:off x="4030" y="289560"/>
          <a:ext cx="2625569" cy="18574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>
              <a:solidFill>
                <a:schemeClr val="tx1"/>
              </a:solidFill>
            </a:rPr>
            <a:t>Forberedelsestiden var passende eleverne havde god tid til at arbejde med materialet</a:t>
          </a:r>
        </a:p>
      </dsp:txBody>
      <dsp:txXfrm>
        <a:off x="4030" y="289560"/>
        <a:ext cx="2625569" cy="1857453"/>
      </dsp:txXfrm>
    </dsp:sp>
    <dsp:sp modelId="{FFA66F52-29EE-4C75-BD88-20B026655779}">
      <dsp:nvSpPr>
        <dsp:cNvPr id="0" name=""/>
        <dsp:cNvSpPr/>
      </dsp:nvSpPr>
      <dsp:spPr>
        <a:xfrm>
          <a:off x="2892156" y="289560"/>
          <a:ext cx="2879330" cy="18574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>
              <a:solidFill>
                <a:schemeClr val="tx1"/>
              </a:solidFill>
            </a:rPr>
            <a:t>Fagligt svage elever, havde problemer med at fylde eksaminationstiden ud</a:t>
          </a:r>
        </a:p>
      </dsp:txBody>
      <dsp:txXfrm>
        <a:off x="2892156" y="289560"/>
        <a:ext cx="2879330" cy="1857453"/>
      </dsp:txXfrm>
    </dsp:sp>
    <dsp:sp modelId="{27AE4730-9A71-4F13-B8F5-676FEC34348B}">
      <dsp:nvSpPr>
        <dsp:cNvPr id="0" name=""/>
        <dsp:cNvSpPr/>
      </dsp:nvSpPr>
      <dsp:spPr>
        <a:xfrm>
          <a:off x="6034044" y="281273"/>
          <a:ext cx="2791426" cy="187402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>
              <a:solidFill>
                <a:schemeClr val="tx1"/>
              </a:solidFill>
            </a:rPr>
            <a:t>Det var en stor fordel for de elever der trak det samme forløb i den flerfaglige og den enkeltfaglige prøve  </a:t>
          </a:r>
        </a:p>
      </dsp:txBody>
      <dsp:txXfrm>
        <a:off x="6034044" y="281273"/>
        <a:ext cx="2791426" cy="1874026"/>
      </dsp:txXfrm>
    </dsp:sp>
    <dsp:sp modelId="{D0EDC8F7-9AF8-4755-9080-D3A66E227F7B}">
      <dsp:nvSpPr>
        <dsp:cNvPr id="0" name=""/>
        <dsp:cNvSpPr/>
      </dsp:nvSpPr>
      <dsp:spPr>
        <a:xfrm>
          <a:off x="1393271" y="2426143"/>
          <a:ext cx="2863314" cy="182284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dirty="0">
              <a:solidFill>
                <a:schemeClr val="tx1"/>
              </a:solidFill>
            </a:rPr>
            <a:t>Enkelte havde problemer med at holde fokus på det religionsfaglige i de flerfaglige emner </a:t>
          </a:r>
        </a:p>
      </dsp:txBody>
      <dsp:txXfrm>
        <a:off x="1393271" y="2426143"/>
        <a:ext cx="2863314" cy="1822843"/>
      </dsp:txXfrm>
    </dsp:sp>
    <dsp:sp modelId="{A357C1C8-BE34-4FED-8488-F677D31A4C42}">
      <dsp:nvSpPr>
        <dsp:cNvPr id="0" name=""/>
        <dsp:cNvSpPr/>
      </dsp:nvSpPr>
      <dsp:spPr>
        <a:xfrm>
          <a:off x="4519143" y="2417857"/>
          <a:ext cx="2917086" cy="183941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>
              <a:solidFill>
                <a:schemeClr val="tx1"/>
              </a:solidFill>
            </a:rPr>
            <a:t>Den nye eksamensform fungerede fint</a:t>
          </a:r>
        </a:p>
      </dsp:txBody>
      <dsp:txXfrm>
        <a:off x="4519143" y="2417857"/>
        <a:ext cx="2917086" cy="1839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19487-BA55-42B1-BC7D-23AB98D4E09A}">
      <dsp:nvSpPr>
        <dsp:cNvPr id="0" name=""/>
        <dsp:cNvSpPr/>
      </dsp:nvSpPr>
      <dsp:spPr>
        <a:xfrm>
          <a:off x="0" y="-11447"/>
          <a:ext cx="4112184" cy="796861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600" b="1" kern="1200"/>
            <a:t>Islam</a:t>
          </a:r>
          <a:endParaRPr lang="da-DK" sz="3600" b="1" kern="1200" dirty="0"/>
        </a:p>
      </dsp:txBody>
      <dsp:txXfrm>
        <a:off x="0" y="-11447"/>
        <a:ext cx="4112184" cy="796861"/>
      </dsp:txXfrm>
    </dsp:sp>
    <dsp:sp modelId="{AFC3151B-5507-4D33-9F5E-B24B85BBF397}">
      <dsp:nvSpPr>
        <dsp:cNvPr id="0" name=""/>
        <dsp:cNvSpPr/>
      </dsp:nvSpPr>
      <dsp:spPr>
        <a:xfrm>
          <a:off x="5646" y="743466"/>
          <a:ext cx="4112184" cy="4799415"/>
        </a:xfrm>
        <a:prstGeom prst="rect">
          <a:avLst/>
        </a:prstGeom>
        <a:solidFill>
          <a:schemeClr val="bg1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b="1" kern="1200"/>
            <a:t>Redegør for islams gudsopfattelse. Inddrag bilag 1</a:t>
          </a:r>
          <a:endParaRPr lang="da-DK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b="1" kern="1200" dirty="0"/>
            <a:t>Analyser bilag 2 og 3 med det formål at belyse forskellige opfattelser af islam samt forskellige holdninger til islam og demokrati.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200" b="1" kern="1200" dirty="0"/>
            <a:t>Forklar - med inddragelse af faglige begreber som fundamentalisme og euroislam – forskellige muslimske opfattels</a:t>
          </a:r>
          <a:r>
            <a:rPr lang="da-DK" sz="2200" b="1" u="sng" kern="1200" dirty="0"/>
            <a:t>er</a:t>
          </a:r>
          <a:r>
            <a:rPr lang="da-DK" sz="2200" b="1" u="none" kern="1200" dirty="0"/>
            <a:t> af islam.</a:t>
          </a:r>
          <a:r>
            <a:rPr lang="da-DK" sz="2200" b="1" u="sng" kern="1200" dirty="0"/>
            <a:t> </a:t>
          </a:r>
        </a:p>
      </dsp:txBody>
      <dsp:txXfrm>
        <a:off x="5646" y="743466"/>
        <a:ext cx="4112184" cy="4799415"/>
      </dsp:txXfrm>
    </dsp:sp>
    <dsp:sp modelId="{61306F56-890B-4CEF-A572-211C59D9381B}">
      <dsp:nvSpPr>
        <dsp:cNvPr id="0" name=""/>
        <dsp:cNvSpPr/>
      </dsp:nvSpPr>
      <dsp:spPr>
        <a:xfrm>
          <a:off x="4610237" y="-11447"/>
          <a:ext cx="4224414" cy="796861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600" b="1" kern="1200"/>
            <a:t>Buddhisme</a:t>
          </a:r>
          <a:endParaRPr lang="da-DK" sz="3600" b="1" kern="1200" dirty="0"/>
        </a:p>
      </dsp:txBody>
      <dsp:txXfrm>
        <a:off x="4610237" y="-11447"/>
        <a:ext cx="4224414" cy="796861"/>
      </dsp:txXfrm>
    </dsp:sp>
    <dsp:sp modelId="{BF745FFF-CDF0-4ED4-BC5B-AB4BEBAD697B}">
      <dsp:nvSpPr>
        <dsp:cNvPr id="0" name=""/>
        <dsp:cNvSpPr/>
      </dsp:nvSpPr>
      <dsp:spPr>
        <a:xfrm>
          <a:off x="4597481" y="748265"/>
          <a:ext cx="4249925" cy="4799415"/>
        </a:xfrm>
        <a:prstGeom prst="rect">
          <a:avLst/>
        </a:prstGeom>
        <a:solidFill>
          <a:schemeClr val="bg1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000" b="1" kern="1200" dirty="0"/>
            <a:t>Bestem kort materialets genre, forfatter, tid og sted.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000" b="1" kern="1200" dirty="0"/>
            <a:t>Hvordan kan man forstå og fortolke bilag 1 i en klassisk buddhistisk sammenhæng?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000" b="1" kern="1200" dirty="0"/>
            <a:t>Hvilke udfordringer står den senmoderne dansker overfor i forhold til religion og livsførelse – og hvorfor – ifølge Morten Thomsen Højsgaard i bilag 2?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000" b="1" kern="1200"/>
            <a:t>Diskuter sætningen ”</a:t>
          </a:r>
          <a:r>
            <a:rPr lang="da-DK" sz="2000" b="1" i="1" kern="1200"/>
            <a:t>Det lyder så tillokkende men jeg tror ikke på projektet”</a:t>
          </a:r>
          <a:r>
            <a:rPr lang="da-DK" sz="2000" b="1" i="0" kern="1200"/>
            <a:t>, hvad er tillokkende og hvilket projekt er det, Morten Thomsen Højsgaard ikke tror på?</a:t>
          </a:r>
          <a:endParaRPr lang="da-DK" sz="2000" b="1" i="0" kern="1200" dirty="0"/>
        </a:p>
      </dsp:txBody>
      <dsp:txXfrm>
        <a:off x="4597481" y="748265"/>
        <a:ext cx="4249925" cy="4799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728DF-4A6C-4E8D-8FB8-033CEAE9173D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87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6738" y="9442155"/>
            <a:ext cx="2950475" cy="4987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D8C40-FA97-4EA9-86B0-9AB9E5CB52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37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64033-F5E7-4177-A959-4C927A770BA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A4C3B-B210-4C78-9D2E-868F95223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352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Præsentation:</a:t>
            </a:r>
          </a:p>
          <a:p>
            <a:r>
              <a:rPr lang="da-DK" dirty="0"/>
              <a:t>KVUC, Religion &amp; historie, 7 år som KS lærer, Erfaringsbase/adkomst til opgave: én eksamen som eksaminator, tre eksamener som censor.</a:t>
            </a:r>
          </a:p>
          <a:p>
            <a:r>
              <a:rPr lang="da-DK" dirty="0"/>
              <a:t>Jeres erfaringsbase?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99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kan vi aflæse</a:t>
            </a:r>
            <a:r>
              <a:rPr lang="da-DK" baseline="0" dirty="0"/>
              <a:t> den politiske indflydelse og motivationen for at ændre KS-faget.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9637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/>
              <a:t>- Det her er forhåbentlig ikke nyt for en flok KS-praktikere, som jer.</a:t>
            </a:r>
          </a:p>
          <a:p>
            <a:r>
              <a:rPr lang="da-DK" baseline="0" dirty="0"/>
              <a:t>- Men faktisk er alt anderledes end vi er vant til ved andre prøveformer i religionsfaget: problemorienteringen, materiale længden, tidsrammen og bedømmelseskriterierne.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6757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- anvende og kombinere viden, kundskaber og metoder fra fagene</a:t>
            </a:r>
          </a:p>
          <a:p>
            <a:r>
              <a:rPr lang="da-DK" dirty="0"/>
              <a:t>- hvilken måde fagene kan bidrage til at øge forståelsen</a:t>
            </a:r>
          </a:p>
          <a:p>
            <a:r>
              <a:rPr lang="da-DK" dirty="0"/>
              <a:t>- formulere, forklare, undersøge og diskutere flerfaglige og enkeltfaglige problemstillinger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2704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Hvordan har mine erfaringer påvirket</a:t>
            </a:r>
            <a:r>
              <a:rPr lang="da-DK" baseline="0" dirty="0"/>
              <a:t> </a:t>
            </a:r>
            <a:r>
              <a:rPr lang="da-DK" dirty="0"/>
              <a:t>min praksis</a:t>
            </a:r>
            <a:r>
              <a:rPr lang="da-DK" baseline="0" dirty="0"/>
              <a:t> </a:t>
            </a:r>
            <a:r>
              <a:rPr lang="da-DK" dirty="0"/>
              <a:t>før eksamen (dvs. i undervisningen - tilrettelæggelse)</a:t>
            </a:r>
          </a:p>
          <a:p>
            <a:r>
              <a:rPr lang="da-DK" dirty="0"/>
              <a:t>Hvilke</a:t>
            </a:r>
            <a:r>
              <a:rPr lang="da-DK" baseline="0" dirty="0"/>
              <a:t> erfaringer har jeg gjort mig i forhold til udarbejdelse af eksamensmaterialerne</a:t>
            </a:r>
          </a:p>
          <a:p>
            <a:r>
              <a:rPr lang="da-DK" baseline="0" dirty="0"/>
              <a:t>Hvilke erfaringer har jeg gjort mig i forhold til selve eksamenssituationen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7676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a-DK" dirty="0"/>
              <a:t>Fx</a:t>
            </a:r>
            <a:r>
              <a:rPr lang="da-DK" baseline="0" dirty="0"/>
              <a:t> klassisk tekst – synspunktstekst</a:t>
            </a:r>
          </a:p>
          <a:p>
            <a:pPr marL="228600" indent="-228600">
              <a:buAutoNum type="arabicPeriod"/>
            </a:pPr>
            <a:r>
              <a:rPr lang="da-DK" baseline="0" dirty="0"/>
              <a:t>Der er en risiko for at fokus skrider fra tekstanalysen til at problemorienteringen bliver det primære omdrejningspunkt (teksten kan glemmes) – Men problemorienteringen er et krav..!</a:t>
            </a:r>
          </a:p>
          <a:p>
            <a:pPr marL="228600" indent="-228600">
              <a:buAutoNum type="arabicPeriod"/>
            </a:pPr>
            <a:r>
              <a:rPr lang="da-DK" baseline="0" dirty="0"/>
              <a:t>Fx redegør for X kernestof/begreb (gerne igennem en tekst), analyser tekst med henblik på X kernestof/begreb, Vurder/diskuter hvilke konsekvenser…</a:t>
            </a:r>
          </a:p>
          <a:p>
            <a:pPr marL="228600" indent="-228600">
              <a:buAutoNum type="arabicPeriod"/>
            </a:pPr>
            <a:r>
              <a:rPr lang="da-DK" baseline="0" dirty="0"/>
              <a:t>Husk at efterlade rum for elevernes originalitet og kreativitet</a:t>
            </a:r>
          </a:p>
          <a:p>
            <a:pPr marL="228600" indent="-228600">
              <a:buAutoNum type="arabicPeriod"/>
            </a:pPr>
            <a:r>
              <a:rPr lang="da-DK" baseline="0" dirty="0"/>
              <a:t>Måske skal ledelsen informeres om det store ekstra arbejde…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96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Husk</a:t>
            </a:r>
            <a:r>
              <a:rPr lang="da-DK" baseline="0" dirty="0"/>
              <a:t> at være så konkrete/praksisnære som muligt.</a:t>
            </a:r>
          </a:p>
          <a:p>
            <a:r>
              <a:rPr lang="da-DK" baseline="0" dirty="0"/>
              <a:t>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302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- Ingen</a:t>
            </a:r>
            <a:r>
              <a:rPr lang="da-DK" baseline="0" dirty="0"/>
              <a:t> intro vs. Intro</a:t>
            </a:r>
            <a:endParaRPr lang="da-DK" dirty="0"/>
          </a:p>
          <a:p>
            <a:r>
              <a:rPr lang="da-DK" dirty="0"/>
              <a:t>- Opgaveformulering</a:t>
            </a:r>
            <a:r>
              <a:rPr lang="da-DK" baseline="0" dirty="0"/>
              <a:t> vs. Problemstillinger</a:t>
            </a:r>
          </a:p>
          <a:p>
            <a:r>
              <a:rPr lang="da-DK" dirty="0"/>
              <a:t>- Kernestof</a:t>
            </a:r>
            <a:r>
              <a:rPr lang="da-DK" baseline="0" dirty="0"/>
              <a:t> i redegørelse – men forskel på hvordan tekstanalysen integreres</a:t>
            </a:r>
          </a:p>
          <a:p>
            <a:r>
              <a:rPr lang="da-DK" baseline="0" dirty="0"/>
              <a:t>- Taksonomi?</a:t>
            </a:r>
          </a:p>
          <a:p>
            <a:r>
              <a:rPr lang="da-DK" baseline="0" dirty="0"/>
              <a:t>- Progression?</a:t>
            </a:r>
          </a:p>
          <a:p>
            <a:r>
              <a:rPr lang="da-DK" baseline="0" dirty="0"/>
              <a:t>- Problemorientering?</a:t>
            </a:r>
          </a:p>
          <a:p>
            <a:r>
              <a:rPr lang="da-DK" baseline="0" dirty="0"/>
              <a:t>- For åben/ for lukket (buddhisme diskussionen?)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7522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Ca. 3-4 i grupperne</a:t>
            </a:r>
          </a:p>
          <a:p>
            <a:r>
              <a:rPr lang="da-DK" dirty="0"/>
              <a:t>Jeg er klar over at det formentlig er helt håbløst at få lærer</a:t>
            </a:r>
            <a:r>
              <a:rPr lang="da-DK" baseline="0" dirty="0"/>
              <a:t> til at redigere i noget de selv har lavet…</a:t>
            </a:r>
          </a:p>
          <a:p>
            <a:r>
              <a:rPr lang="da-DK" baseline="0" dirty="0"/>
              <a:t>Er det for svært så byt evt. med sidemanden eller revs et af de sæt jeg har med – nogle af dem trænger til det!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A4C3B-B210-4C78-9D2E-868F95223F23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604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724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984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718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330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785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683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28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806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902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088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44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243C-217D-4EEB-947A-4757972AFB4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33BD1-7770-4D4C-B3D7-CCED2272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027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9833" y="1122363"/>
            <a:ext cx="10623665" cy="2387600"/>
          </a:xfrm>
        </p:spPr>
        <p:txBody>
          <a:bodyPr>
            <a:normAutofit/>
          </a:bodyPr>
          <a:lstStyle/>
          <a:p>
            <a:r>
              <a:rPr lang="da-DK" dirty="0"/>
              <a:t>Kultur- og samfundsfaggruppen</a:t>
            </a:r>
            <a:r>
              <a:rPr lang="da-DK" dirty="0">
                <a:solidFill>
                  <a:srgbClr val="FF0000"/>
                </a:solidFill>
              </a:rPr>
              <a:t/>
            </a:r>
            <a:br>
              <a:rPr lang="da-DK" dirty="0">
                <a:solidFill>
                  <a:srgbClr val="FF0000"/>
                </a:solidFill>
              </a:rPr>
            </a:br>
            <a:r>
              <a:rPr lang="da-DK" sz="72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da-DK" dirty="0">
                <a:solidFill>
                  <a:schemeClr val="accent1">
                    <a:lumMod val="75000"/>
                  </a:schemeClr>
                </a:solidFill>
              </a:rPr>
              <a:t>aglig udvikling </a:t>
            </a:r>
            <a:r>
              <a:rPr lang="da-DK" sz="72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da-DK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sz="72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a-DK" dirty="0">
                <a:solidFill>
                  <a:schemeClr val="accent1">
                    <a:lumMod val="75000"/>
                  </a:schemeClr>
                </a:solidFill>
              </a:rPr>
              <a:t>raksis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389120"/>
            <a:ext cx="9144000" cy="1521350"/>
          </a:xfrm>
        </p:spPr>
        <p:txBody>
          <a:bodyPr>
            <a:normAutofit lnSpcReduction="10000"/>
          </a:bodyPr>
          <a:lstStyle/>
          <a:p>
            <a:r>
              <a:rPr lang="da-DK" sz="4000" dirty="0"/>
              <a:t>Workshop om den enkeltfaglige prøve </a:t>
            </a:r>
            <a:br>
              <a:rPr lang="da-DK" sz="4000" dirty="0"/>
            </a:br>
            <a:r>
              <a:rPr lang="da-DK" sz="4000" dirty="0"/>
              <a:t>i KS religion</a:t>
            </a:r>
            <a:br>
              <a:rPr lang="da-DK" sz="4000" dirty="0"/>
            </a:br>
            <a:r>
              <a:rPr lang="da-DK" sz="3000" dirty="0"/>
              <a:t>v. Andreas Sindberg</a:t>
            </a:r>
          </a:p>
        </p:txBody>
      </p:sp>
    </p:spTree>
    <p:extLst>
      <p:ext uri="{BB962C8B-B14F-4D97-AF65-F5344CB8AC3E}">
        <p14:creationId xmlns:p14="http://schemas.microsoft.com/office/powerpoint/2010/main" val="2287169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6098" y="365126"/>
            <a:ext cx="11359662" cy="1056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a-DK" sz="4000" u="sng" dirty="0">
                <a:solidFill>
                  <a:srgbClr val="0070C0"/>
                </a:solidFill>
              </a:rPr>
              <a:t>Gruppearbejde</a:t>
            </a:r>
            <a:r>
              <a:rPr lang="da-DK" sz="4000" dirty="0">
                <a:solidFill>
                  <a:srgbClr val="0070C0"/>
                </a:solidFill>
              </a:rPr>
              <a:t> 							  </a:t>
            </a:r>
            <a:r>
              <a:rPr lang="da-DK" sz="4000" u="sng" dirty="0">
                <a:solidFill>
                  <a:srgbClr val="FF0000"/>
                </a:solidFill>
              </a:rPr>
              <a:t>15 min.</a:t>
            </a:r>
            <a:r>
              <a:rPr lang="da-DK" sz="3600" dirty="0">
                <a:solidFill>
                  <a:srgbClr val="0070C0"/>
                </a:solidFill>
              </a:rPr>
              <a:t/>
            </a:r>
            <a:br>
              <a:rPr lang="da-DK" sz="3600" dirty="0">
                <a:solidFill>
                  <a:srgbClr val="0070C0"/>
                </a:solidFill>
              </a:rPr>
            </a:br>
            <a:r>
              <a:rPr lang="da-DK" sz="3200" b="1" dirty="0">
                <a:solidFill>
                  <a:srgbClr val="0070C0"/>
                </a:solidFill>
              </a:rPr>
              <a:t>– Hvordan forbereder vi eleverne på den nye eksamen?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6098" y="1753985"/>
            <a:ext cx="8940658" cy="485463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da-DK" sz="2600" dirty="0">
                <a:solidFill>
                  <a:srgbClr val="FF0000"/>
                </a:solidFill>
              </a:rPr>
              <a:t>Med udgangspunkt i jeres medbragte KS-forløb skal I diskutere: </a:t>
            </a:r>
            <a:br>
              <a:rPr lang="da-DK" sz="2600" dirty="0">
                <a:solidFill>
                  <a:srgbClr val="FF0000"/>
                </a:solidFill>
              </a:rPr>
            </a:br>
            <a:r>
              <a:rPr lang="da-DK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a-DK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b="1" dirty="0"/>
              <a:t>Hvordan har den nye enkeltfaglige eksamen påvirket jeres undervisning som religionslærere i Kultur- &amp; samfundsfag?</a:t>
            </a:r>
          </a:p>
          <a:p>
            <a:pPr marL="457200" lvl="1" indent="0">
              <a:buNone/>
            </a:pPr>
            <a:r>
              <a:rPr lang="da-DK" sz="1000" dirty="0"/>
              <a:t/>
            </a:r>
            <a:br>
              <a:rPr lang="da-DK" sz="1000" dirty="0"/>
            </a:br>
            <a:r>
              <a:rPr lang="da-DK" sz="2200" u="sng" dirty="0"/>
              <a:t>Overvej fx:</a:t>
            </a:r>
          </a:p>
          <a:p>
            <a:pPr lvl="1"/>
            <a:r>
              <a:rPr lang="da-DK" sz="2200" dirty="0"/>
              <a:t>Valg af arbejdsformer, øvelser</a:t>
            </a:r>
          </a:p>
          <a:p>
            <a:pPr lvl="1"/>
            <a:r>
              <a:rPr lang="da-DK" sz="2200" dirty="0"/>
              <a:t>Valg af teori, metoder, analysemodeller, værktøjer</a:t>
            </a:r>
          </a:p>
          <a:p>
            <a:pPr lvl="1"/>
            <a:r>
              <a:rPr lang="da-DK" sz="2200" dirty="0"/>
              <a:t>Valg af emner og materialer </a:t>
            </a:r>
          </a:p>
          <a:p>
            <a:pPr lvl="1"/>
            <a:r>
              <a:rPr lang="da-DK" sz="2200" dirty="0"/>
              <a:t>Ny vægtning af hvilke kompetencer eleverne skal trænes i?</a:t>
            </a:r>
          </a:p>
          <a:p>
            <a:pPr marL="0" indent="0">
              <a:buNone/>
            </a:pPr>
            <a:endParaRPr lang="da-DK" sz="200" dirty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b="1" dirty="0"/>
              <a:t>Kom med tre </a:t>
            </a:r>
            <a:r>
              <a:rPr lang="da-DK" b="1" u="sng" dirty="0"/>
              <a:t>konkrete</a:t>
            </a:r>
            <a:r>
              <a:rPr lang="da-DK" b="1" dirty="0"/>
              <a:t> forslag til tilrettelæggelsen af 	religionsundervisningen, som I vil anbefale jeres 	faggruppe pga. den nye eksamensform</a:t>
            </a:r>
          </a:p>
          <a:p>
            <a:pPr marL="0" indent="0">
              <a:buNone/>
            </a:pPr>
            <a:endParaRPr lang="da-DK" sz="2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9559635" y="1753985"/>
            <a:ext cx="24522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" y="5211168"/>
            <a:ext cx="55478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0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954" y="365126"/>
            <a:ext cx="11238806" cy="6950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a-DK" sz="3200" b="1" dirty="0"/>
              <a:t>To forskellige eksempler på problemorienterede spørgsmål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567947" y="1667674"/>
            <a:ext cx="249381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  <a:p>
            <a:pPr marL="342900" indent="-342900">
              <a:buFont typeface="+mj-lt"/>
              <a:buAutoNum type="arabicPeriod"/>
            </a:pPr>
            <a:endParaRPr lang="da-DK" sz="1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65740594"/>
              </p:ext>
            </p:extLst>
          </p:nvPr>
        </p:nvGraphicFramePr>
        <p:xfrm>
          <a:off x="556953" y="1060174"/>
          <a:ext cx="8853053" cy="5573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131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954" y="282634"/>
            <a:ext cx="11238806" cy="5920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a-DK" sz="3200" u="sng" dirty="0"/>
              <a:t>Gruppearbejde - Problemorienterede spørgsmål</a:t>
            </a:r>
            <a:r>
              <a:rPr lang="da-DK" sz="2800" dirty="0"/>
              <a:t>		        </a:t>
            </a:r>
            <a:r>
              <a:rPr lang="da-DK" sz="3200" b="1" u="sng" dirty="0">
                <a:solidFill>
                  <a:srgbClr val="FF0000"/>
                </a:solidFill>
              </a:rPr>
              <a:t>30 min.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56954" y="1060175"/>
            <a:ext cx="11449516" cy="564819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3400" dirty="0"/>
              <a:t>- Præsenter på skift </a:t>
            </a:r>
            <a:r>
              <a:rPr lang="da-DK" sz="3400" dirty="0">
                <a:solidFill>
                  <a:srgbClr val="FF0000"/>
                </a:solidFill>
              </a:rPr>
              <a:t>jeres medbragte eksamensmaterialer</a:t>
            </a:r>
            <a:r>
              <a:rPr lang="da-DK" sz="3400" dirty="0"/>
              <a:t> (eller et af dem I kan finde på bordene) og diskuter i fællesskab, hvordan de lever op til nedenstående.</a:t>
            </a:r>
            <a:br>
              <a:rPr lang="da-DK" sz="3400" dirty="0"/>
            </a:br>
            <a:r>
              <a:rPr lang="da-DK" sz="3400" dirty="0"/>
              <a:t>- Skriv evt. nye spørgsmål til materialerne (el. omformuler de eksisterende)</a:t>
            </a:r>
            <a:br>
              <a:rPr lang="da-DK" sz="3400" dirty="0"/>
            </a:br>
            <a:r>
              <a:rPr lang="da-DK" sz="3400" dirty="0"/>
              <a:t>- Begrund hvorfor I har foretaget ændringer (el. hvorfor I ikke har)</a:t>
            </a:r>
          </a:p>
          <a:p>
            <a:pPr marL="0" indent="0">
              <a:buNone/>
            </a:pPr>
            <a:endParaRPr lang="da-DK" sz="1100" dirty="0"/>
          </a:p>
          <a:p>
            <a:pPr marL="0" indent="0">
              <a:buNone/>
            </a:pPr>
            <a:r>
              <a:rPr lang="da-DK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sikrer man, at de problemorienterede spørgsmål: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ansporer eleverne til at leve op til de faglige mål?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ansporer til at inddrage bilagsmaterialet?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ansporer til brug af fagbegreber og fagterminologi?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er problemorienterede?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har en fornuftig progression i spørgsmålene?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kan anvendes af både stærke og svage elever?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retleder uden at dirigerer (ikke er for åbne/for lukkede?)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lægger op til, at eleven kan adskille sin religionsfaglighed fra de øvrige fag i de flerfaglige emner?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2600" dirty="0"/>
              <a:t>tilføj selv yderligere…</a:t>
            </a:r>
          </a:p>
        </p:txBody>
      </p:sp>
    </p:spTree>
    <p:extLst>
      <p:ext uri="{BB962C8B-B14F-4D97-AF65-F5344CB8AC3E}">
        <p14:creationId xmlns:p14="http://schemas.microsoft.com/office/powerpoint/2010/main" val="3001231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28" y="365125"/>
            <a:ext cx="11255432" cy="1325563"/>
          </a:xfrm>
        </p:spPr>
        <p:txBody>
          <a:bodyPr>
            <a:normAutofit/>
          </a:bodyPr>
          <a:lstStyle/>
          <a:p>
            <a:r>
              <a:rPr lang="da-DK" sz="3600" b="1" dirty="0"/>
              <a:t>Eksamensmaterialer og problemorienterede spørgsmål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0328" y="1753985"/>
            <a:ext cx="8728364" cy="44229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a-DK" sz="2600" dirty="0"/>
              <a:t>Hvordan skal KS religionsundervisningen ændres for på bedste vis at imødekomme de nye eksamensformer?</a:t>
            </a:r>
          </a:p>
          <a:p>
            <a:pPr marL="0" indent="0">
              <a:lnSpc>
                <a:spcPct val="100000"/>
              </a:lnSpc>
              <a:buNone/>
            </a:pPr>
            <a:endParaRPr lang="da-DK" sz="2600" dirty="0"/>
          </a:p>
          <a:p>
            <a:pPr marL="0" indent="0">
              <a:lnSpc>
                <a:spcPct val="100000"/>
              </a:lnSpc>
              <a:buNone/>
            </a:pPr>
            <a:endParaRPr lang="da-DK" sz="2600" dirty="0"/>
          </a:p>
          <a:p>
            <a:pPr marL="0" indent="0">
              <a:lnSpc>
                <a:spcPct val="100000"/>
              </a:lnSpc>
              <a:buNone/>
            </a:pPr>
            <a:r>
              <a:rPr lang="da-DK" sz="2600" dirty="0"/>
              <a:t>Hvilke gode råd til udformning af eksamensmaterialer og problemorienterede spørgsmål kan I tage med tilbage til jeres faggruppe?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559636" y="1753985"/>
            <a:ext cx="2468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Opsamling i plenum</a:t>
            </a:r>
          </a:p>
        </p:txBody>
      </p:sp>
    </p:spTree>
    <p:extLst>
      <p:ext uri="{BB962C8B-B14F-4D97-AF65-F5344CB8AC3E}">
        <p14:creationId xmlns:p14="http://schemas.microsoft.com/office/powerpoint/2010/main" val="224247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753985"/>
            <a:ext cx="10932622" cy="442297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dirty="0"/>
              <a:t>Kort introduktion til 2017 lærerplanen og eksamensformen</a:t>
            </a:r>
          </a:p>
          <a:p>
            <a:pPr lvl="1">
              <a:lnSpc>
                <a:spcPct val="100000"/>
              </a:lnSpc>
            </a:pPr>
            <a:r>
              <a:rPr lang="da-DK" dirty="0">
                <a:solidFill>
                  <a:schemeClr val="accent5"/>
                </a:solidFill>
              </a:rPr>
              <a:t>Ny lærerplan og hvad så?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dirty="0"/>
              <a:t>Erfaringer fra Vintereksamen 2018</a:t>
            </a:r>
          </a:p>
          <a:p>
            <a:pPr lvl="1">
              <a:lnSpc>
                <a:spcPct val="100000"/>
              </a:lnSpc>
            </a:pPr>
            <a:r>
              <a:rPr lang="da-DK" dirty="0">
                <a:solidFill>
                  <a:schemeClr val="accent5"/>
                </a:solidFill>
              </a:rPr>
              <a:t>Kort opsummering af egne og indsamlede erfaringer fra de afholdte eksaminer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dirty="0"/>
              <a:t>Hvordan har den nye eksamensform påvirket jeres undervisning?</a:t>
            </a:r>
          </a:p>
          <a:p>
            <a:pPr lvl="1">
              <a:lnSpc>
                <a:spcPct val="100000"/>
              </a:lnSpc>
            </a:pPr>
            <a:r>
              <a:rPr lang="da-DK" dirty="0">
                <a:solidFill>
                  <a:schemeClr val="accent5"/>
                </a:solidFill>
              </a:rPr>
              <a:t>Diskussion af jeres forløbsplaner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dirty="0"/>
              <a:t>Eksamensmaterialer &amp; problemorienterede spørgsmål</a:t>
            </a:r>
          </a:p>
          <a:p>
            <a:pPr lvl="1">
              <a:lnSpc>
                <a:spcPct val="100000"/>
              </a:lnSpc>
            </a:pPr>
            <a:r>
              <a:rPr lang="da-DK" dirty="0">
                <a:solidFill>
                  <a:schemeClr val="accent5"/>
                </a:solidFill>
              </a:rPr>
              <a:t>Diskussion af jeres eksamenssæt og de problemorienterede spørgsmål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da-DK" dirty="0"/>
              <a:t>Opsamling i fællesskab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50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>
            <a:normAutofit/>
          </a:bodyPr>
          <a:lstStyle/>
          <a:p>
            <a:r>
              <a:rPr lang="da-DK" sz="3600" b="1" dirty="0"/>
              <a:t>Introduktion til 2017-lærerplanen og eksamensformen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753985"/>
            <a:ext cx="8721436" cy="44229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a-DK" dirty="0" err="1"/>
              <a:t>Èn</a:t>
            </a:r>
            <a:r>
              <a:rPr lang="da-DK" dirty="0"/>
              <a:t> eksamen  	to eksaminer</a:t>
            </a:r>
          </a:p>
          <a:p>
            <a:pPr>
              <a:lnSpc>
                <a:spcPct val="150000"/>
              </a:lnSpc>
            </a:pPr>
            <a:r>
              <a:rPr lang="da-DK" dirty="0" err="1"/>
              <a:t>Èn</a:t>
            </a:r>
            <a:r>
              <a:rPr lang="da-DK" dirty="0"/>
              <a:t> eksamensform 	to eksamensformer</a:t>
            </a:r>
          </a:p>
          <a:p>
            <a:pPr>
              <a:lnSpc>
                <a:spcPct val="150000"/>
              </a:lnSpc>
            </a:pPr>
            <a:r>
              <a:rPr lang="da-DK" i="1" dirty="0"/>
              <a:t>Fællesfaglig </a:t>
            </a:r>
            <a:r>
              <a:rPr lang="da-DK" dirty="0"/>
              <a:t>(2013) 	 </a:t>
            </a:r>
            <a:r>
              <a:rPr lang="da-DK" i="1" dirty="0"/>
              <a:t>flerfaglig</a:t>
            </a:r>
            <a:r>
              <a:rPr lang="da-DK" dirty="0"/>
              <a:t> &amp; </a:t>
            </a:r>
            <a:r>
              <a:rPr lang="da-DK" i="1" dirty="0"/>
              <a:t>enkeltfaglig</a:t>
            </a:r>
            <a:r>
              <a:rPr lang="da-DK" dirty="0"/>
              <a:t> (2017)</a:t>
            </a:r>
            <a:br>
              <a:rPr lang="da-DK" dirty="0"/>
            </a:br>
            <a:r>
              <a:rPr lang="da-DK" dirty="0"/>
              <a:t>   </a:t>
            </a:r>
            <a:br>
              <a:rPr lang="da-DK" dirty="0"/>
            </a:br>
            <a:r>
              <a:rPr lang="da-DK" dirty="0"/>
              <a:t>   </a:t>
            </a:r>
            <a:r>
              <a:rPr lang="da-DK" sz="3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Nye krav til tilrettelæggelse af undervisningen</a:t>
            </a:r>
            <a:endParaRPr lang="da-DK" sz="3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9559635" y="1753985"/>
            <a:ext cx="245225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  <a:p>
            <a:pPr marL="342900" indent="-342900">
              <a:buFont typeface="+mj-lt"/>
              <a:buAutoNum type="arabicPeriod"/>
            </a:pPr>
            <a:endParaRPr lang="da-DK" sz="1600" dirty="0"/>
          </a:p>
        </p:txBody>
      </p:sp>
      <p:sp>
        <p:nvSpPr>
          <p:cNvPr id="6" name="Højrepil 5"/>
          <p:cNvSpPr/>
          <p:nvPr/>
        </p:nvSpPr>
        <p:spPr>
          <a:xfrm>
            <a:off x="724231" y="4940960"/>
            <a:ext cx="536170" cy="236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pil 5">
            <a:extLst>
              <a:ext uri="{FF2B5EF4-FFF2-40B4-BE49-F238E27FC236}">
                <a16:creationId xmlns:a16="http://schemas.microsoft.com/office/drawing/2014/main" id="{CEB0BEE1-CFC3-41CA-9944-A6BB4CB7774D}"/>
              </a:ext>
            </a:extLst>
          </p:cNvPr>
          <p:cNvSpPr/>
          <p:nvPr/>
        </p:nvSpPr>
        <p:spPr>
          <a:xfrm>
            <a:off x="2979751" y="2075840"/>
            <a:ext cx="536170" cy="236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øjrepil 5">
            <a:extLst>
              <a:ext uri="{FF2B5EF4-FFF2-40B4-BE49-F238E27FC236}">
                <a16:creationId xmlns:a16="http://schemas.microsoft.com/office/drawing/2014/main" id="{FEC4EA81-B227-4418-A29E-80628FCBC477}"/>
              </a:ext>
            </a:extLst>
          </p:cNvPr>
          <p:cNvSpPr/>
          <p:nvPr/>
        </p:nvSpPr>
        <p:spPr>
          <a:xfrm>
            <a:off x="3878911" y="2837840"/>
            <a:ext cx="536170" cy="236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Højrepil 5">
            <a:extLst>
              <a:ext uri="{FF2B5EF4-FFF2-40B4-BE49-F238E27FC236}">
                <a16:creationId xmlns:a16="http://schemas.microsoft.com/office/drawing/2014/main" id="{087C6005-07E2-492C-819E-55700AC351A5}"/>
              </a:ext>
            </a:extLst>
          </p:cNvPr>
          <p:cNvSpPr/>
          <p:nvPr/>
        </p:nvSpPr>
        <p:spPr>
          <a:xfrm>
            <a:off x="3972067" y="3546337"/>
            <a:ext cx="536170" cy="236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352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>
            <a:normAutofit/>
          </a:bodyPr>
          <a:lstStyle/>
          <a:p>
            <a:r>
              <a:rPr lang="da-DK" sz="3600" b="1" dirty="0"/>
              <a:t>Introduktion til 2017-lærerplanen og eksamensformen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753985"/>
            <a:ext cx="8430491" cy="44229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a-DK" sz="2000" u="sng" dirty="0"/>
              <a:t>FRA LÆRERPLANEN (UVM 2017)</a:t>
            </a:r>
          </a:p>
          <a:p>
            <a:pPr>
              <a:lnSpc>
                <a:spcPct val="110000"/>
              </a:lnSpc>
            </a:pPr>
            <a:r>
              <a:rPr lang="da-DK" sz="2400" i="1" dirty="0"/>
              <a:t>”Opgaverne skal bestå af et tema </a:t>
            </a:r>
            <a:r>
              <a:rPr lang="da-DK" sz="2400" b="1" i="1" dirty="0"/>
              <a:t>med problemorienterede spørgsmål, der dækker de taksonomiske niveauer i faget</a:t>
            </a:r>
            <a:r>
              <a:rPr lang="da-DK" sz="2400" i="1" dirty="0"/>
              <a:t>, og et bilagsmateriale på </a:t>
            </a:r>
            <a:r>
              <a:rPr lang="da-DK" sz="2400" b="1" i="1" dirty="0"/>
              <a:t>1½ til to normalsider </a:t>
            </a:r>
            <a:r>
              <a:rPr lang="da-DK" sz="2400" i="1" dirty="0"/>
              <a:t>a 2400 enheder […].”</a:t>
            </a:r>
          </a:p>
          <a:p>
            <a:pPr>
              <a:lnSpc>
                <a:spcPct val="110000"/>
              </a:lnSpc>
            </a:pPr>
            <a:r>
              <a:rPr lang="da-DK" sz="2400" i="1" dirty="0"/>
              <a:t>”Hver opgave skal i videst muligt omfang indeholde </a:t>
            </a:r>
            <a:r>
              <a:rPr lang="da-DK" sz="2400" b="1" i="1" dirty="0"/>
              <a:t>forskelligartede materialer.</a:t>
            </a:r>
            <a:r>
              <a:rPr lang="da-DK" sz="2400" i="1" dirty="0"/>
              <a:t>”</a:t>
            </a:r>
          </a:p>
          <a:p>
            <a:pPr>
              <a:lnSpc>
                <a:spcPct val="110000"/>
              </a:lnSpc>
            </a:pPr>
            <a:r>
              <a:rPr lang="da-DK" sz="2400" i="1" dirty="0"/>
              <a:t>”Eksaminationstiden er ca. </a:t>
            </a:r>
            <a:r>
              <a:rPr lang="da-DK" sz="2400" b="1" i="1" dirty="0"/>
              <a:t>30 minutter. </a:t>
            </a:r>
            <a:r>
              <a:rPr lang="da-DK" sz="2400" i="1" dirty="0"/>
              <a:t>Der gives ca. </a:t>
            </a:r>
            <a:r>
              <a:rPr lang="da-DK" sz="2400" b="1" i="1" dirty="0"/>
              <a:t>60 minutters </a:t>
            </a:r>
            <a:r>
              <a:rPr lang="da-DK" sz="2400" i="1" dirty="0"/>
              <a:t>forberedelsestid. Eksaminationen indledes med </a:t>
            </a:r>
            <a:r>
              <a:rPr lang="da-DK" sz="2400" b="1" i="1" dirty="0"/>
              <a:t>eksaminandens præsentation</a:t>
            </a:r>
            <a:r>
              <a:rPr lang="da-DK" sz="2400" i="1" dirty="0"/>
              <a:t> […].”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559636" y="1753985"/>
            <a:ext cx="2468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</p:txBody>
      </p:sp>
    </p:spTree>
    <p:extLst>
      <p:ext uri="{BB962C8B-B14F-4D97-AF65-F5344CB8AC3E}">
        <p14:creationId xmlns:p14="http://schemas.microsoft.com/office/powerpoint/2010/main" val="428410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954" y="365126"/>
            <a:ext cx="11238806" cy="12913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a-DK" sz="3600" b="1" u="sng" dirty="0">
                <a:solidFill>
                  <a:srgbClr val="0070C0"/>
                </a:solidFill>
              </a:rPr>
              <a:t>Bedømmelseskriterier for den enkeltfaglige prøve…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56954" y="1421476"/>
            <a:ext cx="8819802" cy="51871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a-DK" sz="2600" dirty="0">
                <a:solidFill>
                  <a:srgbClr val="0070C0"/>
                </a:solidFill>
              </a:rPr>
              <a:t>…er </a:t>
            </a:r>
            <a:r>
              <a:rPr lang="da-DK" sz="2600" b="1" dirty="0">
                <a:solidFill>
                  <a:srgbClr val="0070C0"/>
                </a:solidFill>
              </a:rPr>
              <a:t>de religionsfagligt relevante</a:t>
            </a:r>
            <a:r>
              <a:rPr lang="da-DK" sz="2600" dirty="0">
                <a:solidFill>
                  <a:srgbClr val="0070C0"/>
                </a:solidFill>
              </a:rPr>
              <a:t> dele af faggruppens fælles</a:t>
            </a:r>
            <a:r>
              <a:rPr lang="da-DK" sz="2600" b="1" u="sng" dirty="0">
                <a:solidFill>
                  <a:srgbClr val="0070C0"/>
                </a:solidFill>
              </a:rPr>
              <a:t> faglige </a:t>
            </a:r>
            <a:r>
              <a:rPr lang="da-DK" sz="2600" b="1" u="sng" dirty="0" err="1">
                <a:solidFill>
                  <a:srgbClr val="0070C0"/>
                </a:solidFill>
              </a:rPr>
              <a:t>mål</a:t>
            </a:r>
            <a:r>
              <a:rPr lang="da-DK" sz="2600" b="1" u="sng" dirty="0">
                <a:solidFill>
                  <a:srgbClr val="0070C0"/>
                </a:solidFill>
              </a:rPr>
              <a:t> i afsnit 2.1</a:t>
            </a:r>
            <a:r>
              <a:rPr lang="da-DK" sz="2600" dirty="0">
                <a:solidFill>
                  <a:srgbClr val="0070C0"/>
                </a:solidFill>
              </a:rPr>
              <a:t>.</a:t>
            </a:r>
            <a:br>
              <a:rPr lang="da-DK" sz="2600" dirty="0">
                <a:solidFill>
                  <a:srgbClr val="0070C0"/>
                </a:solidFill>
              </a:rPr>
            </a:br>
            <a:endParaRPr lang="da-DK" sz="1400" dirty="0">
              <a:solidFill>
                <a:srgbClr val="0070C0"/>
              </a:solidFill>
            </a:endParaRPr>
          </a:p>
          <a:p>
            <a:r>
              <a:rPr lang="da-DK" sz="2600" dirty="0"/>
              <a:t>Bedømmelseskriterierne er altså anderledes end i religion C </a:t>
            </a:r>
          </a:p>
          <a:p>
            <a:r>
              <a:rPr lang="da-DK" sz="2600" dirty="0"/>
              <a:t>De har udgangspunkt i Kultur- og </a:t>
            </a:r>
            <a:r>
              <a:rPr lang="da-DK" sz="2600" dirty="0" err="1"/>
              <a:t>samfundfaggruppens</a:t>
            </a:r>
            <a:r>
              <a:rPr lang="da-DK" sz="2600" dirty="0"/>
              <a:t> flerfaglighed </a:t>
            </a:r>
            <a:br>
              <a:rPr lang="da-DK" sz="2600" dirty="0"/>
            </a:br>
            <a:r>
              <a:rPr lang="da-DK" sz="2600" dirty="0"/>
              <a:t/>
            </a:r>
            <a:br>
              <a:rPr lang="da-DK" sz="2600" dirty="0"/>
            </a:br>
            <a:r>
              <a:rPr lang="da-DK" sz="2600" dirty="0"/>
              <a:t>	</a:t>
            </a:r>
            <a:r>
              <a:rPr lang="da-DK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 giver en afsmitning på den enkeltfaglige eksamen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559635" y="1753985"/>
            <a:ext cx="245225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  <a:p>
            <a:pPr marL="342900" indent="-342900">
              <a:buFont typeface="+mj-lt"/>
              <a:buAutoNum type="arabicPeriod"/>
            </a:pPr>
            <a:endParaRPr lang="da-DK" sz="16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92048"/>
            <a:ext cx="55478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2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>
            <a:normAutofit/>
          </a:bodyPr>
          <a:lstStyle/>
          <a:p>
            <a:r>
              <a:rPr lang="da-DK" sz="6000" b="1" dirty="0"/>
              <a:t>Erfaringer fra vintereksamen 2018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559635" y="1753985"/>
            <a:ext cx="246056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  <a:p>
            <a:pPr marL="342900" indent="-342900">
              <a:buFont typeface="+mj-lt"/>
              <a:buAutoNum type="arabicPeriod"/>
            </a:pPr>
            <a:endParaRPr lang="da-DK" sz="1600" dirty="0"/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253676"/>
              </p:ext>
            </p:extLst>
          </p:nvPr>
        </p:nvGraphicFramePr>
        <p:xfrm>
          <a:off x="838200" y="1825625"/>
          <a:ext cx="849699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215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>
            <a:normAutofit/>
          </a:bodyPr>
          <a:lstStyle/>
          <a:p>
            <a:r>
              <a:rPr lang="da-DK" sz="6000" b="1" dirty="0">
                <a:solidFill>
                  <a:schemeClr val="accent6"/>
                </a:solidFill>
              </a:rPr>
              <a:t>Erfaringer - Før eksamen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9559635" y="1753985"/>
            <a:ext cx="246056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  <a:p>
            <a:pPr marL="342900" indent="-342900">
              <a:buFont typeface="+mj-lt"/>
              <a:buAutoNum type="arabicPeriod"/>
            </a:pPr>
            <a:endParaRPr lang="da-DK" sz="1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1100945"/>
              </p:ext>
            </p:extLst>
          </p:nvPr>
        </p:nvGraphicFramePr>
        <p:xfrm>
          <a:off x="838200" y="1771977"/>
          <a:ext cx="8430491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22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>
            <a:normAutofit/>
          </a:bodyPr>
          <a:lstStyle/>
          <a:p>
            <a:r>
              <a:rPr lang="da-DK" sz="6000" b="1" dirty="0">
                <a:solidFill>
                  <a:schemeClr val="accent4"/>
                </a:solidFill>
              </a:rPr>
              <a:t>Erfaringer - Eksamensmaterialerne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14931"/>
              </p:ext>
            </p:extLst>
          </p:nvPr>
        </p:nvGraphicFramePr>
        <p:xfrm>
          <a:off x="440576" y="1690688"/>
          <a:ext cx="9119060" cy="4593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kstfelt 3"/>
          <p:cNvSpPr txBox="1"/>
          <p:nvPr/>
        </p:nvSpPr>
        <p:spPr>
          <a:xfrm>
            <a:off x="9559636" y="1753985"/>
            <a:ext cx="2468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</p:txBody>
      </p:sp>
    </p:spTree>
    <p:extLst>
      <p:ext uri="{BB962C8B-B14F-4D97-AF65-F5344CB8AC3E}">
        <p14:creationId xmlns:p14="http://schemas.microsoft.com/office/powerpoint/2010/main" val="349993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>
            <a:normAutofit/>
          </a:bodyPr>
          <a:lstStyle/>
          <a:p>
            <a:r>
              <a:rPr lang="da-DK" sz="6000" b="1" dirty="0">
                <a:solidFill>
                  <a:schemeClr val="accent2"/>
                </a:solidFill>
              </a:rPr>
              <a:t>Erfaringer - Til eksaminationen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445067"/>
              </p:ext>
            </p:extLst>
          </p:nvPr>
        </p:nvGraphicFramePr>
        <p:xfrm>
          <a:off x="624117" y="1753985"/>
          <a:ext cx="8829501" cy="4538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felt 3"/>
          <p:cNvSpPr txBox="1"/>
          <p:nvPr/>
        </p:nvSpPr>
        <p:spPr>
          <a:xfrm>
            <a:off x="9559636" y="1753985"/>
            <a:ext cx="24605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u="sng" dirty="0"/>
              <a:t>Program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Introduktion til 2017-lærerplanen og eksamensformen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>
                <a:solidFill>
                  <a:srgbClr val="FF0000"/>
                </a:solidFill>
              </a:rPr>
              <a:t>Erfaringer fra vintereksamen 2018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Hvordan har den nye eksamensform påvirket jeres undervisning?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Eksamensmaterialer &amp; problemorienterede spørgsmål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Opsamling i plenum</a:t>
            </a:r>
          </a:p>
        </p:txBody>
      </p:sp>
    </p:spTree>
    <p:extLst>
      <p:ext uri="{BB962C8B-B14F-4D97-AF65-F5344CB8AC3E}">
        <p14:creationId xmlns:p14="http://schemas.microsoft.com/office/powerpoint/2010/main" val="249031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8633</TotalTime>
  <Words>1161</Words>
  <Application>Microsoft Office PowerPoint</Application>
  <PresentationFormat>Widescreen</PresentationFormat>
  <Paragraphs>182</Paragraphs>
  <Slides>13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Office-tema</vt:lpstr>
      <vt:lpstr>Kultur- og samfundsfaggruppen Faglig udvikling I Praksis</vt:lpstr>
      <vt:lpstr>Program</vt:lpstr>
      <vt:lpstr>Introduktion til 2017-lærerplanen og eksamensformen</vt:lpstr>
      <vt:lpstr>Introduktion til 2017-lærerplanen og eksamensformen</vt:lpstr>
      <vt:lpstr>Bedømmelseskriterier for den enkeltfaglige prøve…</vt:lpstr>
      <vt:lpstr>Erfaringer fra vintereksamen 2018</vt:lpstr>
      <vt:lpstr>Erfaringer - Før eksamen</vt:lpstr>
      <vt:lpstr>Erfaringer - Eksamensmaterialerne</vt:lpstr>
      <vt:lpstr>Erfaringer - Til eksaminationen</vt:lpstr>
      <vt:lpstr>Gruppearbejde          15 min. – Hvordan forbereder vi eleverne på den nye eksamen?</vt:lpstr>
      <vt:lpstr>To forskellige eksempler på problemorienterede spørgsmål</vt:lpstr>
      <vt:lpstr>Gruppearbejde - Problemorienterede spørgsmål          30 min.</vt:lpstr>
      <vt:lpstr>Eksamensmaterialer og problemorienterede spørgsmål</vt:lpstr>
    </vt:vector>
  </TitlesOfParts>
  <Company>KVUC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Fagudvikling I Praksis</dc:title>
  <dc:creator>Andreas Bonne Sindberg</dc:creator>
  <cp:lastModifiedBy>Andreas Bonne Sindberg</cp:lastModifiedBy>
  <cp:revision>69</cp:revision>
  <cp:lastPrinted>2019-04-02T13:55:14Z</cp:lastPrinted>
  <dcterms:created xsi:type="dcterms:W3CDTF">2019-03-29T09:54:53Z</dcterms:created>
  <dcterms:modified xsi:type="dcterms:W3CDTF">2019-04-08T13:25:30Z</dcterms:modified>
</cp:coreProperties>
</file>