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02"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tableStyles.x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7684194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dertitel">
    <p:spTree>
      <p:nvGrpSpPr>
        <p:cNvPr id="1" name=""/>
        <p:cNvGrpSpPr/>
        <p:nvPr/>
      </p:nvGrpSpPr>
      <p:grpSpPr>
        <a:xfrm>
          <a:off x="0" y="0"/>
          <a:ext cx="0" cy="0"/>
          <a:chOff x="0" y="0"/>
          <a:chExt cx="0" cy="0"/>
        </a:xfrm>
      </p:grpSpPr>
      <p:sp>
        <p:nvSpPr>
          <p:cNvPr id="12" name="Titeltekst"/>
          <p:cNvSpPr txBox="1">
            <a:spLocks noGrp="1"/>
          </p:cNvSpPr>
          <p:nvPr>
            <p:ph type="title"/>
          </p:nvPr>
        </p:nvSpPr>
        <p:spPr>
          <a:xfrm>
            <a:off x="901700" y="3060700"/>
            <a:ext cx="11201400" cy="1714500"/>
          </a:xfrm>
          <a:prstGeom prst="rect">
            <a:avLst/>
          </a:prstGeom>
        </p:spPr>
        <p:txBody>
          <a:bodyPr anchor="b"/>
          <a:lstStyle/>
          <a:p>
            <a:r>
              <a:t>Titeltekst</a:t>
            </a:r>
          </a:p>
        </p:txBody>
      </p:sp>
      <p:sp>
        <p:nvSpPr>
          <p:cNvPr id="13" name="Brødtekst, niveau et…"/>
          <p:cNvSpPr txBox="1">
            <a:spLocks noGrp="1"/>
          </p:cNvSpPr>
          <p:nvPr>
            <p:ph type="body" sz="quarter"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4" name="Lysbillednummer"/>
          <p:cNvSpPr txBox="1">
            <a:spLocks noGrp="1"/>
          </p:cNvSpPr>
          <p:nvPr>
            <p:ph type="sldNum" sz="quarter" idx="2"/>
          </p:nvPr>
        </p:nvSpPr>
        <p:spPr>
          <a:xfrm>
            <a:off x="6303924" y="9258299"/>
            <a:ext cx="409652" cy="419101"/>
          </a:xfrm>
          <a:prstGeom prst="rect">
            <a:avLst/>
          </a:prstGeom>
        </p:spPr>
        <p:txBody>
          <a:bodyPr anchor="ct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5" name="–Jon Hansen"/>
          <p:cNvSpPr txBox="1">
            <a:spLocks noGrp="1"/>
          </p:cNvSpPr>
          <p:nvPr>
            <p:ph type="body" sz="quarter" idx="13"/>
          </p:nvPr>
        </p:nvSpPr>
        <p:spPr>
          <a:xfrm>
            <a:off x="1270000" y="6362700"/>
            <a:ext cx="10464800" cy="660400"/>
          </a:xfrm>
          <a:prstGeom prst="rect">
            <a:avLst/>
          </a:prstGeom>
        </p:spPr>
        <p:txBody>
          <a:bodyPr>
            <a:spAutoFit/>
          </a:bodyPr>
          <a:lstStyle>
            <a:lvl1pPr marL="0" indent="0" algn="ctr">
              <a:lnSpc>
                <a:spcPct val="90000"/>
              </a:lnSpc>
              <a:spcBef>
                <a:spcPts val="1200"/>
              </a:spcBef>
              <a:buSzTx/>
              <a:buNone/>
              <a:defRPr sz="3200" i="1">
                <a:latin typeface="+mn-lt"/>
                <a:ea typeface="+mn-ea"/>
                <a:cs typeface="+mn-cs"/>
                <a:sym typeface="Avenir Next"/>
              </a:defRPr>
            </a:lvl1pPr>
          </a:lstStyle>
          <a:p>
            <a:r>
              <a:t>–Jon Hansen</a:t>
            </a:r>
          </a:p>
        </p:txBody>
      </p:sp>
      <p:sp>
        <p:nvSpPr>
          <p:cNvPr id="96" name="“Skriv et citat her”."/>
          <p:cNvSpPr txBox="1">
            <a:spLocks noGrp="1"/>
          </p:cNvSpPr>
          <p:nvPr>
            <p:ph type="body" sz="quarter" idx="14"/>
          </p:nvPr>
        </p:nvSpPr>
        <p:spPr>
          <a:xfrm>
            <a:off x="1270000" y="4248150"/>
            <a:ext cx="10464800" cy="723900"/>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r>
              <a:t>“Skriv et citat her”.</a:t>
            </a:r>
          </a:p>
        </p:txBody>
      </p:sp>
      <p:sp>
        <p:nvSpPr>
          <p:cNvPr id="97"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04" name="Billede"/>
          <p:cNvSpPr>
            <a:spLocks noGrp="1"/>
          </p:cNvSpPr>
          <p:nvPr>
            <p:ph type="pic" idx="13"/>
          </p:nvPr>
        </p:nvSpPr>
        <p:spPr>
          <a:xfrm>
            <a:off x="-1219200" y="-63500"/>
            <a:ext cx="15572526" cy="10045700"/>
          </a:xfrm>
          <a:prstGeom prst="rect">
            <a:avLst/>
          </a:prstGeom>
        </p:spPr>
        <p:txBody>
          <a:bodyPr lIns="91439" tIns="45719" rIns="91439" bIns="45719" anchor="t">
            <a:noAutofit/>
          </a:bodyPr>
          <a:lstStyle/>
          <a:p>
            <a:endParaRPr/>
          </a:p>
        </p:txBody>
      </p:sp>
      <p:sp>
        <p:nvSpPr>
          <p:cNvPr id="105"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2"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vandret">
    <p:spTree>
      <p:nvGrpSpPr>
        <p:cNvPr id="1" name=""/>
        <p:cNvGrpSpPr/>
        <p:nvPr/>
      </p:nvGrpSpPr>
      <p:grpSpPr>
        <a:xfrm>
          <a:off x="0" y="0"/>
          <a:ext cx="0" cy="0"/>
          <a:chOff x="0" y="0"/>
          <a:chExt cx="0" cy="0"/>
        </a:xfrm>
      </p:grpSpPr>
      <p:pic>
        <p:nvPicPr>
          <p:cNvPr id="21" name="chalk_line_box_10x7.png" descr="chalk_line_box_10x7.png"/>
          <p:cNvPicPr>
            <a:picLocks/>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22" name="Billede"/>
          <p:cNvSpPr>
            <a:spLocks noGrp="1"/>
          </p:cNvSpPr>
          <p:nvPr>
            <p:ph type="pic" idx="13"/>
          </p:nvPr>
        </p:nvSpPr>
        <p:spPr>
          <a:xfrm>
            <a:off x="393700" y="266700"/>
            <a:ext cx="12242800" cy="6273800"/>
          </a:xfrm>
          <a:prstGeom prst="rect">
            <a:avLst/>
          </a:prstGeom>
          <a:ln w="9525">
            <a:round/>
          </a:ln>
        </p:spPr>
        <p:txBody>
          <a:bodyPr lIns="91439" tIns="45719" rIns="91439" bIns="45719" anchor="t">
            <a:noAutofit/>
          </a:bodyPr>
          <a:lstStyle/>
          <a:p>
            <a:endParaRPr/>
          </a:p>
        </p:txBody>
      </p:sp>
      <p:sp>
        <p:nvSpPr>
          <p:cNvPr id="23" name="Titeltekst"/>
          <p:cNvSpPr txBox="1">
            <a:spLocks noGrp="1"/>
          </p:cNvSpPr>
          <p:nvPr>
            <p:ph type="title"/>
          </p:nvPr>
        </p:nvSpPr>
        <p:spPr>
          <a:xfrm>
            <a:off x="901700" y="6934200"/>
            <a:ext cx="11201400" cy="952500"/>
          </a:xfrm>
          <a:prstGeom prst="rect">
            <a:avLst/>
          </a:prstGeom>
        </p:spPr>
        <p:txBody>
          <a:bodyPr anchor="b"/>
          <a:lstStyle/>
          <a:p>
            <a:r>
              <a:t>Titeltekst</a:t>
            </a:r>
          </a:p>
        </p:txBody>
      </p:sp>
      <p:sp>
        <p:nvSpPr>
          <p:cNvPr id="24" name="Brødtekst, niveau et…"/>
          <p:cNvSpPr txBox="1">
            <a:spLocks noGrp="1"/>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25" name="Lysbillednumm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centreret">
    <p:spTree>
      <p:nvGrpSpPr>
        <p:cNvPr id="1" name=""/>
        <p:cNvGrpSpPr/>
        <p:nvPr/>
      </p:nvGrpSpPr>
      <p:grpSpPr>
        <a:xfrm>
          <a:off x="0" y="0"/>
          <a:ext cx="0" cy="0"/>
          <a:chOff x="0" y="0"/>
          <a:chExt cx="0" cy="0"/>
        </a:xfrm>
      </p:grpSpPr>
      <p:sp>
        <p:nvSpPr>
          <p:cNvPr id="32" name="Titeltekst"/>
          <p:cNvSpPr txBox="1">
            <a:spLocks noGrp="1"/>
          </p:cNvSpPr>
          <p:nvPr>
            <p:ph type="title"/>
          </p:nvPr>
        </p:nvSpPr>
        <p:spPr>
          <a:xfrm>
            <a:off x="901700" y="3898900"/>
            <a:ext cx="11201400" cy="1943100"/>
          </a:xfrm>
          <a:prstGeom prst="rect">
            <a:avLst/>
          </a:prstGeom>
        </p:spPr>
        <p:txBody>
          <a:bodyPr anchor="ctr"/>
          <a:lstStyle/>
          <a:p>
            <a:r>
              <a:t>Titeltekst</a:t>
            </a:r>
          </a:p>
        </p:txBody>
      </p:sp>
      <p:sp>
        <p:nvSpPr>
          <p:cNvPr id="3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lodret">
    <p:spTree>
      <p:nvGrpSpPr>
        <p:cNvPr id="1" name=""/>
        <p:cNvGrpSpPr/>
        <p:nvPr/>
      </p:nvGrpSpPr>
      <p:grpSpPr>
        <a:xfrm>
          <a:off x="0" y="0"/>
          <a:ext cx="0" cy="0"/>
          <a:chOff x="0" y="0"/>
          <a:chExt cx="0" cy="0"/>
        </a:xfrm>
      </p:grpSpPr>
      <p:sp>
        <p:nvSpPr>
          <p:cNvPr id="40" name="Billede"/>
          <p:cNvSpPr>
            <a:spLocks noGrp="1"/>
          </p:cNvSpPr>
          <p:nvPr>
            <p:ph type="pic" sz="half" idx="13"/>
          </p:nvPr>
        </p:nvSpPr>
        <p:spPr>
          <a:xfrm>
            <a:off x="6457950" y="787400"/>
            <a:ext cx="5626100" cy="8440242"/>
          </a:xfrm>
          <a:prstGeom prst="rect">
            <a:avLst/>
          </a:prstGeom>
          <a:ln w="9525">
            <a:round/>
          </a:ln>
        </p:spPr>
        <p:txBody>
          <a:bodyPr lIns="91439" tIns="45719" rIns="91439" bIns="45719" anchor="t">
            <a:noAutofit/>
          </a:bodyPr>
          <a:lstStyle/>
          <a:p>
            <a:endParaRPr/>
          </a:p>
        </p:txBody>
      </p:sp>
      <p:sp>
        <p:nvSpPr>
          <p:cNvPr id="41" name="Titeltekst"/>
          <p:cNvSpPr txBox="1">
            <a:spLocks noGrp="1"/>
          </p:cNvSpPr>
          <p:nvPr>
            <p:ph type="title"/>
          </p:nvPr>
        </p:nvSpPr>
        <p:spPr>
          <a:xfrm>
            <a:off x="901700" y="927100"/>
            <a:ext cx="5080000" cy="4102100"/>
          </a:xfrm>
          <a:prstGeom prst="rect">
            <a:avLst/>
          </a:prstGeom>
        </p:spPr>
        <p:txBody>
          <a:bodyPr anchor="b"/>
          <a:lstStyle/>
          <a:p>
            <a:r>
              <a:t>Titeltekst</a:t>
            </a:r>
          </a:p>
        </p:txBody>
      </p:sp>
      <p:sp>
        <p:nvSpPr>
          <p:cNvPr id="42" name="Brødtekst, niveau et…"/>
          <p:cNvSpPr txBox="1">
            <a:spLocks noGrp="1"/>
          </p:cNvSpPr>
          <p:nvPr>
            <p:ph type="body" sz="quarter"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3" name="Lysbillednumm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øverst">
    <p:spTree>
      <p:nvGrpSpPr>
        <p:cNvPr id="1" name=""/>
        <p:cNvGrpSpPr/>
        <p:nvPr/>
      </p:nvGrpSpPr>
      <p:grpSpPr>
        <a:xfrm>
          <a:off x="0" y="0"/>
          <a:ext cx="0" cy="0"/>
          <a:chOff x="0" y="0"/>
          <a:chExt cx="0" cy="0"/>
        </a:xfrm>
      </p:grpSpPr>
      <p:sp>
        <p:nvSpPr>
          <p:cNvPr id="50" name="Titeltekst"/>
          <p:cNvSpPr txBox="1">
            <a:spLocks noGrp="1"/>
          </p:cNvSpPr>
          <p:nvPr>
            <p:ph type="title"/>
          </p:nvPr>
        </p:nvSpPr>
        <p:spPr>
          <a:prstGeom prst="rect">
            <a:avLst/>
          </a:prstGeom>
        </p:spPr>
        <p:txBody>
          <a:bodyPr/>
          <a:lstStyle/>
          <a:p>
            <a:r>
              <a:t>Titeltekst</a:t>
            </a:r>
          </a:p>
        </p:txBody>
      </p:sp>
      <p:sp>
        <p:nvSpPr>
          <p:cNvPr id="51"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punkter">
    <p:spTree>
      <p:nvGrpSpPr>
        <p:cNvPr id="1" name=""/>
        <p:cNvGrpSpPr/>
        <p:nvPr/>
      </p:nvGrpSpPr>
      <p:grpSpPr>
        <a:xfrm>
          <a:off x="0" y="0"/>
          <a:ext cx="0" cy="0"/>
          <a:chOff x="0" y="0"/>
          <a:chExt cx="0" cy="0"/>
        </a:xfrm>
      </p:grpSpPr>
      <p:sp>
        <p:nvSpPr>
          <p:cNvPr id="58" name="Titeltekst"/>
          <p:cNvSpPr txBox="1">
            <a:spLocks noGrp="1"/>
          </p:cNvSpPr>
          <p:nvPr>
            <p:ph type="title"/>
          </p:nvPr>
        </p:nvSpPr>
        <p:spPr>
          <a:prstGeom prst="rect">
            <a:avLst/>
          </a:prstGeom>
        </p:spPr>
        <p:txBody>
          <a:bodyPr/>
          <a:lstStyle/>
          <a:p>
            <a:r>
              <a:t>Titeltekst</a:t>
            </a:r>
          </a:p>
        </p:txBody>
      </p:sp>
      <p:sp>
        <p:nvSpPr>
          <p:cNvPr id="59"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60"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amp; foto">
    <p:spTree>
      <p:nvGrpSpPr>
        <p:cNvPr id="1" name=""/>
        <p:cNvGrpSpPr/>
        <p:nvPr/>
      </p:nvGrpSpPr>
      <p:grpSpPr>
        <a:xfrm>
          <a:off x="0" y="0"/>
          <a:ext cx="0" cy="0"/>
          <a:chOff x="0" y="0"/>
          <a:chExt cx="0" cy="0"/>
        </a:xfrm>
      </p:grpSpPr>
      <p:sp>
        <p:nvSpPr>
          <p:cNvPr id="67" name="Billede"/>
          <p:cNvSpPr>
            <a:spLocks noGrp="1"/>
          </p:cNvSpPr>
          <p:nvPr>
            <p:ph type="pic" sz="half" idx="13"/>
          </p:nvPr>
        </p:nvSpPr>
        <p:spPr>
          <a:xfrm>
            <a:off x="6724650" y="1397000"/>
            <a:ext cx="5626100" cy="8441381"/>
          </a:xfrm>
          <a:prstGeom prst="rect">
            <a:avLst/>
          </a:prstGeom>
          <a:ln w="9525">
            <a:round/>
          </a:ln>
        </p:spPr>
        <p:txBody>
          <a:bodyPr lIns="91439" tIns="45719" rIns="91439" bIns="45719" anchor="t">
            <a:noAutofit/>
          </a:bodyPr>
          <a:lstStyle/>
          <a:p>
            <a:endParaRPr/>
          </a:p>
        </p:txBody>
      </p:sp>
      <p:sp>
        <p:nvSpPr>
          <p:cNvPr id="68" name="Titeltekst"/>
          <p:cNvSpPr txBox="1">
            <a:spLocks noGrp="1"/>
          </p:cNvSpPr>
          <p:nvPr>
            <p:ph type="title"/>
          </p:nvPr>
        </p:nvSpPr>
        <p:spPr>
          <a:prstGeom prst="rect">
            <a:avLst/>
          </a:prstGeom>
        </p:spPr>
        <p:txBody>
          <a:bodyPr/>
          <a:lstStyle/>
          <a:p>
            <a:r>
              <a:t>Titeltekst</a:t>
            </a:r>
          </a:p>
        </p:txBody>
      </p:sp>
      <p:sp>
        <p:nvSpPr>
          <p:cNvPr id="69" name="Brødtekst, niveau et…"/>
          <p:cNvSpPr txBox="1">
            <a:spLocks noGrp="1"/>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70"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7" name="Brødtekst, niveau et…"/>
          <p:cNvSpPr txBox="1">
            <a:spLocks noGrp="1"/>
          </p:cNvSpPr>
          <p:nvPr>
            <p:ph type="body" idx="1"/>
          </p:nvPr>
        </p:nvSpPr>
        <p:spPr>
          <a:xfrm>
            <a:off x="901700" y="1727200"/>
            <a:ext cx="11201400" cy="6286500"/>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78"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pr. ark">
    <p:spTree>
      <p:nvGrpSpPr>
        <p:cNvPr id="1" name=""/>
        <p:cNvGrpSpPr/>
        <p:nvPr/>
      </p:nvGrpSpPr>
      <p:grpSpPr>
        <a:xfrm>
          <a:off x="0" y="0"/>
          <a:ext cx="0" cy="0"/>
          <a:chOff x="0" y="0"/>
          <a:chExt cx="0" cy="0"/>
        </a:xfrm>
      </p:grpSpPr>
      <p:sp>
        <p:nvSpPr>
          <p:cNvPr id="85" name="Billede"/>
          <p:cNvSpPr>
            <a:spLocks noGrp="1"/>
          </p:cNvSpPr>
          <p:nvPr>
            <p:ph type="pic" sz="quarter" idx="13"/>
          </p:nvPr>
        </p:nvSpPr>
        <p:spPr>
          <a:xfrm>
            <a:off x="6489700" y="444500"/>
            <a:ext cx="6146800" cy="3962400"/>
          </a:xfrm>
          <a:prstGeom prst="rect">
            <a:avLst/>
          </a:prstGeom>
          <a:ln w="9525">
            <a:round/>
          </a:ln>
        </p:spPr>
        <p:txBody>
          <a:bodyPr lIns="91439" tIns="45719" rIns="91439" bIns="45719" anchor="t">
            <a:noAutofit/>
          </a:bodyPr>
          <a:lstStyle/>
          <a:p>
            <a:endParaRPr/>
          </a:p>
        </p:txBody>
      </p:sp>
      <p:sp>
        <p:nvSpPr>
          <p:cNvPr id="86" name="Billede"/>
          <p:cNvSpPr>
            <a:spLocks noGrp="1"/>
          </p:cNvSpPr>
          <p:nvPr>
            <p:ph type="pic" idx="14"/>
          </p:nvPr>
        </p:nvSpPr>
        <p:spPr>
          <a:xfrm>
            <a:off x="5613400" y="3073400"/>
            <a:ext cx="8077200" cy="6527800"/>
          </a:xfrm>
          <a:prstGeom prst="rect">
            <a:avLst/>
          </a:prstGeom>
          <a:ln w="9525">
            <a:round/>
          </a:ln>
        </p:spPr>
        <p:txBody>
          <a:bodyPr lIns="91439" tIns="45719" rIns="91439" bIns="45719" anchor="t">
            <a:noAutofit/>
          </a:bodyPr>
          <a:lstStyle/>
          <a:p>
            <a:endParaRPr/>
          </a:p>
        </p:txBody>
      </p:sp>
      <p:sp>
        <p:nvSpPr>
          <p:cNvPr id="87" name="Billede"/>
          <p:cNvSpPr>
            <a:spLocks noGrp="1"/>
          </p:cNvSpPr>
          <p:nvPr>
            <p:ph type="pic" idx="15"/>
          </p:nvPr>
        </p:nvSpPr>
        <p:spPr>
          <a:xfrm>
            <a:off x="406400" y="368300"/>
            <a:ext cx="5981700" cy="9006155"/>
          </a:xfrm>
          <a:prstGeom prst="rect">
            <a:avLst/>
          </a:prstGeom>
          <a:ln w="9525">
            <a:round/>
          </a:ln>
        </p:spPr>
        <p:txBody>
          <a:bodyPr lIns="91439" tIns="45719" rIns="91439" bIns="45719" anchor="t">
            <a:noAutofit/>
          </a:bodyPr>
          <a:lstStyle/>
          <a:p>
            <a:endParaRPr/>
          </a:p>
        </p:txBody>
      </p:sp>
      <p:sp>
        <p:nvSpPr>
          <p:cNvPr id="88"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chalk_line_10x7.png" descr="chalk_line_10x7.png"/>
          <p:cNvPicPr>
            <a:picLocks/>
          </p:cNvPicPr>
          <p:nvPr/>
        </p:nvPicPr>
        <p:blipFill>
          <a:blip r:embed="rId15">
            <a:alphaModFix amt="45000"/>
            <a:extLst/>
          </a:blip>
          <a:stretch>
            <a:fillRect/>
          </a:stretch>
        </p:blipFill>
        <p:spPr>
          <a:xfrm>
            <a:off x="393700" y="355600"/>
            <a:ext cx="12217400" cy="8775700"/>
          </a:xfrm>
          <a:prstGeom prst="rect">
            <a:avLst/>
          </a:prstGeom>
          <a:ln w="12700">
            <a:miter lim="400000"/>
          </a:ln>
        </p:spPr>
      </p:pic>
      <p:sp>
        <p:nvSpPr>
          <p:cNvPr id="3" name="Titeltekst"/>
          <p:cNvSpPr txBox="1">
            <a:spLocks noGrp="1"/>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Titeltekst</a:t>
            </a:r>
          </a:p>
        </p:txBody>
      </p:sp>
      <p:sp>
        <p:nvSpPr>
          <p:cNvPr id="4" name="Brødtekst, niveau et…"/>
          <p:cNvSpPr txBox="1">
            <a:spLocks noGrp="1"/>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5" name="Lysbillednummer"/>
          <p:cNvSpPr txBox="1">
            <a:spLocks noGrp="1"/>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sz="1800" b="1" i="0" cap="all">
                <a:latin typeface="+mn-lt"/>
                <a:ea typeface="+mn-ea"/>
                <a:cs typeface="+mn-cs"/>
                <a:sym typeface="Avenir Nex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1pPr>
      <a:lvl2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2pPr>
      <a:lvl3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3pPr>
      <a:lvl4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4pPr>
      <a:lvl5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5pPr>
      <a:lvl6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6pPr>
      <a:lvl7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7pPr>
      <a:lvl8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8pPr>
      <a:lvl9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1pPr>
      <a:lvl2pPr marL="0" marR="0" indent="2286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2pPr>
      <a:lvl3pPr marL="0" marR="0" indent="4572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3pPr>
      <a:lvl4pPr marL="0" marR="0" indent="6858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4pPr>
      <a:lvl5pPr marL="0" marR="0" indent="9144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5pPr>
      <a:lvl6pPr marL="0" marR="0" indent="11430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6pPr>
      <a:lvl7pPr marL="0" marR="0" indent="13716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7pPr>
      <a:lvl8pPr marL="0" marR="0" indent="16002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8pPr>
      <a:lvl9pPr marL="0" marR="0" indent="18288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padlet.com/lene1256/a80453vslkfp"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Skærmbillede 2019-03-30 kl. 15.12.37.png" descr="Skærmbillede 2019-03-30 kl. 15.12.37.png"/>
          <p:cNvPicPr>
            <a:picLocks noGrp="1"/>
          </p:cNvPicPr>
          <p:nvPr>
            <p:ph type="pic" idx="13"/>
          </p:nvPr>
        </p:nvPicPr>
        <p:blipFill>
          <a:blip r:embed="rId2">
            <a:extLst/>
          </a:blip>
          <a:stretch>
            <a:fillRect/>
          </a:stretch>
        </p:blipFill>
        <p:spPr>
          <a:xfrm>
            <a:off x="162640" y="345199"/>
            <a:ext cx="12654120" cy="6429785"/>
          </a:xfrm>
          <a:prstGeom prst="rect">
            <a:avLst/>
          </a:prstGeom>
        </p:spPr>
      </p:pic>
      <p:sp>
        <p:nvSpPr>
          <p:cNvPr id="122" name="FIP i italiensk, 2019"/>
          <p:cNvSpPr txBox="1">
            <a:spLocks noGrp="1"/>
          </p:cNvSpPr>
          <p:nvPr>
            <p:ph type="title"/>
          </p:nvPr>
        </p:nvSpPr>
        <p:spPr>
          <a:prstGeom prst="rect">
            <a:avLst/>
          </a:prstGeom>
        </p:spPr>
        <p:txBody>
          <a:bodyPr/>
          <a:lstStyle/>
          <a:p>
            <a:r>
              <a:rPr dirty="0"/>
              <a:t>FIP </a:t>
            </a:r>
            <a:r>
              <a:rPr dirty="0" err="1"/>
              <a:t>i</a:t>
            </a:r>
            <a:r>
              <a:rPr dirty="0"/>
              <a:t> </a:t>
            </a:r>
            <a:r>
              <a:rPr dirty="0" err="1"/>
              <a:t>italiensk</a:t>
            </a:r>
            <a:r>
              <a:rPr dirty="0"/>
              <a:t>, 2019</a:t>
            </a:r>
          </a:p>
        </p:txBody>
      </p:sp>
      <p:sp>
        <p:nvSpPr>
          <p:cNvPr id="123" name="Forberedelse til skriftlig eksamen…"/>
          <p:cNvSpPr txBox="1">
            <a:spLocks noGrp="1"/>
          </p:cNvSpPr>
          <p:nvPr>
            <p:ph type="body" sz="quarter" idx="1"/>
          </p:nvPr>
        </p:nvSpPr>
        <p:spPr>
          <a:prstGeom prst="rect">
            <a:avLst/>
          </a:prstGeom>
        </p:spPr>
        <p:txBody>
          <a:bodyPr/>
          <a:lstStyle/>
          <a:p>
            <a:pPr defTabSz="397256">
              <a:defRPr sz="2448" b="1" spc="195">
                <a:effectLst>
                  <a:outerShdw blurRad="17272" dist="17272" dir="5520000" rotWithShape="0">
                    <a:srgbClr val="FFFFFF">
                      <a:alpha val="71999"/>
                    </a:srgbClr>
                  </a:outerShdw>
                </a:effectLst>
              </a:defRPr>
            </a:pPr>
            <a:r>
              <a:rPr dirty="0" err="1"/>
              <a:t>Forberedelse</a:t>
            </a:r>
            <a:r>
              <a:rPr dirty="0"/>
              <a:t> </a:t>
            </a:r>
            <a:r>
              <a:rPr dirty="0" err="1"/>
              <a:t>til</a:t>
            </a:r>
            <a:r>
              <a:rPr dirty="0"/>
              <a:t> </a:t>
            </a:r>
            <a:r>
              <a:rPr dirty="0" err="1"/>
              <a:t>skriftlig</a:t>
            </a:r>
            <a:r>
              <a:rPr dirty="0"/>
              <a:t> </a:t>
            </a:r>
            <a:r>
              <a:rPr dirty="0" err="1"/>
              <a:t>eksamen</a:t>
            </a:r>
            <a:endParaRPr dirty="0"/>
          </a:p>
          <a:p>
            <a:pPr defTabSz="397256">
              <a:defRPr sz="2448" spc="195">
                <a:effectLst>
                  <a:outerShdw blurRad="17272" dist="17272" dir="5520000" rotWithShape="0">
                    <a:srgbClr val="FFFFFF">
                      <a:alpha val="71999"/>
                    </a:srgbClr>
                  </a:outerShdw>
                </a:effectLst>
              </a:defRPr>
            </a:pPr>
            <a:endParaRPr dirty="0"/>
          </a:p>
          <a:p>
            <a:pPr defTabSz="397256">
              <a:defRPr sz="2448" spc="195">
                <a:effectLst>
                  <a:outerShdw blurRad="17272" dist="17272" dir="5520000" rotWithShape="0">
                    <a:srgbClr val="FFFFFF">
                      <a:alpha val="71999"/>
                    </a:srgbClr>
                  </a:outerShdw>
                </a:effectLst>
              </a:defRPr>
            </a:pPr>
            <a:r>
              <a:rPr dirty="0" err="1"/>
              <a:t>Lene</a:t>
            </a:r>
            <a:r>
              <a:rPr dirty="0"/>
              <a:t> </a:t>
            </a:r>
            <a:r>
              <a:rPr dirty="0" err="1"/>
              <a:t>harbo</a:t>
            </a:r>
            <a:r>
              <a:rPr dirty="0"/>
              <a:t> </a:t>
            </a:r>
            <a:r>
              <a:rPr dirty="0" err="1"/>
              <a:t>frandsen</a:t>
            </a:r>
            <a:r>
              <a:rPr dirty="0"/>
              <a:t>, </a:t>
            </a:r>
            <a:r>
              <a:rPr dirty="0" err="1"/>
              <a:t>middelfart</a:t>
            </a:r>
            <a:r>
              <a:rPr dirty="0"/>
              <a:t> gymnasium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HVILke genrer optræder i delprøve 2?"/>
          <p:cNvSpPr txBox="1">
            <a:spLocks noGrp="1"/>
          </p:cNvSpPr>
          <p:nvPr>
            <p:ph type="title"/>
          </p:nvPr>
        </p:nvSpPr>
        <p:spPr>
          <a:prstGeom prst="rect">
            <a:avLst/>
          </a:prstGeom>
        </p:spPr>
        <p:txBody>
          <a:bodyPr/>
          <a:lstStyle/>
          <a:p>
            <a:r>
              <a:t>HVILke genrer optræder i delprøve 2?</a:t>
            </a:r>
          </a:p>
        </p:txBody>
      </p:sp>
      <p:sp>
        <p:nvSpPr>
          <p:cNvPr id="154" name="I. Artikel (fx i et skoleblad)…"/>
          <p:cNvSpPr txBox="1">
            <a:spLocks noGrp="1"/>
          </p:cNvSpPr>
          <p:nvPr>
            <p:ph type="body" idx="1"/>
          </p:nvPr>
        </p:nvSpPr>
        <p:spPr>
          <a:prstGeom prst="rect">
            <a:avLst/>
          </a:prstGeom>
        </p:spPr>
        <p:txBody>
          <a:bodyPr/>
          <a:lstStyle/>
          <a:p>
            <a:r>
              <a:t>I. Artikel (fx i et skoleblad)</a:t>
            </a:r>
          </a:p>
          <a:p>
            <a:r>
              <a:t>II. Læserbrev/ blogindlæg</a:t>
            </a:r>
          </a:p>
          <a:p>
            <a:r>
              <a:t>III. Dagbog/ indlæg på personlig blog</a:t>
            </a:r>
          </a:p>
          <a:p>
            <a:r>
              <a:t>IV. Brev/ e-mail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Delprøve 2, genrer -  Hvordan?"/>
          <p:cNvSpPr txBox="1">
            <a:spLocks noGrp="1"/>
          </p:cNvSpPr>
          <p:nvPr>
            <p:ph type="title"/>
          </p:nvPr>
        </p:nvSpPr>
        <p:spPr>
          <a:prstGeom prst="rect">
            <a:avLst/>
          </a:prstGeom>
        </p:spPr>
        <p:txBody>
          <a:bodyPr/>
          <a:lstStyle/>
          <a:p>
            <a:r>
              <a:t>Delprøve 2, genrer -  Hvordan?</a:t>
            </a:r>
          </a:p>
        </p:txBody>
      </p:sp>
      <p:sp>
        <p:nvSpPr>
          <p:cNvPr id="157" name="“Eleverne skal være bevidste om og kunne anvende forskellige genrer. Eleverne arbejder med genrer i mange andre fag og kan inddrage deres viden herfra. Kravet til genreskrivning i fransk er selvsagt ikke så højt som i dansk og engelsk. Genren, som eleverne skriver i, skal dog være genkendelig. Der prøves i, om eleven har en elementær fornemmelse for genrer. Det forventes ikke, at eleverne anvender alle genrekrav, men at de kan demonstrere en fornemmelse for genrens basale karakteristika. Specielt afsender- og modtagerforhold samt sproglige markører er en del af genrekravet.” (Lærerens hæfte 4, fransk begyndersprog)"/>
          <p:cNvSpPr txBox="1">
            <a:spLocks noGrp="1"/>
          </p:cNvSpPr>
          <p:nvPr>
            <p:ph type="body" idx="1"/>
          </p:nvPr>
        </p:nvSpPr>
        <p:spPr>
          <a:prstGeom prst="rect">
            <a:avLst/>
          </a:prstGeom>
        </p:spPr>
        <p:txBody>
          <a:bodyPr/>
          <a:lstStyle/>
          <a:p>
            <a:pPr marL="0" indent="0" defTabSz="379475">
              <a:lnSpc>
                <a:spcPts val="4900"/>
              </a:lnSpc>
              <a:spcBef>
                <a:spcPts val="900"/>
              </a:spcBef>
              <a:buSzTx/>
              <a:buNone/>
              <a:defRPr sz="2960">
                <a:solidFill>
                  <a:srgbClr val="000000"/>
                </a:solidFill>
                <a:effectLst/>
                <a:latin typeface="+mn-lt"/>
                <a:ea typeface="+mn-ea"/>
                <a:cs typeface="+mn-cs"/>
                <a:sym typeface="Avenir Next"/>
              </a:defRPr>
            </a:pPr>
            <a:r>
              <a:t>“Eleverne skal være </a:t>
            </a:r>
            <a:r>
              <a:rPr b="1"/>
              <a:t>bevidste om</a:t>
            </a:r>
            <a:r>
              <a:t> og kunne </a:t>
            </a:r>
            <a:r>
              <a:rPr b="1"/>
              <a:t>anvende forskellige genrer</a:t>
            </a:r>
            <a:r>
              <a:t>. Eleverne arbejder med genrer i mange andre fag og kan inddrage deres viden herfra. Kravet til genreskrivning i fransk er selvsagt </a:t>
            </a:r>
            <a:r>
              <a:rPr b="1"/>
              <a:t>ikke så højt som i dansk og engelsk. </a:t>
            </a:r>
            <a:r>
              <a:t>Genren, som eleverne skriver i, skal dog være </a:t>
            </a:r>
            <a:r>
              <a:rPr b="1"/>
              <a:t>genkendelig</a:t>
            </a:r>
            <a:r>
              <a:t>. Der prøves i, om eleven har en </a:t>
            </a:r>
            <a:r>
              <a:rPr b="1"/>
              <a:t>elementær</a:t>
            </a:r>
            <a:r>
              <a:t> </a:t>
            </a:r>
            <a:r>
              <a:rPr b="1"/>
              <a:t>fornemmelse</a:t>
            </a:r>
            <a:r>
              <a:t> for genrer. Det forventes ikke, at eleverne anvender alle genrekrav, men at de kan </a:t>
            </a:r>
            <a:r>
              <a:rPr b="1"/>
              <a:t>demonstrere en fornemmelse for genrens basale karakteristika</a:t>
            </a:r>
            <a:r>
              <a:t>. Specielt </a:t>
            </a:r>
            <a:r>
              <a:rPr b="1"/>
              <a:t>afsender- og modtagerforhold</a:t>
            </a:r>
            <a:r>
              <a:t> samt </a:t>
            </a:r>
            <a:r>
              <a:rPr b="1"/>
              <a:t>sproglige markører</a:t>
            </a:r>
            <a:r>
              <a:t> er en del af genrekravet.” (</a:t>
            </a:r>
            <a:r>
              <a:rPr i="1"/>
              <a:t>Lærerens hæfte 4, fransk begyndersprog</a:t>
            </a:r>
            <a: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Henvisninger - hvordan?"/>
          <p:cNvSpPr txBox="1">
            <a:spLocks noGrp="1"/>
          </p:cNvSpPr>
          <p:nvPr>
            <p:ph type="title"/>
          </p:nvPr>
        </p:nvSpPr>
        <p:spPr>
          <a:prstGeom prst="rect">
            <a:avLst/>
          </a:prstGeom>
        </p:spPr>
        <p:txBody>
          <a:bodyPr/>
          <a:lstStyle/>
          <a:p>
            <a:r>
              <a:t>Henvisninger - hvordan?</a:t>
            </a:r>
          </a:p>
        </p:txBody>
      </p:sp>
      <p:sp>
        <p:nvSpPr>
          <p:cNvPr id="160" name="“Eleven skal angive anvendt tekstmateriale fra opgavesættet. Der henvises til tekster, video og billeder ved angivelse af for eksempel tekst A, tekst B, tekst C, tekst D. Der henvises ved hjælp af fodnote eller parentes.                                                                                                Der henvises til citater ved angivelse af tekst og linjenummer.                                                                                       Ved billedmateriale henvises til det konkrete billed-nummer. “ (Lærerens hæfte 4, fransk begyndersprog)"/>
          <p:cNvSpPr txBox="1">
            <a:spLocks noGrp="1"/>
          </p:cNvSpPr>
          <p:nvPr>
            <p:ph type="body" idx="1"/>
          </p:nvPr>
        </p:nvSpPr>
        <p:spPr>
          <a:prstGeom prst="rect">
            <a:avLst/>
          </a:prstGeom>
        </p:spPr>
        <p:txBody>
          <a:bodyPr/>
          <a:lstStyle/>
          <a:p>
            <a:pPr marL="0" indent="0" defTabSz="543305">
              <a:spcBef>
                <a:spcPts val="2900"/>
              </a:spcBef>
              <a:buSzTx/>
              <a:buNone/>
              <a:defRPr sz="3348">
                <a:effectLst>
                  <a:outerShdw blurRad="23622" dist="23622" dir="5520000" rotWithShape="0">
                    <a:srgbClr val="FFFFFF">
                      <a:alpha val="71999"/>
                    </a:srgbClr>
                  </a:outerShdw>
                </a:effectLst>
              </a:defRPr>
            </a:pPr>
            <a:r>
              <a:t>“Eleven skal angive anvendt tekstmateriale fra opgavesættet. Der henvises til tekster, video og billeder ved angivelse af for eksempel tekst A, tekst B, tekst C, tekst D. Der henvises ved hjælp af fodnote eller parentes.                                                                                                Der henvises til citater ved angivelse af tekst og linjenummer.                                                                                       Ved billedmateriale henvises til det konkrete billed-nummer. “ (</a:t>
            </a:r>
            <a:r>
              <a:rPr i="1">
                <a:latin typeface="+mn-lt"/>
                <a:ea typeface="+mn-ea"/>
                <a:cs typeface="+mn-cs"/>
                <a:sym typeface="Avenir Next"/>
              </a:rPr>
              <a:t>Lærerens hæfte 4, fransk begyndersprog</a:t>
            </a:r>
            <a:r>
              <a:t>)</a:t>
            </a:r>
            <a:r>
              <a:rPr sz="1116">
                <a:latin typeface="Times"/>
                <a:ea typeface="Times"/>
                <a:cs typeface="Times"/>
                <a:sym typeface="Times"/>
              </a:rPr>
              <a:t/>
            </a:r>
            <a:br>
              <a:rPr sz="1116">
                <a:latin typeface="Times"/>
                <a:ea typeface="Times"/>
                <a:cs typeface="Times"/>
                <a:sym typeface="Times"/>
              </a:rPr>
            </a:br>
            <a:endParaRPr sz="1116">
              <a:latin typeface="Times"/>
              <a:ea typeface="Times"/>
              <a:cs typeface="Times"/>
              <a:sym typeface="Times"/>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OPGAVE TIL WORKSHOP"/>
          <p:cNvSpPr txBox="1">
            <a:spLocks noGrp="1"/>
          </p:cNvSpPr>
          <p:nvPr>
            <p:ph type="title"/>
          </p:nvPr>
        </p:nvSpPr>
        <p:spPr>
          <a:prstGeom prst="rect">
            <a:avLst/>
          </a:prstGeom>
        </p:spPr>
        <p:txBody>
          <a:bodyPr/>
          <a:lstStyle/>
          <a:p>
            <a:r>
              <a:t>OPGAVE TIL WORKSHOP</a:t>
            </a:r>
          </a:p>
        </p:txBody>
      </p:sp>
      <p:sp>
        <p:nvSpPr>
          <p:cNvPr id="163" name="Hvilket materiale (tekster) vil I tage udgangspunkt i?…"/>
          <p:cNvSpPr txBox="1">
            <a:spLocks noGrp="1"/>
          </p:cNvSpPr>
          <p:nvPr>
            <p:ph type="body" idx="1"/>
          </p:nvPr>
        </p:nvSpPr>
        <p:spPr>
          <a:prstGeom prst="rect">
            <a:avLst/>
          </a:prstGeom>
        </p:spPr>
        <p:txBody>
          <a:bodyPr/>
          <a:lstStyle/>
          <a:p>
            <a:pPr marL="386715" indent="-386715" defTabSz="508254">
              <a:spcBef>
                <a:spcPts val="2700"/>
              </a:spcBef>
              <a:defRPr sz="3132">
                <a:effectLst>
                  <a:outerShdw blurRad="22098" dist="22098" dir="5520000" rotWithShape="0">
                    <a:srgbClr val="FFFFFF">
                      <a:alpha val="71999"/>
                    </a:srgbClr>
                  </a:outerShdw>
                </a:effectLst>
              </a:defRPr>
            </a:pPr>
            <a:r>
              <a:t>Hvilket materiale (tekster) vil I tage udgangspunkt i?</a:t>
            </a:r>
          </a:p>
          <a:p>
            <a:pPr marL="386715" indent="-386715" defTabSz="508254">
              <a:spcBef>
                <a:spcPts val="2700"/>
              </a:spcBef>
              <a:defRPr sz="3132">
                <a:effectLst>
                  <a:outerShdw blurRad="22098" dist="22098" dir="5520000" rotWithShape="0">
                    <a:srgbClr val="FFFFFF">
                      <a:alpha val="71999"/>
                    </a:srgbClr>
                  </a:outerShdw>
                </a:effectLst>
              </a:defRPr>
            </a:pPr>
            <a:r>
              <a:t>Lav 1-2 opgaver som egner sig til gruppearbejde, pararbejde eller individuelt arbejde</a:t>
            </a:r>
          </a:p>
          <a:p>
            <a:pPr marL="386715" indent="-386715" defTabSz="508254">
              <a:spcBef>
                <a:spcPts val="2700"/>
              </a:spcBef>
              <a:defRPr sz="3132">
                <a:effectLst>
                  <a:outerShdw blurRad="22098" dist="22098" dir="5520000" rotWithShape="0">
                    <a:srgbClr val="FFFFFF">
                      <a:alpha val="71999"/>
                    </a:srgbClr>
                  </a:outerShdw>
                </a:effectLst>
              </a:defRPr>
            </a:pPr>
            <a:r>
              <a:t>Diskutér hvilke opgaver der egner sig til at eleverne laver dem til hinanden</a:t>
            </a:r>
          </a:p>
          <a:p>
            <a:pPr marL="386715" indent="-386715" defTabSz="508254">
              <a:spcBef>
                <a:spcPts val="2700"/>
              </a:spcBef>
              <a:defRPr sz="3132">
                <a:effectLst>
                  <a:outerShdw blurRad="22098" dist="22098" dir="5520000" rotWithShape="0">
                    <a:srgbClr val="FFFFFF">
                      <a:alpha val="71999"/>
                    </a:srgbClr>
                  </a:outerShdw>
                </a:effectLst>
              </a:defRPr>
            </a:pPr>
            <a:r>
              <a:t>Link til padlet: </a:t>
            </a:r>
            <a:r>
              <a:rPr u="sng">
                <a:hlinkClick r:id="rId2"/>
              </a:rPr>
              <a:t>https://padlet.com/lene1256/a80453vslkfp</a:t>
            </a:r>
          </a:p>
          <a:p>
            <a:pPr marL="386715" indent="-386715" defTabSz="508254">
              <a:spcBef>
                <a:spcPts val="2700"/>
              </a:spcBef>
              <a:defRPr sz="3132">
                <a:effectLst>
                  <a:outerShdw blurRad="22098" dist="22098" dir="5520000" rotWithShape="0">
                    <a:srgbClr val="FFFFFF">
                      <a:alpha val="71999"/>
                    </a:srgbClr>
                  </a:outerShdw>
                </a:effectLst>
              </a:defRPr>
            </a:pPr>
            <a:r>
              <a:t>Password: Italiensk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Hvad testes i delprøve 1?"/>
          <p:cNvSpPr txBox="1">
            <a:spLocks noGrp="1"/>
          </p:cNvSpPr>
          <p:nvPr>
            <p:ph type="title"/>
          </p:nvPr>
        </p:nvSpPr>
        <p:spPr>
          <a:prstGeom prst="rect">
            <a:avLst/>
          </a:prstGeom>
        </p:spPr>
        <p:txBody>
          <a:bodyPr/>
          <a:lstStyle/>
          <a:p>
            <a:r>
              <a:t>Hvad testes i delprøve 1?</a:t>
            </a:r>
          </a:p>
        </p:txBody>
      </p:sp>
      <p:sp>
        <p:nvSpPr>
          <p:cNvPr id="126" name="I. Genrebevidsthed…"/>
          <p:cNvSpPr txBox="1">
            <a:spLocks noGrp="1"/>
          </p:cNvSpPr>
          <p:nvPr>
            <p:ph type="body" idx="1"/>
          </p:nvPr>
        </p:nvSpPr>
        <p:spPr>
          <a:prstGeom prst="rect">
            <a:avLst/>
          </a:prstGeom>
        </p:spPr>
        <p:txBody>
          <a:bodyPr/>
          <a:lstStyle/>
          <a:p>
            <a:r>
              <a:rPr dirty="0"/>
              <a:t>I. </a:t>
            </a:r>
            <a:r>
              <a:rPr dirty="0" err="1"/>
              <a:t>Genrebevidsthed</a:t>
            </a:r>
            <a:endParaRPr dirty="0"/>
          </a:p>
          <a:p>
            <a:r>
              <a:rPr dirty="0"/>
              <a:t>II. </a:t>
            </a:r>
            <a:r>
              <a:rPr dirty="0" err="1"/>
              <a:t>Tekstforståelse</a:t>
            </a:r>
            <a:r>
              <a:rPr dirty="0"/>
              <a:t> </a:t>
            </a:r>
          </a:p>
          <a:p>
            <a:r>
              <a:rPr dirty="0"/>
              <a:t>III. Grammatik</a:t>
            </a:r>
          </a:p>
          <a:p>
            <a:r>
              <a:rPr dirty="0"/>
              <a:t>IV. </a:t>
            </a:r>
            <a:r>
              <a:rPr dirty="0" err="1"/>
              <a:t>Ordforråd</a:t>
            </a:r>
            <a:endParaRPr dirty="0"/>
          </a:p>
          <a:p>
            <a:r>
              <a:rPr dirty="0"/>
              <a:t>V. </a:t>
            </a:r>
            <a:r>
              <a:rPr dirty="0" err="1"/>
              <a:t>Tekstproduktion</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Skærmbillede 2019-02-13 kl. 14.23.24.png" descr="Skærmbillede 2019-02-13 kl. 14.23.24.png"/>
          <p:cNvPicPr>
            <a:picLocks noGrp="1"/>
          </p:cNvPicPr>
          <p:nvPr>
            <p:ph type="pic" idx="13"/>
          </p:nvPr>
        </p:nvPicPr>
        <p:blipFill>
          <a:blip r:embed="rId2">
            <a:extLst/>
          </a:blip>
          <a:stretch>
            <a:fillRect/>
          </a:stretch>
        </p:blipFill>
        <p:spPr>
          <a:xfrm>
            <a:off x="6731000" y="2552700"/>
            <a:ext cx="5384800" cy="6070600"/>
          </a:xfrm>
          <a:prstGeom prst="rect">
            <a:avLst/>
          </a:prstGeom>
        </p:spPr>
      </p:pic>
      <p:sp>
        <p:nvSpPr>
          <p:cNvPr id="129" name="I. Genrebevidsthed"/>
          <p:cNvSpPr txBox="1">
            <a:spLocks noGrp="1"/>
          </p:cNvSpPr>
          <p:nvPr>
            <p:ph type="title"/>
          </p:nvPr>
        </p:nvSpPr>
        <p:spPr>
          <a:prstGeom prst="rect">
            <a:avLst/>
          </a:prstGeom>
        </p:spPr>
        <p:txBody>
          <a:bodyPr/>
          <a:lstStyle/>
          <a:p>
            <a:r>
              <a:t>I. Genrebevidsthed</a:t>
            </a:r>
          </a:p>
        </p:txBody>
      </p:sp>
      <p:sp>
        <p:nvSpPr>
          <p:cNvPr id="130" name="1. Angiv tekstens genre (vælge mellem fire forslag)"/>
          <p:cNvSpPr txBox="1">
            <a:spLocks noGrp="1"/>
          </p:cNvSpPr>
          <p:nvPr>
            <p:ph type="body" sz="half" idx="1"/>
          </p:nvPr>
        </p:nvSpPr>
        <p:spPr>
          <a:prstGeom prst="rect">
            <a:avLst/>
          </a:prstGeom>
        </p:spPr>
        <p:txBody>
          <a:bodyPr/>
          <a:lstStyle>
            <a:lvl1pPr marL="444500" indent="-444500">
              <a:lnSpc>
                <a:spcPct val="100000"/>
              </a:lnSpc>
              <a:spcBef>
                <a:spcPts val="3200"/>
              </a:spcBef>
              <a:defRPr sz="3600"/>
            </a:lvl1pPr>
          </a:lstStyle>
          <a:p>
            <a:r>
              <a:t>1. Angiv tekstens genre (vælge mellem fire forslag)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II. Tekstforståelse…"/>
          <p:cNvSpPr txBox="1">
            <a:spLocks noGrp="1"/>
          </p:cNvSpPr>
          <p:nvPr>
            <p:ph type="title"/>
          </p:nvPr>
        </p:nvSpPr>
        <p:spPr>
          <a:prstGeom prst="rect">
            <a:avLst/>
          </a:prstGeom>
        </p:spPr>
        <p:txBody>
          <a:bodyPr/>
          <a:lstStyle/>
          <a:p>
            <a:r>
              <a:t>II. Tekstforståelse    </a:t>
            </a:r>
          </a:p>
          <a:p>
            <a:r>
              <a:t>A. overordnet indhold</a:t>
            </a:r>
          </a:p>
        </p:txBody>
      </p:sp>
      <p:sp>
        <p:nvSpPr>
          <p:cNvPr id="133" name="1. Angiv tekstens tema (vælg mellem fire forslag)…"/>
          <p:cNvSpPr txBox="1">
            <a:spLocks noGrp="1"/>
          </p:cNvSpPr>
          <p:nvPr>
            <p:ph type="body" idx="1"/>
          </p:nvPr>
        </p:nvSpPr>
        <p:spPr>
          <a:prstGeom prst="rect">
            <a:avLst/>
          </a:prstGeom>
        </p:spPr>
        <p:txBody>
          <a:bodyPr/>
          <a:lstStyle/>
          <a:p>
            <a:r>
              <a:t>1. Angiv tekstens tema (vælg mellem fire forslag)</a:t>
            </a:r>
          </a:p>
          <a:p>
            <a:r>
              <a:t>2. Angiv tekstens formål (vælg mellem fire forslag)</a:t>
            </a:r>
          </a:p>
          <a:p>
            <a:r>
              <a:t>3. Sæt informationer fra teksten i kronologisk              rækkefølge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I. Tekstforståelse…"/>
          <p:cNvSpPr txBox="1">
            <a:spLocks noGrp="1"/>
          </p:cNvSpPr>
          <p:nvPr>
            <p:ph type="title"/>
          </p:nvPr>
        </p:nvSpPr>
        <p:spPr>
          <a:prstGeom prst="rect">
            <a:avLst/>
          </a:prstGeom>
        </p:spPr>
        <p:txBody>
          <a:bodyPr/>
          <a:lstStyle/>
          <a:p>
            <a:r>
              <a:t>II. Tekstforståelse                                                  </a:t>
            </a:r>
          </a:p>
          <a:p>
            <a:r>
              <a:t>B. sætningsniveau</a:t>
            </a:r>
          </a:p>
        </p:txBody>
      </p:sp>
      <p:sp>
        <p:nvSpPr>
          <p:cNvPr id="136" name="1. Sæt spørgsmål sammen med det korrekte svar…"/>
          <p:cNvSpPr txBox="1">
            <a:spLocks noGrp="1"/>
          </p:cNvSpPr>
          <p:nvPr>
            <p:ph type="body" idx="1"/>
          </p:nvPr>
        </p:nvSpPr>
        <p:spPr>
          <a:prstGeom prst="rect">
            <a:avLst/>
          </a:prstGeom>
        </p:spPr>
        <p:txBody>
          <a:bodyPr/>
          <a:lstStyle/>
          <a:p>
            <a:pPr marL="386715" indent="-386715" defTabSz="508254">
              <a:spcBef>
                <a:spcPts val="2700"/>
              </a:spcBef>
              <a:defRPr sz="3132">
                <a:effectLst>
                  <a:outerShdw blurRad="22098" dist="22098" dir="5520000" rotWithShape="0">
                    <a:srgbClr val="FFFFFF">
                      <a:alpha val="71999"/>
                    </a:srgbClr>
                  </a:outerShdw>
                </a:effectLst>
              </a:defRPr>
            </a:pPr>
            <a:r>
              <a:t>1. Sæt spørgsmål sammen med det korrekte svar</a:t>
            </a:r>
          </a:p>
          <a:p>
            <a:pPr marL="386715" indent="-386715" defTabSz="508254">
              <a:spcBef>
                <a:spcPts val="2700"/>
              </a:spcBef>
              <a:defRPr sz="3132">
                <a:effectLst>
                  <a:outerShdw blurRad="22098" dist="22098" dir="5520000" rotWithShape="0">
                    <a:srgbClr val="FFFFFF">
                      <a:alpha val="71999"/>
                    </a:srgbClr>
                  </a:outerShdw>
                </a:effectLst>
              </a:defRPr>
            </a:pPr>
            <a:r>
              <a:t>2. Markér det korrekte svar (vælge mellem fire mulige svar)</a:t>
            </a:r>
          </a:p>
          <a:p>
            <a:pPr marL="386715" indent="-386715" defTabSz="508254">
              <a:spcBef>
                <a:spcPts val="2700"/>
              </a:spcBef>
              <a:defRPr sz="3132">
                <a:effectLst>
                  <a:outerShdw blurRad="22098" dist="22098" dir="5520000" rotWithShape="0">
                    <a:srgbClr val="FFFFFF">
                      <a:alpha val="71999"/>
                    </a:srgbClr>
                  </a:outerShdw>
                </a:effectLst>
              </a:defRPr>
            </a:pPr>
            <a:r>
              <a:t>3. Sandt eller falsk?</a:t>
            </a:r>
          </a:p>
          <a:p>
            <a:pPr marL="386715" indent="-386715" defTabSz="508254">
              <a:spcBef>
                <a:spcPts val="2700"/>
              </a:spcBef>
              <a:defRPr sz="3132">
                <a:effectLst>
                  <a:outerShdw blurRad="22098" dist="22098" dir="5520000" rotWithShape="0">
                    <a:srgbClr val="FFFFFF">
                      <a:alpha val="71999"/>
                    </a:srgbClr>
                  </a:outerShdw>
                </a:effectLst>
              </a:defRPr>
            </a:pPr>
            <a:r>
              <a:t>4. Forbind venstre og højre spalte så sætningerne bliver korrekte</a:t>
            </a:r>
          </a:p>
          <a:p>
            <a:pPr marL="386715" indent="-386715" defTabSz="508254">
              <a:spcBef>
                <a:spcPts val="2700"/>
              </a:spcBef>
              <a:defRPr sz="3132">
                <a:effectLst>
                  <a:outerShdw blurRad="22098" dist="22098" dir="5520000" rotWithShape="0">
                    <a:srgbClr val="FFFFFF">
                      <a:alpha val="71999"/>
                    </a:srgbClr>
                  </a:outerShdw>
                </a:effectLst>
              </a:defRPr>
            </a:pPr>
            <a:r>
              <a:t>5. Vælg den korrekte betydning på dansk af de italienske sætninger (vælge mellem tre mulige svar)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Skærmbillede 2019-02-13 kl. 10.53.27.png" descr="Skærmbillede 2019-02-13 kl. 10.53.27.png"/>
          <p:cNvPicPr>
            <a:picLocks noGrp="1"/>
          </p:cNvPicPr>
          <p:nvPr>
            <p:ph type="pic" idx="13"/>
          </p:nvPr>
        </p:nvPicPr>
        <p:blipFill>
          <a:blip r:embed="rId2">
            <a:extLst/>
          </a:blip>
          <a:stretch>
            <a:fillRect/>
          </a:stretch>
        </p:blipFill>
        <p:spPr>
          <a:xfrm>
            <a:off x="6731000" y="2552700"/>
            <a:ext cx="5384800" cy="6070600"/>
          </a:xfrm>
          <a:prstGeom prst="rect">
            <a:avLst/>
          </a:prstGeom>
        </p:spPr>
      </p:pic>
      <p:sp>
        <p:nvSpPr>
          <p:cNvPr id="139" name="II. Tekstforståelse…"/>
          <p:cNvSpPr txBox="1">
            <a:spLocks noGrp="1"/>
          </p:cNvSpPr>
          <p:nvPr>
            <p:ph type="title"/>
          </p:nvPr>
        </p:nvSpPr>
        <p:spPr>
          <a:prstGeom prst="rect">
            <a:avLst/>
          </a:prstGeom>
        </p:spPr>
        <p:txBody>
          <a:bodyPr/>
          <a:lstStyle/>
          <a:p>
            <a:r>
              <a:t>II. Tekstforståelse                                                  </a:t>
            </a:r>
          </a:p>
          <a:p>
            <a:r>
              <a:t>C. ORDniveau</a:t>
            </a:r>
          </a:p>
        </p:txBody>
      </p:sp>
      <p:sp>
        <p:nvSpPr>
          <p:cNvPr id="140" name="1. Forbind ordene fra teksten i venstre spalte med forklaringerne i højre spalte…"/>
          <p:cNvSpPr txBox="1">
            <a:spLocks noGrp="1"/>
          </p:cNvSpPr>
          <p:nvPr>
            <p:ph type="body" sz="half" idx="1"/>
          </p:nvPr>
        </p:nvSpPr>
        <p:spPr>
          <a:prstGeom prst="rect">
            <a:avLst/>
          </a:prstGeom>
        </p:spPr>
        <p:txBody>
          <a:bodyPr/>
          <a:lstStyle/>
          <a:p>
            <a:pPr marL="422275" indent="-422275" defTabSz="554990">
              <a:lnSpc>
                <a:spcPct val="100000"/>
              </a:lnSpc>
              <a:spcBef>
                <a:spcPts val="3000"/>
              </a:spcBef>
              <a:defRPr sz="3420">
                <a:effectLst>
                  <a:outerShdw blurRad="24130" dist="24130" dir="5520000" rotWithShape="0">
                    <a:srgbClr val="FFFFFF">
                      <a:alpha val="71999"/>
                    </a:srgbClr>
                  </a:outerShdw>
                </a:effectLst>
              </a:defRPr>
            </a:pPr>
            <a:r>
              <a:t>1. Forbind ordene fra teksten i venstre spalte med forklaringerne i højre spalte</a:t>
            </a:r>
          </a:p>
          <a:p>
            <a:pPr marL="422275" indent="-422275" defTabSz="554990">
              <a:lnSpc>
                <a:spcPct val="100000"/>
              </a:lnSpc>
              <a:spcBef>
                <a:spcPts val="3000"/>
              </a:spcBef>
              <a:defRPr sz="3420">
                <a:effectLst>
                  <a:outerShdw blurRad="24130" dist="24130" dir="5520000" rotWithShape="0">
                    <a:srgbClr val="FFFFFF">
                      <a:alpha val="71999"/>
                    </a:srgbClr>
                  </a:outerShdw>
                </a:effectLst>
              </a:defRPr>
            </a:pPr>
            <a:r>
              <a:t>2. Forbind ordene fra teksten i venstre spalte med antonymerne/ synonymerne i højre spalte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Skærmbillede 2019-02-13 kl. 14.14.51.png" descr="Skærmbillede 2019-02-13 kl. 14.14.51.png"/>
          <p:cNvPicPr>
            <a:picLocks noGrp="1"/>
          </p:cNvPicPr>
          <p:nvPr>
            <p:ph type="pic" idx="13"/>
          </p:nvPr>
        </p:nvPicPr>
        <p:blipFill>
          <a:blip r:embed="rId2">
            <a:extLst/>
          </a:blip>
          <a:stretch>
            <a:fillRect/>
          </a:stretch>
        </p:blipFill>
        <p:spPr>
          <a:xfrm>
            <a:off x="6731000" y="2552700"/>
            <a:ext cx="5384800" cy="6070600"/>
          </a:xfrm>
          <a:prstGeom prst="rect">
            <a:avLst/>
          </a:prstGeom>
        </p:spPr>
      </p:pic>
      <p:sp>
        <p:nvSpPr>
          <p:cNvPr id="143" name="III. Grammatik"/>
          <p:cNvSpPr txBox="1">
            <a:spLocks noGrp="1"/>
          </p:cNvSpPr>
          <p:nvPr>
            <p:ph type="title"/>
          </p:nvPr>
        </p:nvSpPr>
        <p:spPr>
          <a:prstGeom prst="rect">
            <a:avLst/>
          </a:prstGeom>
        </p:spPr>
        <p:txBody>
          <a:bodyPr/>
          <a:lstStyle/>
          <a:p>
            <a:r>
              <a:t>III. Grammatik</a:t>
            </a:r>
          </a:p>
        </p:txBody>
      </p:sp>
      <p:sp>
        <p:nvSpPr>
          <p:cNvPr id="144" name="1. Vælg det rigtige af de fremhævede ord (à 3 muligheder)…"/>
          <p:cNvSpPr txBox="1">
            <a:spLocks noGrp="1"/>
          </p:cNvSpPr>
          <p:nvPr>
            <p:ph type="body" sz="half" idx="1"/>
          </p:nvPr>
        </p:nvSpPr>
        <p:spPr>
          <a:prstGeom prst="rect">
            <a:avLst/>
          </a:prstGeom>
        </p:spPr>
        <p:txBody>
          <a:bodyPr/>
          <a:lstStyle/>
          <a:p>
            <a:r>
              <a:t>1. Vælg det rigtige af de fremhævede ord (à 3 muligheder)</a:t>
            </a:r>
          </a:p>
          <a:p>
            <a:r>
              <a:t>2. Skriv korrekte sætninger ved at sætte ord/ ordklynger i rækkefølge</a:t>
            </a:r>
          </a:p>
          <a:p>
            <a:r>
              <a:t>3. Indsæt et passende verbum og bøj det i </a:t>
            </a:r>
            <a:r>
              <a:rPr i="1">
                <a:latin typeface="+mn-lt"/>
                <a:ea typeface="+mn-ea"/>
                <a:cs typeface="+mn-cs"/>
                <a:sym typeface="Avenir Next"/>
              </a:rPr>
              <a:t>presente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IV. Ordforråd (Alment ordforråd og idiomatiske udtryk)"/>
          <p:cNvSpPr txBox="1">
            <a:spLocks noGrp="1"/>
          </p:cNvSpPr>
          <p:nvPr>
            <p:ph type="title"/>
          </p:nvPr>
        </p:nvSpPr>
        <p:spPr>
          <a:prstGeom prst="rect">
            <a:avLst/>
          </a:prstGeom>
        </p:spPr>
        <p:txBody>
          <a:bodyPr/>
          <a:lstStyle>
            <a:lvl1pPr defTabSz="484886">
              <a:defRPr sz="3984" spc="318">
                <a:effectLst>
                  <a:outerShdw blurRad="21082" dist="21082" dir="5520000" rotWithShape="0">
                    <a:srgbClr val="FFFFFF">
                      <a:alpha val="72000"/>
                    </a:srgbClr>
                  </a:outerShdw>
                </a:effectLst>
              </a:defRPr>
            </a:lvl1pPr>
          </a:lstStyle>
          <a:p>
            <a:r>
              <a:t>IV. Ordforråd (Alment ordforråd og idiomatiske udtryk)</a:t>
            </a:r>
          </a:p>
        </p:txBody>
      </p:sp>
      <p:sp>
        <p:nvSpPr>
          <p:cNvPr id="147" name="1. Sandt eller falsk? Hvilke sætninger er rigtige i forhold til billede 1, billede 2 eller begge billeder?"/>
          <p:cNvSpPr txBox="1">
            <a:spLocks noGrp="1"/>
          </p:cNvSpPr>
          <p:nvPr>
            <p:ph type="body" sz="half" idx="1"/>
          </p:nvPr>
        </p:nvSpPr>
        <p:spPr>
          <a:prstGeom prst="rect">
            <a:avLst/>
          </a:prstGeom>
        </p:spPr>
        <p:txBody>
          <a:bodyPr/>
          <a:lstStyle/>
          <a:p>
            <a:r>
              <a:t>1. Sandt eller falsk? Hvilke sætninger er rigtige i forhold til billede 1, billede 2 eller begge billeder?</a:t>
            </a:r>
          </a:p>
        </p:txBody>
      </p:sp>
      <p:pic>
        <p:nvPicPr>
          <p:cNvPr id="148" name="Skærmbillede 2019-02-14 kl. 09.40.59.png" descr="Skærmbillede 2019-02-14 kl. 09.40.59.png"/>
          <p:cNvPicPr>
            <a:picLocks noChangeAspect="1"/>
          </p:cNvPicPr>
          <p:nvPr/>
        </p:nvPicPr>
        <p:blipFill>
          <a:blip r:embed="rId2">
            <a:extLst/>
          </a:blip>
          <a:stretch>
            <a:fillRect/>
          </a:stretch>
        </p:blipFill>
        <p:spPr>
          <a:xfrm>
            <a:off x="6896100" y="3444819"/>
            <a:ext cx="5054600" cy="51308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V. Tekstproduktion"/>
          <p:cNvSpPr txBox="1">
            <a:spLocks noGrp="1"/>
          </p:cNvSpPr>
          <p:nvPr>
            <p:ph type="title"/>
          </p:nvPr>
        </p:nvSpPr>
        <p:spPr>
          <a:prstGeom prst="rect">
            <a:avLst/>
          </a:prstGeom>
        </p:spPr>
        <p:txBody>
          <a:bodyPr/>
          <a:lstStyle/>
          <a:p>
            <a:r>
              <a:t>V. Tekstproduktion</a:t>
            </a:r>
          </a:p>
        </p:txBody>
      </p:sp>
      <p:sp>
        <p:nvSpPr>
          <p:cNvPr id="151" name="1. Kig på billedet og gør sætningerne færdige på italiensk…"/>
          <p:cNvSpPr txBox="1">
            <a:spLocks noGrp="1"/>
          </p:cNvSpPr>
          <p:nvPr>
            <p:ph type="body" idx="1"/>
          </p:nvPr>
        </p:nvSpPr>
        <p:spPr>
          <a:prstGeom prst="rect">
            <a:avLst/>
          </a:prstGeom>
        </p:spPr>
        <p:txBody>
          <a:bodyPr/>
          <a:lstStyle/>
          <a:p>
            <a:pPr marL="311150" indent="-311150" defTabSz="408940">
              <a:spcBef>
                <a:spcPts val="2200"/>
              </a:spcBef>
              <a:defRPr sz="2520">
                <a:effectLst>
                  <a:outerShdw blurRad="17780" dist="17780" dir="5520000" rotWithShape="0">
                    <a:srgbClr val="FFFFFF">
                      <a:alpha val="71999"/>
                    </a:srgbClr>
                  </a:outerShdw>
                </a:effectLst>
              </a:defRPr>
            </a:pPr>
            <a:r>
              <a:t>1. Kig på billedet og gør sætningerne færdige på italiensk</a:t>
            </a:r>
          </a:p>
          <a:p>
            <a:pPr marL="311150" indent="-311150" defTabSz="408940">
              <a:spcBef>
                <a:spcPts val="2200"/>
              </a:spcBef>
              <a:defRPr sz="2520">
                <a:effectLst>
                  <a:outerShdw blurRad="17780" dist="17780" dir="5520000" rotWithShape="0">
                    <a:srgbClr val="FFFFFF">
                      <a:alpha val="71999"/>
                    </a:srgbClr>
                  </a:outerShdw>
                </a:effectLst>
              </a:defRPr>
            </a:pPr>
            <a:r>
              <a:t>2. Fortæl historien bag billedet</a:t>
            </a:r>
          </a:p>
          <a:p>
            <a:pPr marL="311150" indent="-311150" defTabSz="408940">
              <a:spcBef>
                <a:spcPts val="2200"/>
              </a:spcBef>
              <a:defRPr sz="2520">
                <a:effectLst>
                  <a:outerShdw blurRad="17780" dist="17780" dir="5520000" rotWithShape="0">
                    <a:srgbClr val="FFFFFF">
                      <a:alpha val="71999"/>
                    </a:srgbClr>
                  </a:outerShdw>
                </a:effectLst>
              </a:defRPr>
            </a:pPr>
            <a:r>
              <a:t>3. Hvad forestiller billedet? (Vælge mellem tre mulighder). Sæt kryds og begrund dit valg med fire sætninger på italiensk</a:t>
            </a:r>
          </a:p>
          <a:p>
            <a:pPr marL="311150" indent="-311150" defTabSz="408940">
              <a:spcBef>
                <a:spcPts val="2200"/>
              </a:spcBef>
              <a:defRPr sz="2520">
                <a:effectLst>
                  <a:outerShdw blurRad="17780" dist="17780" dir="5520000" rotWithShape="0">
                    <a:srgbClr val="FFFFFF">
                      <a:alpha val="71999"/>
                    </a:srgbClr>
                  </a:outerShdw>
                </a:effectLst>
              </a:defRPr>
            </a:pPr>
            <a:r>
              <a:t>4. Giv billedet en titel på italiensk og begrund dit valg med fire sammenhængende sætninger på italiensk</a:t>
            </a:r>
          </a:p>
          <a:p>
            <a:pPr marL="311150" indent="-311150" defTabSz="408940">
              <a:spcBef>
                <a:spcPts val="2200"/>
              </a:spcBef>
              <a:defRPr sz="2520">
                <a:effectLst>
                  <a:outerShdw blurRad="17780" dist="17780" dir="5520000" rotWithShape="0">
                    <a:srgbClr val="FFFFFF">
                      <a:alpha val="71999"/>
                    </a:srgbClr>
                  </a:outerShdw>
                </a:effectLst>
              </a:defRPr>
            </a:pPr>
            <a:r>
              <a:t>5. Beskriv billedet med fire sammenhængende sætninger på italiensk. Brug mindst tre adjektiver, adverbier…</a:t>
            </a:r>
          </a:p>
          <a:p>
            <a:pPr marL="311150" indent="-311150" defTabSz="408940">
              <a:spcBef>
                <a:spcPts val="2200"/>
              </a:spcBef>
              <a:defRPr sz="2520">
                <a:effectLst>
                  <a:outerShdw blurRad="17780" dist="17780" dir="5520000" rotWithShape="0">
                    <a:srgbClr val="FFFFFF">
                      <a:alpha val="71999"/>
                    </a:srgbClr>
                  </a:outerShdw>
                </a:effectLst>
              </a:defRPr>
            </a:pPr>
            <a:r>
              <a:t>6. Hvad siger personerne på billedet til hinanden? Skriv en dialog på seks replikker</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Brugerdefineret</PresentationFormat>
  <Paragraphs>56</Paragraphs>
  <Slides>13</Slides>
  <Notes>0</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New_Template5</vt:lpstr>
      <vt:lpstr>FIP i italiensk, 2019</vt:lpstr>
      <vt:lpstr>Hvad testes i delprøve 1?</vt:lpstr>
      <vt:lpstr>I. Genrebevidsthed</vt:lpstr>
      <vt:lpstr>II. Tekstforståelse     A. overordnet indhold</vt:lpstr>
      <vt:lpstr>II. Tekstforståelse                                                   B. sætningsniveau</vt:lpstr>
      <vt:lpstr>II. Tekstforståelse                                                   C. ORDniveau</vt:lpstr>
      <vt:lpstr>III. Grammatik</vt:lpstr>
      <vt:lpstr>IV. Ordforråd (Alment ordforråd og idiomatiske udtryk)</vt:lpstr>
      <vt:lpstr>V. Tekstproduktion</vt:lpstr>
      <vt:lpstr>HVILke genrer optræder i delprøve 2?</vt:lpstr>
      <vt:lpstr>Delprøve 2, genrer -  Hvordan?</vt:lpstr>
      <vt:lpstr>Henvisninger - hvordan?</vt:lpstr>
      <vt:lpstr>OPGAVE TIL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FIP i italiensk, 2019</dc:title>
  <dc:creator>Salim Melhem</dc:creator>
  <cp:lastModifiedBy>Salim Melhem</cp:lastModifiedBy>
  <cp:revision>1</cp:revision>
  <dcterms:modified xsi:type="dcterms:W3CDTF">2019-09-18T12:01:47Z</dcterms:modified>
</cp:coreProperties>
</file>