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9" r:id="rId3"/>
    <p:sldId id="257" r:id="rId4"/>
    <p:sldId id="264" r:id="rId5"/>
    <p:sldId id="267" r:id="rId6"/>
    <p:sldId id="338" r:id="rId7"/>
    <p:sldId id="339" r:id="rId8"/>
    <p:sldId id="356" r:id="rId9"/>
    <p:sldId id="358" r:id="rId10"/>
    <p:sldId id="359" r:id="rId11"/>
    <p:sldId id="343" r:id="rId12"/>
    <p:sldId id="340" r:id="rId13"/>
    <p:sldId id="349" r:id="rId14"/>
    <p:sldId id="341" r:id="rId15"/>
    <p:sldId id="342" r:id="rId16"/>
    <p:sldId id="337" r:id="rId17"/>
    <p:sldId id="344" r:id="rId18"/>
    <p:sldId id="273" r:id="rId19"/>
    <p:sldId id="357" r:id="rId20"/>
    <p:sldId id="355" r:id="rId21"/>
    <p:sldId id="348" r:id="rId22"/>
    <p:sldId id="303" r:id="rId23"/>
    <p:sldId id="285" r:id="rId24"/>
    <p:sldId id="351" r:id="rId25"/>
    <p:sldId id="286" r:id="rId26"/>
    <p:sldId id="360" r:id="rId27"/>
    <p:sldId id="352" r:id="rId28"/>
    <p:sldId id="353" r:id="rId29"/>
    <p:sldId id="354" r:id="rId30"/>
    <p:sldId id="311" r:id="rId31"/>
    <p:sldId id="290" r:id="rId32"/>
    <p:sldId id="305" r:id="rId33"/>
    <p:sldId id="333" r:id="rId34"/>
    <p:sldId id="324" r:id="rId35"/>
    <p:sldId id="325" r:id="rId36"/>
    <p:sldId id="331" r:id="rId37"/>
    <p:sldId id="328" r:id="rId38"/>
    <p:sldId id="361" r:id="rId39"/>
    <p:sldId id="275" r:id="rId40"/>
    <p:sldId id="302" r:id="rId4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73189-7BD9-48F4-B881-4DB02745DDCC}" type="datetimeFigureOut">
              <a:rPr lang="da-DK" smtClean="0"/>
              <a:t>20-09-2019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48D8F-9777-4A0D-ADB9-C6E4534462C7}" type="slidenum">
              <a:rPr lang="da-DK" smtClean="0"/>
              <a:t>‹nr.›</a:t>
            </a:fld>
            <a:endParaRPr lang="da-DK"/>
          </a:p>
        </p:txBody>
      </p:sp>
    </p:spTree>
    <p:extLst>
      <p:ext uri="{BB962C8B-B14F-4D97-AF65-F5344CB8AC3E}">
        <p14:creationId xmlns:p14="http://schemas.microsoft.com/office/powerpoint/2010/main" val="408310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Spørgsmål:</a:t>
            </a:r>
          </a:p>
          <a:p>
            <a:r>
              <a:rPr lang="da-DK" dirty="0" smtClean="0"/>
              <a:t>Ledere vs. lærere?</a:t>
            </a:r>
          </a:p>
          <a:p>
            <a:r>
              <a:rPr lang="da-DK" dirty="0" smtClean="0"/>
              <a:t>Erfaring med </a:t>
            </a:r>
            <a:r>
              <a:rPr lang="da-DK" dirty="0" err="1" smtClean="0"/>
              <a:t>SamfundsCup</a:t>
            </a:r>
            <a:r>
              <a:rPr lang="da-DK" dirty="0" smtClean="0"/>
              <a:t>?</a:t>
            </a:r>
          </a:p>
          <a:p>
            <a:r>
              <a:rPr lang="da-DK" dirty="0" smtClean="0"/>
              <a:t>Deltagelse</a:t>
            </a:r>
            <a:r>
              <a:rPr lang="da-DK" baseline="0" dirty="0" smtClean="0"/>
              <a:t> i forsøg med læreplan Samfundsfag B?</a:t>
            </a:r>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1</a:t>
            </a:fld>
            <a:endParaRPr lang="da-DK"/>
          </a:p>
        </p:txBody>
      </p:sp>
    </p:spTree>
    <p:extLst>
      <p:ext uri="{BB962C8B-B14F-4D97-AF65-F5344CB8AC3E}">
        <p14:creationId xmlns:p14="http://schemas.microsoft.com/office/powerpoint/2010/main" val="79992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En projektleder uden netværk er som en person, der står på ét ben med lukkede øjne. Man kan ikke stå ret længe uden stimuli udefra, fordi man ikke har noget at støtte sig til. Derfor bliver man utrolig sårbar og kan risikere at vælte. I</a:t>
            </a:r>
            <a:r>
              <a:rPr lang="da-DK" sz="1200" b="0" i="0" kern="1200" baseline="0" dirty="0" smtClean="0">
                <a:solidFill>
                  <a:schemeClr val="tx1"/>
                </a:solidFill>
                <a:effectLst/>
                <a:latin typeface="+mn-lt"/>
                <a:ea typeface="+mn-ea"/>
                <a:cs typeface="+mn-cs"/>
              </a:rPr>
              <a:t> praksis er dette den svære del af innovationsarbejdet, idet eleverne ofte har svært ved at se mulighederne i inddragelsen af netværket og samtidig kan være for generte/tilbageholdende til at bruge netværket.</a:t>
            </a:r>
            <a:endParaRPr lang="da-DK" dirty="0" smtClean="0"/>
          </a:p>
          <a:p>
            <a:pPr marL="0" indent="0">
              <a:buNone/>
            </a:pPr>
            <a:r>
              <a:rPr lang="da-DK" dirty="0" smtClean="0"/>
              <a:t>I starten/i løbet af hvert forløb:</a:t>
            </a:r>
          </a:p>
          <a:p>
            <a:r>
              <a:rPr lang="da-DK" dirty="0" smtClean="0"/>
              <a:t>Eleverne: ”hvem kender jeg, der ved noget om…” – </a:t>
            </a:r>
          </a:p>
          <a:p>
            <a:r>
              <a:rPr lang="da-DK" dirty="0" smtClean="0"/>
              <a:t>udarbejdelse af et fælles dynamisk ressourcekatalog, som udvides med tiden</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27</a:t>
            </a:fld>
            <a:endParaRPr lang="da-DK"/>
          </a:p>
        </p:txBody>
      </p:sp>
    </p:spTree>
    <p:extLst>
      <p:ext uri="{BB962C8B-B14F-4D97-AF65-F5344CB8AC3E}">
        <p14:creationId xmlns:p14="http://schemas.microsoft.com/office/powerpoint/2010/main" val="3072949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28</a:t>
            </a:fld>
            <a:endParaRPr lang="da-DK"/>
          </a:p>
        </p:txBody>
      </p:sp>
    </p:spTree>
    <p:extLst>
      <p:ext uri="{BB962C8B-B14F-4D97-AF65-F5344CB8AC3E}">
        <p14:creationId xmlns:p14="http://schemas.microsoft.com/office/powerpoint/2010/main" val="381761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B33989F-C8DD-434C-9A07-351AA948895F}" type="slidenum">
              <a:rPr lang="da-DK" smtClean="0"/>
              <a:t>32</a:t>
            </a:fld>
            <a:endParaRPr lang="da-DK"/>
          </a:p>
        </p:txBody>
      </p:sp>
    </p:spTree>
    <p:extLst>
      <p:ext uri="{BB962C8B-B14F-4D97-AF65-F5344CB8AC3E}">
        <p14:creationId xmlns:p14="http://schemas.microsoft.com/office/powerpoint/2010/main" val="409392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Refleksiv innovation? </a:t>
            </a:r>
          </a:p>
          <a:p>
            <a:pPr marL="0" indent="0">
              <a:buNone/>
            </a:pPr>
            <a:r>
              <a:rPr lang="da-DK" dirty="0" smtClean="0"/>
              <a:t>Vurdering af og begrundelse for evt. innovative handlinger og produkter ud fra både nyhedsværdi (lokal vs. globalt), forbedringsværdi (markedet vs. almenvellet) og relevans (for nogle vs. alle)</a:t>
            </a:r>
          </a:p>
          <a:p>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34</a:t>
            </a:fld>
            <a:endParaRPr lang="da-DK"/>
          </a:p>
        </p:txBody>
      </p:sp>
    </p:spTree>
    <p:extLst>
      <p:ext uri="{BB962C8B-B14F-4D97-AF65-F5344CB8AC3E}">
        <p14:creationId xmlns:p14="http://schemas.microsoft.com/office/powerpoint/2010/main" val="304630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u="none" dirty="0" smtClean="0"/>
              <a:t>Konklusion: Begejstrede for problemorienterede bilagssæt og gruppeeksamen, men innovation hører hjemme i den daglige undervisning, hvor det fungerer godt.</a:t>
            </a:r>
          </a:p>
          <a:p>
            <a:endParaRPr lang="da-DK" b="0" u="none" dirty="0"/>
          </a:p>
        </p:txBody>
      </p:sp>
      <p:sp>
        <p:nvSpPr>
          <p:cNvPr id="4" name="Pladsholder til diasnummer 3"/>
          <p:cNvSpPr>
            <a:spLocks noGrp="1"/>
          </p:cNvSpPr>
          <p:nvPr>
            <p:ph type="sldNum" sz="quarter" idx="10"/>
          </p:nvPr>
        </p:nvSpPr>
        <p:spPr/>
        <p:txBody>
          <a:bodyPr/>
          <a:lstStyle/>
          <a:p>
            <a:fld id="{BA048D8F-9777-4A0D-ADB9-C6E4534462C7}" type="slidenum">
              <a:rPr lang="da-DK" smtClean="0"/>
              <a:t>37</a:t>
            </a:fld>
            <a:endParaRPr lang="da-DK"/>
          </a:p>
        </p:txBody>
      </p:sp>
    </p:spTree>
    <p:extLst>
      <p:ext uri="{BB962C8B-B14F-4D97-AF65-F5344CB8AC3E}">
        <p14:creationId xmlns:p14="http://schemas.microsoft.com/office/powerpoint/2010/main" val="97485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Innovation = didaktisk greb – en vej til læring. Er det så overhovedet relevant at bedømme innovationsværdien? Dog </a:t>
            </a:r>
            <a:r>
              <a:rPr lang="da-DK" sz="1200" kern="1200" dirty="0" err="1" smtClean="0">
                <a:solidFill>
                  <a:schemeClr val="tx1"/>
                </a:solidFill>
                <a:effectLst/>
                <a:latin typeface="+mn-lt"/>
                <a:ea typeface="+mn-ea"/>
                <a:cs typeface="+mn-cs"/>
              </a:rPr>
              <a:t>alignmentproblem</a:t>
            </a:r>
            <a:r>
              <a:rPr lang="da-DK"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Vores mål: udvikle elevernes innovative kompetencer =&gt; nødt til at vurdere</a:t>
            </a:r>
            <a:r>
              <a:rPr lang="da-DK" sz="1200" kern="1200" baseline="0" dirty="0" smtClean="0">
                <a:solidFill>
                  <a:schemeClr val="tx1"/>
                </a:solidFill>
                <a:effectLst/>
                <a:latin typeface="+mn-lt"/>
                <a:ea typeface="+mn-ea"/>
                <a:cs typeface="+mn-cs"/>
              </a:rPr>
              <a:t> innovationens værdi</a:t>
            </a:r>
            <a:endParaRPr lang="da-D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Men ha’ øje for såvel innovationsarbejdet (processen og udviklingen af elevernes innovative kompetencer) og selve innovationen (produktet).</a:t>
            </a:r>
          </a:p>
          <a:p>
            <a:endParaRPr lang="da-DK" dirty="0"/>
          </a:p>
        </p:txBody>
      </p:sp>
      <p:sp>
        <p:nvSpPr>
          <p:cNvPr id="4" name="Pladsholder til diasnummer 3"/>
          <p:cNvSpPr>
            <a:spLocks noGrp="1"/>
          </p:cNvSpPr>
          <p:nvPr>
            <p:ph type="sldNum" sz="quarter" idx="10"/>
          </p:nvPr>
        </p:nvSpPr>
        <p:spPr/>
        <p:txBody>
          <a:bodyPr/>
          <a:lstStyle/>
          <a:p>
            <a:fld id="{12C86F5F-4C67-4F8B-AE1B-537BF39A93B3}" type="slidenum">
              <a:rPr lang="da-DK" smtClean="0"/>
              <a:t>38</a:t>
            </a:fld>
            <a:endParaRPr lang="da-DK"/>
          </a:p>
        </p:txBody>
      </p:sp>
    </p:spTree>
    <p:extLst>
      <p:ext uri="{BB962C8B-B14F-4D97-AF65-F5344CB8AC3E}">
        <p14:creationId xmlns:p14="http://schemas.microsoft.com/office/powerpoint/2010/main" val="419244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8447E339-323C-4AA5-9162-BAAD8CBE8FC6}" type="slidenum">
              <a:rPr lang="da-DK" smtClean="0"/>
              <a:t>39</a:t>
            </a:fld>
            <a:endParaRPr lang="da-DK"/>
          </a:p>
        </p:txBody>
      </p:sp>
    </p:spTree>
    <p:extLst>
      <p:ext uri="{BB962C8B-B14F-4D97-AF65-F5344CB8AC3E}">
        <p14:creationId xmlns:p14="http://schemas.microsoft.com/office/powerpoint/2010/main" val="129671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dsholder til slide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sz="1200" b="1" dirty="0" smtClean="0"/>
              <a:t>Er innovation bare varm luft? – NEJ!</a:t>
            </a:r>
          </a:p>
          <a:p>
            <a:pPr marL="285750" indent="-285750">
              <a:buFont typeface="Arial" panose="020B0604020202020204" pitchFamily="34" charset="0"/>
              <a:buChar char="•"/>
            </a:pPr>
            <a:r>
              <a:rPr lang="da-DK" sz="1200" b="1" dirty="0" smtClean="0"/>
              <a:t>FRA eksternt pres til intern mening! </a:t>
            </a:r>
          </a:p>
          <a:p>
            <a:pPr marL="285750" indent="-285750">
              <a:buFont typeface="Arial" panose="020B0604020202020204" pitchFamily="34" charset="0"/>
              <a:buChar char="•"/>
            </a:pPr>
            <a:r>
              <a:rPr lang="da-DK" sz="1200" b="1" dirty="0" smtClean="0"/>
              <a:t>FRA varm luft til konkret handling</a:t>
            </a:r>
          </a:p>
          <a:p>
            <a:endParaRPr lang="da-DK" altLang="da-DK" dirty="0" smtClean="0"/>
          </a:p>
        </p:txBody>
      </p:sp>
      <p:sp>
        <p:nvSpPr>
          <p:cNvPr id="56324" name="Pladsholder til sli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E155D96-0626-424F-8884-ACCC42387C00}" type="slidenum">
              <a:rPr lang="da-DK" altLang="da-DK" smtClean="0"/>
              <a:pPr/>
              <a:t>2</a:t>
            </a:fld>
            <a:endParaRPr lang="da-DK" alt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Har arbejdet med endnu en dimension – refleksiv innovation</a:t>
            </a:r>
            <a:r>
              <a:rPr lang="da-DK" baseline="0" dirty="0" smtClean="0"/>
              <a:t> (jf. nummer 195 af </a:t>
            </a:r>
            <a:r>
              <a:rPr lang="da-DK" baseline="0" dirty="0" err="1" smtClean="0"/>
              <a:t>SamfundsfagsNyt</a:t>
            </a:r>
            <a:r>
              <a:rPr lang="da-DK" baseline="0" dirty="0" smtClean="0"/>
              <a:t> – september 2014) – Analytisk tilgang begrundelse for og </a:t>
            </a:r>
            <a:r>
              <a:rPr lang="da-DK" baseline="0" dirty="0" err="1" smtClean="0"/>
              <a:t>og</a:t>
            </a:r>
            <a:r>
              <a:rPr lang="da-DK" baseline="0" dirty="0" smtClean="0"/>
              <a:t> vurdering af innovation</a:t>
            </a:r>
            <a:endParaRPr lang="da-DK" dirty="0"/>
          </a:p>
        </p:txBody>
      </p:sp>
      <p:sp>
        <p:nvSpPr>
          <p:cNvPr id="4" name="Pladsholder til diasnummer 3"/>
          <p:cNvSpPr>
            <a:spLocks noGrp="1"/>
          </p:cNvSpPr>
          <p:nvPr>
            <p:ph type="sldNum" sz="quarter" idx="10"/>
          </p:nvPr>
        </p:nvSpPr>
        <p:spPr/>
        <p:txBody>
          <a:bodyPr/>
          <a:lstStyle/>
          <a:p>
            <a:fld id="{8447E339-323C-4AA5-9162-BAAD8CBE8FC6}" type="slidenum">
              <a:rPr lang="da-DK" smtClean="0"/>
              <a:t>4</a:t>
            </a:fld>
            <a:endParaRPr lang="da-DK"/>
          </a:p>
        </p:txBody>
      </p:sp>
    </p:spTree>
    <p:extLst>
      <p:ext uri="{BB962C8B-B14F-4D97-AF65-F5344CB8AC3E}">
        <p14:creationId xmlns:p14="http://schemas.microsoft.com/office/powerpoint/2010/main" val="251497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E8F9B91-4CE8-4B1B-9577-C70BC1C0CC13}" type="slidenum">
              <a:rPr lang="da-DK" smtClean="0"/>
              <a:t>5</a:t>
            </a:fld>
            <a:endParaRPr lang="da-DK"/>
          </a:p>
        </p:txBody>
      </p:sp>
    </p:spTree>
    <p:extLst>
      <p:ext uri="{BB962C8B-B14F-4D97-AF65-F5344CB8AC3E}">
        <p14:creationId xmlns:p14="http://schemas.microsoft.com/office/powerpoint/2010/main" val="258787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10</a:t>
            </a:fld>
            <a:endParaRPr lang="da-DK"/>
          </a:p>
        </p:txBody>
      </p:sp>
    </p:spTree>
    <p:extLst>
      <p:ext uri="{BB962C8B-B14F-4D97-AF65-F5344CB8AC3E}">
        <p14:creationId xmlns:p14="http://schemas.microsoft.com/office/powerpoint/2010/main" val="356761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Tidligere</a:t>
            </a:r>
            <a:r>
              <a:rPr lang="da-DK" baseline="0" dirty="0" smtClean="0"/>
              <a:t> emner: Globalisering, Integration, Bæredygtighed, Demokrati, Velfærd</a:t>
            </a:r>
          </a:p>
          <a:p>
            <a:r>
              <a:rPr lang="da-DK" baseline="0" dirty="0" smtClean="0"/>
              <a:t>Samarbejde mellem FALS, Forlaget Columbus – ekstern sparringspartner: Sager Der Samler</a:t>
            </a:r>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12</a:t>
            </a:fld>
            <a:endParaRPr lang="da-DK"/>
          </a:p>
        </p:txBody>
      </p:sp>
    </p:spTree>
    <p:extLst>
      <p:ext uri="{BB962C8B-B14F-4D97-AF65-F5344CB8AC3E}">
        <p14:creationId xmlns:p14="http://schemas.microsoft.com/office/powerpoint/2010/main" val="231352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latin typeface="+mn-lt"/>
                <a:ea typeface="+mn-ea"/>
                <a:cs typeface="+mn-cs"/>
              </a:rPr>
              <a:t>Der eksisterer efterhånden mange forskellige innovationsmetoder, eksempelvis KIE-modellen, </a:t>
            </a:r>
            <a:r>
              <a:rPr lang="da-DK" sz="1200" b="0" i="0" u="none" strike="noStrike" kern="1200" baseline="0" dirty="0" err="1" smtClean="0">
                <a:solidFill>
                  <a:schemeClr val="tx1"/>
                </a:solidFill>
                <a:latin typeface="+mn-lt"/>
                <a:ea typeface="+mn-ea"/>
                <a:cs typeface="+mn-cs"/>
              </a:rPr>
              <a:t>Hackaton</a:t>
            </a:r>
            <a:r>
              <a:rPr lang="da-DK" sz="1200" b="0" i="0" u="none" strike="noStrike" kern="1200" baseline="0" dirty="0" smtClean="0">
                <a:solidFill>
                  <a:schemeClr val="tx1"/>
                </a:solidFill>
                <a:latin typeface="+mn-lt"/>
                <a:ea typeface="+mn-ea"/>
                <a:cs typeface="+mn-cs"/>
              </a:rPr>
              <a:t>, SKUB-metoden, Me2 og Index etc. Selv om metoderne er forskellige (vægtning af hhv. kreativitet, analytisk tilgang, benspænd etc.), har de dog alle det til fælles, at de forsøger at forene “tænkeland” og “handleland”. Det vigtigste er ikke nødvendigvis hvilken metode, man vælger at læne sig op ad, men i højere grad at være opmærksom på, hvilke innovative kompetencer, der trænes, hvornår. Mange forskellige veje til innovation og træning udvikling af de innovative kompetencer. </a:t>
            </a:r>
            <a:endParaRPr lang="da-DK" dirty="0" smtClean="0"/>
          </a:p>
          <a:p>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16</a:t>
            </a:fld>
            <a:endParaRPr lang="da-DK"/>
          </a:p>
        </p:txBody>
      </p:sp>
    </p:spTree>
    <p:extLst>
      <p:ext uri="{BB962C8B-B14F-4D97-AF65-F5344CB8AC3E}">
        <p14:creationId xmlns:p14="http://schemas.microsoft.com/office/powerpoint/2010/main" val="51123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17</a:t>
            </a:fld>
            <a:endParaRPr lang="da-DK"/>
          </a:p>
        </p:txBody>
      </p:sp>
    </p:spTree>
    <p:extLst>
      <p:ext uri="{BB962C8B-B14F-4D97-AF65-F5344CB8AC3E}">
        <p14:creationId xmlns:p14="http://schemas.microsoft.com/office/powerpoint/2010/main" val="24045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Indsæt bud på evt. konflikter på de forskellige dimensioner…</a:t>
            </a:r>
            <a:endParaRPr lang="da-DK" dirty="0"/>
          </a:p>
        </p:txBody>
      </p:sp>
      <p:sp>
        <p:nvSpPr>
          <p:cNvPr id="4" name="Pladsholder til diasnummer 3"/>
          <p:cNvSpPr>
            <a:spLocks noGrp="1"/>
          </p:cNvSpPr>
          <p:nvPr>
            <p:ph type="sldNum" sz="quarter" idx="10"/>
          </p:nvPr>
        </p:nvSpPr>
        <p:spPr/>
        <p:txBody>
          <a:bodyPr/>
          <a:lstStyle/>
          <a:p>
            <a:fld id="{BA048D8F-9777-4A0D-ADB9-C6E4534462C7}" type="slidenum">
              <a:rPr lang="da-DK" smtClean="0"/>
              <a:t>25</a:t>
            </a:fld>
            <a:endParaRPr lang="da-DK"/>
          </a:p>
        </p:txBody>
      </p:sp>
    </p:spTree>
    <p:extLst>
      <p:ext uri="{BB962C8B-B14F-4D97-AF65-F5344CB8AC3E}">
        <p14:creationId xmlns:p14="http://schemas.microsoft.com/office/powerpoint/2010/main" val="124555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1686516-3FD3-4875-9AB8-6DF25E7D195A}" type="datetimeFigureOut">
              <a:rPr lang="da-DK" smtClean="0"/>
              <a:t>20-09-2019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231444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1686516-3FD3-4875-9AB8-6DF25E7D195A}" type="datetimeFigureOut">
              <a:rPr lang="da-DK" smtClean="0"/>
              <a:t>20-09-2019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242467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1686516-3FD3-4875-9AB8-6DF25E7D195A}" type="datetimeFigureOut">
              <a:rPr lang="da-DK" smtClean="0"/>
              <a:t>20-09-2019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54090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1686516-3FD3-4875-9AB8-6DF25E7D195A}" type="datetimeFigureOut">
              <a:rPr lang="da-DK" smtClean="0"/>
              <a:t>20-09-2019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319340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B1686516-3FD3-4875-9AB8-6DF25E7D195A}" type="datetimeFigureOut">
              <a:rPr lang="da-DK" smtClean="0"/>
              <a:t>20-09-2019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377300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1686516-3FD3-4875-9AB8-6DF25E7D195A}" type="datetimeFigureOut">
              <a:rPr lang="da-DK" smtClean="0"/>
              <a:t>20-09-2019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401493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1686516-3FD3-4875-9AB8-6DF25E7D195A}" type="datetimeFigureOut">
              <a:rPr lang="da-DK" smtClean="0"/>
              <a:t>20-09-2019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87407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1686516-3FD3-4875-9AB8-6DF25E7D195A}" type="datetimeFigureOut">
              <a:rPr lang="da-DK" smtClean="0"/>
              <a:t>20-09-2019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321653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1686516-3FD3-4875-9AB8-6DF25E7D195A}" type="datetimeFigureOut">
              <a:rPr lang="da-DK" smtClean="0"/>
              <a:t>20-09-2019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140752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1686516-3FD3-4875-9AB8-6DF25E7D195A}" type="datetimeFigureOut">
              <a:rPr lang="da-DK" smtClean="0"/>
              <a:t>20-09-2019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258854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1686516-3FD3-4875-9AB8-6DF25E7D195A}" type="datetimeFigureOut">
              <a:rPr lang="da-DK" smtClean="0"/>
              <a:t>20-09-2019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414E957-DE48-48F1-BD9B-6C73461EDA87}" type="slidenum">
              <a:rPr lang="da-DK" smtClean="0"/>
              <a:t>‹nr.›</a:t>
            </a:fld>
            <a:endParaRPr lang="da-DK"/>
          </a:p>
        </p:txBody>
      </p:sp>
    </p:spTree>
    <p:extLst>
      <p:ext uri="{BB962C8B-B14F-4D97-AF65-F5344CB8AC3E}">
        <p14:creationId xmlns:p14="http://schemas.microsoft.com/office/powerpoint/2010/main" val="35048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86516-3FD3-4875-9AB8-6DF25E7D195A}" type="datetimeFigureOut">
              <a:rPr lang="da-DK" smtClean="0"/>
              <a:t>20-09-2019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4E957-DE48-48F1-BD9B-6C73461EDA87}" type="slidenum">
              <a:rPr lang="da-DK" smtClean="0"/>
              <a:t>‹nr.›</a:t>
            </a:fld>
            <a:endParaRPr lang="da-DK"/>
          </a:p>
        </p:txBody>
      </p:sp>
    </p:spTree>
    <p:extLst>
      <p:ext uri="{BB962C8B-B14F-4D97-AF65-F5344CB8AC3E}">
        <p14:creationId xmlns:p14="http://schemas.microsoft.com/office/powerpoint/2010/main" val="238762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todaysmeet.com/InnovationMuligheder" TargetMode="External"/><Relationship Id="rId4" Type="http://schemas.openxmlformats.org/officeDocument/2006/relationships/hyperlink" Target="https://todaysmeet.com/InnovationUdfordringe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da.padlet.com/wall/zusyyg6hlxq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gerdersamler.d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hyperlink" Target="http://www.samfundscup.d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Px5PnbBEOl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amfundscup2009@gmail.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kie-modellen.dk/tool.html" TargetMode="External"/><Relationship Id="rId5" Type="http://schemas.openxmlformats.org/officeDocument/2006/relationships/hyperlink" Target="http://www.designtoimprovelifeeducation.dk/"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d.com/talks/steven_johnson_where_good_ideas_come_fr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a.padlet.com/wall/oy5xvwacf68b"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drive.google.com/folderview?id=0BwE70gV1RgrxNlFXMERDbkJITzA&amp;usp=shar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gerdersamler.dk/" TargetMode="External"/><Relationship Id="rId2" Type="http://schemas.openxmlformats.org/officeDocument/2006/relationships/hyperlink" Target="http://www.tagdel.d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todaysmeet.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a.padlet.com/wall/cdu6iu8ym5p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nnolab-gym.dk/idebas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bTvEaTmXA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politiko.dk/vaelgervandringer" TargetMode="External"/><Relationship Id="rId7" Type="http://schemas.openxmlformats.org/officeDocument/2006/relationships/hyperlink" Target="http://hage.dk/2009/11/23/krisetegn/" TargetMode="External"/><Relationship Id="rId2" Type="http://schemas.openxmlformats.org/officeDocument/2006/relationships/hyperlink" Target="http://gymportalen.dk/politiksdan/15285" TargetMode="External"/><Relationship Id="rId1" Type="http://schemas.openxmlformats.org/officeDocument/2006/relationships/slideLayout" Target="../slideLayouts/slideLayout4.xml"/><Relationship Id="rId6" Type="http://schemas.openxmlformats.org/officeDocument/2006/relationships/hyperlink" Target="http://www.ftf.dk/oekonomi/artikel/flere-aeldre-frem-til-2050-men-de-er-flere-aar-paa-arbejdsmarkedet/" TargetMode="External"/><Relationship Id="rId5" Type="http://schemas.openxmlformats.org/officeDocument/2006/relationships/hyperlink" Target="http://sn.dk/Folketingsvalg-2015/SF-og-Dansk-Folkeparti-indgaar-aftale-om-dagpenge/artikel/491942" TargetMode="External"/><Relationship Id="rId4" Type="http://schemas.openxmlformats.org/officeDocument/2006/relationships/hyperlink" Target="http://www.politiko.dk/barometere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olitiken.dk/indland/politik/ECE2022921/socialdemokrat-buraeg-skal-maerkes-ligesom-cigaretpakk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nyhederne.tv2.dk/samfund/2014-09-02-nyt-supermarked-vil-saelge-billig-overskudsma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Innovation som didaktisk greb</a:t>
            </a:r>
            <a:endParaRPr lang="da-DK" dirty="0"/>
          </a:p>
        </p:txBody>
      </p:sp>
      <p:sp>
        <p:nvSpPr>
          <p:cNvPr id="3" name="Undertitel 2"/>
          <p:cNvSpPr>
            <a:spLocks noGrp="1"/>
          </p:cNvSpPr>
          <p:nvPr>
            <p:ph type="subTitle" idx="1"/>
          </p:nvPr>
        </p:nvSpPr>
        <p:spPr/>
        <p:txBody>
          <a:bodyPr/>
          <a:lstStyle/>
          <a:p>
            <a:r>
              <a:rPr lang="da-DK" dirty="0" smtClean="0"/>
              <a:t>Workshop om innovation i samfundsfag på FIP</a:t>
            </a:r>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95925"/>
            <a:ext cx="33528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4283968" y="5085184"/>
            <a:ext cx="4860032" cy="369332"/>
          </a:xfrm>
          <a:prstGeom prst="rect">
            <a:avLst/>
          </a:prstGeom>
        </p:spPr>
        <p:txBody>
          <a:bodyPr wrap="square">
            <a:spAutoFit/>
          </a:bodyPr>
          <a:lstStyle/>
          <a:p>
            <a:r>
              <a:rPr lang="da-DK" dirty="0">
                <a:hlinkClick r:id="rId4"/>
              </a:rPr>
              <a:t>https://</a:t>
            </a:r>
            <a:r>
              <a:rPr lang="da-DK" dirty="0" smtClean="0">
                <a:hlinkClick r:id="rId4"/>
              </a:rPr>
              <a:t>todaysmeet.com/InnovationUdfordringer</a:t>
            </a:r>
            <a:r>
              <a:rPr lang="da-DK" dirty="0" smtClean="0"/>
              <a:t> </a:t>
            </a:r>
            <a:endParaRPr lang="da-DK" dirty="0"/>
          </a:p>
        </p:txBody>
      </p:sp>
      <p:sp>
        <p:nvSpPr>
          <p:cNvPr id="6" name="Rektangel 5"/>
          <p:cNvSpPr/>
          <p:nvPr/>
        </p:nvSpPr>
        <p:spPr>
          <a:xfrm>
            <a:off x="0" y="5429224"/>
            <a:ext cx="4662264" cy="369332"/>
          </a:xfrm>
          <a:prstGeom prst="rect">
            <a:avLst/>
          </a:prstGeom>
        </p:spPr>
        <p:txBody>
          <a:bodyPr wrap="square">
            <a:spAutoFit/>
          </a:bodyPr>
          <a:lstStyle/>
          <a:p>
            <a:r>
              <a:rPr lang="da-DK" dirty="0">
                <a:hlinkClick r:id="rId5"/>
              </a:rPr>
              <a:t>https://</a:t>
            </a:r>
            <a:r>
              <a:rPr lang="da-DK" dirty="0" smtClean="0">
                <a:hlinkClick r:id="rId5"/>
              </a:rPr>
              <a:t>todaysmeet.com/InnovationMuligheder</a:t>
            </a:r>
            <a:r>
              <a:rPr lang="da-DK" dirty="0" smtClean="0"/>
              <a:t> </a:t>
            </a:r>
            <a:endParaRPr lang="da-DK" dirty="0"/>
          </a:p>
        </p:txBody>
      </p:sp>
    </p:spTree>
    <p:extLst>
      <p:ext uri="{BB962C8B-B14F-4D97-AF65-F5344CB8AC3E}">
        <p14:creationId xmlns:p14="http://schemas.microsoft.com/office/powerpoint/2010/main" val="122146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Innovative elementer i forløbet?</a:t>
            </a:r>
            <a:endParaRPr lang="da-DK" sz="3600" b="1" dirty="0"/>
          </a:p>
        </p:txBody>
      </p:sp>
      <p:sp>
        <p:nvSpPr>
          <p:cNvPr id="3" name="Pladsholder til indhold 2"/>
          <p:cNvSpPr>
            <a:spLocks noGrp="1"/>
          </p:cNvSpPr>
          <p:nvPr>
            <p:ph idx="1"/>
          </p:nvPr>
        </p:nvSpPr>
        <p:spPr/>
        <p:txBody>
          <a:bodyPr>
            <a:normAutofit lnSpcReduction="10000"/>
          </a:bodyPr>
          <a:lstStyle/>
          <a:p>
            <a:pPr marL="514350" indent="-514350">
              <a:buFont typeface="+mj-lt"/>
              <a:buAutoNum type="alphaUcPeriod"/>
            </a:pPr>
            <a:r>
              <a:rPr lang="da-DK" dirty="0" smtClean="0"/>
              <a:t>Tænkeøvelser om egen oplevelse af udfordringer: problemidentifikation</a:t>
            </a:r>
          </a:p>
          <a:p>
            <a:pPr marL="514350" indent="-514350">
              <a:buFont typeface="+mj-lt"/>
              <a:buAutoNum type="alphaUcPeriod"/>
            </a:pPr>
            <a:r>
              <a:rPr lang="da-DK" dirty="0" smtClean="0"/>
              <a:t>Træning af netværkskompetencer: problemforståelse og mulighedsorientering via spørgsmål der stilles til ”ukendt”</a:t>
            </a:r>
          </a:p>
          <a:p>
            <a:pPr marL="514350" indent="-514350">
              <a:buFont typeface="+mj-lt"/>
              <a:buAutoNum type="alphaUcPeriod"/>
            </a:pPr>
            <a:r>
              <a:rPr lang="da-DK" dirty="0" smtClean="0"/>
              <a:t>Træning i at arbejde løsningsorienteret – idégenereringsproces og idéskabelon: </a:t>
            </a:r>
            <a:r>
              <a:rPr lang="da-DK" dirty="0" err="1" smtClean="0"/>
              <a:t>krea</a:t>
            </a:r>
            <a:r>
              <a:rPr lang="da-DK" dirty="0" smtClean="0"/>
              <a:t>-kompetencer og handlekompetence</a:t>
            </a:r>
          </a:p>
          <a:p>
            <a:pPr marL="514350" indent="-514350">
              <a:buFont typeface="+mj-lt"/>
              <a:buAutoNum type="alphaUcPeriod"/>
            </a:pPr>
            <a:r>
              <a:rPr lang="da-DK" dirty="0" smtClean="0"/>
              <a:t>Træning i formidling via skabelon for </a:t>
            </a:r>
            <a:r>
              <a:rPr lang="da-DK" dirty="0" err="1" smtClean="0"/>
              <a:t>pitch</a:t>
            </a:r>
            <a:endParaRPr lang="da-DK" dirty="0"/>
          </a:p>
        </p:txBody>
      </p:sp>
    </p:spTree>
    <p:extLst>
      <p:ext uri="{BB962C8B-B14F-4D97-AF65-F5344CB8AC3E}">
        <p14:creationId xmlns:p14="http://schemas.microsoft.com/office/powerpoint/2010/main" val="287020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Sparring og diskussion</a:t>
            </a:r>
            <a:endParaRPr lang="da-DK" sz="3600" b="1" dirty="0"/>
          </a:p>
        </p:txBody>
      </p:sp>
      <p:sp>
        <p:nvSpPr>
          <p:cNvPr id="3" name="Pladsholder til indhold 2"/>
          <p:cNvSpPr>
            <a:spLocks noGrp="1"/>
          </p:cNvSpPr>
          <p:nvPr>
            <p:ph idx="1"/>
          </p:nvPr>
        </p:nvSpPr>
        <p:spPr>
          <a:xfrm>
            <a:off x="457200" y="1600200"/>
            <a:ext cx="7211144" cy="5141168"/>
          </a:xfrm>
        </p:spPr>
        <p:txBody>
          <a:bodyPr>
            <a:normAutofit fontScale="77500" lnSpcReduction="20000"/>
          </a:bodyPr>
          <a:lstStyle/>
          <a:p>
            <a:pPr marL="0" indent="0">
              <a:buNone/>
            </a:pPr>
            <a:r>
              <a:rPr lang="da-DK" b="1" dirty="0" smtClean="0"/>
              <a:t>@ Samfundsfagslærere:</a:t>
            </a:r>
          </a:p>
          <a:p>
            <a:r>
              <a:rPr lang="da-DK" dirty="0" smtClean="0"/>
              <a:t>Hvilket </a:t>
            </a:r>
            <a:r>
              <a:rPr lang="da-DK" dirty="0"/>
              <a:t>forløb er du i gang med lige </a:t>
            </a:r>
            <a:r>
              <a:rPr lang="da-DK" dirty="0" smtClean="0"/>
              <a:t>nu?</a:t>
            </a:r>
          </a:p>
          <a:p>
            <a:r>
              <a:rPr lang="da-DK" dirty="0" smtClean="0"/>
              <a:t>Hvordan </a:t>
            </a:r>
            <a:r>
              <a:rPr lang="da-DK" dirty="0"/>
              <a:t>kan man bruge innovation som didaktisk greb heri</a:t>
            </a:r>
            <a:r>
              <a:rPr lang="da-DK" dirty="0" smtClean="0"/>
              <a:t>?</a:t>
            </a:r>
          </a:p>
          <a:p>
            <a:r>
              <a:rPr lang="da-DK" dirty="0" smtClean="0"/>
              <a:t>Har du ideer til konkrete forløb og/eller projekter med afsæt i innovation?</a:t>
            </a:r>
          </a:p>
          <a:p>
            <a:pPr marL="0" indent="0">
              <a:buNone/>
            </a:pPr>
            <a:r>
              <a:rPr lang="da-DK" b="1" dirty="0" smtClean="0"/>
              <a:t>@Ledere: </a:t>
            </a:r>
          </a:p>
          <a:p>
            <a:r>
              <a:rPr lang="da-DK" dirty="0" smtClean="0"/>
              <a:t>Har I eksterne kontakter som kan understøtte innovation som indsatsområde?</a:t>
            </a:r>
          </a:p>
          <a:p>
            <a:r>
              <a:rPr lang="da-DK" dirty="0" smtClean="0"/>
              <a:t>Hvordan kan eksterne kontakter aktiveres?</a:t>
            </a:r>
          </a:p>
          <a:p>
            <a:r>
              <a:rPr lang="da-DK" dirty="0" smtClean="0"/>
              <a:t>Har I ideer til, hvordan I som ledelse kan understøtte innovation som indsatsområde i samfundsfag?</a:t>
            </a:r>
          </a:p>
          <a:p>
            <a:pPr marL="0" indent="0">
              <a:buNone/>
            </a:pPr>
            <a:r>
              <a:rPr lang="da-DK" dirty="0" smtClean="0">
                <a:hlinkClick r:id="rId2"/>
              </a:rPr>
              <a:t>http</a:t>
            </a:r>
            <a:r>
              <a:rPr lang="da-DK" dirty="0">
                <a:hlinkClick r:id="rId2"/>
              </a:rPr>
              <a:t>://</a:t>
            </a:r>
            <a:r>
              <a:rPr lang="da-DK" dirty="0" smtClean="0">
                <a:hlinkClick r:id="rId2"/>
              </a:rPr>
              <a:t>da.padlet.com/wall/zusyyg6hlxqh</a:t>
            </a:r>
            <a:r>
              <a:rPr lang="da-DK" dirty="0" smtClean="0"/>
              <a:t> </a:t>
            </a:r>
          </a:p>
        </p:txBody>
      </p:sp>
    </p:spTree>
    <p:extLst>
      <p:ext uri="{BB962C8B-B14F-4D97-AF65-F5344CB8AC3E}">
        <p14:creationId xmlns:p14="http://schemas.microsoft.com/office/powerpoint/2010/main" val="319712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366" y="116632"/>
            <a:ext cx="8304049" cy="1152127"/>
          </a:xfrm>
        </p:spPr>
        <p:txBody>
          <a:bodyPr>
            <a:normAutofit/>
          </a:bodyPr>
          <a:lstStyle/>
          <a:p>
            <a:r>
              <a:rPr lang="da-DK" sz="3600" b="1" dirty="0" err="1" smtClean="0"/>
              <a:t>SamfundsCup</a:t>
            </a:r>
            <a:r>
              <a:rPr lang="da-DK" sz="3600" b="1" dirty="0" smtClean="0"/>
              <a:t> 2016 - Konflikter</a:t>
            </a:r>
            <a:endParaRPr lang="da-DK" sz="3600" b="1" dirty="0"/>
          </a:p>
        </p:txBody>
      </p:sp>
      <p:pic>
        <p:nvPicPr>
          <p:cNvPr id="8" name="Picture 2"/>
          <p:cNvPicPr>
            <a:picLocks noChangeAspect="1" noChangeArrowheads="1"/>
          </p:cNvPicPr>
          <p:nvPr/>
        </p:nvPicPr>
        <p:blipFill>
          <a:blip r:embed="rId3" cstate="print"/>
          <a:srcRect/>
          <a:stretch>
            <a:fillRect/>
          </a:stretch>
        </p:blipFill>
        <p:spPr bwMode="auto">
          <a:xfrm>
            <a:off x="4708654" y="980728"/>
            <a:ext cx="3909202" cy="338708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259485" y="845211"/>
            <a:ext cx="4041240" cy="2818780"/>
          </a:xfrm>
          <a:prstGeom prst="rect">
            <a:avLst/>
          </a:prstGeom>
          <a:noFill/>
          <a:ln w="9525">
            <a:noFill/>
            <a:miter lim="800000"/>
            <a:headEnd/>
            <a:tailEnd/>
          </a:ln>
        </p:spPr>
      </p:pic>
      <p:pic>
        <p:nvPicPr>
          <p:cNvPr id="3074" name="Picture 2" descr="C:\Users\Bruger\Documents\Dropbox\SamfCup\SamfundsCup 2015\SamfundsCup\Landsfinale\IMG_22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 t="22222" r="23225" b="19192"/>
          <a:stretch/>
        </p:blipFill>
        <p:spPr bwMode="auto">
          <a:xfrm>
            <a:off x="241648" y="3663991"/>
            <a:ext cx="4405671" cy="26970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ruger\Documents\Dropbox\SamfCup\SamfundsCup 2015\SamfundsCup\Landsfinale\IMG_224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6" t="8686" r="5758" b="12525"/>
          <a:stretch/>
        </p:blipFill>
        <p:spPr bwMode="auto">
          <a:xfrm>
            <a:off x="4427984" y="3884565"/>
            <a:ext cx="4504791" cy="2875399"/>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539552" y="6368719"/>
            <a:ext cx="2664127" cy="369332"/>
          </a:xfrm>
          <a:prstGeom prst="rect">
            <a:avLst/>
          </a:prstGeom>
        </p:spPr>
        <p:txBody>
          <a:bodyPr wrap="none">
            <a:spAutoFit/>
          </a:bodyPr>
          <a:lstStyle/>
          <a:p>
            <a:r>
              <a:rPr lang="da-DK" dirty="0">
                <a:hlinkClick r:id="rId7"/>
              </a:rPr>
              <a:t>http://sagerdersamler.dk</a:t>
            </a:r>
            <a:r>
              <a:rPr lang="da-DK" dirty="0" smtClean="0">
                <a:hlinkClick r:id="rId7"/>
              </a:rPr>
              <a:t>/</a:t>
            </a:r>
            <a:r>
              <a:rPr lang="da-DK" dirty="0" smtClean="0"/>
              <a:t> </a:t>
            </a:r>
            <a:endParaRPr lang="da-DK" dirty="0"/>
          </a:p>
        </p:txBody>
      </p:sp>
    </p:spTree>
    <p:extLst>
      <p:ext uri="{BB962C8B-B14F-4D97-AF65-F5344CB8AC3E}">
        <p14:creationId xmlns:p14="http://schemas.microsoft.com/office/powerpoint/2010/main" val="63714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116632"/>
            <a:ext cx="8229600" cy="792088"/>
          </a:xfrm>
        </p:spPr>
        <p:txBody>
          <a:bodyPr>
            <a:noAutofit/>
          </a:bodyPr>
          <a:lstStyle/>
          <a:p>
            <a:r>
              <a:rPr lang="da-DK" dirty="0" smtClean="0"/>
              <a:t>Hvad er </a:t>
            </a:r>
            <a:r>
              <a:rPr lang="da-DK" dirty="0" err="1" smtClean="0"/>
              <a:t>SamfundsCup</a:t>
            </a:r>
            <a:r>
              <a:rPr lang="da-DK" dirty="0" smtClean="0"/>
              <a:t>?</a:t>
            </a:r>
            <a:endParaRPr lang="da-DK" dirty="0"/>
          </a:p>
        </p:txBody>
      </p:sp>
      <p:sp>
        <p:nvSpPr>
          <p:cNvPr id="2" name="Pladsholder til indhold 1"/>
          <p:cNvSpPr>
            <a:spLocks noGrp="1"/>
          </p:cNvSpPr>
          <p:nvPr>
            <p:ph idx="1"/>
          </p:nvPr>
        </p:nvSpPr>
        <p:spPr>
          <a:xfrm>
            <a:off x="457200" y="1196752"/>
            <a:ext cx="8229600" cy="5184576"/>
          </a:xfrm>
        </p:spPr>
        <p:txBody>
          <a:bodyPr>
            <a:normAutofit fontScale="92500" lnSpcReduction="10000"/>
          </a:bodyPr>
          <a:lstStyle/>
          <a:p>
            <a:r>
              <a:rPr lang="da-DK" dirty="0" smtClean="0"/>
              <a:t>Fagligt funderet og innovationsorienteret konkurrence for samfundsfagselever (A og B)!!</a:t>
            </a:r>
          </a:p>
          <a:p>
            <a:r>
              <a:rPr lang="da-DK" dirty="0" smtClean="0"/>
              <a:t>Finansieret af FALS og Columbus og organiseret i </a:t>
            </a:r>
            <a:r>
              <a:rPr lang="da-DK" dirty="0"/>
              <a:t>et samarbejde mellem </a:t>
            </a:r>
            <a:r>
              <a:rPr lang="da-DK" dirty="0" smtClean="0"/>
              <a:t>projektledere og lokale tovholdere =&gt; græsrodsdrevet!</a:t>
            </a:r>
          </a:p>
          <a:p>
            <a:r>
              <a:rPr lang="da-DK" dirty="0" smtClean="0"/>
              <a:t>Præmien: en tur til Christiansborg og 10.000 kr., offentliggørelse i </a:t>
            </a:r>
            <a:r>
              <a:rPr lang="da-DK" dirty="0" err="1" smtClean="0"/>
              <a:t>SamfundsfagsNyt</a:t>
            </a:r>
            <a:r>
              <a:rPr lang="da-DK" dirty="0" smtClean="0"/>
              <a:t> samt mulighed for sparring med Sager Der Samler om videre arbejde med og realisering af projektets idé.</a:t>
            </a:r>
          </a:p>
          <a:p>
            <a:r>
              <a:rPr lang="da-DK" dirty="0" smtClean="0">
                <a:hlinkClick r:id="rId2"/>
              </a:rPr>
              <a:t>www.samfundscup.dk</a:t>
            </a:r>
            <a:r>
              <a:rPr lang="da-DK" dirty="0" smtClean="0"/>
              <a:t> </a:t>
            </a:r>
          </a:p>
          <a:p>
            <a:endParaRPr lang="da-DK" dirty="0"/>
          </a:p>
        </p:txBody>
      </p:sp>
    </p:spTree>
    <p:extLst>
      <p:ext uri="{BB962C8B-B14F-4D97-AF65-F5344CB8AC3E}">
        <p14:creationId xmlns:p14="http://schemas.microsoft.com/office/powerpoint/2010/main" val="614549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116632"/>
            <a:ext cx="8229600" cy="792088"/>
          </a:xfrm>
        </p:spPr>
        <p:txBody>
          <a:bodyPr>
            <a:noAutofit/>
          </a:bodyPr>
          <a:lstStyle/>
          <a:p>
            <a:r>
              <a:rPr lang="da-DK" sz="3600" b="1" dirty="0" smtClean="0"/>
              <a:t>Produkt og vurderingskriterier</a:t>
            </a:r>
            <a:endParaRPr lang="da-DK" sz="3600" b="1" dirty="0"/>
          </a:p>
        </p:txBody>
      </p:sp>
      <p:sp>
        <p:nvSpPr>
          <p:cNvPr id="2" name="Pladsholder til indhold 1"/>
          <p:cNvSpPr>
            <a:spLocks noGrp="1"/>
          </p:cNvSpPr>
          <p:nvPr>
            <p:ph idx="1"/>
          </p:nvPr>
        </p:nvSpPr>
        <p:spPr>
          <a:xfrm>
            <a:off x="457200" y="908720"/>
            <a:ext cx="8229600" cy="6192688"/>
          </a:xfrm>
        </p:spPr>
        <p:txBody>
          <a:bodyPr>
            <a:normAutofit fontScale="77500" lnSpcReduction="20000"/>
          </a:bodyPr>
          <a:lstStyle/>
          <a:p>
            <a:r>
              <a:rPr lang="da-DK" b="1" dirty="0" err="1" smtClean="0"/>
              <a:t>SamfundsCup</a:t>
            </a:r>
            <a:r>
              <a:rPr lang="da-DK" b="1" dirty="0" smtClean="0"/>
              <a:t>-projektet:</a:t>
            </a:r>
            <a:r>
              <a:rPr lang="da-DK" dirty="0" smtClean="0"/>
              <a:t> </a:t>
            </a:r>
            <a:endParaRPr lang="da-DK" dirty="0"/>
          </a:p>
          <a:p>
            <a:pPr marL="457200" lvl="1" indent="0">
              <a:buNone/>
            </a:pPr>
            <a:r>
              <a:rPr lang="da-DK" dirty="0" smtClean="0"/>
              <a:t>Løsning </a:t>
            </a:r>
            <a:r>
              <a:rPr lang="da-DK" dirty="0"/>
              <a:t>på et </a:t>
            </a:r>
            <a:r>
              <a:rPr lang="da-DK" dirty="0" smtClean="0"/>
              <a:t>identificeret </a:t>
            </a:r>
            <a:r>
              <a:rPr lang="da-DK" dirty="0"/>
              <a:t>samfundsproblem </a:t>
            </a:r>
            <a:r>
              <a:rPr lang="da-DK" dirty="0" smtClean="0"/>
              <a:t>under </a:t>
            </a:r>
            <a:r>
              <a:rPr lang="da-DK" dirty="0"/>
              <a:t>det overordnede tema. </a:t>
            </a:r>
            <a:endParaRPr lang="da-DK" dirty="0" smtClean="0"/>
          </a:p>
          <a:p>
            <a:pPr marL="914400" lvl="1" indent="-514350">
              <a:buFont typeface="+mj-lt"/>
              <a:buAutoNum type="arabicPeriod"/>
            </a:pPr>
            <a:r>
              <a:rPr lang="da-DK" dirty="0" smtClean="0"/>
              <a:t>En </a:t>
            </a:r>
            <a:r>
              <a:rPr lang="da-DK" dirty="0"/>
              <a:t>skriftlig, handlingsorienteret anbefaling (notat) </a:t>
            </a:r>
            <a:r>
              <a:rPr lang="da-DK" dirty="0" smtClean="0"/>
              <a:t>(</a:t>
            </a:r>
            <a:r>
              <a:rPr lang="da-DK" dirty="0"/>
              <a:t>max 1200 ord ca. 3 normalsider</a:t>
            </a:r>
            <a:r>
              <a:rPr lang="da-DK" dirty="0" smtClean="0"/>
              <a:t>)</a:t>
            </a:r>
            <a:endParaRPr lang="da-DK" dirty="0"/>
          </a:p>
          <a:p>
            <a:pPr marL="914400" lvl="1" indent="-514350">
              <a:buFont typeface="+mj-lt"/>
              <a:buAutoNum type="arabicPeriod"/>
            </a:pPr>
            <a:r>
              <a:rPr lang="da-DK" dirty="0"/>
              <a:t>En mundtlig formidling af produktet ved brug af digitalt </a:t>
            </a:r>
            <a:r>
              <a:rPr lang="da-DK" dirty="0" smtClean="0"/>
              <a:t>formidlingsværktøj </a:t>
            </a:r>
            <a:r>
              <a:rPr lang="da-DK" dirty="0"/>
              <a:t>(Fremlæggelsen må max tage 10 min</a:t>
            </a:r>
            <a:r>
              <a:rPr lang="da-DK" dirty="0" smtClean="0"/>
              <a:t>)</a:t>
            </a:r>
          </a:p>
          <a:p>
            <a:pPr marL="0" lvl="0" indent="0">
              <a:buNone/>
            </a:pPr>
            <a:endParaRPr lang="da-DK" dirty="0" smtClean="0"/>
          </a:p>
          <a:p>
            <a:r>
              <a:rPr lang="da-DK" b="1" dirty="0" err="1" smtClean="0"/>
              <a:t>Vurderingkriterier</a:t>
            </a:r>
            <a:r>
              <a:rPr lang="da-DK" b="1" dirty="0" smtClean="0"/>
              <a:t>:</a:t>
            </a:r>
          </a:p>
          <a:p>
            <a:pPr marL="914400" lvl="1" indent="-514350">
              <a:buFont typeface="+mj-lt"/>
              <a:buAutoNum type="arabicPeriod"/>
            </a:pPr>
            <a:r>
              <a:rPr lang="da-DK" dirty="0" smtClean="0"/>
              <a:t>Originalitet</a:t>
            </a:r>
          </a:p>
          <a:p>
            <a:pPr marL="914400" lvl="1" indent="-514350">
              <a:buFont typeface="+mj-lt"/>
              <a:buAutoNum type="arabicPeriod"/>
            </a:pPr>
            <a:r>
              <a:rPr lang="da-DK" dirty="0" smtClean="0"/>
              <a:t>Faglighed.</a:t>
            </a:r>
          </a:p>
          <a:p>
            <a:pPr marL="914400" lvl="1" indent="-514350">
              <a:buFont typeface="+mj-lt"/>
              <a:buAutoNum type="arabicPeriod"/>
            </a:pPr>
            <a:r>
              <a:rPr lang="da-DK" dirty="0" smtClean="0"/>
              <a:t>Omverden. </a:t>
            </a:r>
            <a:endParaRPr lang="da-DK" dirty="0"/>
          </a:p>
          <a:p>
            <a:pPr marL="914400" lvl="1" indent="-514350">
              <a:buFont typeface="+mj-lt"/>
              <a:buAutoNum type="arabicPeriod"/>
            </a:pPr>
            <a:r>
              <a:rPr lang="da-DK" dirty="0"/>
              <a:t>Formidling</a:t>
            </a:r>
            <a:r>
              <a:rPr lang="da-DK" dirty="0" smtClean="0"/>
              <a:t>.</a:t>
            </a:r>
            <a:endParaRPr lang="da-DK" dirty="0"/>
          </a:p>
          <a:p>
            <a:pPr marL="0" lvl="0" indent="0">
              <a:buNone/>
            </a:pPr>
            <a:endParaRPr lang="da-DK" dirty="0" smtClean="0"/>
          </a:p>
          <a:p>
            <a:r>
              <a:rPr lang="da-DK" sz="2800" dirty="0" smtClean="0"/>
              <a:t>2-4 elever samarbejder om projektet</a:t>
            </a:r>
          </a:p>
          <a:p>
            <a:endParaRPr lang="da-DK" sz="2800" dirty="0" smtClean="0"/>
          </a:p>
          <a:p>
            <a:r>
              <a:rPr lang="da-DK" sz="2800" dirty="0" smtClean="0"/>
              <a:t>Glimt fra sidste års vinderprojekt: </a:t>
            </a:r>
            <a:r>
              <a:rPr lang="da-DK" sz="2800" dirty="0" smtClean="0">
                <a:hlinkClick r:id="rId2"/>
              </a:rPr>
              <a:t>https</a:t>
            </a:r>
            <a:r>
              <a:rPr lang="da-DK" sz="2800" dirty="0">
                <a:hlinkClick r:id="rId2"/>
              </a:rPr>
              <a:t>://</a:t>
            </a:r>
            <a:r>
              <a:rPr lang="da-DK" sz="2800" dirty="0" smtClean="0">
                <a:hlinkClick r:id="rId2"/>
              </a:rPr>
              <a:t>www.youtube.com/watch?v=Px5PnbBEOlM</a:t>
            </a:r>
            <a:r>
              <a:rPr lang="da-DK" sz="2800" dirty="0" smtClean="0"/>
              <a:t> </a:t>
            </a:r>
            <a:endParaRPr lang="da-DK" sz="2800" dirty="0"/>
          </a:p>
          <a:p>
            <a:endParaRPr lang="da-DK"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81" t="27382" r="30837" b="9721"/>
          <a:stretch/>
        </p:blipFill>
        <p:spPr bwMode="auto">
          <a:xfrm>
            <a:off x="5220072" y="3089976"/>
            <a:ext cx="3528392" cy="332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99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0"/>
            <a:ext cx="8229600" cy="908720"/>
          </a:xfrm>
        </p:spPr>
        <p:txBody>
          <a:bodyPr>
            <a:normAutofit/>
          </a:bodyPr>
          <a:lstStyle/>
          <a:p>
            <a:r>
              <a:rPr lang="da-DK" sz="3600" b="1" dirty="0" smtClean="0"/>
              <a:t>Årets gang</a:t>
            </a:r>
            <a:endParaRPr lang="da-DK" sz="3600" b="1" dirty="0"/>
          </a:p>
        </p:txBody>
      </p:sp>
      <p:sp>
        <p:nvSpPr>
          <p:cNvPr id="2" name="Pladsholder til indhold 1"/>
          <p:cNvSpPr>
            <a:spLocks noGrp="1"/>
          </p:cNvSpPr>
          <p:nvPr>
            <p:ph idx="1"/>
          </p:nvPr>
        </p:nvSpPr>
        <p:spPr>
          <a:xfrm>
            <a:off x="457200" y="1426890"/>
            <a:ext cx="8579296" cy="5431110"/>
          </a:xfrm>
        </p:spPr>
        <p:txBody>
          <a:bodyPr>
            <a:normAutofit fontScale="77500" lnSpcReduction="20000"/>
          </a:bodyPr>
          <a:lstStyle/>
          <a:p>
            <a:pPr marL="514350" indent="-514350">
              <a:buFont typeface="+mj-lt"/>
              <a:buAutoNum type="arabicPeriod"/>
            </a:pPr>
            <a:r>
              <a:rPr lang="da-DK" u="sng" dirty="0" smtClean="0"/>
              <a:t>Opstart for deltagende lærere</a:t>
            </a:r>
            <a:r>
              <a:rPr lang="da-DK" dirty="0" smtClean="0"/>
              <a:t> – opstartsmøde samt info og sparring via Facebook og hjemmeside (september). </a:t>
            </a:r>
          </a:p>
          <a:p>
            <a:pPr marL="514350" indent="-514350">
              <a:buFont typeface="+mj-lt"/>
              <a:buAutoNum type="arabicPeriod"/>
            </a:pPr>
            <a:endParaRPr lang="da-DK" dirty="0"/>
          </a:p>
          <a:p>
            <a:pPr marL="514350" indent="-514350">
              <a:buFont typeface="+mj-lt"/>
              <a:buAutoNum type="arabicPeriod"/>
            </a:pPr>
            <a:r>
              <a:rPr lang="da-DK" dirty="0" smtClean="0"/>
              <a:t>Sidste frist for tilmelding af deltagende klasser 1. oktober</a:t>
            </a:r>
          </a:p>
          <a:p>
            <a:pPr marL="514350" indent="-514350">
              <a:buFont typeface="+mj-lt"/>
              <a:buAutoNum type="arabicPeriod"/>
            </a:pPr>
            <a:endParaRPr lang="da-DK" u="sng" dirty="0" smtClean="0"/>
          </a:p>
          <a:p>
            <a:pPr marL="514350" indent="-514350">
              <a:buFont typeface="+mj-lt"/>
              <a:buAutoNum type="arabicPeriod"/>
            </a:pPr>
            <a:r>
              <a:rPr lang="da-DK" u="sng" dirty="0" smtClean="0"/>
              <a:t>Inspirationsdage</a:t>
            </a:r>
            <a:r>
              <a:rPr lang="da-DK" dirty="0" smtClean="0"/>
              <a:t> (november-januar)</a:t>
            </a:r>
          </a:p>
          <a:p>
            <a:pPr marL="514350" indent="-514350">
              <a:buFont typeface="+mj-lt"/>
              <a:buAutoNum type="arabicPeriod"/>
            </a:pPr>
            <a:endParaRPr lang="da-DK" dirty="0" smtClean="0"/>
          </a:p>
          <a:p>
            <a:pPr marL="514350" indent="-514350">
              <a:buFont typeface="+mj-lt"/>
              <a:buAutoNum type="arabicPeriod"/>
            </a:pPr>
            <a:r>
              <a:rPr lang="da-DK" u="sng" dirty="0" smtClean="0"/>
              <a:t>Projektfase</a:t>
            </a:r>
            <a:r>
              <a:rPr lang="da-DK" dirty="0" smtClean="0"/>
              <a:t> (november/marts)</a:t>
            </a:r>
          </a:p>
          <a:p>
            <a:pPr marL="514350" indent="-514350">
              <a:buFont typeface="+mj-lt"/>
              <a:buAutoNum type="arabicPeriod"/>
            </a:pPr>
            <a:endParaRPr lang="da-DK" dirty="0" smtClean="0"/>
          </a:p>
          <a:p>
            <a:pPr marL="514350" indent="-514350">
              <a:buFont typeface="+mj-lt"/>
              <a:buAutoNum type="arabicPeriod"/>
            </a:pPr>
            <a:r>
              <a:rPr lang="da-DK" u="sng" dirty="0" smtClean="0"/>
              <a:t>Kåring af skolevindere</a:t>
            </a:r>
            <a:r>
              <a:rPr lang="da-DK" dirty="0" smtClean="0"/>
              <a:t> (medio/ultimo marts)</a:t>
            </a:r>
          </a:p>
          <a:p>
            <a:pPr marL="514350" indent="-514350">
              <a:buFont typeface="+mj-lt"/>
              <a:buAutoNum type="arabicPeriod"/>
            </a:pPr>
            <a:endParaRPr lang="da-DK" dirty="0" smtClean="0"/>
          </a:p>
          <a:p>
            <a:pPr marL="514350" indent="-514350">
              <a:buFont typeface="+mj-lt"/>
              <a:buAutoNum type="arabicPeriod"/>
            </a:pPr>
            <a:r>
              <a:rPr lang="da-DK" u="sng" dirty="0" smtClean="0"/>
              <a:t>Regionalfinaler</a:t>
            </a:r>
            <a:r>
              <a:rPr lang="da-DK" dirty="0" smtClean="0"/>
              <a:t> med de </a:t>
            </a:r>
            <a:r>
              <a:rPr lang="da-DK" dirty="0"/>
              <a:t>lokale skolevindere </a:t>
            </a:r>
            <a:r>
              <a:rPr lang="da-DK" dirty="0" smtClean="0"/>
              <a:t>(April)</a:t>
            </a:r>
          </a:p>
          <a:p>
            <a:pPr marL="514350" indent="-514350">
              <a:buFont typeface="+mj-lt"/>
              <a:buAutoNum type="arabicPeriod"/>
            </a:pPr>
            <a:endParaRPr lang="da-DK" dirty="0" smtClean="0"/>
          </a:p>
          <a:p>
            <a:pPr marL="514350" indent="-514350">
              <a:buFont typeface="+mj-lt"/>
              <a:buAutoNum type="arabicPeriod"/>
            </a:pPr>
            <a:r>
              <a:rPr lang="da-DK" u="sng" dirty="0" smtClean="0"/>
              <a:t>Landsfinale</a:t>
            </a:r>
            <a:r>
              <a:rPr lang="da-DK" dirty="0" smtClean="0"/>
              <a:t> </a:t>
            </a:r>
            <a:r>
              <a:rPr lang="da-DK" dirty="0"/>
              <a:t>på Christiansborg </a:t>
            </a:r>
            <a:r>
              <a:rPr lang="da-DK" dirty="0" smtClean="0"/>
              <a:t>(Maj)</a:t>
            </a:r>
            <a:endParaRPr lang="da-DK" dirty="0"/>
          </a:p>
          <a:p>
            <a:endParaRPr lang="da-DK"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88640"/>
            <a:ext cx="12382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5796136" y="3284984"/>
            <a:ext cx="3347864" cy="15121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5868144" y="3789040"/>
            <a:ext cx="3384376" cy="646331"/>
          </a:xfrm>
          <a:prstGeom prst="rect">
            <a:avLst/>
          </a:prstGeom>
          <a:noFill/>
        </p:spPr>
        <p:txBody>
          <a:bodyPr wrap="square" rtlCol="0">
            <a:spAutoFit/>
          </a:bodyPr>
          <a:lstStyle/>
          <a:p>
            <a:r>
              <a:rPr lang="da-DK" dirty="0">
                <a:solidFill>
                  <a:srgbClr val="FF0000"/>
                </a:solidFill>
              </a:rPr>
              <a:t>D</a:t>
            </a:r>
            <a:r>
              <a:rPr lang="da-DK" dirty="0" smtClean="0">
                <a:solidFill>
                  <a:srgbClr val="FF0000"/>
                </a:solidFill>
              </a:rPr>
              <a:t>u kan stadig nå det – mail til </a:t>
            </a:r>
            <a:r>
              <a:rPr lang="da-DK" dirty="0" smtClean="0">
                <a:solidFill>
                  <a:srgbClr val="FF0000"/>
                </a:solidFill>
                <a:hlinkClick r:id="rId3"/>
              </a:rPr>
              <a:t>samfundscup2009@gmail.com</a:t>
            </a:r>
            <a:r>
              <a:rPr lang="da-DK" dirty="0" smtClean="0">
                <a:solidFill>
                  <a:srgbClr val="FF0000"/>
                </a:solidFill>
              </a:rPr>
              <a:t> </a:t>
            </a:r>
            <a:endParaRPr lang="da-DK" dirty="0">
              <a:solidFill>
                <a:srgbClr val="FF0000"/>
              </a:solidFill>
            </a:endParaRPr>
          </a:p>
        </p:txBody>
      </p:sp>
    </p:spTree>
    <p:extLst>
      <p:ext uri="{BB962C8B-B14F-4D97-AF65-F5344CB8AC3E}">
        <p14:creationId xmlns:p14="http://schemas.microsoft.com/office/powerpoint/2010/main" val="195278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883" y="365127"/>
            <a:ext cx="8737819" cy="1325563"/>
          </a:xfrm>
        </p:spPr>
        <p:txBody>
          <a:bodyPr>
            <a:normAutofit/>
          </a:bodyPr>
          <a:lstStyle/>
          <a:p>
            <a:pPr algn="ctr"/>
            <a:r>
              <a:rPr lang="da-DK" sz="3600" b="1" dirty="0" smtClean="0"/>
              <a:t>Innovationsmetoder </a:t>
            </a:r>
            <a:br>
              <a:rPr lang="da-DK" sz="3600" b="1" dirty="0" smtClean="0"/>
            </a:br>
            <a:r>
              <a:rPr lang="da-DK" sz="3600" b="1" dirty="0" smtClean="0"/>
              <a:t>– mangfoldighed med fællestræk</a:t>
            </a:r>
            <a:endParaRPr lang="da-DK" sz="3600" b="1" dirty="0"/>
          </a:p>
        </p:txBody>
      </p:sp>
      <p:sp>
        <p:nvSpPr>
          <p:cNvPr id="4" name="Stribet højrepil 3"/>
          <p:cNvSpPr/>
          <p:nvPr/>
        </p:nvSpPr>
        <p:spPr>
          <a:xfrm>
            <a:off x="3202011" y="2780084"/>
            <a:ext cx="2482402" cy="10431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da-DK"/>
          </a:p>
        </p:txBody>
      </p:sp>
      <p:sp>
        <p:nvSpPr>
          <p:cNvPr id="6" name="Rektangel 5"/>
          <p:cNvSpPr/>
          <p:nvPr/>
        </p:nvSpPr>
        <p:spPr>
          <a:xfrm>
            <a:off x="439863" y="1988840"/>
            <a:ext cx="2390273" cy="3000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da-DK" dirty="0" smtClean="0"/>
              <a:t>Hackaton</a:t>
            </a:r>
          </a:p>
          <a:p>
            <a:pPr algn="ctr"/>
            <a:r>
              <a:rPr lang="da-DK" dirty="0" smtClean="0"/>
              <a:t>Me2</a:t>
            </a:r>
          </a:p>
          <a:p>
            <a:pPr algn="ctr"/>
            <a:r>
              <a:rPr lang="da-DK" dirty="0" smtClean="0"/>
              <a:t>KIE</a:t>
            </a:r>
          </a:p>
          <a:p>
            <a:pPr algn="ctr"/>
            <a:r>
              <a:rPr lang="da-DK" dirty="0" smtClean="0"/>
              <a:t>Index</a:t>
            </a:r>
          </a:p>
          <a:p>
            <a:pPr algn="ctr"/>
            <a:r>
              <a:rPr lang="da-DK" dirty="0" smtClean="0"/>
              <a:t>Skub</a:t>
            </a:r>
          </a:p>
          <a:p>
            <a:pPr algn="ctr"/>
            <a:r>
              <a:rPr lang="da-DK" dirty="0" err="1" smtClean="0"/>
              <a:t>Inno</a:t>
            </a:r>
            <a:r>
              <a:rPr lang="da-DK" dirty="0" smtClean="0"/>
              <a:t>-labs</a:t>
            </a:r>
          </a:p>
          <a:p>
            <a:pPr algn="ctr"/>
            <a:r>
              <a:rPr lang="da-DK" dirty="0" smtClean="0"/>
              <a:t>Den kreative platform</a:t>
            </a:r>
          </a:p>
          <a:p>
            <a:pPr algn="ctr"/>
            <a:r>
              <a:rPr lang="da-DK" dirty="0" smtClean="0"/>
              <a:t>Den sociale kabale</a:t>
            </a:r>
          </a:p>
        </p:txBody>
      </p:sp>
      <p:sp>
        <p:nvSpPr>
          <p:cNvPr id="7" name="Rektangel 6"/>
          <p:cNvSpPr/>
          <p:nvPr/>
        </p:nvSpPr>
        <p:spPr>
          <a:xfrm>
            <a:off x="6163313" y="1988840"/>
            <a:ext cx="2160240" cy="3000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da-DK" dirty="0" smtClean="0"/>
              <a:t>Handlings- og løsningskompetence: vi skaber social værdi på en ny måde</a:t>
            </a:r>
            <a:endParaRPr lang="da-DK" dirty="0"/>
          </a:p>
        </p:txBody>
      </p:sp>
    </p:spTree>
    <p:extLst>
      <p:ext uri="{BB962C8B-B14F-4D97-AF65-F5344CB8AC3E}">
        <p14:creationId xmlns:p14="http://schemas.microsoft.com/office/powerpoint/2010/main" val="221452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298" y="1196752"/>
            <a:ext cx="5406049" cy="4571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1" y="980728"/>
            <a:ext cx="4633888" cy="46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1015945" y="5949246"/>
            <a:ext cx="8128055" cy="892552"/>
          </a:xfrm>
          <a:prstGeom prst="rect">
            <a:avLst/>
          </a:prstGeom>
        </p:spPr>
        <p:txBody>
          <a:bodyPr wrap="square">
            <a:spAutoFit/>
          </a:bodyPr>
          <a:lstStyle/>
          <a:p>
            <a:r>
              <a:rPr lang="da-DK" sz="2600" dirty="0" smtClean="0"/>
              <a:t>Fordele vs. ulemper?</a:t>
            </a:r>
          </a:p>
          <a:p>
            <a:r>
              <a:rPr lang="da-DK" sz="2600" dirty="0" smtClean="0"/>
              <a:t>Erfaring med andre innovationsmetoder?</a:t>
            </a:r>
            <a:endParaRPr lang="da-DK" sz="2600" dirty="0"/>
          </a:p>
        </p:txBody>
      </p:sp>
      <p:sp>
        <p:nvSpPr>
          <p:cNvPr id="2" name="Titel 1"/>
          <p:cNvSpPr>
            <a:spLocks noGrp="1"/>
          </p:cNvSpPr>
          <p:nvPr>
            <p:ph type="title"/>
          </p:nvPr>
        </p:nvSpPr>
        <p:spPr/>
        <p:txBody>
          <a:bodyPr/>
          <a:lstStyle/>
          <a:p>
            <a:r>
              <a:rPr lang="da-DK" dirty="0" smtClean="0"/>
              <a:t>KIE-modellen vs. Index</a:t>
            </a:r>
            <a:endParaRPr lang="da-DK" dirty="0"/>
          </a:p>
        </p:txBody>
      </p:sp>
      <p:sp>
        <p:nvSpPr>
          <p:cNvPr id="3" name="Rektangel 2"/>
          <p:cNvSpPr/>
          <p:nvPr/>
        </p:nvSpPr>
        <p:spPr>
          <a:xfrm>
            <a:off x="4609810" y="5825945"/>
            <a:ext cx="4587090" cy="369332"/>
          </a:xfrm>
          <a:prstGeom prst="rect">
            <a:avLst/>
          </a:prstGeom>
        </p:spPr>
        <p:txBody>
          <a:bodyPr wrap="none">
            <a:spAutoFit/>
          </a:bodyPr>
          <a:lstStyle/>
          <a:p>
            <a:r>
              <a:rPr lang="da-DK" dirty="0">
                <a:hlinkClick r:id="rId5"/>
              </a:rPr>
              <a:t>http://www.designtoimprovelifeeducation.dk</a:t>
            </a:r>
            <a:r>
              <a:rPr lang="da-DK" dirty="0" smtClean="0">
                <a:hlinkClick r:id="rId5"/>
              </a:rPr>
              <a:t>/</a:t>
            </a:r>
            <a:r>
              <a:rPr lang="da-DK" dirty="0" smtClean="0"/>
              <a:t> </a:t>
            </a:r>
            <a:endParaRPr lang="da-DK" dirty="0"/>
          </a:p>
        </p:txBody>
      </p:sp>
      <p:sp>
        <p:nvSpPr>
          <p:cNvPr id="4" name="Rektangel 3"/>
          <p:cNvSpPr/>
          <p:nvPr/>
        </p:nvSpPr>
        <p:spPr>
          <a:xfrm>
            <a:off x="100408" y="5398824"/>
            <a:ext cx="3877728" cy="369332"/>
          </a:xfrm>
          <a:prstGeom prst="rect">
            <a:avLst/>
          </a:prstGeom>
        </p:spPr>
        <p:txBody>
          <a:bodyPr wrap="none">
            <a:spAutoFit/>
          </a:bodyPr>
          <a:lstStyle/>
          <a:p>
            <a:r>
              <a:rPr lang="da-DK" dirty="0">
                <a:hlinkClick r:id="rId6"/>
              </a:rPr>
              <a:t>http://</a:t>
            </a:r>
            <a:r>
              <a:rPr lang="da-DK" dirty="0" smtClean="0">
                <a:hlinkClick r:id="rId6"/>
              </a:rPr>
              <a:t>www.kie-modellen.dk/tool.html</a:t>
            </a:r>
            <a:r>
              <a:rPr lang="da-DK" dirty="0" smtClean="0"/>
              <a:t> </a:t>
            </a:r>
            <a:endParaRPr lang="da-DK" dirty="0"/>
          </a:p>
        </p:txBody>
      </p:sp>
    </p:spTree>
    <p:extLst>
      <p:ext uri="{BB962C8B-B14F-4D97-AF65-F5344CB8AC3E}">
        <p14:creationId xmlns:p14="http://schemas.microsoft.com/office/powerpoint/2010/main" val="3784179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0502" y="180643"/>
            <a:ext cx="4978896" cy="1143000"/>
          </a:xfrm>
        </p:spPr>
        <p:txBody>
          <a:bodyPr>
            <a:noAutofit/>
          </a:bodyPr>
          <a:lstStyle/>
          <a:p>
            <a:r>
              <a:rPr lang="da-DK" sz="3600" b="1" dirty="0" smtClean="0"/>
              <a:t>Innovation i </a:t>
            </a:r>
            <a:r>
              <a:rPr lang="da-DK" sz="3600" b="1" dirty="0"/>
              <a:t>praksis </a:t>
            </a:r>
            <a:r>
              <a:rPr lang="da-DK" sz="3600" b="1" dirty="0" smtClean="0"/>
              <a:t/>
            </a:r>
            <a:br>
              <a:rPr lang="da-DK" sz="3600" b="1" dirty="0" smtClean="0"/>
            </a:br>
            <a:r>
              <a:rPr lang="da-DK" sz="3600" b="1" dirty="0" smtClean="0"/>
              <a:t>- </a:t>
            </a:r>
            <a:r>
              <a:rPr lang="da-DK" sz="3600" b="1" dirty="0"/>
              <a:t>3s som </a:t>
            </a:r>
            <a:r>
              <a:rPr lang="da-DK" sz="3600" b="1" dirty="0" smtClean="0"/>
              <a:t>prøvekaniner?</a:t>
            </a:r>
            <a:endParaRPr lang="da-DK" sz="3600" b="1" dirty="0"/>
          </a:p>
        </p:txBody>
      </p:sp>
      <p:sp>
        <p:nvSpPr>
          <p:cNvPr id="3" name="Pladsholder til indhold 2"/>
          <p:cNvSpPr>
            <a:spLocks noGrp="1"/>
          </p:cNvSpPr>
          <p:nvPr>
            <p:ph idx="1"/>
          </p:nvPr>
        </p:nvSpPr>
        <p:spPr>
          <a:xfrm>
            <a:off x="457200" y="1600200"/>
            <a:ext cx="8592198" cy="4525963"/>
          </a:xfrm>
        </p:spPr>
        <p:txBody>
          <a:bodyPr/>
          <a:lstStyle/>
          <a:p>
            <a:endParaRPr lang="da-DK" dirty="0"/>
          </a:p>
          <a:p>
            <a:endParaRPr lang="da-DK"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97" t="17576" r="2728" b="15959"/>
          <a:stretch/>
        </p:blipFill>
        <p:spPr bwMode="auto">
          <a:xfrm>
            <a:off x="4860032" y="4149080"/>
            <a:ext cx="4189366" cy="238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394" r="2728" b="17373"/>
          <a:stretch/>
        </p:blipFill>
        <p:spPr bwMode="auto">
          <a:xfrm>
            <a:off x="21463" y="3496638"/>
            <a:ext cx="4200757"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66" t="17576" r="5606"/>
          <a:stretch/>
        </p:blipFill>
        <p:spPr bwMode="auto">
          <a:xfrm>
            <a:off x="4222220" y="1326231"/>
            <a:ext cx="4010891" cy="28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251520" y="1772816"/>
            <a:ext cx="3672408" cy="1477328"/>
          </a:xfrm>
          <a:prstGeom prst="rect">
            <a:avLst/>
          </a:prstGeom>
          <a:noFill/>
        </p:spPr>
        <p:txBody>
          <a:bodyPr wrap="square" rtlCol="0">
            <a:spAutoFit/>
          </a:bodyPr>
          <a:lstStyle/>
          <a:p>
            <a:r>
              <a:rPr lang="da-DK" b="1" dirty="0" smtClean="0"/>
              <a:t>Didaktisk benspænd:</a:t>
            </a:r>
          </a:p>
          <a:p>
            <a:pPr marL="285750" indent="-285750">
              <a:buFont typeface="Arial" panose="020B0604020202020204" pitchFamily="34" charset="0"/>
              <a:buChar char="•"/>
            </a:pPr>
            <a:r>
              <a:rPr lang="da-DK" dirty="0" smtClean="0"/>
              <a:t>Løsningsdimension i hvert forløb</a:t>
            </a:r>
          </a:p>
          <a:p>
            <a:pPr marL="285750" indent="-285750">
              <a:buFont typeface="Arial" panose="020B0604020202020204" pitchFamily="34" charset="0"/>
              <a:buChar char="•"/>
            </a:pPr>
            <a:r>
              <a:rPr lang="da-DK" dirty="0" smtClean="0"/>
              <a:t>Træning af innovative kompetencer via småøvelser</a:t>
            </a:r>
          </a:p>
          <a:p>
            <a:pPr marL="285750" indent="-285750">
              <a:buFont typeface="Arial" panose="020B0604020202020204" pitchFamily="34" charset="0"/>
              <a:buChar char="•"/>
            </a:pPr>
            <a:r>
              <a:rPr lang="da-DK" dirty="0" smtClean="0"/>
              <a:t>Hver lektion åbnes med en starter</a:t>
            </a:r>
            <a:endParaRPr lang="da-DK"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48680"/>
            <a:ext cx="2386524" cy="95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46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820472" cy="1143000"/>
          </a:xfrm>
        </p:spPr>
        <p:txBody>
          <a:bodyPr>
            <a:normAutofit/>
          </a:bodyPr>
          <a:lstStyle/>
          <a:p>
            <a:r>
              <a:rPr lang="da-DK" sz="3600" b="1" dirty="0" smtClean="0"/>
              <a:t>Muligheder og udfordringer- elevudsagn</a:t>
            </a:r>
            <a:endParaRPr lang="da-DK" sz="3600" b="1" dirty="0"/>
          </a:p>
        </p:txBody>
      </p:sp>
      <p:sp>
        <p:nvSpPr>
          <p:cNvPr id="7" name="Rektangel 6"/>
          <p:cNvSpPr/>
          <p:nvPr/>
        </p:nvSpPr>
        <p:spPr>
          <a:xfrm>
            <a:off x="268172" y="3613666"/>
            <a:ext cx="1925784" cy="369332"/>
          </a:xfrm>
          <a:prstGeom prst="rect">
            <a:avLst/>
          </a:prstGeom>
        </p:spPr>
        <p:txBody>
          <a:bodyPr wrap="none">
            <a:spAutoFit/>
          </a:bodyPr>
          <a:lstStyle/>
          <a:p>
            <a:r>
              <a:rPr lang="da-DK" dirty="0" smtClean="0">
                <a:solidFill>
                  <a:srgbClr val="00B050"/>
                </a:solidFill>
              </a:rPr>
              <a:t>Bliver </a:t>
            </a:r>
            <a:r>
              <a:rPr lang="da-DK" dirty="0">
                <a:solidFill>
                  <a:srgbClr val="00B050"/>
                </a:solidFill>
              </a:rPr>
              <a:t>ikke kedeligt</a:t>
            </a:r>
          </a:p>
        </p:txBody>
      </p:sp>
      <p:sp>
        <p:nvSpPr>
          <p:cNvPr id="8" name="Rektangel 7"/>
          <p:cNvSpPr/>
          <p:nvPr/>
        </p:nvSpPr>
        <p:spPr>
          <a:xfrm>
            <a:off x="583675" y="4612486"/>
            <a:ext cx="1389676" cy="369332"/>
          </a:xfrm>
          <a:prstGeom prst="rect">
            <a:avLst/>
          </a:prstGeom>
        </p:spPr>
        <p:txBody>
          <a:bodyPr wrap="none">
            <a:spAutoFit/>
          </a:bodyPr>
          <a:lstStyle/>
          <a:p>
            <a:r>
              <a:rPr lang="da-DK" dirty="0">
                <a:solidFill>
                  <a:srgbClr val="00B050"/>
                </a:solidFill>
              </a:rPr>
              <a:t>motiverende</a:t>
            </a:r>
          </a:p>
        </p:txBody>
      </p:sp>
      <p:sp>
        <p:nvSpPr>
          <p:cNvPr id="9" name="Rektangel 8"/>
          <p:cNvSpPr/>
          <p:nvPr/>
        </p:nvSpPr>
        <p:spPr>
          <a:xfrm>
            <a:off x="2193956" y="4151439"/>
            <a:ext cx="1391920" cy="369332"/>
          </a:xfrm>
          <a:prstGeom prst="rect">
            <a:avLst/>
          </a:prstGeom>
        </p:spPr>
        <p:txBody>
          <a:bodyPr wrap="none">
            <a:spAutoFit/>
          </a:bodyPr>
          <a:lstStyle/>
          <a:p>
            <a:r>
              <a:rPr lang="da-DK" dirty="0" smtClean="0">
                <a:solidFill>
                  <a:srgbClr val="00B050"/>
                </a:solidFill>
              </a:rPr>
              <a:t>Udfordrende</a:t>
            </a:r>
            <a:endParaRPr lang="da-DK" dirty="0">
              <a:solidFill>
                <a:srgbClr val="00B050"/>
              </a:solidFill>
            </a:endParaRPr>
          </a:p>
        </p:txBody>
      </p:sp>
      <p:sp>
        <p:nvSpPr>
          <p:cNvPr id="10" name="Rektangel 9"/>
          <p:cNvSpPr/>
          <p:nvPr/>
        </p:nvSpPr>
        <p:spPr>
          <a:xfrm>
            <a:off x="1233855" y="6043730"/>
            <a:ext cx="1010341" cy="369332"/>
          </a:xfrm>
          <a:prstGeom prst="rect">
            <a:avLst/>
          </a:prstGeom>
        </p:spPr>
        <p:txBody>
          <a:bodyPr wrap="none">
            <a:spAutoFit/>
          </a:bodyPr>
          <a:lstStyle/>
          <a:p>
            <a:r>
              <a:rPr lang="da-DK" dirty="0">
                <a:solidFill>
                  <a:srgbClr val="00B050"/>
                </a:solidFill>
              </a:rPr>
              <a:t>sjovere!!</a:t>
            </a:r>
          </a:p>
        </p:txBody>
      </p:sp>
      <p:sp>
        <p:nvSpPr>
          <p:cNvPr id="11" name="Rektangel 10"/>
          <p:cNvSpPr/>
          <p:nvPr/>
        </p:nvSpPr>
        <p:spPr>
          <a:xfrm>
            <a:off x="931046" y="5325038"/>
            <a:ext cx="2519408" cy="369332"/>
          </a:xfrm>
          <a:prstGeom prst="rect">
            <a:avLst/>
          </a:prstGeom>
        </p:spPr>
        <p:txBody>
          <a:bodyPr wrap="none">
            <a:spAutoFit/>
          </a:bodyPr>
          <a:lstStyle/>
          <a:p>
            <a:r>
              <a:rPr lang="da-DK" dirty="0">
                <a:solidFill>
                  <a:srgbClr val="00B050"/>
                </a:solidFill>
              </a:rPr>
              <a:t>mere </a:t>
            </a:r>
            <a:r>
              <a:rPr lang="da-DK" dirty="0" err="1">
                <a:solidFill>
                  <a:srgbClr val="00B050"/>
                </a:solidFill>
              </a:rPr>
              <a:t>selvstœndig</a:t>
            </a:r>
            <a:r>
              <a:rPr lang="da-DK" dirty="0">
                <a:solidFill>
                  <a:srgbClr val="00B050"/>
                </a:solidFill>
              </a:rPr>
              <a:t> </a:t>
            </a:r>
            <a:r>
              <a:rPr lang="da-DK" dirty="0" err="1">
                <a:solidFill>
                  <a:srgbClr val="00B050"/>
                </a:solidFill>
              </a:rPr>
              <a:t>lœring</a:t>
            </a:r>
            <a:endParaRPr lang="da-DK" dirty="0">
              <a:solidFill>
                <a:srgbClr val="00B050"/>
              </a:solidFill>
            </a:endParaRPr>
          </a:p>
        </p:txBody>
      </p:sp>
      <p:sp>
        <p:nvSpPr>
          <p:cNvPr id="12" name="Rektangel 11"/>
          <p:cNvSpPr/>
          <p:nvPr/>
        </p:nvSpPr>
        <p:spPr>
          <a:xfrm>
            <a:off x="4014192" y="5753581"/>
            <a:ext cx="4572000" cy="923330"/>
          </a:xfrm>
          <a:prstGeom prst="rect">
            <a:avLst/>
          </a:prstGeom>
        </p:spPr>
        <p:txBody>
          <a:bodyPr>
            <a:spAutoFit/>
          </a:bodyPr>
          <a:lstStyle/>
          <a:p>
            <a:r>
              <a:rPr lang="da-DK" dirty="0">
                <a:solidFill>
                  <a:srgbClr val="FF0000"/>
                </a:solidFill>
              </a:rPr>
              <a:t>bruge for meget tid på det udenom den egentlige </a:t>
            </a:r>
            <a:r>
              <a:rPr lang="da-DK" dirty="0" err="1">
                <a:solidFill>
                  <a:srgbClr val="FF0000"/>
                </a:solidFill>
              </a:rPr>
              <a:t>lœring</a:t>
            </a:r>
            <a:r>
              <a:rPr lang="da-DK" dirty="0">
                <a:solidFill>
                  <a:srgbClr val="FF0000"/>
                </a:solidFill>
              </a:rPr>
              <a:t>: fx hvis </a:t>
            </a:r>
            <a:r>
              <a:rPr lang="da-DK" dirty="0" smtClean="0">
                <a:solidFill>
                  <a:srgbClr val="FF0000"/>
                </a:solidFill>
              </a:rPr>
              <a:t>det </a:t>
            </a:r>
            <a:r>
              <a:rPr lang="da-DK" dirty="0" err="1">
                <a:solidFill>
                  <a:srgbClr val="FF0000"/>
                </a:solidFill>
              </a:rPr>
              <a:t>krœver</a:t>
            </a:r>
            <a:r>
              <a:rPr lang="da-DK" dirty="0">
                <a:solidFill>
                  <a:srgbClr val="FF0000"/>
                </a:solidFill>
              </a:rPr>
              <a:t> at man skal udenfor - der går meget tid med det</a:t>
            </a:r>
          </a:p>
        </p:txBody>
      </p:sp>
      <p:sp>
        <p:nvSpPr>
          <p:cNvPr id="13" name="Rektangel 12"/>
          <p:cNvSpPr/>
          <p:nvPr/>
        </p:nvSpPr>
        <p:spPr>
          <a:xfrm>
            <a:off x="6300192" y="5187717"/>
            <a:ext cx="1031308" cy="369332"/>
          </a:xfrm>
          <a:prstGeom prst="rect">
            <a:avLst/>
          </a:prstGeom>
        </p:spPr>
        <p:txBody>
          <a:bodyPr wrap="none">
            <a:spAutoFit/>
          </a:bodyPr>
          <a:lstStyle/>
          <a:p>
            <a:r>
              <a:rPr lang="da-DK" dirty="0">
                <a:solidFill>
                  <a:srgbClr val="FF0000"/>
                </a:solidFill>
              </a:rPr>
              <a:t>for flyvsk</a:t>
            </a:r>
          </a:p>
        </p:txBody>
      </p:sp>
      <p:sp>
        <p:nvSpPr>
          <p:cNvPr id="14" name="Rektangel 13"/>
          <p:cNvSpPr/>
          <p:nvPr/>
        </p:nvSpPr>
        <p:spPr>
          <a:xfrm>
            <a:off x="4427984" y="4508936"/>
            <a:ext cx="4572000" cy="646331"/>
          </a:xfrm>
          <a:prstGeom prst="rect">
            <a:avLst/>
          </a:prstGeom>
        </p:spPr>
        <p:txBody>
          <a:bodyPr>
            <a:spAutoFit/>
          </a:bodyPr>
          <a:lstStyle/>
          <a:p>
            <a:r>
              <a:rPr lang="da-DK" dirty="0">
                <a:solidFill>
                  <a:srgbClr val="FF0000"/>
                </a:solidFill>
              </a:rPr>
              <a:t>for </a:t>
            </a:r>
            <a:r>
              <a:rPr lang="da-DK" dirty="0" err="1">
                <a:solidFill>
                  <a:srgbClr val="FF0000"/>
                </a:solidFill>
              </a:rPr>
              <a:t>svœrt</a:t>
            </a:r>
            <a:r>
              <a:rPr lang="da-DK" dirty="0">
                <a:solidFill>
                  <a:srgbClr val="FF0000"/>
                </a:solidFill>
              </a:rPr>
              <a:t> at gennemskue - for "</a:t>
            </a:r>
            <a:r>
              <a:rPr lang="da-DK" dirty="0" err="1">
                <a:solidFill>
                  <a:srgbClr val="FF0000"/>
                </a:solidFill>
              </a:rPr>
              <a:t>try</a:t>
            </a:r>
            <a:r>
              <a:rPr lang="da-DK" dirty="0">
                <a:solidFill>
                  <a:srgbClr val="FF0000"/>
                </a:solidFill>
              </a:rPr>
              <a:t> </a:t>
            </a:r>
            <a:r>
              <a:rPr lang="da-DK" dirty="0" err="1">
                <a:solidFill>
                  <a:srgbClr val="FF0000"/>
                </a:solidFill>
              </a:rPr>
              <a:t>hard</a:t>
            </a:r>
            <a:r>
              <a:rPr lang="da-DK" dirty="0">
                <a:solidFill>
                  <a:srgbClr val="FF0000"/>
                </a:solidFill>
              </a:rPr>
              <a:t>" og for lidt ind til benet</a:t>
            </a:r>
          </a:p>
        </p:txBody>
      </p:sp>
      <p:sp>
        <p:nvSpPr>
          <p:cNvPr id="15" name="Rektangel 14"/>
          <p:cNvSpPr/>
          <p:nvPr/>
        </p:nvSpPr>
        <p:spPr>
          <a:xfrm>
            <a:off x="4284278" y="3966773"/>
            <a:ext cx="4559390" cy="369332"/>
          </a:xfrm>
          <a:prstGeom prst="rect">
            <a:avLst/>
          </a:prstGeom>
        </p:spPr>
        <p:txBody>
          <a:bodyPr wrap="none">
            <a:spAutoFit/>
          </a:bodyPr>
          <a:lstStyle/>
          <a:p>
            <a:r>
              <a:rPr lang="da-DK" dirty="0">
                <a:solidFill>
                  <a:srgbClr val="FF0000"/>
                </a:solidFill>
              </a:rPr>
              <a:t>manglende fokus på samfundsfaglige begreber</a:t>
            </a:r>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23407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Pladsholder til indhold 4"/>
          <p:cNvSpPr>
            <a:spLocks noGrp="1"/>
          </p:cNvSpPr>
          <p:nvPr>
            <p:ph idx="1"/>
          </p:nvPr>
        </p:nvSpPr>
        <p:spPr>
          <a:xfrm>
            <a:off x="4572000" y="908720"/>
            <a:ext cx="4415408" cy="4592113"/>
          </a:xfrm>
        </p:spPr>
        <p:txBody>
          <a:bodyPr>
            <a:normAutofit/>
          </a:bodyPr>
          <a:lstStyle/>
          <a:p>
            <a:pPr marL="457200" lvl="1" indent="0">
              <a:buFont typeface="Arial" panose="020B0604020202020204" pitchFamily="34" charset="0"/>
              <a:buNone/>
              <a:defRPr/>
            </a:pPr>
            <a:r>
              <a:rPr lang="da-DK" altLang="da-DK" sz="1800" b="1" dirty="0" smtClean="0"/>
              <a:t>Pointer:</a:t>
            </a:r>
          </a:p>
          <a:p>
            <a:pPr lvl="1">
              <a:buFont typeface="Arial" panose="020B0604020202020204" pitchFamily="34" charset="0"/>
              <a:buChar char="•"/>
              <a:defRPr/>
            </a:pPr>
            <a:r>
              <a:rPr lang="da-DK" altLang="da-DK" sz="1800" dirty="0" smtClean="0"/>
              <a:t>Innovation i samfundsfag er et givtigt didaktisk greb</a:t>
            </a:r>
          </a:p>
          <a:p>
            <a:pPr lvl="1">
              <a:buFont typeface="Arial" panose="020B0604020202020204" pitchFamily="34" charset="0"/>
              <a:buChar char="•"/>
              <a:defRPr/>
            </a:pPr>
            <a:endParaRPr lang="da-DK" altLang="da-DK" sz="1800" dirty="0" smtClean="0"/>
          </a:p>
          <a:p>
            <a:pPr lvl="1">
              <a:buFont typeface="Arial" panose="020B0604020202020204" pitchFamily="34" charset="0"/>
              <a:buChar char="•"/>
              <a:defRPr/>
            </a:pPr>
            <a:r>
              <a:rPr lang="da-DK" altLang="da-DK" sz="1800" dirty="0" smtClean="0"/>
              <a:t>Innovation giver udfordringer i </a:t>
            </a:r>
            <a:r>
              <a:rPr lang="da-DK" altLang="da-DK" sz="1800" dirty="0" err="1" smtClean="0"/>
              <a:t>fht</a:t>
            </a:r>
            <a:r>
              <a:rPr lang="da-DK" altLang="da-DK" sz="1800" dirty="0" smtClean="0"/>
              <a:t>. lærerollen</a:t>
            </a:r>
          </a:p>
          <a:p>
            <a:pPr lvl="1">
              <a:buFont typeface="Arial" panose="020B0604020202020204" pitchFamily="34" charset="0"/>
              <a:buChar char="•"/>
              <a:defRPr/>
            </a:pPr>
            <a:endParaRPr lang="da-DK" altLang="da-DK" sz="1800" dirty="0"/>
          </a:p>
          <a:p>
            <a:pPr lvl="1">
              <a:buFont typeface="Arial" panose="020B0604020202020204" pitchFamily="34" charset="0"/>
              <a:buChar char="•"/>
              <a:defRPr/>
            </a:pPr>
            <a:r>
              <a:rPr lang="da-DK" altLang="da-DK" sz="1800" dirty="0" smtClean="0"/>
              <a:t>Innovation har en indbygget progression: træning af innovative kompetencer vs. innovationsprojekter</a:t>
            </a:r>
          </a:p>
          <a:p>
            <a:pPr lvl="1">
              <a:buFont typeface="Arial" panose="020B0604020202020204" pitchFamily="34" charset="0"/>
              <a:buChar char="•"/>
              <a:defRPr/>
            </a:pPr>
            <a:endParaRPr lang="da-DK" altLang="da-DK" sz="1800" dirty="0" smtClean="0"/>
          </a:p>
          <a:p>
            <a:pPr lvl="1">
              <a:buFont typeface="Arial" panose="020B0604020202020204" pitchFamily="34" charset="0"/>
              <a:buChar char="•"/>
              <a:defRPr/>
            </a:pPr>
            <a:r>
              <a:rPr lang="da-DK" altLang="da-DK" sz="1800" dirty="0" smtClean="0"/>
              <a:t>Innovation giver udfordringer </a:t>
            </a:r>
            <a:r>
              <a:rPr lang="da-DK" altLang="da-DK" sz="1800" dirty="0" err="1" smtClean="0"/>
              <a:t>ifht</a:t>
            </a:r>
            <a:r>
              <a:rPr lang="da-DK" altLang="da-DK" sz="1800" dirty="0" smtClean="0"/>
              <a:t>. bedømmelse</a:t>
            </a:r>
          </a:p>
          <a:p>
            <a:pPr lvl="1">
              <a:buFont typeface="Arial" panose="020B0604020202020204" pitchFamily="34" charset="0"/>
              <a:buChar char="•"/>
              <a:defRPr/>
            </a:pPr>
            <a:endParaRPr lang="da-DK" altLang="da-DK" sz="1800" dirty="0" smtClean="0"/>
          </a:p>
        </p:txBody>
      </p:sp>
      <p:sp>
        <p:nvSpPr>
          <p:cNvPr id="5125" name="Titel 1"/>
          <p:cNvSpPr>
            <a:spLocks noGrp="1"/>
          </p:cNvSpPr>
          <p:nvPr>
            <p:ph type="title"/>
          </p:nvPr>
        </p:nvSpPr>
        <p:spPr>
          <a:xfrm>
            <a:off x="228600" y="228600"/>
            <a:ext cx="8229600" cy="762000"/>
          </a:xfrm>
        </p:spPr>
        <p:txBody>
          <a:bodyPr>
            <a:normAutofit/>
          </a:bodyPr>
          <a:lstStyle/>
          <a:p>
            <a:pPr algn="ctr"/>
            <a:r>
              <a:rPr lang="da-DK" altLang="da-DK" sz="3600" dirty="0" smtClean="0"/>
              <a:t>Introduktion</a:t>
            </a:r>
          </a:p>
        </p:txBody>
      </p:sp>
      <p:sp>
        <p:nvSpPr>
          <p:cNvPr id="5126" name="Pladsholder til indhold 4"/>
          <p:cNvSpPr txBox="1">
            <a:spLocks/>
          </p:cNvSpPr>
          <p:nvPr/>
        </p:nvSpPr>
        <p:spPr bwMode="auto">
          <a:xfrm>
            <a:off x="301824" y="980728"/>
            <a:ext cx="4486200" cy="496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da-DK" altLang="da-DK" sz="1800" b="1" dirty="0" smtClean="0"/>
              <a:t>Præsentation:</a:t>
            </a:r>
            <a:endParaRPr lang="da-DK" altLang="da-DK" sz="1800" b="1" dirty="0"/>
          </a:p>
          <a:p>
            <a:pPr marL="285750" indent="-285750"/>
            <a:r>
              <a:rPr lang="da-DK" altLang="da-DK" sz="1800" dirty="0" smtClean="0"/>
              <a:t>Ditte </a:t>
            </a:r>
            <a:r>
              <a:rPr lang="da-DK" altLang="da-DK" sz="1800" dirty="0"/>
              <a:t>Nørtoft Nielsen, lektor i samfundsfag og engelsk på Aarhus Katedralskole</a:t>
            </a:r>
          </a:p>
          <a:p>
            <a:pPr marL="285750" indent="-285750"/>
            <a:r>
              <a:rPr lang="da-DK" altLang="da-DK" sz="1800" dirty="0" smtClean="0"/>
              <a:t>Næstformand </a:t>
            </a:r>
            <a:r>
              <a:rPr lang="da-DK" altLang="da-DK" sz="1800" dirty="0"/>
              <a:t>i FALS</a:t>
            </a:r>
          </a:p>
          <a:p>
            <a:pPr marL="285750" indent="-285750"/>
            <a:r>
              <a:rPr lang="da-DK" altLang="da-DK" sz="1800" dirty="0" err="1"/>
              <a:t>SamfundsCup</a:t>
            </a:r>
            <a:r>
              <a:rPr lang="da-DK" altLang="da-DK" sz="1800" dirty="0"/>
              <a:t>-projektkoordinator</a:t>
            </a:r>
          </a:p>
          <a:p>
            <a:pPr marL="285750" indent="-285750"/>
            <a:r>
              <a:rPr lang="da-DK" sz="1800" dirty="0" smtClean="0"/>
              <a:t>To </a:t>
            </a:r>
            <a:r>
              <a:rPr lang="da-DK" sz="1800" dirty="0"/>
              <a:t>UVM-udviklingskurser om udvikling af innovative </a:t>
            </a:r>
            <a:r>
              <a:rPr lang="da-DK" sz="1800" dirty="0" smtClean="0"/>
              <a:t>kompetencer i samfundsfag</a:t>
            </a:r>
          </a:p>
          <a:p>
            <a:pPr marL="285750" indent="-285750"/>
            <a:r>
              <a:rPr lang="da-DK" sz="1800" dirty="0" smtClean="0"/>
              <a:t>Konferencer om "Innovation </a:t>
            </a:r>
            <a:r>
              <a:rPr lang="da-DK" sz="1800" dirty="0"/>
              <a:t>i </a:t>
            </a:r>
            <a:r>
              <a:rPr lang="da-DK" sz="1800" dirty="0" smtClean="0"/>
              <a:t>fagene”</a:t>
            </a:r>
          </a:p>
          <a:p>
            <a:pPr marL="285750" indent="-285750"/>
            <a:r>
              <a:rPr lang="da-DK" altLang="da-DK" sz="1800" dirty="0" smtClean="0"/>
              <a:t>Undervisning på fagdidaktisk kursus</a:t>
            </a:r>
          </a:p>
          <a:p>
            <a:pPr marL="285750" indent="-285750"/>
            <a:r>
              <a:rPr lang="da-DK" altLang="da-DK" sz="1800" dirty="0" smtClean="0"/>
              <a:t>Praksiserfaring i egne klasser</a:t>
            </a:r>
          </a:p>
          <a:p>
            <a:pPr marL="285750" indent="-285750"/>
            <a:endParaRPr lang="da-DK" altLang="da-DK" sz="1800" dirty="0"/>
          </a:p>
          <a:p>
            <a:pPr marL="285750" indent="-285750"/>
            <a:endParaRPr lang="da-DK" altLang="da-DK" sz="1800" dirty="0" smtClean="0"/>
          </a:p>
        </p:txBody>
      </p:sp>
    </p:spTree>
    <p:extLst>
      <p:ext uri="{BB962C8B-B14F-4D97-AF65-F5344CB8AC3E}">
        <p14:creationId xmlns:p14="http://schemas.microsoft.com/office/powerpoint/2010/main" val="386109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Starter</a:t>
            </a:r>
            <a:endParaRPr lang="da-DK" dirty="0"/>
          </a:p>
        </p:txBody>
      </p:sp>
      <p:sp>
        <p:nvSpPr>
          <p:cNvPr id="5" name="Rektangel 4"/>
          <p:cNvSpPr/>
          <p:nvPr/>
        </p:nvSpPr>
        <p:spPr>
          <a:xfrm>
            <a:off x="539552" y="1381418"/>
            <a:ext cx="5121274" cy="461665"/>
          </a:xfrm>
          <a:prstGeom prst="rect">
            <a:avLst/>
          </a:prstGeom>
        </p:spPr>
        <p:txBody>
          <a:bodyPr wrap="none">
            <a:spAutoFit/>
          </a:bodyPr>
          <a:lstStyle/>
          <a:p>
            <a:r>
              <a:rPr lang="da-DK" sz="2400" b="1" dirty="0"/>
              <a:t>Seks år der forandrede statsministeren</a:t>
            </a:r>
            <a:endParaRPr lang="da-DK" sz="2400" dirty="0"/>
          </a:p>
        </p:txBody>
      </p:sp>
      <p:sp>
        <p:nvSpPr>
          <p:cNvPr id="6" name="Tekstboks 5"/>
          <p:cNvSpPr txBox="1"/>
          <p:nvPr/>
        </p:nvSpPr>
        <p:spPr>
          <a:xfrm>
            <a:off x="5796136" y="3381092"/>
            <a:ext cx="3224724" cy="1200329"/>
          </a:xfrm>
          <a:prstGeom prst="rect">
            <a:avLst/>
          </a:prstGeom>
          <a:noFill/>
        </p:spPr>
        <p:txBody>
          <a:bodyPr wrap="square" rtlCol="0">
            <a:spAutoFit/>
          </a:bodyPr>
          <a:lstStyle/>
          <a:p>
            <a:pPr marL="285750" indent="-285750">
              <a:buFont typeface="Arial" panose="020B0604020202020204" pitchFamily="34" charset="0"/>
              <a:buChar char="•"/>
            </a:pPr>
            <a:r>
              <a:rPr lang="da-DK" b="1" dirty="0" smtClean="0"/>
              <a:t>Hvem er afbilledet?</a:t>
            </a:r>
          </a:p>
          <a:p>
            <a:pPr marL="285750" indent="-285750">
              <a:buFont typeface="Arial" panose="020B0604020202020204" pitchFamily="34" charset="0"/>
              <a:buChar char="•"/>
            </a:pPr>
            <a:r>
              <a:rPr lang="da-DK" b="1" dirty="0" smtClean="0"/>
              <a:t>Hvilken konkret begivenhed?</a:t>
            </a:r>
          </a:p>
          <a:p>
            <a:pPr marL="285750" indent="-285750">
              <a:buFont typeface="Arial" panose="020B0604020202020204" pitchFamily="34" charset="0"/>
              <a:buChar char="•"/>
            </a:pPr>
            <a:r>
              <a:rPr lang="da-DK" b="1" dirty="0" smtClean="0"/>
              <a:t>Hvad siger den mere generelt om politik?</a:t>
            </a:r>
            <a:endParaRPr lang="da-DK" b="1" dirty="0"/>
          </a:p>
        </p:txBody>
      </p:sp>
      <p:sp>
        <p:nvSpPr>
          <p:cNvPr id="3" name="Pladsholder til indhold 2"/>
          <p:cNvSpPr>
            <a:spLocks noGrp="1"/>
          </p:cNvSpPr>
          <p:nvPr>
            <p:ph idx="1"/>
          </p:nvPr>
        </p:nvSpPr>
        <p:spPr/>
        <p:txBody>
          <a:bodyPr/>
          <a:lstStyle/>
          <a:p>
            <a:endParaRPr lang="da-DK" dirty="0" smtClean="0"/>
          </a:p>
          <a:p>
            <a:endParaRPr lang="da-DK" dirty="0"/>
          </a:p>
          <a:p>
            <a:r>
              <a:rPr lang="da-DK" dirty="0" smtClean="0"/>
              <a:t>[Roald Als tegning med </a:t>
            </a:r>
            <a:br>
              <a:rPr lang="da-DK" dirty="0" smtClean="0"/>
            </a:br>
            <a:r>
              <a:rPr lang="da-DK" dirty="0" smtClean="0"/>
              <a:t>Lars Løkke]</a:t>
            </a:r>
            <a:endParaRPr lang="da-DK" dirty="0"/>
          </a:p>
        </p:txBody>
      </p:sp>
    </p:spTree>
    <p:extLst>
      <p:ext uri="{BB962C8B-B14F-4D97-AF65-F5344CB8AC3E}">
        <p14:creationId xmlns:p14="http://schemas.microsoft.com/office/powerpoint/2010/main" val="118564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274638"/>
            <a:ext cx="6707088" cy="1143000"/>
          </a:xfrm>
        </p:spPr>
        <p:txBody>
          <a:bodyPr>
            <a:normAutofit/>
          </a:bodyPr>
          <a:lstStyle/>
          <a:p>
            <a:r>
              <a:rPr lang="da-DK" sz="3600" b="1" dirty="0" smtClean="0"/>
              <a:t>3s og </a:t>
            </a:r>
            <a:r>
              <a:rPr lang="da-DK" sz="3600" b="1" dirty="0" err="1" smtClean="0"/>
              <a:t>SamfundsCup</a:t>
            </a:r>
            <a:endParaRPr lang="da-DK" sz="3600" b="1" dirty="0"/>
          </a:p>
        </p:txBody>
      </p:sp>
      <p:sp>
        <p:nvSpPr>
          <p:cNvPr id="3" name="Pladsholder til indhold 2"/>
          <p:cNvSpPr>
            <a:spLocks noGrp="1"/>
          </p:cNvSpPr>
          <p:nvPr>
            <p:ph idx="1"/>
          </p:nvPr>
        </p:nvSpPr>
        <p:spPr>
          <a:xfrm>
            <a:off x="457200" y="1600200"/>
            <a:ext cx="8229600" cy="4997152"/>
          </a:xfrm>
        </p:spPr>
        <p:txBody>
          <a:bodyPr>
            <a:normAutofit fontScale="92500" lnSpcReduction="20000"/>
          </a:bodyPr>
          <a:lstStyle/>
          <a:p>
            <a:r>
              <a:rPr lang="da-DK" dirty="0" smtClean="0"/>
              <a:t>1.g – Demokrati</a:t>
            </a:r>
          </a:p>
          <a:p>
            <a:pPr lvl="1"/>
            <a:r>
              <a:rPr lang="da-DK" dirty="0" smtClean="0"/>
              <a:t>inspirationsdag med andre gymnasier</a:t>
            </a:r>
          </a:p>
          <a:p>
            <a:pPr lvl="1"/>
            <a:r>
              <a:rPr lang="da-DK" dirty="0" smtClean="0"/>
              <a:t> 4 projektworkshops</a:t>
            </a:r>
          </a:p>
          <a:p>
            <a:pPr lvl="1"/>
            <a:r>
              <a:rPr lang="da-DK" dirty="0" smtClean="0"/>
              <a:t>Projekt i grupper =&gt; Skriftlig aflevering (notat)</a:t>
            </a:r>
          </a:p>
          <a:p>
            <a:r>
              <a:rPr lang="da-DK" dirty="0" smtClean="0"/>
              <a:t>2.g – Velfærd</a:t>
            </a:r>
          </a:p>
          <a:p>
            <a:pPr lvl="1"/>
            <a:r>
              <a:rPr lang="da-DK" dirty="0" smtClean="0"/>
              <a:t>Klassisk velfærdsforløb – Velfærdsstatens fremtid?</a:t>
            </a:r>
          </a:p>
          <a:p>
            <a:pPr lvl="1"/>
            <a:r>
              <a:rPr lang="da-DK" dirty="0" smtClean="0"/>
              <a:t>Lokal inspirationsdag</a:t>
            </a:r>
          </a:p>
          <a:p>
            <a:pPr lvl="1"/>
            <a:r>
              <a:rPr lang="da-DK" dirty="0" smtClean="0"/>
              <a:t>Skriftlig aflevering (notat)</a:t>
            </a:r>
          </a:p>
          <a:p>
            <a:r>
              <a:rPr lang="da-DK" dirty="0" smtClean="0"/>
              <a:t>3.g – Konflikter</a:t>
            </a:r>
          </a:p>
          <a:p>
            <a:pPr lvl="1"/>
            <a:r>
              <a:rPr lang="da-DK" dirty="0" smtClean="0"/>
              <a:t>Udvikle og afvikle inspirationsdag</a:t>
            </a:r>
          </a:p>
          <a:p>
            <a:pPr lvl="1"/>
            <a:r>
              <a:rPr lang="da-DK" dirty="0" smtClean="0"/>
              <a:t>Projektkonsulenter</a:t>
            </a:r>
          </a:p>
          <a:p>
            <a:pPr lvl="1"/>
            <a:r>
              <a:rPr lang="da-DK" dirty="0" smtClean="0"/>
              <a:t>Dommerpanel</a:t>
            </a:r>
          </a:p>
          <a:p>
            <a:pPr marL="0" indent="0">
              <a:buNone/>
            </a:pPr>
            <a:endParaRPr lang="da-DK" dirty="0"/>
          </a:p>
        </p:txBody>
      </p:sp>
    </p:spTree>
    <p:extLst>
      <p:ext uri="{BB962C8B-B14F-4D97-AF65-F5344CB8AC3E}">
        <p14:creationId xmlns:p14="http://schemas.microsoft.com/office/powerpoint/2010/main" val="34408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Mangfoldighed af småøvelser</a:t>
            </a:r>
            <a:endParaRPr lang="da-DK" sz="3600" b="1" dirty="0"/>
          </a:p>
        </p:txBody>
      </p:sp>
      <p:sp>
        <p:nvSpPr>
          <p:cNvPr id="3" name="Pladsholder til indhold 2"/>
          <p:cNvSpPr>
            <a:spLocks noGrp="1"/>
          </p:cNvSpPr>
          <p:nvPr>
            <p:ph idx="1"/>
          </p:nvPr>
        </p:nvSpPr>
        <p:spPr>
          <a:xfrm>
            <a:off x="107504" y="1600200"/>
            <a:ext cx="8856984" cy="4525963"/>
          </a:xfrm>
        </p:spPr>
        <p:txBody>
          <a:bodyPr>
            <a:normAutofit/>
          </a:bodyPr>
          <a:lstStyle/>
          <a:p>
            <a:pPr marL="457200" lvl="1" indent="0">
              <a:buNone/>
            </a:pPr>
            <a:r>
              <a:rPr lang="da-DK" sz="2600" b="1" dirty="0"/>
              <a:t>Innovative småøvelser - træning af innovative kompetencer</a:t>
            </a:r>
            <a:endParaRPr lang="da-DK" sz="2600" dirty="0"/>
          </a:p>
          <a:p>
            <a:pPr lvl="1"/>
            <a:r>
              <a:rPr lang="da-DK" sz="2600" dirty="0"/>
              <a:t>Brain </a:t>
            </a:r>
            <a:r>
              <a:rPr lang="da-DK" sz="2600" dirty="0" err="1"/>
              <a:t>boosters</a:t>
            </a:r>
            <a:r>
              <a:rPr lang="da-DK" sz="2600" dirty="0"/>
              <a:t> – identifikation og refleksion over problemer</a:t>
            </a:r>
          </a:p>
          <a:p>
            <a:pPr lvl="1"/>
            <a:r>
              <a:rPr lang="da-DK" sz="2600" dirty="0" smtClean="0"/>
              <a:t>Netværkskompetencer</a:t>
            </a:r>
          </a:p>
          <a:p>
            <a:pPr lvl="1"/>
            <a:r>
              <a:rPr lang="da-DK" sz="2600" dirty="0" err="1"/>
              <a:t>Pitching</a:t>
            </a:r>
            <a:r>
              <a:rPr lang="da-DK" sz="2600" dirty="0"/>
              <a:t> </a:t>
            </a:r>
          </a:p>
          <a:p>
            <a:pPr marL="457200" lvl="1" indent="0">
              <a:buNone/>
            </a:pPr>
            <a:endParaRPr lang="da-DK" sz="2600" dirty="0"/>
          </a:p>
          <a:p>
            <a:endParaRPr lang="da-DK" sz="2600" dirty="0" smtClean="0"/>
          </a:p>
          <a:p>
            <a:pPr marL="0" indent="0">
              <a:buNone/>
            </a:pPr>
            <a:endParaRPr lang="da-DK" sz="2600" dirty="0"/>
          </a:p>
        </p:txBody>
      </p:sp>
    </p:spTree>
    <p:extLst>
      <p:ext uri="{BB962C8B-B14F-4D97-AF65-F5344CB8AC3E}">
        <p14:creationId xmlns:p14="http://schemas.microsoft.com/office/powerpoint/2010/main" val="12669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dsholder til indhold 2"/>
          <p:cNvSpPr txBox="1">
            <a:spLocks/>
          </p:cNvSpPr>
          <p:nvPr/>
        </p:nvSpPr>
        <p:spPr>
          <a:xfrm>
            <a:off x="-1" y="901522"/>
            <a:ext cx="9144001" cy="5834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a-DK" dirty="0" smtClean="0"/>
              <a:t>Kig på billederne: Hvilke konflikter kommer du til at tænke på?</a:t>
            </a:r>
          </a:p>
          <a:p>
            <a:endParaRPr lang="da-DK" dirty="0"/>
          </a:p>
        </p:txBody>
      </p:sp>
      <p:sp>
        <p:nvSpPr>
          <p:cNvPr id="4" name="AutoShape 2" descr="data:image/jpeg;base64,/9j/4AAQSkZJRgABAQAAAQABAAD/2wCEAAkGBhQSERQUEhQVFBQWGBYYFxgVGBsYGBobFRgYHxYdGxgYGycgGhkkHRYWHy8gIycpLiwtHx4xNTAqNSYrLCkBCQoKDgwOGg8PGiwkHCQsLCkuKS4wKio1KikpLCkpLCwsKiwpKSwsLCksLCksLCwsKSkpKSwuLCwpKSwpLCwsKf/AABEIAMoA+QMBIgACEQEDEQH/xAAcAAEAAgMBAQEAAAAAAAAAAAAABQYEBwgDAQL/xABQEAACAQMCBAMFBAUFDQYHAQABAgMABBESIQUGEzEiQVEHFDJhcSOBkaFCUnKCsRUWM2LRCBckVHODkpOywdLh8DVThKK0wkNEY6SzxPE0/8QAGgEBAAMBAQEAAAAAAAAAAAAAAAECAwQFBv/EAC4RAQACAgEDAQYEBwAAAAAAAAABAgMREgQhMUEiUWFxgfAFExShMkKRwdHh8f/aAAwDAQACEQMRAD8A3jSlKBSlKBSlKBSlKBSlKBSleN3eJEjPK6xooyzOwVQPmx2FB7Uqvxc29b//AB2806ntKw6MH3PLhnHzjRxXt17/ACPsbTGdx15c4x+t7vuc/IUE1SoOS64gO0Fow9PeZVP4+7EflXh/Oe4T+m4fcj1MDQzr+AkWT/yUFjpVfi59si2l5xA5/RuVe3Y/QTqufuzU+jggEHIPYjtQfaUpQKUpQKUpQKUpQKUpQKUpQKUpQKUpQKUpQKUpQKUpQKUpQV/mfmcwNHb26Ca8nz0oycKqj4pZSN1iX8WOw37YS8MtopY34jdRz3WQ0fWZURCThehbk4XfbX4nPm3p4ezuITm64i4y9zNIsZPdYIGMcaD03RmOO5I9KyebeHXE0gjjMaRtHnWxAZWjYnsBqYEtH22XGT5AhM2PMdvMEMMyShyyqY/GMoMtkrkKAMbnA3UdyM/LzmW3iUs8gwshibAJw4XUQQB5Lv8ASqC1glqbQtxGERgojhrieHUtsZUl0O07ZAaRAYyQuU2xk1NcU5chnlNyt0BDcGDQFxIhl6kWt1ZTjLxW8cXoPEd9RBCzjjkRgacE9NdYO2/gco237Smo5ub0eVYIVLzMZNjgBVguRDKSc9/6R1HmEPaoXhXC7N7O6t4bmSYTEws7KDpaXVp0gIoZMuX8wQc5IOaweXOD8MhdriKVi8MlzMpA0qsa9VXjVQOmYwDIQfi3zkUE5xbnaLN5H0RMLVHaVDJDlgiI7YjLE6dL9yO6sKxYrb3CS1miT3aG5lEM9sraokeUN0ZEAwqNrCIdIAOvcZANZ15y9CVuXkuZY47tXaRHeNUHUhWIt8AOyBRgsRkA96j7ni44lJDbWR6lvDLDJcXOPs/8HdXSKJv/AIjsyLll2UZ3JOKC80pUfc8w20Z0vPErfql11f6Ock/dQSFKihzHGfgSd/TTBKAf3nQL+dfDxqTutncsPrAv5POD+VBLUqHbi9wR4bOT9+WFf9h3r8rfXp/+VhH7Vyf/AG25oJqlQr3l9ja2tj/4uQf/AKleH8rXw+KxQ/5O6U/7caUFhpVePNjJ/TWV5H81jWcf/bO7flXrZ872UraBcRrJnHTlJhkz/k5Qr/lQTlKUoFKUoFKUoFKUoFKUoFKUoFKx7+/jhjaSVgiKMlj2H9p8sDvVfs+dTOfsYSF8jM3TLfMKquQPrg/Km0xWZ8IzhvGk4TLLa3eYrZ5XltZyp6Omdi7RO4GI3Vy+NRwVIr1514JLfdOSzkXw212EdWDI7TiFQhwd1ZBLuNlYI3lg2WG+Eh6UseksDs2HRwPiAPnjI2YA/I4OIub2bcNbvZW4/ZQJ/sYxQ8IGLlSTDHoFlkawmQOUPRZrpXvUGcMPOQ7YOSB2xU5z1y9JeRQQxjCG4QzEELpiCSZI33OooMDvnfbNfr+YMCriKW8hx26d5cYGPRXkZcfLFVrmDhxayle1m4lcy6NUD65tDMMMhVYwiyA7YOllOc9t6IZl7ypfyO0wkiimdtLqGYx6EtWSORDp1LIsskjgY7MMk6BWXw7k97aO7jMqNayLKqJM8zBRIOzMZQqrlnJ0qGOr4tq9Z3S8vINMkxjMEvVjSWWLpsGjMZdY2UhsNIuG3O23h29OMcvcPtYZLiW2jkEalvGvVYn9EL1SfGxIUepIoK17QuJcPuzDHAsV7fLLCYlhVZjoSVTKsjDwCPRryrnGSDt3FxmaZYizGOyt41JOgCSQIoz6dOPAHYLIPnX65Z4D0V6koX3iRRr0ABIx36UQGyxqfvY+I5J2yOZQGtpogQHljkRAWVSS6lRjUQO7CgjbCeynfpiV7l8sCJGkdcqAWDIfs1YAjwkA79qkLbjNqgiVGVFk06AF0jxKzKOwAJVWbB8gajOXOAPbzXE80sDmVizMqFWUlIg69RnIEYMey6c4wSc1Hf3u9/DdMI1COgy3gnjMeuTZ91YRYKk+HLYPi2C2JxuA6SJFId1RT5FnjEiDPqUIYfUetYK86WxZ1V2YoUDaY3YDqBShLBdIUh1IJIyKibD2fLHYyWvWbTJ0XDDOY5IliGY2LZ0gwqVH6PbcbDyf2ZxG4MyShD4SwESMdaSM6lTJqEa4ZUKqoJVVGQO4T3G+a4bU4k1MRozo0nHUYKgOphuSewzgbnA3r98T5ogt1RpmKB45JFyNyIkDMMfrYPb61UTyJbviN7xZJI1SaNmSF5FRekGdi4ZWB6SDOAACdjnNTNylldxri5jnKR9BXQxS6WuCipIVRdKyao10kBRkkD5BkcJ54huJekqsrazHgvCxyqykkpHKzov2LjLKM7Y+X7vOdIozACjnr6yp1RKAqOi6mMkq7N1EIAySD2qFsuWreTSFv7hwruoGYQC0mJtl6IGCqlgw+JSdyDXjyvwrh00iPb3ss8ixjSBNoYIEiXcIFbH2SZ+pHbAATXB+f7e6eJYQ56iStkj4TExUoygk6zpcgegz5ipmW1iuoV6sSujgNomQHuM4ZHGx33Bqq8M4ZYrLbpGsokjcxGTotGszR288RDyMgWTCq+6E7hd8VLfzot4Y4EiXwvrjiUGONQIG6e3UdRpzpCgZJGMCg8v5krDvYTSWjd9AJltz8jbu2lR/kyh+dSPLvF2njcSqEmhdoplUkqHUAgqSM6GRkcZ3wwB3Br8ct8xLeIzqjIobAJKkHbOxUkZGcEeR2qP5WJN9xUj4feIAD5altIAw+o2oLRSlKBSlKBSlKBSlKBSlKDV3tP4oXu47fP2carIw9WdmG4O2yLt+21Z3LlypGcjvgf8AXrVZ9okDDikuc+OOLR6brpAGdslkYf7xWHyzNrvQqPqEe7jYKRjSxVv0yjaATsPFtnGTWdN8XKO8eG3bmMunhwHUhkPkGX4c48j2PyJHnWZHemS36kIDMyFkVyVGrGysQCV32OxxvtVX47xlraEGNQ8jHCKxwu2M5I+bKAPMkVJcncQ68fWEZiWUBwpYHL6n6jKAThT4TnbJySM5JrWfRbPj46l+7bgM8gDXdzIXOCY7Y9GJT6Ky/atj9Zn374XtWfwbgcVqhjhDBCxbDSPJgt309RjpBO+Btkk+dSFK0cxVX5+kIitR+g19ZCT9nrqV/wDOsf3Zq0VC858Ga6sp4YziUqGiPbEsTB4jny8aLQTVU7m7gpubu3BheREjlyenAyBmeEplrhSMEK+Qu+w9am+V+YUvbZJk2YjEifpRyLtIjA7hlbI3+R7GvPmy5eOFDGWyZoEIQgFhJKisNR+HZjuCCDj6EKFc+y9xaFfd4Zbhre7y3Stk0zO0PSC4RR26pDnJXfcbV+L3lm5h1dOyYqIkWJl6LTK6rN0xpi0JGheUCQoMEAAghmZclucJ0MEQu0L9eSKUkxgBUSVB4nQ+LqWshG2W1DbLDHtdc5zNMgiuC0UjQaSI1VisqXzAqBFKxz7tFjwk7nZc7QMTjfAru+SRWt5YktYyLdW0amaMS6QPEdReM26nThclxqymk2zlSGaCaaCc9WRisvVGxMaRQRRl1ySJHMcpPllWI2IFQSczTC4njuJHWFWEaOGEb6muUERb7MKvhkwe+QvYHasLlTid/NdQPK8yRS2sOlVGSxgKrK0geI6SzyyHOVyB3OBQZXDeQp44cygykCzEaagskaLIwu4iysFeIxuwVS2CoVSPCCZscps1i8Dxxq81yZJQhC5Rr7qN4lwSejsPPsKi+VeMXMvuHW6igy3Ayz56w0XRGoA6vs9KKVYAajkDYEbDNSNfQ+zaZ5DJPcjX1VDmMHFxAlusIDjI6UpVp/EhIHUbGdtM/wAocsyWUckZmDxl5GiXS/2YZ2IXLyNsAQMKFG3mSTWFwG8vbyNi1xFA0cssUqRQFmDxOQQHlkYFSNLZ0DZhUp/IM/8Aj9z9yWo/D/B9qCFs/Z0VTD3IVi7yNJbQpC7NIkynU7mQnAnfB8vLFfscl2doqyT3EirGNOuWcQrgoqkFk0ZUhAcE7nJOcmpP+aIP9JdXr/8AiGj/APwBPyr3s+UbSJtYgRpM56kuZpf9bKWf86CvcKu40UxcGtmYPpzNJ1Fs10KEDguftWwq56QOvA1MO9WXlzgQtIenqMjszSSyMAGklkOZHIHbJ7DyAA8qlKUClKUClKUClKUClK+E0H2sPiXFUgUFyfEdKgDJY4JwPuBOTgVqHnH21SrGDAFiDg6RnVK3lnJGEGcjsTt3BqocA5gkniubiWSWW4ww8WSqKFJXSWOMZGTvnYbHuZ0iZXLnLj/v4DpF0mijfU5bOQxV7cqdIz8JY7YCvsSGqN5VIh6sqnxOI1GrcpqycfQArt8h3qV4xD05po9GPs7fCnzU20SLnPlmN1/dNfng3AtMXTXu2ck+ZPc/9eVcmWZ8w9zoaVivteJ1KT47xmNbVJmIeWPeJQdzKcAZHmNQVt/QGvx7Pbaa6kLyOg0OkhKx5YlTlvtdsFsspB8i3hGao/H8iXSD/RnTkEYDnz37kDOB6t22rfXLCj3O30oIwYo20jsCyAn8yargmbT3X/Ea48VdVjvPr8PuUpSlK7HglKUoKvxnkRHmNzaSvZXZ+KWIArJ8pom8Mg+ex+e1ecVzxeLwvDZ3Xo6SyW5282Ro3GT/AFT+FWylBXOA8WSSd45LX3a6SJJHB6T+B3cLiWNjndXOCB3zjev3ZcZs4jLHbxt9nIyuLe2kKCTALDVHHo1eIZ38697zllXuvekllhlMQiYx9MqyKxZcrJGwyCxwRg71E3ns8ToTRwyyBpputI0jMQWZ1aUiOMooLaSMgbZ2xtQTJ4yzdrS4YfMRL9NpJQa+Hitwfhs3/fliH46WasPifHp7WyuZrhIg8RIjKE6JA2kRsVPiTLPgrk9u+9aJ4vzLJcNqlnmkY7jLsqjJHworBV+4CqXvxa48U39W4+Lc6LE8fW/k9WGWjMl0zFcqwJytsQmRrGdQzuN69uE8ekvSywX9jld2W3UzOB66nkAx89FcwX2hpCfEdl+JiTuoxknfbt+FS/A7WSJorm1kaOVfEpB7bfmPIg7EE5qJyRHlaMFrdq93UvAeBLao6h3keSRpZJJNOp3fGThAFUYVQAAAAB9ak6heT+ZUv7SOdcZYYdR+i6/Gu+/f13wRU1WjApSlApSlApSlApSlApSlArXvOXPAdZILdiEAImnXtgfEsZHc+RYduw33VzlzNJK8trETGiMEkYHxOSqNpH6qYfc9z8h8Wq+PcxRPa5jfSAQNGBrLKZARp7acBTv2Hz2q2vWVZn0hR+PXOZGQABFYlR3K6vEVz6Asau/C5R7hgAANA/YbaghB+/IqocucB98eUu5REUu8h3wT2znv5k7+Rq1WsTQWQikB1FHde3wOHIBGcqwPluNjvtSEWbb584eDBBfRj4ERZsecL4Ib/NsdX7LSVW5eZelpVADIe2f9w7sfkKuXGuBztCAp1lVAEDMei8enSY2VSucjcFid8AkAnFU5UxBDcXkGiKJA7aGj1Z0LqcanPUVQMKAG75O4GDz3pynUO/p+rjFHtRv3Ktc2MyTFHIRGEbSxuBrUAkrn9QsMHB3AAO2RWyvZxzgsrzWL7NbkCIn9OIKpC/tJqA+YwfI1qLi3NBEcrzKHeZpC3zaTOw/qgYX5BcVFckceMLRiJT1FywcYAV+yFmJxg50nONtt81rTHWkahhn6nJnvzu6vpUfwC9kmt45JVCuy5IAIHc4IB3AIw2DuM4qQqWRSlKBSlKBSlKCue0LhXvHDriPX0/CH1Yzgwusg2+ZQCuc/5tyGIN1V1ocOjIVYYwBjLZbupBwAc966m4lYiaJ422DqRn09DvtscHetV8S0iMQ28MjnrPJKVVXBjjZlDDB1nZ43wTncjYHbPJOodXTRE21Mb/Zp+PleR9Z1IGCjwagdQxhSpGx3UbDfOPWv1Zxy25eGVSjx4YBgQcPt2IBx4g29bg5RiQA3WEVgoi0ZzIjA5OSVGCRvkbEb1rf2iTI15NN1ELaxFoAIbSY8knJ7KcJn1z6Vlvl2dFsc4tWiNektg+wLjeprqDyOidB+1tL94zGK3FXMHsP4uYOLxoTtMskR+pGpfxaNR99dP10RGoedadzspSlSgpSlApSlApSlArC41xIW9vLMRnpqWA/WI+FR8ycD76zaoftZ48IbYRZwW+0b5LEQR95cp9ytQao96khmSVDD0GAWUu+jU651PvuWO+CMlhjPka17xjT7xLoYMhdypHYgkkflU5e8WVo01qkvTz08kgAHGRgEZ3Ud98EVgcu8Ma+vFVt9TF5D28IOW+mew+oqZ7qx2XnlfgwjtYoWGGm+3mz5RIVwp/a8C/QyelVa85lFxcTs20bKwX5Kq4X8Rv8AUmrZzTxQQ2ksg2e4Iiix5RKCFPyBUu/+cFaqBpJEOxZOKBLFbhgdoFkIG5OE1YHqScAepxWnuK3kllwi5t5wVaW6AXIIOgO2sfQ+65z5iUVdpuPiDglhKfGTFZgA9iyIshz8vst/vrUftC5mm4g1vE4BaIO5kAxq65UjKqPIKMY3OTVN+1pKmcQvjK+TkKNgPQf2nvWz/YtyOL2ZriRSLSEgKuSOpINxkjuFBBIzvlRuMiteScLhXu8jAEAsiKcE+RVmDL9/eunPZVYtDwyGNlwo1FDp0F1Y6tRU75JZt/MAHzq4t1KUqElKUoNR8we3SWC6nt47AuYZGQs02MhSQGC9PsRgjfzqvzf3QV9nw2cSj+t1Cf4gVme2ngwg4jbXanSlwpilI2GuMDQWPzUgfuVR5+LFHbYFQCfhJOB5nH/W4q0RGlZmdrryL7Y7ufiKR3jKsTgjRoUAE40nVgEY7nJIwG+7edcjcVuMPHcKM6SA49QRgj6EZH410zyJxz3qyifVqZQEY+ZIAKsfmylW++omCJWCtd8a4c0FzILeR4NRRwYgrAK4fKtG/hbDqTv2VxjcCtiVVOIcozPdPIk6iGUhnBTMilVVcRtnTpIUfEDpOe+cDO8TMdnTgtWLe34avfiC290ZLm4BkYHUkceDpONA6UeogDcgt+sd8VSudrIOiXKg6jgS57hpNTL/AO4fd863X7RhY2dsowY51DNF01DMScBjLn40cgBtRyx3G65FB4ryeXt205WKdEZNQwYpAclGG/hBzgg7g7dhWHH8udvVnJ+rrxiNedR39PjPy01fwjiZt7iGdfiikSQD16bA/njH412da3KyIrocq6hlI8wwyD+BFccrwJgXQnTKhIIyCuMDbUPPc/8AWa3l7DOeWmjPD5xiW3TMbZ+KIEDSfmmpQPVcehJ6ItE9oeTkwZMdYtaO0/f9W2aUqH4fzfaTzGGKdWkGTp3GQO5UkYcY3ypO2/arMUxSlKBSlKBSlKBWueY7WKS7la9jVbdisLmSKUZjAOjRMkeMtK4wBIO7ZBOnGxqguc4GNsXVOqYmEhjxnWqghxjzIVmYDfJUDzqJ8LViJmIlzl7VeDcPtp404cxdWTW/2nUVTqICjzDbEkMSfh7echyHwrRbajtJdsUU+YiTPUI9Ng/3lKsfNsLXHCrKILEZ7ucnUigaYwZGyMdgF0fcKjuJ8SW1jeRO0Ke7wfNgQHb5+NVB/wAmT50pO43JmrFLcYlT/aJxcTXZjUjpw+AY7Z/Tx9/h/dFVYV6pbu52BJIZvuUEscn5AmsngvA5LqQxxAZVHkYscKqoMsSfy+pFTKsR6Q2Tf8bJ4HwwFlAHvCHUwG6SYXb00Bh95qrXNykUbPqSSUqAucMAo22HbAz+dbl5JtrS0sxZzCKWKQgO531SSELpkQ+RZgqMNuwODu+kvaBwKK1umW2LdBsOisQxj1AEoWUkHAwe5OCM75qtZr5hbJitSeNo0hzcCV18AB31hBgMBvnSOx2OcbbA7V2hCoCgKAAAMAdgPIVxCDXXXsz4s9zwu1mlYu7IQzHAyUdl/RAH6NWVWeleN3eJEpeR1jQd2dgqjPbcnFYA5qtP8at/9an/ABUErSo9eYLY9riE/SRP7ayE4hEe0iH6MD/voKz7VeW/feGToozJGOtF664snAHmWXUv31ongd+hildju0JUDzYjdlGBn9Gum24lEO8sY/fX+2uVOdLGODiF1HbMrxiRymk7KHGSoBHlqK5GR55qYnSJjb8G0LIyscnH47f8iPqPnWxP7n/mUh3tXbvsoPqoLL+QlB+iCqTaK5JZkdcYVsg6dWFLb4wd8N/yry4bcGy4lDMpAR2Ug6hgMCD4sZwNQUkehNSh1dXx3ABJOANyT2GK13w7n1nmRDcIshjL6GQaAcqOm7L4hISW0hScAbhzXpztzXrtLiDQ8MpjD+MELJEHTqhGYKSWXWoBAydv0l1Z8obxityis+v92vOfuM+/XMkgOqLGiIdsqurSf3iztv5FfSrFzTzxbyW6NC4djv0hs67bB1/QxvnPyxmqzaywmININZYnEfh1sw+LDEERRKdtY8THOMDGYS7jCuyBg2nzHoRkH17Ef8+9cV8m4l9XiwU3WK9uPiff7/r6sF5yzFtg0rknHkM5P5fxrYnsf4Er3b3mWHSHT8tJDrIWJ+mlPx+larjmxvvrfUAP1V1Yz9cKB91bZ9lE3+DcTUAh+kCCNttEgUBfqGwe/wBNs3xxqzi62/LppiPfH38/f80JzPzzJMVYu4kmZQFErBUhlYqVCKwUnT4SSD3J9MenC+dbeC8tnnbppHI7sQGbGIJUwAoJ7yR/dq9K1pcX+Z4WYnSujPyAkJ8s7YxSwfrSAyY0hoxgjI8boD+QNd23zWvV2NBOrqrqcqwDKR5hhkH8DXpUPyfj3C1KgBTDGQB2AZQQB8gCBUxVVilKUClKUCvjDavtKDTk3smvIZtVq0fwkCQOUGc76lZWxnC+EBhnOT51qrmG5mjlit5griBuyZ8RUldyfiPh9PM5711xXOHN8cgiZ5Y7iKMySE60eFSXdm0lmQajjI0ht9+9RWsV8NMmWbxHKI+etKLPzEW15X4gyjJ7BlK+Q8gTV89hnCYne5kkYF2QxLGfNG0mQ/kg+81r+74FKBr0jxuFVF3Yl86QAB8sYq439tJwiyjSRUW5kYkDUrHScaidJ1KuAEzkbg47VXJM6006ateXKZ1Ed/q2fxbgMVvbzyZ36bonU7KZEZAc+njO/kMmtJ853CjTDktIjyNI2Sw1NjYsdy229el9zRf3Fu7MjGJtnlCMRvlWGs5VcgqpxjIVc+eY234QZkwjYZcHBBCnPz33+YquPFpPVdR+bblM7QuK639l1okfCbMJnDRK5yc+KTxPj0GpmOPnXLXC+XJ7m5FtCmuY6sLqUZ0KWbxMQOwJ711V7PeEzwcNt7e7VRJGhRlDBxp1HTkjb4SBjetXMlrf7V+p+guRF6MSMNIPljKqfTUdwwrOrUd17Gb2SWRjxWSNC7lEXqsFVmJC46qgbHGBtVT5V5Lup+IXNn/KN3EtuJMSKXGsJIEGB1PDk6jjJ7D1oOhyg8wKjOKxKuCtssxOfJdseuxNaL4ZwLiEvFp+Grxa7UQqW6muXfAjONHW2+P1Parp/eevsf8Abl5n/O4/9RQfOY+bL2CUqLCIR4BVhbPNtjfOhwQc5Hw427+mo+JxyCQvgsdWpRLBKrJhsgI5XIUdgrHArb8fsp4mvw8ducfMSN/GevT+9rxYduOS/fG38DKRU7V019yrz57nreaGB9YRR1NY+DVv/Rvuc5xnuWO+Riek4+vGyoNoI2h3EiAhXQDHTErx4U6irAFW2BGVyTVif2bcWx/23IfrFt/tmq1zS/E7Bgj8XklfYlIoVZlU53OpgMnyXOTVbWiI9ppjpe1tU3M/B9g4Mluwb7Ripjx43R1kBbpkxxjc4JAZCwwDuFBA9OMW8lwpDqXckYeSXx6RnzfGBv2AA89IJJNJ4hznxN4TJJd9SMZALxRlgc+X2ZKHI75Haon++TxLyvJh9Gx+Q2pxjWtJjLk3uLTuFzblLTl2Klwp8KyJ4yNOBpyMKMN3LeQ8snEu+F25frv73FqAUaY1YErlWGtzj9FdwSDvUBP7QOJxqje/TnUCca+3b+2sYc23cn9Jf3IJ33lfH4htvptWVsVf5ezuw9Zlm0Rb2u++867/ADTttwW1IkaOaRH8uoEYN/VLL2J742Hzq2eyKcrxHpkAiSGQEjsQug/d9PzNaykjaQO8krO+Bhy2W8OdslstnNbi/ufrWLozt0wZ0cDrEZYpIAQgJGwGjOx3yPSssdJ57mf2d3VZ+PT8OGuXx36+7X17f6a79onsrk4YwdZo5InYiMElZcD1U7HSO7ZA+navnCPZlf8ATQvayIJZImDEE4VQ+daxh5IydaYynkc9t9qwxpxLi0olUPHBJpQHtptdJckdjmd128wpzWzq63gMLgnDvd7aCHOrpRRx6sYz00C5x5ZxnFZtKUClKUClKUClKUCtIe2W8E140L7pDCvhMhU62JYtGqowLadA374x653fVC9qDxSLHEUDuh6r+EHSgSQDJxndiDj0Un0zW1orG5a4sU5bxSvq56n4yMowlKsjrIuFy4ZPhzkBdu9TXL3CBxa8X3idi8jKDJJhsAg4AVGGCcaVU4GSPpWfNBbSonu4uDOxTK6VZFBYZH2mdX6q/MjsM1u/kvkpbNFdyWmKjVkJpUnchdCLnsBk57bYzStosnLhti7TPb6/4hP2vDESAQ/GgTQQ+DqXGCCMYwR5AAeQAG1crPbCzvbqDG0UsieeSqsQh9O2N/nXWlcue2eEw8auCuwkEb/6UahvzUmrxOpYTG4e/sulB5igI7Ezf+nkrpyuT/ZncMOM2LKNZaQAgHGA6srn90Fmx8q6wqJIDVI4BAF4o5AA1x3eogYJIvPP1ODjPoBV3qncJgI4iG2xpv188594iI/Ikd/KiUDwfh+nmaaQ48dvKR6+F0Uj8if3hWz6o1rHjjgbbxQ3K7f1XgO/zwfzq80ClKUCtJ+2vgksE63cZJjmKq4/VdEwPqjIgPyKt6jG7KhOc+XRfWcsB2ZlJQ+jgHSfodwfkTVL1i1dS36fLbFki1Z05Zu+PuocBVy5RslQygqMHwsCMnAOaxLHg812ZJAQcd2c41E+Q23OPuG3basyLhbyTdErhwWD5Hw6Pjz9Mfj6ipteHOhxEFVQCoAJOB+sSRuxxn7657Z+FePq9bF+HznyzktuazPfXnbF4xy+ui13OowkuCQRr6jhgCNgNjjuO3lWDDyzkfFkeQbYnPlt2P0qzc1xCL3TScjpMnfv8ZB/EZ//ALVLvONkhghIycZBx4RuMY9SST8goruiY13eBaJ5TEMq54cE2Eugg6Tn1BwdyqnuD6/Wrh7JPaTb8MjuluA7tI8ZQrvqwHDZLHYDb1Jz8q1ui9Q5d/vJyfzNWPgnAUlUdGNriU5GlQ0hHz0Rr4f3iR/Gq6Wm9tamZluv2OQFxcXJUhXZgmSCcSTSynOkkZ0yQ/hWy6pHsz5UmtI2efwM6RJ0wQcdLXhm0+EMQ4XAJwqLkk7Ld6gKUpQKUpQKUpQKUpQK1FzZxBetfgsAGfTv/ViiUr9Mhx+PetrX18kMbSSsERRlmY4AH31znZcTfiPEVgChZJpZXbBGkaizZydyFQDbucY881jmrNo1Dv6DJTFkm959O3z3CycgcvmW4hCKVWNo5pGOTpEbakUt+szAAA/o6j5Vu+sDgnBI7SFYohhR3J+Jie7MfNj/AGAYAArPq2OnCumfWdT+oyctajxHyK0H/dHcGxc21wCMNE0ZHn9m+R+PWx91bs49xuOzt5LibV04wC2kZO5A7fUiuZvanzLJeXAkk2BzoT9RF+AfXdiT5knyAxppx7Wz+535U1zS3zjwxAxRZ/XYDWR+yhA/fPpW/apXsdMX8kWwhDAAMGLLp1SaiZCPVdRIB9B5YxV1okqowbcSjHkTen7x7rn8dWat1VSCEe/I5zqWa6QZ7aXihYj65jQ/6VB4GHHF4m3396+8dCx/DfP51cqqki44jGfPqyqc+jWkJ2/1Qq10ClKUCvhOK+SShQSxCgbkk4A+pPatae0jnyNo5LaFsoB/hEgzpK/90jfpF/0iMgLkd22ra0VjctcWK2W3Gv8Az4qXzZxCKW8uLqECOKQBdWcBwneU57ByBjHdQh7sa8uG8u3N7aTz2y4jRJCrkEtIyKTpiQbkntqOPodq+c3cNW24eGvMe93QXoQkHEKZBdz5dXGF3+HVgeZry9n/ALVZbBYLVkRrbqjUQjmQLITq0lTg4bLfCScEVyRhib8r+fc9rJ19seH8rpv4Y7Tb1n3yhOcWHuPDWyBm2IXHckMiuD9Bqx9TW8+Q+VbdOF2mqCJmNvGzF41LZkXWckjPdzVC575Fm4ldWSQLgFGaZ8eCJGZcE9t8FsL3JHkBtuq2tFjiWMbqqhBn0UYGfuFdr5+HNvsZ4jBDxJTcNEiG3kXMpVVDHQdy2BnCkV0DFzTYgALdWoXyxNGB+TVp32T8JjXmC/jWIGOE3IQtk9MLMFXGc5JXbJ3wK3wIwOwA+lEozgnM9tdmUW0qymFgkmnJAJGRhsYYbHcZGxqVrB4XwKC21+7xJF1GLvoUDUx8zis6gUpSgUpSgUpSgUqs8282zWmBDYXV2SAcwgaO5yCRlgwwD8GNxvWs+ZvaJxO46avwq7hgBPVjHWUzAjCqZViUqgOSQPi7bCg8Pb7z3DNpsIcu0UgeSQN4VdVYdPH6TDVk7+E4G5ziu+wq0hl4ovWDtIiF4sHwhkxu/ngDtg99jtUNzPc3N4yKnDktUQEBLe30ZOTks+nUx3x3x8s5r25H4NxeKfqcPgkWXSy6mRBhTjV/TjSOw/gKDq6vma5r4jxLmZmOsX4I2+yiKrt6dJAp+oqO4hxHmCKMvK3Eo41xqZuqoGdhltsbnFBsP238+hY3skU99MmoDDECJ1AIbOkBwx2GTpG4yDoOSUscsST86yb66nmfXM0srn9KQs7HGw3bJ8hWN0m9D+FBsj2e+1mWwURACSAbmF20lSTuYZCD9dD5HoRk1tnhvtrsJ9ejralJ8JQZIGPEDq0438yD8q5gSBj2Un6AmvV4mQDVFj5srDP4nFSh1xwXnyzunEccoWUjIjkBRz+yG2f90msSGdVvCXZQOtcHJIAGIYFHf61yk3EG06dtPoM4B9QM7H51cry0ZuW4HGSEvZNWDkDXHtq/V3UenxD1qBtK65tT+cMUHUXQHZ8+HTlrPSPHk5IK4xt3862X/KUX/eR/6a/21xOa+A0S695l5/trOMMWEpJ0hYmRjnGd/Fttv+O1UC59ukvUBWCNY13ZCWZ2Xzw+2k4yfgPatBA1kJNKNxqxjHY/76mNNKzSI7w3jxfmOW7bXIVKHeOMbxqD2OG2diD8ZGfQKMg1ji90kSlj01KeNdZ3LruulcEk6gBn61QTx+60AdSQIBgY22G3xAb+neox3JJJOSfMneuSMFptytL2b/iWGuL8vDTW419+WfxHj09w5knleVz5uxb+PlV69nvKfEA0PEBaiWCImREkJBkIzpKIgZy2d1YrjODnAzVC4XwOe4YLDDLKf/pozn67Ct+8B9nXFooI0i4s8UYVSsbQBmQEDw+JjjHbSDgV06jy8TnbWt9nlx/ny4sJbaOC2Wae5gjVVZz4WXsNgNeSx8xmqxx/inMt2DmGaCM5ysKCIY88sSXx8i2Ktl3yHPez2ssd01tLbWluBJ0Q5Yv1Ax+MBT4M+fxbHav3xD2VcTmV45ONSPG6lWUxEBg2xBAkxgipVhp7gNheySQQ8OMgnKPKxikEZ8RBOX1AYCrFsT3rY/8AOrmHhlu8t7FBLEuBqmePXk7KB0XBc5PmCfmK9eWPYPdW0jOOImAkFSbZWDEZBwWLDAyM9j2FWif2OpMui64hxG5XYlJJ/ASO3hKn+NBE+zD2qXfEZWWWOIgMoYQo6siuraZMtIwZdahCMAjUGyQCBteqty57N7SxObYTR5KlgJpMMVzjWurDDc7EY3NWmgUpSgUpSgUpSgUpSgUpSgYr5ihr7QfMV9xSlB8xRkBGDuPnX2lBF3HKtm4w9rbsP60MZ/itYT+z6wOQbWPQcHp7iLIAGoQg9MNgY1Bc/OrDSgr1v7PeHIQVsrYEbg9JTgj6ishuS7EnJsrUn5wRf8NTNKCGXkuxHaytR/mIv+GsyDgkCEFIYlI3BWNQQfkQKzaUHwLXjPYxvs6I37Sg/wARXvSgipOVLNvitbc/WGM/xWvn80rP/FbcfSJB/AVLUoI7hPL1va6vd4Ui1/FoGM4zgfQZO3bc1I0pQKUpQKUpQKUpQKUpQf/Z"/>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Titel 4"/>
          <p:cNvSpPr>
            <a:spLocks noGrp="1"/>
          </p:cNvSpPr>
          <p:nvPr>
            <p:ph type="title"/>
          </p:nvPr>
        </p:nvSpPr>
        <p:spPr>
          <a:xfrm>
            <a:off x="457200" y="274638"/>
            <a:ext cx="8229600" cy="562074"/>
          </a:xfrm>
        </p:spPr>
        <p:txBody>
          <a:bodyPr>
            <a:noAutofit/>
          </a:bodyPr>
          <a:lstStyle/>
          <a:p>
            <a:r>
              <a:rPr lang="da-DK" sz="3600" b="1" dirty="0" err="1" smtClean="0"/>
              <a:t>Brainbooster</a:t>
            </a:r>
            <a:r>
              <a:rPr lang="da-DK" sz="3600" b="1" dirty="0" smtClean="0"/>
              <a:t>: Associationsøvelse</a:t>
            </a:r>
            <a:endParaRPr lang="da-DK" sz="3600" b="1" dirty="0"/>
          </a:p>
        </p:txBody>
      </p:sp>
      <p:sp>
        <p:nvSpPr>
          <p:cNvPr id="3" name="Pladsholder til indhold 2"/>
          <p:cNvSpPr>
            <a:spLocks noGrp="1"/>
          </p:cNvSpPr>
          <p:nvPr>
            <p:ph idx="1"/>
          </p:nvPr>
        </p:nvSpPr>
        <p:spPr/>
        <p:txBody>
          <a:bodyPr/>
          <a:lstStyle/>
          <a:p>
            <a:endParaRPr lang="da-DK" dirty="0" smtClean="0"/>
          </a:p>
          <a:p>
            <a:endParaRPr lang="da-DK" dirty="0"/>
          </a:p>
          <a:p>
            <a:endParaRPr lang="da-DK" dirty="0" smtClean="0"/>
          </a:p>
          <a:p>
            <a:r>
              <a:rPr lang="da-DK" dirty="0" smtClean="0"/>
              <a:t>[diverse billeder]</a:t>
            </a:r>
            <a:endParaRPr lang="da-DK" dirty="0"/>
          </a:p>
        </p:txBody>
      </p:sp>
    </p:spTree>
    <p:extLst>
      <p:ext uri="{BB962C8B-B14F-4D97-AF65-F5344CB8AC3E}">
        <p14:creationId xmlns:p14="http://schemas.microsoft.com/office/powerpoint/2010/main" val="69945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658" y="365127"/>
            <a:ext cx="8737820" cy="1425037"/>
          </a:xfrm>
        </p:spPr>
        <p:txBody>
          <a:bodyPr>
            <a:normAutofit/>
          </a:bodyPr>
          <a:lstStyle/>
          <a:p>
            <a:r>
              <a:rPr lang="da-DK" sz="3600" b="1" dirty="0" smtClean="0"/>
              <a:t>	Brain Booster: Creative </a:t>
            </a:r>
            <a:r>
              <a:rPr lang="da-DK" sz="3600" b="1" dirty="0" err="1" smtClean="0"/>
              <a:t>destruction</a:t>
            </a:r>
            <a:endParaRPr lang="da-DK" sz="3600" b="1" dirty="0"/>
          </a:p>
        </p:txBody>
      </p:sp>
      <p:sp>
        <p:nvSpPr>
          <p:cNvPr id="3" name="Pladsholder til indhold 2"/>
          <p:cNvSpPr>
            <a:spLocks noGrp="1"/>
          </p:cNvSpPr>
          <p:nvPr>
            <p:ph idx="1"/>
          </p:nvPr>
        </p:nvSpPr>
        <p:spPr>
          <a:xfrm>
            <a:off x="107504" y="1600200"/>
            <a:ext cx="8856984" cy="5141168"/>
          </a:xfrm>
        </p:spPr>
        <p:txBody>
          <a:bodyPr>
            <a:normAutofit lnSpcReduction="10000"/>
          </a:bodyPr>
          <a:lstStyle/>
          <a:p>
            <a:pPr marL="0" indent="0">
              <a:buNone/>
            </a:pPr>
            <a:endParaRPr lang="da-DK" dirty="0" smtClean="0"/>
          </a:p>
          <a:p>
            <a:pPr marL="0" indent="0" algn="ctr">
              <a:buNone/>
            </a:pPr>
            <a:r>
              <a:rPr lang="da-DK" dirty="0" smtClean="0"/>
              <a:t>Hvordan skaber vi flest mulige konflikter?</a:t>
            </a:r>
          </a:p>
          <a:p>
            <a:pPr marL="0" indent="0">
              <a:buNone/>
            </a:pPr>
            <a:endParaRPr lang="da-DK" dirty="0"/>
          </a:p>
          <a:p>
            <a:pPr marL="0" indent="0">
              <a:buNone/>
            </a:pPr>
            <a:endParaRPr lang="da-DK" dirty="0" smtClean="0"/>
          </a:p>
          <a:p>
            <a:pPr marL="514292" indent="-514292">
              <a:buAutoNum type="arabicParenR"/>
            </a:pPr>
            <a:endParaRPr lang="da-DK" dirty="0"/>
          </a:p>
          <a:p>
            <a:pPr marL="514292" indent="-514292">
              <a:buAutoNum type="arabicParenR"/>
            </a:pPr>
            <a:endParaRPr lang="da-DK" dirty="0" smtClean="0"/>
          </a:p>
          <a:p>
            <a:pPr marL="0" indent="0">
              <a:buNone/>
            </a:pPr>
            <a:endParaRPr lang="da-DK" dirty="0" smtClean="0"/>
          </a:p>
          <a:p>
            <a:pPr marL="0" indent="0" algn="ctr">
              <a:buNone/>
            </a:pPr>
            <a:endParaRPr lang="da-DK" sz="2600" dirty="0" smtClean="0"/>
          </a:p>
          <a:p>
            <a:pPr marL="0" indent="0" algn="ctr">
              <a:buNone/>
            </a:pPr>
            <a:endParaRPr lang="da-DK" sz="2600" dirty="0" smtClean="0"/>
          </a:p>
          <a:p>
            <a:pPr marL="0" indent="0" algn="ctr">
              <a:buNone/>
            </a:pPr>
            <a:r>
              <a:rPr lang="da-DK" sz="2200" dirty="0" smtClean="0"/>
              <a:t>*NB: afsæt i en af konfliktforståelserne fra associationsøvelse</a:t>
            </a:r>
            <a:endParaRPr lang="da-DK" sz="2200" dirty="0"/>
          </a:p>
        </p:txBody>
      </p:sp>
    </p:spTree>
    <p:extLst>
      <p:ext uri="{BB962C8B-B14F-4D97-AF65-F5344CB8AC3E}">
        <p14:creationId xmlns:p14="http://schemas.microsoft.com/office/powerpoint/2010/main" val="357444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457200" y="274638"/>
            <a:ext cx="8229600" cy="562074"/>
          </a:xfrm>
        </p:spPr>
        <p:txBody>
          <a:bodyPr>
            <a:noAutofit/>
          </a:bodyPr>
          <a:lstStyle/>
          <a:p>
            <a:r>
              <a:rPr lang="da-DK" sz="3600" b="1" dirty="0" smtClean="0"/>
              <a:t>Konflikter: kategoriseringsøvelse</a:t>
            </a:r>
            <a:endParaRPr lang="da-DK" sz="3600" b="1" dirty="0"/>
          </a:p>
        </p:txBody>
      </p:sp>
      <p:cxnSp>
        <p:nvCxnSpPr>
          <p:cNvPr id="8" name="Lige pilforbindelse 7"/>
          <p:cNvCxnSpPr/>
          <p:nvPr/>
        </p:nvCxnSpPr>
        <p:spPr>
          <a:xfrm flipH="1">
            <a:off x="4125919" y="1442973"/>
            <a:ext cx="14034" cy="490496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Lige pilforbindelse 9"/>
          <p:cNvCxnSpPr/>
          <p:nvPr/>
        </p:nvCxnSpPr>
        <p:spPr>
          <a:xfrm>
            <a:off x="251520" y="3645024"/>
            <a:ext cx="7632848"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V="1">
            <a:off x="755576" y="1442974"/>
            <a:ext cx="6408712" cy="465874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kstboks 12"/>
          <p:cNvSpPr txBox="1"/>
          <p:nvPr/>
        </p:nvSpPr>
        <p:spPr>
          <a:xfrm>
            <a:off x="2892610" y="950530"/>
            <a:ext cx="2494683" cy="492443"/>
          </a:xfrm>
          <a:prstGeom prst="rect">
            <a:avLst/>
          </a:prstGeom>
          <a:noFill/>
        </p:spPr>
        <p:txBody>
          <a:bodyPr wrap="square" rtlCol="0">
            <a:spAutoFit/>
          </a:bodyPr>
          <a:lstStyle/>
          <a:p>
            <a:r>
              <a:rPr lang="da-DK" sz="2600" b="1" dirty="0" smtClean="0">
                <a:solidFill>
                  <a:schemeClr val="accent1"/>
                </a:solidFill>
              </a:rPr>
              <a:t>Store konflikter</a:t>
            </a:r>
            <a:endParaRPr lang="da-DK" sz="2600" b="1" dirty="0">
              <a:solidFill>
                <a:schemeClr val="accent1"/>
              </a:solidFill>
            </a:endParaRPr>
          </a:p>
        </p:txBody>
      </p:sp>
      <p:sp>
        <p:nvSpPr>
          <p:cNvPr id="15" name="Tekstboks 14"/>
          <p:cNvSpPr txBox="1"/>
          <p:nvPr/>
        </p:nvSpPr>
        <p:spPr>
          <a:xfrm>
            <a:off x="2878577" y="6245733"/>
            <a:ext cx="2494683" cy="492443"/>
          </a:xfrm>
          <a:prstGeom prst="rect">
            <a:avLst/>
          </a:prstGeom>
          <a:noFill/>
        </p:spPr>
        <p:txBody>
          <a:bodyPr wrap="square" rtlCol="0">
            <a:spAutoFit/>
          </a:bodyPr>
          <a:lstStyle/>
          <a:p>
            <a:r>
              <a:rPr lang="da-DK" sz="2600" b="1" dirty="0" smtClean="0">
                <a:solidFill>
                  <a:schemeClr val="accent1"/>
                </a:solidFill>
              </a:rPr>
              <a:t>Små konflikter</a:t>
            </a:r>
            <a:endParaRPr lang="da-DK" sz="2600" b="1" dirty="0">
              <a:solidFill>
                <a:schemeClr val="accent1"/>
              </a:solidFill>
            </a:endParaRPr>
          </a:p>
        </p:txBody>
      </p:sp>
      <p:sp>
        <p:nvSpPr>
          <p:cNvPr id="17" name="Tekstboks 16"/>
          <p:cNvSpPr txBox="1"/>
          <p:nvPr/>
        </p:nvSpPr>
        <p:spPr>
          <a:xfrm>
            <a:off x="6300192" y="972804"/>
            <a:ext cx="2736304" cy="492443"/>
          </a:xfrm>
          <a:prstGeom prst="rect">
            <a:avLst/>
          </a:prstGeom>
          <a:noFill/>
        </p:spPr>
        <p:txBody>
          <a:bodyPr wrap="square" rtlCol="0">
            <a:spAutoFit/>
          </a:bodyPr>
          <a:lstStyle/>
          <a:p>
            <a:r>
              <a:rPr lang="da-DK" sz="2600" b="1" dirty="0" smtClean="0">
                <a:solidFill>
                  <a:schemeClr val="accent1"/>
                </a:solidFill>
              </a:rPr>
              <a:t>Globale konflikter</a:t>
            </a:r>
            <a:endParaRPr lang="da-DK" sz="2600" b="1" dirty="0">
              <a:solidFill>
                <a:schemeClr val="accent1"/>
              </a:solidFill>
            </a:endParaRPr>
          </a:p>
        </p:txBody>
      </p:sp>
      <p:sp>
        <p:nvSpPr>
          <p:cNvPr id="19" name="Tekstboks 18"/>
          <p:cNvSpPr txBox="1"/>
          <p:nvPr/>
        </p:nvSpPr>
        <p:spPr>
          <a:xfrm>
            <a:off x="34961" y="6101716"/>
            <a:ext cx="2494683" cy="492443"/>
          </a:xfrm>
          <a:prstGeom prst="rect">
            <a:avLst/>
          </a:prstGeom>
          <a:noFill/>
        </p:spPr>
        <p:txBody>
          <a:bodyPr wrap="square" rtlCol="0">
            <a:spAutoFit/>
          </a:bodyPr>
          <a:lstStyle/>
          <a:p>
            <a:r>
              <a:rPr lang="da-DK" sz="2600" b="1" dirty="0" smtClean="0">
                <a:solidFill>
                  <a:schemeClr val="accent1"/>
                </a:solidFill>
              </a:rPr>
              <a:t>Lokale konflikter</a:t>
            </a:r>
            <a:endParaRPr lang="da-DK" sz="2600" b="1" dirty="0">
              <a:solidFill>
                <a:schemeClr val="accent1"/>
              </a:solidFill>
            </a:endParaRPr>
          </a:p>
        </p:txBody>
      </p:sp>
      <p:sp>
        <p:nvSpPr>
          <p:cNvPr id="21" name="Tekstboks 20"/>
          <p:cNvSpPr txBox="1"/>
          <p:nvPr/>
        </p:nvSpPr>
        <p:spPr>
          <a:xfrm>
            <a:off x="34961" y="2924944"/>
            <a:ext cx="2494683" cy="492443"/>
          </a:xfrm>
          <a:prstGeom prst="rect">
            <a:avLst/>
          </a:prstGeom>
          <a:noFill/>
        </p:spPr>
        <p:txBody>
          <a:bodyPr wrap="square" rtlCol="0">
            <a:spAutoFit/>
          </a:bodyPr>
          <a:lstStyle/>
          <a:p>
            <a:r>
              <a:rPr lang="da-DK" sz="2600" b="1" dirty="0" smtClean="0">
                <a:solidFill>
                  <a:schemeClr val="accent1"/>
                </a:solidFill>
              </a:rPr>
              <a:t>Bløde konflikter</a:t>
            </a:r>
            <a:endParaRPr lang="da-DK" sz="2600" b="1" dirty="0">
              <a:solidFill>
                <a:schemeClr val="accent1"/>
              </a:solidFill>
            </a:endParaRPr>
          </a:p>
        </p:txBody>
      </p:sp>
      <p:sp>
        <p:nvSpPr>
          <p:cNvPr id="22" name="Tekstboks 21"/>
          <p:cNvSpPr txBox="1"/>
          <p:nvPr/>
        </p:nvSpPr>
        <p:spPr>
          <a:xfrm>
            <a:off x="6300192" y="3917730"/>
            <a:ext cx="2494683" cy="492443"/>
          </a:xfrm>
          <a:prstGeom prst="rect">
            <a:avLst/>
          </a:prstGeom>
          <a:noFill/>
        </p:spPr>
        <p:txBody>
          <a:bodyPr wrap="square" rtlCol="0">
            <a:spAutoFit/>
          </a:bodyPr>
          <a:lstStyle/>
          <a:p>
            <a:r>
              <a:rPr lang="da-DK" sz="2600" b="1" dirty="0" smtClean="0">
                <a:solidFill>
                  <a:schemeClr val="accent1"/>
                </a:solidFill>
              </a:rPr>
              <a:t>Hårde konflikter</a:t>
            </a:r>
            <a:endParaRPr lang="da-DK" sz="2600" b="1" dirty="0">
              <a:solidFill>
                <a:schemeClr val="accent1"/>
              </a:solidFill>
            </a:endParaRPr>
          </a:p>
        </p:txBody>
      </p:sp>
      <p:sp>
        <p:nvSpPr>
          <p:cNvPr id="23" name="Rektangel 22"/>
          <p:cNvSpPr/>
          <p:nvPr/>
        </p:nvSpPr>
        <p:spPr>
          <a:xfrm>
            <a:off x="34961" y="1442973"/>
            <a:ext cx="3924971" cy="369332"/>
          </a:xfrm>
          <a:prstGeom prst="rect">
            <a:avLst/>
          </a:prstGeom>
        </p:spPr>
        <p:txBody>
          <a:bodyPr wrap="square">
            <a:spAutoFit/>
          </a:bodyPr>
          <a:lstStyle/>
          <a:p>
            <a:r>
              <a:rPr lang="da-DK" b="1" dirty="0" smtClean="0"/>
              <a:t>Indplacér konflikter i diagrammet</a:t>
            </a:r>
            <a:endParaRPr lang="da-DK" b="1" dirty="0"/>
          </a:p>
        </p:txBody>
      </p:sp>
    </p:spTree>
    <p:extLst>
      <p:ext uri="{BB962C8B-B14F-4D97-AF65-F5344CB8AC3E}">
        <p14:creationId xmlns:p14="http://schemas.microsoft.com/office/powerpoint/2010/main" val="228192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Billede 3"/>
          <p:cNvPicPr/>
          <p:nvPr/>
        </p:nvPicPr>
        <p:blipFill>
          <a:blip r:embed="rId2"/>
          <a:stretch>
            <a:fillRect/>
          </a:stretch>
        </p:blipFill>
        <p:spPr>
          <a:xfrm>
            <a:off x="611560" y="548681"/>
            <a:ext cx="8064896" cy="5904656"/>
          </a:xfrm>
          <a:prstGeom prst="rect">
            <a:avLst/>
          </a:prstGeom>
        </p:spPr>
      </p:pic>
    </p:spTree>
    <p:extLst>
      <p:ext uri="{BB962C8B-B14F-4D97-AF65-F5344CB8AC3E}">
        <p14:creationId xmlns:p14="http://schemas.microsoft.com/office/powerpoint/2010/main" val="377817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a-DK" sz="3600" b="1" dirty="0" smtClean="0"/>
              <a:t>Træning af netværkskompetencen</a:t>
            </a:r>
            <a:endParaRPr lang="da-DK" sz="3600" b="1" dirty="0"/>
          </a:p>
        </p:txBody>
      </p:sp>
      <p:sp>
        <p:nvSpPr>
          <p:cNvPr id="6" name="Pladsholder til indhold 5"/>
          <p:cNvSpPr>
            <a:spLocks noGrp="1"/>
          </p:cNvSpPr>
          <p:nvPr>
            <p:ph idx="1"/>
          </p:nvPr>
        </p:nvSpPr>
        <p:spPr>
          <a:xfrm>
            <a:off x="457200" y="2458244"/>
            <a:ext cx="8229600" cy="4499148"/>
          </a:xfrm>
        </p:spPr>
        <p:txBody>
          <a:bodyPr>
            <a:normAutofit lnSpcReduction="10000"/>
          </a:bodyPr>
          <a:lstStyle/>
          <a:p>
            <a:pPr marL="0" indent="0">
              <a:buNone/>
            </a:pPr>
            <a:endParaRPr lang="da-DK" dirty="0" smtClean="0"/>
          </a:p>
          <a:p>
            <a:pPr marL="0" indent="0">
              <a:buNone/>
            </a:pPr>
            <a:r>
              <a:rPr lang="da-DK" dirty="0" smtClean="0"/>
              <a:t>1. Hvem er dit netværk?</a:t>
            </a:r>
          </a:p>
          <a:p>
            <a:pPr marL="0" indent="0">
              <a:buNone/>
            </a:pPr>
            <a:r>
              <a:rPr lang="da-DK" dirty="0" smtClean="0"/>
              <a:t>2. Hvordan kontakter man netværkspersoner?</a:t>
            </a:r>
          </a:p>
          <a:p>
            <a:pPr marL="0" indent="0">
              <a:buNone/>
            </a:pPr>
            <a:r>
              <a:rPr lang="da-DK" dirty="0" smtClean="0"/>
              <a:t>3. Hvordan trænes det nære netværk?</a:t>
            </a:r>
          </a:p>
          <a:p>
            <a:pPr marL="0" indent="0">
              <a:buNone/>
            </a:pPr>
            <a:r>
              <a:rPr lang="da-DK" dirty="0" smtClean="0"/>
              <a:t>4. Hvordan aktiveres ressourcepersoner?</a:t>
            </a:r>
          </a:p>
          <a:p>
            <a:pPr marL="0" indent="0">
              <a:buNone/>
            </a:pPr>
            <a:r>
              <a:rPr lang="da-DK" dirty="0" smtClean="0"/>
              <a:t>5. Udvidelse </a:t>
            </a:r>
            <a:r>
              <a:rPr lang="da-DK" dirty="0"/>
              <a:t>af netværk: Brug dit netværk til at udvide </a:t>
            </a:r>
            <a:r>
              <a:rPr lang="da-DK" dirty="0" smtClean="0"/>
              <a:t>netværket</a:t>
            </a:r>
          </a:p>
          <a:p>
            <a:pPr marL="0" indent="0">
              <a:buNone/>
            </a:pPr>
            <a:r>
              <a:rPr lang="da-DK" dirty="0" smtClean="0"/>
              <a:t>6. Fortsat kontakt til netværket</a:t>
            </a:r>
            <a:endParaRPr lang="da-DK" dirty="0"/>
          </a:p>
          <a:p>
            <a:pPr marL="0" indent="0">
              <a:buNone/>
            </a:pPr>
            <a:endParaRPr lang="da-DK" dirty="0"/>
          </a:p>
        </p:txBody>
      </p:sp>
      <p:sp>
        <p:nvSpPr>
          <p:cNvPr id="2" name="Tekstfelt 1"/>
          <p:cNvSpPr txBox="1"/>
          <p:nvPr/>
        </p:nvSpPr>
        <p:spPr>
          <a:xfrm>
            <a:off x="7730420" y="4607275"/>
            <a:ext cx="184731" cy="646331"/>
          </a:xfrm>
          <a:prstGeom prst="rect">
            <a:avLst/>
          </a:prstGeom>
          <a:noFill/>
        </p:spPr>
        <p:txBody>
          <a:bodyPr wrap="none" rtlCol="0">
            <a:spAutoFit/>
          </a:bodyPr>
          <a:lstStyle/>
          <a:p>
            <a:endParaRPr lang="da-DK" dirty="0" smtClean="0"/>
          </a:p>
          <a:p>
            <a:endParaRPr lang="da-DK" dirty="0"/>
          </a:p>
        </p:txBody>
      </p:sp>
      <p:sp>
        <p:nvSpPr>
          <p:cNvPr id="3" name="Rektangel 2"/>
          <p:cNvSpPr/>
          <p:nvPr/>
        </p:nvSpPr>
        <p:spPr>
          <a:xfrm>
            <a:off x="251520" y="1259468"/>
            <a:ext cx="7992888" cy="369332"/>
          </a:xfrm>
          <a:prstGeom prst="rect">
            <a:avLst/>
          </a:prstGeom>
        </p:spPr>
        <p:txBody>
          <a:bodyPr wrap="square">
            <a:spAutoFit/>
          </a:bodyPr>
          <a:lstStyle/>
          <a:p>
            <a:r>
              <a:rPr lang="da-DK" dirty="0">
                <a:solidFill>
                  <a:srgbClr val="000000"/>
                </a:solidFill>
                <a:latin typeface="Geneva"/>
                <a:hlinkClick r:id="rId3"/>
              </a:rPr>
              <a:t>http://www.ted.com/talks/steven_johnson_where_good_ideas_come_from</a:t>
            </a:r>
            <a:r>
              <a:rPr lang="da-DK" dirty="0">
                <a:solidFill>
                  <a:srgbClr val="000000"/>
                </a:solidFill>
                <a:latin typeface="Geneva"/>
              </a:rPr>
              <a:t> </a:t>
            </a:r>
            <a:endParaRPr lang="da-DK" dirty="0"/>
          </a:p>
        </p:txBody>
      </p:sp>
    </p:spTree>
    <p:extLst>
      <p:ext uri="{BB962C8B-B14F-4D97-AF65-F5344CB8AC3E}">
        <p14:creationId xmlns:p14="http://schemas.microsoft.com/office/powerpoint/2010/main" val="826181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Autofit/>
          </a:bodyPr>
          <a:lstStyle/>
          <a:p>
            <a:r>
              <a:rPr lang="da-DK" sz="3600" b="1" dirty="0" smtClean="0"/>
              <a:t>Hvem ved noget om konflikter? </a:t>
            </a:r>
            <a:endParaRPr lang="da-DK" sz="3600" b="1" dirty="0">
              <a:solidFill>
                <a:srgbClr val="FF0000"/>
              </a:solidFill>
            </a:endParaRPr>
          </a:p>
        </p:txBody>
      </p:sp>
      <p:sp>
        <p:nvSpPr>
          <p:cNvPr id="3" name="Pladsholder til indhold 2"/>
          <p:cNvSpPr>
            <a:spLocks noGrp="1"/>
          </p:cNvSpPr>
          <p:nvPr>
            <p:ph sz="half" idx="1"/>
          </p:nvPr>
        </p:nvSpPr>
        <p:spPr>
          <a:xfrm>
            <a:off x="179512" y="1600200"/>
            <a:ext cx="4316288" cy="4525963"/>
          </a:xfrm>
        </p:spPr>
        <p:txBody>
          <a:bodyPr>
            <a:normAutofit fontScale="92500" lnSpcReduction="10000"/>
          </a:bodyPr>
          <a:lstStyle/>
          <a:p>
            <a:pPr marL="0" indent="0">
              <a:buNone/>
            </a:pPr>
            <a:r>
              <a:rPr lang="da-DK" sz="2000" dirty="0" smtClean="0"/>
              <a:t>1. Hvem fra dit eget netværk har forstand på/erfaringer med konflikter (jf. de identificerede fra ?</a:t>
            </a:r>
          </a:p>
          <a:p>
            <a:pPr marL="0" indent="0">
              <a:buNone/>
            </a:pPr>
            <a:r>
              <a:rPr lang="da-DK" sz="2000" dirty="0" smtClean="0"/>
              <a:t>2. Hvilke andre personer kan du finde via dit netværk – evt. via et socialt medie – som kan hjælpe med at besvare spørgsmålet?</a:t>
            </a:r>
          </a:p>
          <a:p>
            <a:pPr marL="0" indent="0">
              <a:buNone/>
            </a:pPr>
            <a:r>
              <a:rPr lang="da-DK" sz="2000" dirty="0" smtClean="0"/>
              <a:t>3. Hvilke eksperter (politikere, forskere, journalister, militær, civilsamfund, konfliktpraktikere, andre)?</a:t>
            </a:r>
          </a:p>
          <a:p>
            <a:pPr marL="0" indent="0">
              <a:buNone/>
            </a:pPr>
            <a:r>
              <a:rPr lang="da-DK" sz="2000" dirty="0"/>
              <a:t>4</a:t>
            </a:r>
            <a:r>
              <a:rPr lang="da-DK" sz="2000" dirty="0" smtClean="0"/>
              <a:t>. Indsæt de fundne kontakter (skriv i parentes hvilken konkret konfliktproblematik)</a:t>
            </a:r>
            <a:r>
              <a:rPr lang="da-DK" sz="2000" dirty="0"/>
              <a:t/>
            </a:r>
            <a:br>
              <a:rPr lang="da-DK" sz="2000" dirty="0"/>
            </a:br>
            <a:r>
              <a:rPr lang="da-DK" sz="2000" dirty="0"/>
              <a:t>	 </a:t>
            </a:r>
            <a:r>
              <a:rPr lang="da-DK" sz="2000" dirty="0">
                <a:hlinkClick r:id="rId3"/>
              </a:rPr>
              <a:t>http://</a:t>
            </a:r>
            <a:r>
              <a:rPr lang="da-DK" sz="2000" dirty="0" smtClean="0">
                <a:hlinkClick r:id="rId3"/>
              </a:rPr>
              <a:t>da.padlet.com/wall/oy5xvwacf68b</a:t>
            </a:r>
            <a:r>
              <a:rPr lang="da-DK" sz="2000" dirty="0" smtClean="0"/>
              <a:t>   </a:t>
            </a:r>
          </a:p>
          <a:p>
            <a:pPr marL="0" indent="0">
              <a:buNone/>
            </a:pPr>
            <a:endParaRPr lang="da-DK" sz="2000" dirty="0" smtClean="0"/>
          </a:p>
        </p:txBody>
      </p:sp>
    </p:spTree>
    <p:extLst>
      <p:ext uri="{BB962C8B-B14F-4D97-AF65-F5344CB8AC3E}">
        <p14:creationId xmlns:p14="http://schemas.microsoft.com/office/powerpoint/2010/main" val="3140390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p:cNvGraphicFramePr>
          <p:nvPr>
            <p:extLst>
              <p:ext uri="{D42A27DB-BD31-4B8C-83A1-F6EECF244321}">
                <p14:modId xmlns:p14="http://schemas.microsoft.com/office/powerpoint/2010/main" val="2694305762"/>
              </p:ext>
            </p:extLst>
          </p:nvPr>
        </p:nvGraphicFramePr>
        <p:xfrm>
          <a:off x="224372" y="1177164"/>
          <a:ext cx="8758929" cy="5618616"/>
        </p:xfrm>
        <a:graphic>
          <a:graphicData uri="http://schemas.openxmlformats.org/drawingml/2006/table">
            <a:tbl>
              <a:tblPr firstRow="1" bandRow="1">
                <a:tableStyleId>{5C22544A-7EE6-4342-B048-85BDC9FD1C3A}</a:tableStyleId>
              </a:tblPr>
              <a:tblGrid>
                <a:gridCol w="820263">
                  <a:extLst>
                    <a:ext uri="{9D8B030D-6E8A-4147-A177-3AD203B41FA5}">
                      <a16:colId xmlns:a16="http://schemas.microsoft.com/office/drawing/2014/main" val="20000"/>
                    </a:ext>
                  </a:extLst>
                </a:gridCol>
                <a:gridCol w="3327944">
                  <a:extLst>
                    <a:ext uri="{9D8B030D-6E8A-4147-A177-3AD203B41FA5}">
                      <a16:colId xmlns:a16="http://schemas.microsoft.com/office/drawing/2014/main" val="20001"/>
                    </a:ext>
                  </a:extLst>
                </a:gridCol>
                <a:gridCol w="4610722">
                  <a:extLst>
                    <a:ext uri="{9D8B030D-6E8A-4147-A177-3AD203B41FA5}">
                      <a16:colId xmlns:a16="http://schemas.microsoft.com/office/drawing/2014/main" val="20002"/>
                    </a:ext>
                  </a:extLst>
                </a:gridCol>
              </a:tblGrid>
              <a:tr h="414223">
                <a:tc>
                  <a:txBody>
                    <a:bodyPr/>
                    <a:lstStyle/>
                    <a:p>
                      <a:r>
                        <a:rPr lang="da-DK" sz="1300" dirty="0" smtClean="0"/>
                        <a:t>Modul</a:t>
                      </a:r>
                      <a:r>
                        <a:rPr lang="da-DK" sz="1300" baseline="0" dirty="0" smtClean="0"/>
                        <a:t> </a:t>
                      </a:r>
                      <a:endParaRPr lang="da-DK" sz="1300" dirty="0"/>
                    </a:p>
                  </a:txBody>
                  <a:tcPr marL="33793" marR="33793"/>
                </a:tc>
                <a:tc>
                  <a:txBody>
                    <a:bodyPr/>
                    <a:lstStyle/>
                    <a:p>
                      <a:r>
                        <a:rPr lang="da-DK" sz="1300" dirty="0" smtClean="0"/>
                        <a:t>Emne – indhold</a:t>
                      </a:r>
                      <a:endParaRPr lang="da-DK" sz="1300" dirty="0"/>
                    </a:p>
                  </a:txBody>
                  <a:tcPr marL="33793" marR="33793"/>
                </a:tc>
                <a:tc>
                  <a:txBody>
                    <a:bodyPr/>
                    <a:lstStyle/>
                    <a:p>
                      <a:r>
                        <a:rPr lang="da-DK" sz="1300" dirty="0" smtClean="0"/>
                        <a:t>Aktiviteter (inkl. netværkstræning)</a:t>
                      </a:r>
                      <a:endParaRPr lang="da-DK" sz="1300" dirty="0"/>
                    </a:p>
                  </a:txBody>
                  <a:tcPr marL="33793" marR="33793"/>
                </a:tc>
                <a:extLst>
                  <a:ext uri="{0D108BD9-81ED-4DB2-BD59-A6C34878D82A}">
                    <a16:rowId xmlns:a16="http://schemas.microsoft.com/office/drawing/2014/main" val="10000"/>
                  </a:ext>
                </a:extLst>
              </a:tr>
              <a:tr h="573598">
                <a:tc>
                  <a:txBody>
                    <a:bodyPr/>
                    <a:lstStyle/>
                    <a:p>
                      <a:r>
                        <a:rPr lang="da-DK" sz="1300" dirty="0" smtClean="0"/>
                        <a:t>1-4</a:t>
                      </a:r>
                      <a:endParaRPr lang="da-DK" sz="1300" dirty="0"/>
                    </a:p>
                  </a:txBody>
                  <a:tcPr marL="33793" marR="33793"/>
                </a:tc>
                <a:tc>
                  <a:txBody>
                    <a:bodyPr/>
                    <a:lstStyle/>
                    <a:p>
                      <a:r>
                        <a:rPr lang="da-DK" sz="1300" dirty="0" smtClean="0"/>
                        <a:t>Traditionelt</a:t>
                      </a:r>
                      <a:r>
                        <a:rPr lang="da-DK" sz="1300" baseline="0" dirty="0" smtClean="0"/>
                        <a:t> velfærdsforløb – med fokus på velfærdsstatsmodeller, udfordringer for velfærdsstaten</a:t>
                      </a:r>
                      <a:endParaRPr lang="da-DK" sz="1300" dirty="0"/>
                    </a:p>
                  </a:txBody>
                  <a:tcPr marL="33793" marR="33793"/>
                </a:tc>
                <a:tc>
                  <a:txBody>
                    <a:bodyPr/>
                    <a:lstStyle/>
                    <a:p>
                      <a:r>
                        <a:rPr lang="da-DK" sz="1300" dirty="0" smtClean="0"/>
                        <a:t>Fokus på fagbegreber</a:t>
                      </a:r>
                      <a:endParaRPr lang="da-DK" sz="1300" dirty="0"/>
                    </a:p>
                  </a:txBody>
                  <a:tcPr marL="33793" marR="33793"/>
                </a:tc>
                <a:extLst>
                  <a:ext uri="{0D108BD9-81ED-4DB2-BD59-A6C34878D82A}">
                    <a16:rowId xmlns:a16="http://schemas.microsoft.com/office/drawing/2014/main" val="10001"/>
                  </a:ext>
                </a:extLst>
              </a:tr>
              <a:tr h="622276">
                <a:tc>
                  <a:txBody>
                    <a:bodyPr/>
                    <a:lstStyle/>
                    <a:p>
                      <a:r>
                        <a:rPr lang="da-DK" sz="1300" dirty="0" smtClean="0"/>
                        <a:t>5</a:t>
                      </a:r>
                      <a:endParaRPr lang="da-DK" sz="1300" dirty="0"/>
                    </a:p>
                  </a:txBody>
                  <a:tcPr marL="33793" marR="33793"/>
                </a:tc>
                <a:tc>
                  <a:txBody>
                    <a:bodyPr/>
                    <a:lstStyle/>
                    <a:p>
                      <a:r>
                        <a:rPr lang="da-DK" sz="1300" dirty="0" smtClean="0"/>
                        <a:t>Mediernes vinkling</a:t>
                      </a:r>
                    </a:p>
                    <a:p>
                      <a:r>
                        <a:rPr lang="da-DK" sz="1300" dirty="0" smtClean="0"/>
                        <a:t>Arbejderen.dk,</a:t>
                      </a:r>
                      <a:r>
                        <a:rPr lang="da-DK" sz="1300" baseline="0" dirty="0" smtClean="0"/>
                        <a:t> jyllandsposten, 180grader, Hus-forbi, Tv2-nyhederne </a:t>
                      </a:r>
                      <a:endParaRPr lang="da-DK" sz="1300" dirty="0"/>
                    </a:p>
                  </a:txBody>
                  <a:tcPr marL="33793" marR="33793"/>
                </a:tc>
                <a:tc>
                  <a:txBody>
                    <a:bodyPr/>
                    <a:lstStyle/>
                    <a:p>
                      <a:r>
                        <a:rPr lang="da-DK" sz="1300" dirty="0" smtClean="0"/>
                        <a:t>Mediernes</a:t>
                      </a:r>
                      <a:r>
                        <a:rPr lang="da-DK" sz="1300" baseline="0" dirty="0" smtClean="0"/>
                        <a:t> holdning til velfærd</a:t>
                      </a:r>
                    </a:p>
                    <a:p>
                      <a:r>
                        <a:rPr lang="da-DK" sz="1300" baseline="0" dirty="0" smtClean="0"/>
                        <a:t>Infomediaundersøgelse</a:t>
                      </a:r>
                      <a:endParaRPr lang="da-DK" sz="1300" dirty="0"/>
                    </a:p>
                  </a:txBody>
                  <a:tcPr marL="33793" marR="33793"/>
                </a:tc>
                <a:extLst>
                  <a:ext uri="{0D108BD9-81ED-4DB2-BD59-A6C34878D82A}">
                    <a16:rowId xmlns:a16="http://schemas.microsoft.com/office/drawing/2014/main" val="10002"/>
                  </a:ext>
                </a:extLst>
              </a:tr>
              <a:tr h="1070716">
                <a:tc>
                  <a:txBody>
                    <a:bodyPr/>
                    <a:lstStyle/>
                    <a:p>
                      <a:r>
                        <a:rPr lang="da-DK" sz="1300" dirty="0" smtClean="0"/>
                        <a:t>6</a:t>
                      </a:r>
                      <a:endParaRPr lang="da-DK" sz="1300" dirty="0"/>
                    </a:p>
                  </a:txBody>
                  <a:tcPr marL="33793" marR="33793"/>
                </a:tc>
                <a:tc>
                  <a:txBody>
                    <a:bodyPr/>
                    <a:lstStyle/>
                    <a:p>
                      <a:r>
                        <a:rPr lang="da-DK" sz="1300" baseline="0" dirty="0" smtClean="0"/>
                        <a:t>Skriv en leder der repræsenterer din avis’ holdning</a:t>
                      </a:r>
                      <a:endParaRPr lang="da-DK" sz="1300" dirty="0"/>
                    </a:p>
                  </a:txBody>
                  <a:tcPr marL="33793" marR="33793"/>
                </a:tc>
                <a:tc>
                  <a:txBody>
                    <a:bodyPr/>
                    <a:lstStyle/>
                    <a:p>
                      <a:r>
                        <a:rPr lang="da-DK" sz="1300" dirty="0" smtClean="0">
                          <a:solidFill>
                            <a:srgbClr val="FF0000"/>
                          </a:solidFill>
                        </a:rPr>
                        <a:t>Speed-dating</a:t>
                      </a:r>
                      <a:r>
                        <a:rPr lang="da-DK" sz="1300" baseline="0" dirty="0" smtClean="0">
                          <a:solidFill>
                            <a:srgbClr val="FF0000"/>
                          </a:solidFill>
                        </a:rPr>
                        <a:t>: </a:t>
                      </a:r>
                    </a:p>
                    <a:p>
                      <a:pPr lvl="0"/>
                      <a:r>
                        <a:rPr lang="da-DK" sz="1300" u="none" strike="noStrike" kern="1200" dirty="0" smtClean="0">
                          <a:solidFill>
                            <a:srgbClr val="FF0000"/>
                          </a:solidFill>
                          <a:effectLst/>
                          <a:latin typeface="+mn-lt"/>
                          <a:ea typeface="+mn-ea"/>
                          <a:cs typeface="+mn-cs"/>
                        </a:rPr>
                        <a:t>Kan det betale sig at arbejde?</a:t>
                      </a:r>
                      <a:r>
                        <a:rPr lang="da-DK" sz="1300" kern="1200" dirty="0" smtClean="0">
                          <a:solidFill>
                            <a:srgbClr val="FF0000"/>
                          </a:solidFill>
                          <a:effectLst/>
                          <a:latin typeface="+mn-lt"/>
                          <a:ea typeface="+mn-ea"/>
                          <a:cs typeface="+mn-cs"/>
                        </a:rPr>
                        <a:t> </a:t>
                      </a:r>
                    </a:p>
                    <a:p>
                      <a:pPr lvl="0"/>
                      <a:r>
                        <a:rPr lang="da-DK" sz="1300" kern="1200" dirty="0" smtClean="0">
                          <a:solidFill>
                            <a:srgbClr val="FF0000"/>
                          </a:solidFill>
                          <a:effectLst/>
                          <a:latin typeface="+mn-lt"/>
                          <a:ea typeface="+mn-ea"/>
                          <a:cs typeface="+mn-cs"/>
                        </a:rPr>
                        <a:t>Er der fattige i Danmark? </a:t>
                      </a:r>
                    </a:p>
                    <a:p>
                      <a:pPr lvl="0"/>
                      <a:r>
                        <a:rPr lang="da-DK" sz="1300" kern="1200" dirty="0" smtClean="0">
                          <a:solidFill>
                            <a:srgbClr val="FF0000"/>
                          </a:solidFill>
                          <a:effectLst/>
                          <a:latin typeface="+mn-lt"/>
                          <a:ea typeface="+mn-ea"/>
                          <a:cs typeface="+mn-cs"/>
                        </a:rPr>
                        <a:t>Skal det være nemmere at tvangsfjerne børn? </a:t>
                      </a:r>
                    </a:p>
                    <a:p>
                      <a:pPr lvl="0"/>
                      <a:r>
                        <a:rPr lang="da-DK" sz="1300" kern="1200" dirty="0" smtClean="0">
                          <a:solidFill>
                            <a:srgbClr val="FF0000"/>
                          </a:solidFill>
                          <a:effectLst/>
                          <a:latin typeface="+mn-lt"/>
                          <a:ea typeface="+mn-ea"/>
                          <a:cs typeface="+mn-cs"/>
                        </a:rPr>
                        <a:t>Skal pensionsalderen op? </a:t>
                      </a:r>
                    </a:p>
                    <a:p>
                      <a:pPr lvl="0"/>
                      <a:r>
                        <a:rPr lang="da-DK" sz="1300" kern="1200" dirty="0" smtClean="0">
                          <a:solidFill>
                            <a:srgbClr val="FF0000"/>
                          </a:solidFill>
                          <a:effectLst/>
                          <a:latin typeface="+mn-lt"/>
                          <a:ea typeface="+mn-ea"/>
                          <a:cs typeface="+mn-cs"/>
                        </a:rPr>
                        <a:t>Skal børnechecken indkomstreguleres? </a:t>
                      </a:r>
                    </a:p>
                  </a:txBody>
                  <a:tcPr marL="33793" marR="33793"/>
                </a:tc>
                <a:extLst>
                  <a:ext uri="{0D108BD9-81ED-4DB2-BD59-A6C34878D82A}">
                    <a16:rowId xmlns:a16="http://schemas.microsoft.com/office/drawing/2014/main" val="10003"/>
                  </a:ext>
                </a:extLst>
              </a:tr>
              <a:tr h="2064953">
                <a:tc>
                  <a:txBody>
                    <a:bodyPr/>
                    <a:lstStyle/>
                    <a:p>
                      <a:r>
                        <a:rPr lang="da-DK" sz="1300" dirty="0" smtClean="0"/>
                        <a:t>7-9</a:t>
                      </a:r>
                      <a:endParaRPr lang="da-DK" sz="1300" dirty="0"/>
                    </a:p>
                  </a:txBody>
                  <a:tcPr marL="33793" marR="33793"/>
                </a:tc>
                <a:tc>
                  <a:txBody>
                    <a:bodyPr/>
                    <a:lstStyle/>
                    <a:p>
                      <a:r>
                        <a:rPr lang="da-DK" sz="1300" dirty="0" smtClean="0"/>
                        <a:t>Lav en </a:t>
                      </a:r>
                      <a:r>
                        <a:rPr lang="da-DK" sz="1300" dirty="0" err="1" smtClean="0"/>
                        <a:t>voxpop</a:t>
                      </a:r>
                      <a:r>
                        <a:rPr lang="da-DK" sz="1300" baseline="0" dirty="0" smtClean="0"/>
                        <a:t> – holdninger til velfærdstatens størrelse</a:t>
                      </a:r>
                    </a:p>
                    <a:p>
                      <a:endParaRPr lang="da-DK" sz="1300" baseline="0" dirty="0" smtClean="0"/>
                    </a:p>
                    <a:p>
                      <a:r>
                        <a:rPr lang="da-DK" sz="1300" baseline="0" dirty="0" smtClean="0"/>
                        <a:t>- Udarbejd en kronik, debatartikel og en nyhedsartikel ud fra de </a:t>
                      </a:r>
                      <a:r>
                        <a:rPr lang="da-DK" sz="1300" baseline="0" dirty="0" err="1" smtClean="0"/>
                        <a:t>voxpops</a:t>
                      </a:r>
                      <a:r>
                        <a:rPr lang="da-DK" sz="1300" baseline="0" dirty="0" smtClean="0"/>
                        <a:t> svar du fik</a:t>
                      </a:r>
                      <a:endParaRPr lang="da-DK" sz="1300" dirty="0"/>
                    </a:p>
                  </a:txBody>
                  <a:tcPr marL="33793" marR="33793"/>
                </a:tc>
                <a:tc>
                  <a:txBody>
                    <a:bodyPr/>
                    <a:lstStyle/>
                    <a:p>
                      <a:r>
                        <a:rPr lang="da-DK" sz="1300" b="1" kern="1200" dirty="0" smtClean="0">
                          <a:solidFill>
                            <a:srgbClr val="FF0000"/>
                          </a:solidFill>
                          <a:effectLst/>
                          <a:latin typeface="+mn-lt"/>
                          <a:ea typeface="+mn-ea"/>
                          <a:cs typeface="+mn-cs"/>
                        </a:rPr>
                        <a:t>Personer til vox pop </a:t>
                      </a:r>
                      <a:endParaRPr lang="da-DK" sz="1300" kern="1200" dirty="0" smtClean="0">
                        <a:solidFill>
                          <a:srgbClr val="FF0000"/>
                        </a:solidFill>
                        <a:effectLst/>
                        <a:latin typeface="+mn-lt"/>
                        <a:ea typeface="+mn-ea"/>
                        <a:cs typeface="+mn-cs"/>
                      </a:endParaRPr>
                    </a:p>
                    <a:p>
                      <a:r>
                        <a:rPr lang="da-DK" sz="1300" kern="1200" dirty="0" smtClean="0">
                          <a:solidFill>
                            <a:srgbClr val="FF0000"/>
                          </a:solidFill>
                          <a:effectLst/>
                          <a:latin typeface="+mn-lt"/>
                          <a:ea typeface="+mn-ea"/>
                          <a:cs typeface="+mn-cs"/>
                        </a:rPr>
                        <a:t>Send meget gerne en eller to personer ’i marken’ efter tilfældige personer, der kan ytre sig om jeres spørgsmål. </a:t>
                      </a:r>
                    </a:p>
                    <a:p>
                      <a:r>
                        <a:rPr lang="da-DK" sz="1300" kern="1200" dirty="0" smtClean="0">
                          <a:solidFill>
                            <a:srgbClr val="FF0000"/>
                          </a:solidFill>
                          <a:effectLst/>
                          <a:latin typeface="+mn-lt"/>
                          <a:ea typeface="+mn-ea"/>
                          <a:cs typeface="+mn-cs"/>
                        </a:rPr>
                        <a:t> </a:t>
                      </a:r>
                    </a:p>
                    <a:p>
                      <a:r>
                        <a:rPr lang="da-DK" sz="1300" b="1" kern="1200" dirty="0" smtClean="0">
                          <a:solidFill>
                            <a:srgbClr val="FF0000"/>
                          </a:solidFill>
                          <a:effectLst/>
                          <a:latin typeface="+mn-lt"/>
                          <a:ea typeface="+mn-ea"/>
                          <a:cs typeface="+mn-cs"/>
                        </a:rPr>
                        <a:t>Alternativt: Ring til frivillige ’holdningspersoner’:</a:t>
                      </a:r>
                      <a:endParaRPr lang="da-DK" sz="1300" kern="1200" dirty="0" smtClean="0">
                        <a:solidFill>
                          <a:srgbClr val="FF0000"/>
                        </a:solidFill>
                        <a:effectLst/>
                        <a:latin typeface="+mn-lt"/>
                        <a:ea typeface="+mn-ea"/>
                        <a:cs typeface="+mn-cs"/>
                      </a:endParaRPr>
                    </a:p>
                    <a:p>
                      <a:r>
                        <a:rPr lang="da-DK" sz="1300" kern="1200" dirty="0" smtClean="0">
                          <a:solidFill>
                            <a:srgbClr val="FF0000"/>
                          </a:solidFill>
                          <a:effectLst/>
                          <a:latin typeface="+mn-lt"/>
                          <a:ea typeface="+mn-ea"/>
                          <a:cs typeface="+mn-cs"/>
                        </a:rPr>
                        <a:t>Ung kvinde på barsel: </a:t>
                      </a:r>
                      <a:r>
                        <a:rPr lang="da-DK" sz="1300" kern="1200" dirty="0" err="1" smtClean="0">
                          <a:solidFill>
                            <a:srgbClr val="FF0000"/>
                          </a:solidFill>
                          <a:effectLst/>
                          <a:latin typeface="+mn-lt"/>
                          <a:ea typeface="+mn-ea"/>
                          <a:cs typeface="+mn-cs"/>
                        </a:rPr>
                        <a:t>tlf</a:t>
                      </a:r>
                      <a:endParaRPr lang="da-DK" sz="1300" kern="1200" dirty="0" smtClean="0">
                        <a:solidFill>
                          <a:srgbClr val="FF0000"/>
                        </a:solidFill>
                        <a:effectLst/>
                        <a:latin typeface="+mn-lt"/>
                        <a:ea typeface="+mn-ea"/>
                        <a:cs typeface="+mn-cs"/>
                      </a:endParaRPr>
                    </a:p>
                    <a:p>
                      <a:r>
                        <a:rPr lang="da-DK" sz="1300" kern="1200" dirty="0" smtClean="0">
                          <a:solidFill>
                            <a:srgbClr val="FF0000"/>
                          </a:solidFill>
                          <a:effectLst/>
                          <a:latin typeface="+mn-lt"/>
                          <a:ea typeface="+mn-ea"/>
                          <a:cs typeface="+mn-cs"/>
                        </a:rPr>
                        <a:t>Mand i 40’erne uden fast arbejdsmarkedstilhørsforhold: </a:t>
                      </a:r>
                      <a:r>
                        <a:rPr lang="da-DK" sz="1300" kern="1200" dirty="0" err="1" smtClean="0">
                          <a:solidFill>
                            <a:srgbClr val="FF0000"/>
                          </a:solidFill>
                          <a:effectLst/>
                          <a:latin typeface="+mn-lt"/>
                          <a:ea typeface="+mn-ea"/>
                          <a:cs typeface="+mn-cs"/>
                        </a:rPr>
                        <a:t>tlf</a:t>
                      </a:r>
                      <a:endParaRPr lang="da-DK" sz="1300" kern="1200" dirty="0" smtClean="0">
                        <a:solidFill>
                          <a:srgbClr val="FF0000"/>
                        </a:solidFill>
                        <a:effectLst/>
                        <a:latin typeface="+mn-lt"/>
                        <a:ea typeface="+mn-ea"/>
                        <a:cs typeface="+mn-cs"/>
                      </a:endParaRPr>
                    </a:p>
                    <a:p>
                      <a:r>
                        <a:rPr lang="da-DK" sz="1300" kern="1200" dirty="0" smtClean="0">
                          <a:solidFill>
                            <a:srgbClr val="FF0000"/>
                          </a:solidFill>
                          <a:effectLst/>
                          <a:latin typeface="+mn-lt"/>
                          <a:ea typeface="+mn-ea"/>
                          <a:cs typeface="+mn-cs"/>
                        </a:rPr>
                        <a:t>Mand over 60, der snart skal på pension efter langt arbejdsliv: </a:t>
                      </a:r>
                      <a:r>
                        <a:rPr lang="da-DK" sz="1300" kern="1200" dirty="0" err="1" smtClean="0">
                          <a:solidFill>
                            <a:srgbClr val="FF0000"/>
                          </a:solidFill>
                          <a:effectLst/>
                          <a:latin typeface="+mn-lt"/>
                          <a:ea typeface="+mn-ea"/>
                          <a:cs typeface="+mn-cs"/>
                        </a:rPr>
                        <a:t>tlf</a:t>
                      </a:r>
                      <a:endParaRPr lang="da-DK" sz="1300" kern="1200" dirty="0" smtClean="0">
                        <a:solidFill>
                          <a:srgbClr val="FF0000"/>
                        </a:solidFill>
                        <a:effectLst/>
                        <a:latin typeface="+mn-lt"/>
                        <a:ea typeface="+mn-ea"/>
                        <a:cs typeface="+mn-cs"/>
                      </a:endParaRPr>
                    </a:p>
                    <a:p>
                      <a:r>
                        <a:rPr lang="da-DK" sz="1300" b="1" i="1" kern="1200" dirty="0" smtClean="0">
                          <a:solidFill>
                            <a:srgbClr val="FF0000"/>
                          </a:solidFill>
                          <a:effectLst/>
                          <a:latin typeface="+mn-lt"/>
                          <a:ea typeface="+mn-ea"/>
                          <a:cs typeface="+mn-cs"/>
                        </a:rPr>
                        <a:t>Og I kan også ringe til jeres eget netværk!</a:t>
                      </a:r>
                      <a:endParaRPr lang="da-DK" sz="1300" kern="1200" dirty="0" smtClean="0">
                        <a:solidFill>
                          <a:srgbClr val="FF0000"/>
                        </a:solidFill>
                        <a:effectLst/>
                        <a:latin typeface="+mn-lt"/>
                        <a:ea typeface="+mn-ea"/>
                        <a:cs typeface="+mn-cs"/>
                      </a:endParaRPr>
                    </a:p>
                  </a:txBody>
                  <a:tcPr marL="33793" marR="33793"/>
                </a:tc>
                <a:extLst>
                  <a:ext uri="{0D108BD9-81ED-4DB2-BD59-A6C34878D82A}">
                    <a16:rowId xmlns:a16="http://schemas.microsoft.com/office/drawing/2014/main" val="10004"/>
                  </a:ext>
                </a:extLst>
              </a:tr>
              <a:tr h="407892">
                <a:tc>
                  <a:txBody>
                    <a:bodyPr/>
                    <a:lstStyle/>
                    <a:p>
                      <a:r>
                        <a:rPr lang="da-DK" sz="1300" dirty="0" smtClean="0"/>
                        <a:t>10-11</a:t>
                      </a:r>
                      <a:endParaRPr lang="da-DK" sz="1300" dirty="0"/>
                    </a:p>
                  </a:txBody>
                  <a:tcPr marL="33793" marR="33793"/>
                </a:tc>
                <a:tc>
                  <a:txBody>
                    <a:bodyPr/>
                    <a:lstStyle/>
                    <a:p>
                      <a:r>
                        <a:rPr lang="da-DK" sz="1300" dirty="0" smtClean="0"/>
                        <a:t>Grafikken kommer på plads – herefter fremlæggelse</a:t>
                      </a:r>
                      <a:endParaRPr lang="da-DK" sz="1300" dirty="0"/>
                    </a:p>
                  </a:txBody>
                  <a:tcPr marL="33793" marR="33793"/>
                </a:tc>
                <a:tc>
                  <a:txBody>
                    <a:bodyPr/>
                    <a:lstStyle/>
                    <a:p>
                      <a:endParaRPr lang="da-DK" sz="1300" dirty="0"/>
                    </a:p>
                  </a:txBody>
                  <a:tcPr marL="33793" marR="33793"/>
                </a:tc>
                <a:extLst>
                  <a:ext uri="{0D108BD9-81ED-4DB2-BD59-A6C34878D82A}">
                    <a16:rowId xmlns:a16="http://schemas.microsoft.com/office/drawing/2014/main" val="10005"/>
                  </a:ext>
                </a:extLst>
              </a:tr>
            </a:tbl>
          </a:graphicData>
        </a:graphic>
      </p:graphicFrame>
      <p:sp>
        <p:nvSpPr>
          <p:cNvPr id="2" name="Tekstfelt 1"/>
          <p:cNvSpPr txBox="1"/>
          <p:nvPr/>
        </p:nvSpPr>
        <p:spPr>
          <a:xfrm>
            <a:off x="179512" y="404664"/>
            <a:ext cx="7680174" cy="646331"/>
          </a:xfrm>
          <a:prstGeom prst="rect">
            <a:avLst/>
          </a:prstGeom>
          <a:noFill/>
        </p:spPr>
        <p:txBody>
          <a:bodyPr wrap="square" rtlCol="0">
            <a:spAutoFit/>
          </a:bodyPr>
          <a:lstStyle/>
          <a:p>
            <a:r>
              <a:rPr lang="da-DK" sz="3600" b="1" dirty="0" smtClean="0"/>
              <a:t>Mediernes vinkling af velfærdsstaten</a:t>
            </a:r>
            <a:endParaRPr lang="da-DK" sz="3600" b="1" dirty="0"/>
          </a:p>
        </p:txBody>
      </p:sp>
      <p:sp>
        <p:nvSpPr>
          <p:cNvPr id="5" name="Tekstfelt 1"/>
          <p:cNvSpPr txBox="1"/>
          <p:nvPr/>
        </p:nvSpPr>
        <p:spPr>
          <a:xfrm>
            <a:off x="5580112" y="1183390"/>
            <a:ext cx="3840087" cy="492443"/>
          </a:xfrm>
          <a:prstGeom prst="rect">
            <a:avLst/>
          </a:prstGeom>
          <a:noFill/>
          <a:scene3d>
            <a:camera prst="orthographicFront">
              <a:rot lat="0" lon="0" rev="1200000"/>
            </a:camera>
            <a:lightRig rig="threePt" dir="t"/>
          </a:scene3d>
        </p:spPr>
        <p:txBody>
          <a:bodyPr wrap="square" rtlCol="0">
            <a:spAutoFit/>
          </a:bodyPr>
          <a:lstStyle/>
          <a:p>
            <a:r>
              <a:rPr lang="da-DK" sz="2600" b="1" dirty="0" smtClean="0"/>
              <a:t>Samarbejde med dansk</a:t>
            </a:r>
            <a:endParaRPr lang="da-DK" sz="2600" b="1" dirty="0"/>
          </a:p>
        </p:txBody>
      </p:sp>
    </p:spTree>
    <p:extLst>
      <p:ext uri="{BB962C8B-B14F-4D97-AF65-F5344CB8AC3E}">
        <p14:creationId xmlns:p14="http://schemas.microsoft.com/office/powerpoint/2010/main" val="283004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normAutofit/>
          </a:bodyPr>
          <a:lstStyle/>
          <a:p>
            <a:r>
              <a:rPr lang="da-DK" sz="3600" b="1" dirty="0"/>
              <a:t>Innovation som didaktisk </a:t>
            </a:r>
            <a:r>
              <a:rPr lang="da-DK" sz="3600" b="1" dirty="0" smtClean="0"/>
              <a:t>greb</a:t>
            </a:r>
            <a:endParaRPr lang="da-DK" sz="3600" dirty="0"/>
          </a:p>
        </p:txBody>
      </p:sp>
      <p:sp>
        <p:nvSpPr>
          <p:cNvPr id="3" name="Pladsholder til indhold 2"/>
          <p:cNvSpPr>
            <a:spLocks noGrp="1"/>
          </p:cNvSpPr>
          <p:nvPr>
            <p:ph idx="1"/>
          </p:nvPr>
        </p:nvSpPr>
        <p:spPr>
          <a:xfrm>
            <a:off x="323528" y="1340768"/>
            <a:ext cx="8640960" cy="5256584"/>
          </a:xfrm>
        </p:spPr>
        <p:txBody>
          <a:bodyPr>
            <a:noAutofit/>
          </a:bodyPr>
          <a:lstStyle/>
          <a:p>
            <a:pPr marL="457200" indent="-457200">
              <a:buAutoNum type="arabicPeriod"/>
            </a:pPr>
            <a:r>
              <a:rPr lang="da-DK" sz="2200" b="1" dirty="0" smtClean="0"/>
              <a:t>Innovation oversat til samfundsfag</a:t>
            </a:r>
          </a:p>
          <a:p>
            <a:pPr marL="457200" indent="-457200">
              <a:buAutoNum type="arabicPeriod"/>
            </a:pPr>
            <a:r>
              <a:rPr lang="da-DK" sz="2200" b="1" dirty="0" err="1" smtClean="0"/>
              <a:t>SamfundsCup</a:t>
            </a:r>
            <a:r>
              <a:rPr lang="da-DK" sz="2200" b="1" dirty="0" smtClean="0"/>
              <a:t> – en fagligt funderet innovationskonkurrence for </a:t>
            </a:r>
            <a:r>
              <a:rPr lang="da-DK" sz="2200" b="1" dirty="0" err="1" smtClean="0"/>
              <a:t>samf</a:t>
            </a:r>
            <a:r>
              <a:rPr lang="da-DK" sz="2200" b="1" dirty="0" smtClean="0"/>
              <a:t>-elever</a:t>
            </a:r>
          </a:p>
          <a:p>
            <a:pPr marL="457200" indent="-457200">
              <a:buAutoNum type="arabicPeriod"/>
            </a:pPr>
            <a:r>
              <a:rPr lang="da-DK" sz="2200" b="1" dirty="0" smtClean="0"/>
              <a:t>Innovationsmetoder </a:t>
            </a:r>
            <a:r>
              <a:rPr lang="da-DK" sz="2200" b="1" dirty="0"/>
              <a:t>– hvilken tilgang skal man vælge? </a:t>
            </a:r>
            <a:endParaRPr lang="da-DK" sz="2200" b="1" dirty="0" smtClean="0"/>
          </a:p>
          <a:p>
            <a:pPr marL="457200" indent="-457200">
              <a:buAutoNum type="arabicPeriod"/>
            </a:pPr>
            <a:r>
              <a:rPr lang="da-DK" sz="2200" b="1" dirty="0" smtClean="0"/>
              <a:t>Innovation </a:t>
            </a:r>
            <a:r>
              <a:rPr lang="da-DK" sz="2200" b="1" dirty="0"/>
              <a:t>i praksis - 3s som </a:t>
            </a:r>
            <a:r>
              <a:rPr lang="da-DK" sz="2200" b="1" dirty="0" smtClean="0"/>
              <a:t>prøvekaniner</a:t>
            </a:r>
          </a:p>
          <a:p>
            <a:pPr marL="457200" indent="-457200">
              <a:buAutoNum type="arabicPeriod"/>
            </a:pPr>
            <a:r>
              <a:rPr lang="da-DK" sz="2200" b="1" dirty="0" smtClean="0"/>
              <a:t>Forsøg </a:t>
            </a:r>
            <a:r>
              <a:rPr lang="da-DK" sz="2200" b="1" dirty="0"/>
              <a:t>med innovation – Samfundsfag </a:t>
            </a:r>
            <a:r>
              <a:rPr lang="da-DK" sz="2200" b="1" dirty="0" smtClean="0"/>
              <a:t>B</a:t>
            </a:r>
          </a:p>
          <a:p>
            <a:pPr lvl="1"/>
            <a:r>
              <a:rPr lang="da-DK" sz="1600" dirty="0"/>
              <a:t>Forsøgslæreplan</a:t>
            </a:r>
          </a:p>
          <a:p>
            <a:pPr lvl="1"/>
            <a:r>
              <a:rPr lang="da-DK" sz="1600" dirty="0"/>
              <a:t>Årsprøve og </a:t>
            </a:r>
            <a:r>
              <a:rPr lang="da-DK" sz="1600" dirty="0" smtClean="0"/>
              <a:t>erfaringer</a:t>
            </a:r>
            <a:endParaRPr lang="da-DK" sz="2200" b="1" dirty="0" smtClean="0"/>
          </a:p>
          <a:p>
            <a:pPr marL="457200" indent="-457200">
              <a:buAutoNum type="arabicPeriod"/>
            </a:pPr>
            <a:r>
              <a:rPr lang="da-DK" sz="2200" b="1" dirty="0" smtClean="0"/>
              <a:t>Muligheder og udfordringer?</a:t>
            </a:r>
          </a:p>
          <a:p>
            <a:pPr marL="0" lvl="0" indent="0">
              <a:buNone/>
            </a:pPr>
            <a:r>
              <a:rPr lang="it-IT" sz="2000" dirty="0" smtClean="0"/>
              <a:t>Materiale: </a:t>
            </a:r>
            <a:r>
              <a:rPr lang="it-IT" sz="1600" dirty="0">
                <a:hlinkClick r:id="rId2"/>
              </a:rPr>
              <a:t>https://</a:t>
            </a:r>
            <a:r>
              <a:rPr lang="it-IT" sz="1600" dirty="0" smtClean="0">
                <a:hlinkClick r:id="rId2"/>
              </a:rPr>
              <a:t>drive.google.com/folderview?id=0BwE70gV1RgrxNlFXMERDbkJITzA&amp;usp=sharing</a:t>
            </a:r>
            <a:r>
              <a:rPr lang="it-IT" sz="1600" dirty="0" smtClean="0"/>
              <a:t> </a:t>
            </a:r>
            <a:endParaRPr lang="it-IT" sz="1600" dirty="0"/>
          </a:p>
          <a:p>
            <a:pPr marL="0" indent="0">
              <a:buNone/>
            </a:pPr>
            <a:endParaRPr lang="da-DK" sz="2000" dirty="0"/>
          </a:p>
        </p:txBody>
      </p:sp>
    </p:spTree>
    <p:extLst>
      <p:ext uri="{BB962C8B-B14F-4D97-AF65-F5344CB8AC3E}">
        <p14:creationId xmlns:p14="http://schemas.microsoft.com/office/powerpoint/2010/main" val="414013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491064" cy="1143000"/>
          </a:xfrm>
        </p:spPr>
        <p:txBody>
          <a:bodyPr>
            <a:noAutofit/>
          </a:bodyPr>
          <a:lstStyle/>
          <a:p>
            <a:r>
              <a:rPr lang="da-DK" sz="3600" b="1" dirty="0" smtClean="0"/>
              <a:t/>
            </a:r>
            <a:br>
              <a:rPr lang="da-DK" sz="3600" b="1" dirty="0" smtClean="0"/>
            </a:br>
            <a:r>
              <a:rPr lang="da-DK" sz="3600" b="1" dirty="0" smtClean="0"/>
              <a:t>Pitch </a:t>
            </a:r>
            <a:r>
              <a:rPr lang="da-DK" sz="3600" b="1" dirty="0"/>
              <a:t>en andens idé – trin for trin</a:t>
            </a:r>
            <a:r>
              <a:rPr lang="da-DK" sz="3600" dirty="0"/>
              <a:t/>
            </a:r>
            <a:br>
              <a:rPr lang="da-DK" sz="3600" dirty="0"/>
            </a:br>
            <a:endParaRPr lang="da-DK" sz="3600" dirty="0"/>
          </a:p>
        </p:txBody>
      </p:sp>
      <p:sp>
        <p:nvSpPr>
          <p:cNvPr id="3" name="Pladsholder til indhold 2"/>
          <p:cNvSpPr>
            <a:spLocks noGrp="1"/>
          </p:cNvSpPr>
          <p:nvPr>
            <p:ph idx="1"/>
          </p:nvPr>
        </p:nvSpPr>
        <p:spPr/>
        <p:txBody>
          <a:bodyPr>
            <a:normAutofit fontScale="70000" lnSpcReduction="20000"/>
          </a:bodyPr>
          <a:lstStyle/>
          <a:p>
            <a:pPr marL="0" indent="0">
              <a:buNone/>
            </a:pPr>
            <a:r>
              <a:rPr lang="da-DK" dirty="0" smtClean="0"/>
              <a:t>Lad </a:t>
            </a:r>
            <a:r>
              <a:rPr lang="da-DK" dirty="0"/>
              <a:t>eleverne parvis finde et løsningsforslag på </a:t>
            </a:r>
            <a:r>
              <a:rPr lang="da-DK" u="sng" dirty="0">
                <a:hlinkClick r:id="rId2"/>
              </a:rPr>
              <a:t>www.tagdel.dk</a:t>
            </a:r>
            <a:r>
              <a:rPr lang="da-DK" dirty="0"/>
              <a:t> eller </a:t>
            </a:r>
            <a:r>
              <a:rPr lang="da-DK" dirty="0">
                <a:hlinkClick r:id="rId3"/>
              </a:rPr>
              <a:t>http://sagerdersamler.dk</a:t>
            </a:r>
            <a:r>
              <a:rPr lang="da-DK" dirty="0" smtClean="0">
                <a:hlinkClick r:id="rId3"/>
              </a:rPr>
              <a:t>/</a:t>
            </a:r>
            <a:r>
              <a:rPr lang="da-DK" dirty="0" smtClean="0"/>
              <a:t>  eller giv </a:t>
            </a:r>
            <a:r>
              <a:rPr lang="da-DK" dirty="0"/>
              <a:t>dem et aktuelt løsningsforslag fra politiker. Få dem til via deres mobiltelefoner at optage et </a:t>
            </a:r>
            <a:r>
              <a:rPr lang="da-DK" dirty="0" err="1"/>
              <a:t>pitch</a:t>
            </a:r>
            <a:r>
              <a:rPr lang="da-DK" dirty="0"/>
              <a:t> af deres tildelte idé på max 3 min ud fra pitch-skabelonen</a:t>
            </a:r>
          </a:p>
          <a:p>
            <a:pPr lvl="0"/>
            <a:r>
              <a:rPr lang="da-DK" dirty="0"/>
              <a:t>En start der fænger (5%)</a:t>
            </a:r>
          </a:p>
          <a:p>
            <a:pPr lvl="0"/>
            <a:r>
              <a:rPr lang="da-DK" dirty="0"/>
              <a:t>En beskrivelse af, hvilke væsentlige behov der opfyldes med din idé (hvem giver ideen værdi for)? (20 %)</a:t>
            </a:r>
          </a:p>
          <a:p>
            <a:pPr lvl="0"/>
            <a:r>
              <a:rPr lang="da-DK" dirty="0"/>
              <a:t>En beskrivelse af hvad projektet går ud på. Hvad er det unikke eller nytænkende ved forslaget? (50%)</a:t>
            </a:r>
          </a:p>
          <a:p>
            <a:pPr lvl="0"/>
            <a:r>
              <a:rPr lang="da-DK" dirty="0"/>
              <a:t>Hvordan får brugerne gavn af projektet? Hvad er effekten af projektet (10%)</a:t>
            </a:r>
          </a:p>
          <a:p>
            <a:pPr lvl="0"/>
            <a:r>
              <a:rPr lang="da-DK" dirty="0"/>
              <a:t>Hvilke fordele har forslaget ift. eventuelt andre lignende projekter </a:t>
            </a:r>
            <a:r>
              <a:rPr lang="da-DK" dirty="0" smtClean="0"/>
              <a:t>(</a:t>
            </a:r>
            <a:r>
              <a:rPr lang="da-DK" dirty="0"/>
              <a:t>økonomisk nem at gennemføre, bruger den ekspertise I selv har </a:t>
            </a:r>
            <a:r>
              <a:rPr lang="da-DK" dirty="0" err="1"/>
              <a:t>m.m</a:t>
            </a:r>
            <a:r>
              <a:rPr lang="da-DK" dirty="0"/>
              <a:t>) (10%)</a:t>
            </a:r>
          </a:p>
          <a:p>
            <a:pPr lvl="0"/>
            <a:r>
              <a:rPr lang="da-DK" dirty="0"/>
              <a:t>En god afslutning eller opsamling på de væsentligste pointer (5%)</a:t>
            </a:r>
          </a:p>
          <a:p>
            <a:endParaRPr lang="da-DK" dirty="0"/>
          </a:p>
        </p:txBody>
      </p:sp>
    </p:spTree>
    <p:extLst>
      <p:ext uri="{BB962C8B-B14F-4D97-AF65-F5344CB8AC3E}">
        <p14:creationId xmlns:p14="http://schemas.microsoft.com/office/powerpoint/2010/main" val="320037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74638"/>
            <a:ext cx="7776864" cy="1143000"/>
          </a:xfrm>
        </p:spPr>
        <p:txBody>
          <a:bodyPr>
            <a:normAutofit/>
          </a:bodyPr>
          <a:lstStyle/>
          <a:p>
            <a:r>
              <a:rPr lang="da-DK" sz="3600" b="1" dirty="0" smtClean="0"/>
              <a:t>Debat-</a:t>
            </a:r>
            <a:r>
              <a:rPr lang="da-DK" sz="3600" b="1" dirty="0" err="1" smtClean="0"/>
              <a:t>battle</a:t>
            </a:r>
            <a:endParaRPr lang="da-DK" sz="3600" dirty="0"/>
          </a:p>
        </p:txBody>
      </p:sp>
      <p:sp>
        <p:nvSpPr>
          <p:cNvPr id="3" name="Pladsholder til indhold 2"/>
          <p:cNvSpPr>
            <a:spLocks noGrp="1"/>
          </p:cNvSpPr>
          <p:nvPr>
            <p:ph idx="1"/>
          </p:nvPr>
        </p:nvSpPr>
        <p:spPr/>
        <p:txBody>
          <a:bodyPr>
            <a:normAutofit fontScale="85000" lnSpcReduction="10000"/>
          </a:bodyPr>
          <a:lstStyle/>
          <a:p>
            <a:pPr marL="0" indent="0">
              <a:buNone/>
            </a:pPr>
            <a:r>
              <a:rPr lang="da-DK" b="1" i="1" dirty="0" err="1" smtClean="0"/>
              <a:t>Todays</a:t>
            </a:r>
            <a:r>
              <a:rPr lang="da-DK" b="1" i="1" dirty="0" smtClean="0"/>
              <a:t> </a:t>
            </a:r>
            <a:r>
              <a:rPr lang="da-DK" b="1" i="1" dirty="0" err="1"/>
              <a:t>Meet</a:t>
            </a:r>
            <a:endParaRPr lang="da-DK" dirty="0"/>
          </a:p>
          <a:p>
            <a:r>
              <a:rPr lang="da-DK" dirty="0"/>
              <a:t>Opret et rum i </a:t>
            </a:r>
            <a:r>
              <a:rPr lang="da-DK" dirty="0" err="1"/>
              <a:t>Todays</a:t>
            </a:r>
            <a:r>
              <a:rPr lang="da-DK" dirty="0"/>
              <a:t> </a:t>
            </a:r>
            <a:r>
              <a:rPr lang="da-DK" dirty="0" err="1"/>
              <a:t>Meet</a:t>
            </a:r>
            <a:r>
              <a:rPr lang="da-DK" dirty="0"/>
              <a:t> </a:t>
            </a:r>
            <a:r>
              <a:rPr lang="da-DK" u="sng" dirty="0">
                <a:hlinkClick r:id="rId2"/>
              </a:rPr>
              <a:t>http://todaysmeet.com</a:t>
            </a:r>
            <a:r>
              <a:rPr lang="da-DK" u="sng" dirty="0" smtClean="0">
                <a:hlinkClick r:id="rId2"/>
              </a:rPr>
              <a:t>/</a:t>
            </a:r>
            <a:endParaRPr lang="da-DK" u="sng" dirty="0" smtClean="0"/>
          </a:p>
          <a:p>
            <a:r>
              <a:rPr lang="da-DK" dirty="0" smtClean="0"/>
              <a:t>Stil spørgsmål </a:t>
            </a:r>
            <a:r>
              <a:rPr lang="da-DK" dirty="0"/>
              <a:t>(eksempelvis: hvordan løser vi den økonomiske krise). Giv </a:t>
            </a:r>
            <a:r>
              <a:rPr lang="da-DK" dirty="0" smtClean="0"/>
              <a:t>evt. eleverne </a:t>
            </a:r>
            <a:r>
              <a:rPr lang="da-DK" dirty="0"/>
              <a:t>forskellige roller (eksempelvis politikere eller teoretiske perspektiver</a:t>
            </a:r>
            <a:r>
              <a:rPr lang="da-DK" dirty="0" smtClean="0"/>
              <a:t>).</a:t>
            </a:r>
          </a:p>
          <a:p>
            <a:r>
              <a:rPr lang="da-DK" dirty="0" smtClean="0"/>
              <a:t>Lad </a:t>
            </a:r>
            <a:r>
              <a:rPr lang="da-DK" dirty="0"/>
              <a:t>eleverne poste deres svar (gerne mere end 1) på </a:t>
            </a:r>
            <a:r>
              <a:rPr lang="da-DK" dirty="0" err="1"/>
              <a:t>Todays</a:t>
            </a:r>
            <a:r>
              <a:rPr lang="da-DK" dirty="0"/>
              <a:t> </a:t>
            </a:r>
            <a:r>
              <a:rPr lang="da-DK" dirty="0" err="1"/>
              <a:t>Meet</a:t>
            </a:r>
            <a:r>
              <a:rPr lang="da-DK" dirty="0"/>
              <a:t>. </a:t>
            </a:r>
            <a:endParaRPr lang="da-DK" dirty="0" smtClean="0"/>
          </a:p>
          <a:p>
            <a:r>
              <a:rPr lang="da-DK" dirty="0" smtClean="0"/>
              <a:t>Afslutningsvis </a:t>
            </a:r>
            <a:r>
              <a:rPr lang="da-DK" dirty="0"/>
              <a:t>forsøger eleverne parvis at identificere hvilke roller, der har postet argumenter samt udvælger de to bedste posts.</a:t>
            </a:r>
          </a:p>
          <a:p>
            <a:endParaRPr lang="da-DK" dirty="0"/>
          </a:p>
        </p:txBody>
      </p:sp>
    </p:spTree>
    <p:extLst>
      <p:ext uri="{BB962C8B-B14F-4D97-AF65-F5344CB8AC3E}">
        <p14:creationId xmlns:p14="http://schemas.microsoft.com/office/powerpoint/2010/main" val="339744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Idéudveksling og refleksion</a:t>
            </a:r>
            <a:endParaRPr lang="da-DK" sz="3600" b="1" dirty="0"/>
          </a:p>
        </p:txBody>
      </p:sp>
      <p:sp>
        <p:nvSpPr>
          <p:cNvPr id="3" name="Pladsholder til indhold 2"/>
          <p:cNvSpPr>
            <a:spLocks noGrp="1"/>
          </p:cNvSpPr>
          <p:nvPr>
            <p:ph idx="1"/>
          </p:nvPr>
        </p:nvSpPr>
        <p:spPr>
          <a:xfrm>
            <a:off x="176635" y="1412776"/>
            <a:ext cx="6895674" cy="5125790"/>
          </a:xfrm>
        </p:spPr>
        <p:txBody>
          <a:bodyPr>
            <a:normAutofit fontScale="77500" lnSpcReduction="20000"/>
          </a:bodyPr>
          <a:lstStyle/>
          <a:p>
            <a:pPr marL="514350" indent="-514350">
              <a:buFont typeface="+mj-lt"/>
              <a:buAutoNum type="arabicPeriod"/>
            </a:pPr>
            <a:r>
              <a:rPr lang="da-DK" dirty="0" smtClean="0"/>
              <a:t>Hvilke af de præsenterede øvelser appellerer umiddelbart mest til Jer?</a:t>
            </a:r>
          </a:p>
          <a:p>
            <a:pPr marL="514350" indent="-514350">
              <a:buFont typeface="+mj-lt"/>
              <a:buAutoNum type="arabicPeriod"/>
            </a:pPr>
            <a:endParaRPr lang="da-DK" dirty="0" smtClean="0"/>
          </a:p>
          <a:p>
            <a:pPr marL="514350" indent="-514350">
              <a:buFont typeface="+mj-lt"/>
              <a:buAutoNum type="arabicPeriod"/>
            </a:pPr>
            <a:r>
              <a:rPr lang="da-DK" dirty="0" smtClean="0"/>
              <a:t>Hvilke af de småøvelser, som I anvender i Jeres daglige praksis i forvejen, vil I kategorisere som værende nogle, der træner elevernes innovative kompetencer?</a:t>
            </a:r>
          </a:p>
          <a:p>
            <a:pPr marL="514350" indent="-514350">
              <a:buFont typeface="+mj-lt"/>
              <a:buAutoNum type="arabicPeriod"/>
            </a:pPr>
            <a:endParaRPr lang="da-DK" dirty="0" smtClean="0"/>
          </a:p>
          <a:p>
            <a:pPr marL="514350" indent="-514350">
              <a:buFont typeface="+mj-lt"/>
              <a:buAutoNum type="arabicPeriod"/>
            </a:pPr>
            <a:r>
              <a:rPr lang="da-DK" dirty="0" smtClean="0"/>
              <a:t>Del og stjæl – Giv hinanden andre ideer til innovative småøvelser. Post </a:t>
            </a:r>
            <a:r>
              <a:rPr lang="da-DK" dirty="0"/>
              <a:t>på padlet </a:t>
            </a:r>
            <a:r>
              <a:rPr lang="da-DK" dirty="0">
                <a:hlinkClick r:id="rId3"/>
              </a:rPr>
              <a:t>http://</a:t>
            </a:r>
            <a:r>
              <a:rPr lang="da-DK" dirty="0" smtClean="0">
                <a:hlinkClick r:id="rId3"/>
              </a:rPr>
              <a:t>da.padlet.com/wall/cdu6iu8ym5pa</a:t>
            </a:r>
            <a:r>
              <a:rPr lang="da-DK" dirty="0" smtClean="0"/>
              <a:t> </a:t>
            </a:r>
            <a:endParaRPr lang="da-DK" dirty="0"/>
          </a:p>
          <a:p>
            <a:pPr marL="0" indent="0">
              <a:buNone/>
            </a:pPr>
            <a:endParaRPr lang="da-DK" dirty="0" smtClean="0"/>
          </a:p>
          <a:p>
            <a:pPr marL="0" indent="0">
              <a:buNone/>
            </a:pPr>
            <a:r>
              <a:rPr lang="da-DK" dirty="0" smtClean="0"/>
              <a:t>Hvis I mangler inspiration kan i evt. lade Jer inspirere af materiale i FIP-mappe eller </a:t>
            </a:r>
            <a:r>
              <a:rPr lang="da-DK" dirty="0" smtClean="0">
                <a:hlinkClick r:id="rId4"/>
              </a:rPr>
              <a:t>http</a:t>
            </a:r>
            <a:r>
              <a:rPr lang="da-DK" dirty="0">
                <a:hlinkClick r:id="rId4"/>
              </a:rPr>
              <a:t>://www.innolab-gym.dk/idebase</a:t>
            </a:r>
            <a:endParaRPr lang="da-DK" dirty="0"/>
          </a:p>
          <a:p>
            <a:endParaRPr lang="da-DK" dirty="0" smtClean="0"/>
          </a:p>
          <a:p>
            <a:endParaRPr lang="da-DK" dirty="0"/>
          </a:p>
        </p:txBody>
      </p:sp>
    </p:spTree>
    <p:extLst>
      <p:ext uri="{BB962C8B-B14F-4D97-AF65-F5344CB8AC3E}">
        <p14:creationId xmlns:p14="http://schemas.microsoft.com/office/powerpoint/2010/main" val="3170200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b="1" dirty="0"/>
              <a:t>Forsøg med innovation – Samfundsfag B </a:t>
            </a:r>
          </a:p>
        </p:txBody>
      </p:sp>
      <p:sp>
        <p:nvSpPr>
          <p:cNvPr id="3" name="Pladsholder til indhold 2"/>
          <p:cNvSpPr>
            <a:spLocks noGrp="1"/>
          </p:cNvSpPr>
          <p:nvPr>
            <p:ph idx="1"/>
          </p:nvPr>
        </p:nvSpPr>
        <p:spPr/>
        <p:txBody>
          <a:bodyPr>
            <a:normAutofit/>
          </a:bodyPr>
          <a:lstStyle/>
          <a:p>
            <a:pPr marL="857250" lvl="1"/>
            <a:r>
              <a:rPr lang="da-DK" sz="2600" dirty="0" smtClean="0"/>
              <a:t>Forsøgslæreplan i </a:t>
            </a:r>
            <a:r>
              <a:rPr lang="da-DK" sz="2600" dirty="0" err="1" smtClean="0"/>
              <a:t>Samf</a:t>
            </a:r>
            <a:r>
              <a:rPr lang="da-DK" sz="2600" dirty="0" smtClean="0"/>
              <a:t> B</a:t>
            </a:r>
          </a:p>
          <a:p>
            <a:pPr marL="857250" lvl="1"/>
            <a:r>
              <a:rPr lang="da-DK" sz="2600" dirty="0" smtClean="0"/>
              <a:t>Årsprøve </a:t>
            </a:r>
            <a:r>
              <a:rPr lang="da-DK" sz="2600" dirty="0"/>
              <a:t>og erfaringer</a:t>
            </a:r>
          </a:p>
          <a:p>
            <a:endParaRPr lang="da-DK" sz="2600" dirty="0"/>
          </a:p>
        </p:txBody>
      </p:sp>
    </p:spTree>
    <p:extLst>
      <p:ext uri="{BB962C8B-B14F-4D97-AF65-F5344CB8AC3E}">
        <p14:creationId xmlns:p14="http://schemas.microsoft.com/office/powerpoint/2010/main" val="291867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Forsøgslæreplan i </a:t>
            </a:r>
            <a:r>
              <a:rPr lang="da-DK" sz="3600" b="1" dirty="0" err="1" smtClean="0"/>
              <a:t>Samf</a:t>
            </a:r>
            <a:r>
              <a:rPr lang="da-DK" sz="3600" b="1" dirty="0" smtClean="0"/>
              <a:t> B</a:t>
            </a:r>
            <a:endParaRPr lang="da-DK" sz="3600" b="1" dirty="0"/>
          </a:p>
        </p:txBody>
      </p:sp>
      <p:sp>
        <p:nvSpPr>
          <p:cNvPr id="3" name="Pladsholder til indhold 2"/>
          <p:cNvSpPr>
            <a:spLocks noGrp="1"/>
          </p:cNvSpPr>
          <p:nvPr>
            <p:ph idx="1"/>
          </p:nvPr>
        </p:nvSpPr>
        <p:spPr/>
        <p:txBody>
          <a:bodyPr>
            <a:normAutofit fontScale="85000" lnSpcReduction="20000"/>
          </a:bodyPr>
          <a:lstStyle/>
          <a:p>
            <a:pPr marL="0" indent="0">
              <a:buNone/>
            </a:pPr>
            <a:r>
              <a:rPr lang="da-DK" b="1" dirty="0" smtClean="0"/>
              <a:t>Fagligt mål: </a:t>
            </a:r>
            <a:r>
              <a:rPr lang="da-DK" dirty="0">
                <a:solidFill>
                  <a:srgbClr val="FF0000"/>
                </a:solidFill>
              </a:rPr>
              <a:t>undersøge et konkret problem og udarbejde og vurdere et forslag til en innovativ løsning af </a:t>
            </a:r>
            <a:r>
              <a:rPr lang="da-DK" dirty="0" smtClean="0">
                <a:solidFill>
                  <a:srgbClr val="FF0000"/>
                </a:solidFill>
              </a:rPr>
              <a:t>problemet</a:t>
            </a:r>
          </a:p>
          <a:p>
            <a:pPr marL="0" indent="0">
              <a:buNone/>
            </a:pPr>
            <a:endParaRPr lang="da-DK" b="1" dirty="0"/>
          </a:p>
          <a:p>
            <a:pPr marL="0" indent="0">
              <a:buNone/>
            </a:pPr>
            <a:r>
              <a:rPr lang="da-DK" dirty="0" smtClean="0"/>
              <a:t>Vurdering af elevernes evne til at udarbejde et innovativt løsningsforslag sker på baggrund af </a:t>
            </a:r>
            <a:r>
              <a:rPr lang="da-DK" i="1" u="sng" dirty="0" smtClean="0">
                <a:solidFill>
                  <a:srgbClr val="FF0000"/>
                </a:solidFill>
              </a:rPr>
              <a:t>elevens begrundelse for forslagets værdi for andre</a:t>
            </a:r>
            <a:r>
              <a:rPr lang="da-DK" dirty="0" smtClean="0">
                <a:solidFill>
                  <a:srgbClr val="FF0000"/>
                </a:solidFill>
              </a:rPr>
              <a:t> og </a:t>
            </a:r>
            <a:r>
              <a:rPr lang="da-DK" i="1" u="sng" dirty="0" smtClean="0">
                <a:solidFill>
                  <a:srgbClr val="FF0000"/>
                </a:solidFill>
              </a:rPr>
              <a:t>elevens argumentation for hvordan det tilfører den konkrete sammenhæng (konteksten) noget nyt</a:t>
            </a:r>
            <a:r>
              <a:rPr lang="da-DK" dirty="0" smtClean="0">
                <a:solidFill>
                  <a:srgbClr val="FF0000"/>
                </a:solidFill>
              </a:rPr>
              <a:t>.</a:t>
            </a:r>
          </a:p>
          <a:p>
            <a:pPr marL="0" indent="0">
              <a:buNone/>
            </a:pPr>
            <a:endParaRPr lang="da-DK" dirty="0"/>
          </a:p>
          <a:p>
            <a:pPr marL="0" indent="0">
              <a:buNone/>
            </a:pPr>
            <a:r>
              <a:rPr lang="da-DK" b="1" dirty="0" smtClean="0"/>
              <a:t>Nye kriterier og ny eksamensform?</a:t>
            </a:r>
          </a:p>
          <a:p>
            <a:pPr marL="0" indent="0">
              <a:buNone/>
            </a:pPr>
            <a:r>
              <a:rPr lang="da-DK" dirty="0">
                <a:hlinkClick r:id="rId3"/>
              </a:rPr>
              <a:t>https://www.youtube.com/watch?v=QbTvEaTmXAo</a:t>
            </a:r>
            <a:r>
              <a:rPr lang="da-DK" dirty="0"/>
              <a:t> </a:t>
            </a:r>
          </a:p>
          <a:p>
            <a:pPr marL="0" indent="0">
              <a:buNone/>
            </a:pPr>
            <a:endParaRPr lang="da-DK" dirty="0"/>
          </a:p>
        </p:txBody>
      </p:sp>
    </p:spTree>
    <p:extLst>
      <p:ext uri="{BB962C8B-B14F-4D97-AF65-F5344CB8AC3E}">
        <p14:creationId xmlns:p14="http://schemas.microsoft.com/office/powerpoint/2010/main" val="1742580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43408"/>
            <a:ext cx="8229600" cy="1224136"/>
          </a:xfrm>
        </p:spPr>
        <p:txBody>
          <a:bodyPr>
            <a:normAutofit/>
          </a:bodyPr>
          <a:lstStyle/>
          <a:p>
            <a:r>
              <a:rPr lang="da-DK" sz="3600" b="1" dirty="0" smtClean="0"/>
              <a:t>Årsprøve - forsøg</a:t>
            </a:r>
            <a:endParaRPr lang="da-DK" sz="3600" b="1" dirty="0"/>
          </a:p>
        </p:txBody>
      </p:sp>
      <p:sp>
        <p:nvSpPr>
          <p:cNvPr id="3" name="Pladsholder til indhold 2"/>
          <p:cNvSpPr>
            <a:spLocks noGrp="1"/>
          </p:cNvSpPr>
          <p:nvPr>
            <p:ph sz="half" idx="1"/>
          </p:nvPr>
        </p:nvSpPr>
        <p:spPr>
          <a:xfrm>
            <a:off x="457200" y="764704"/>
            <a:ext cx="4038600" cy="5361459"/>
          </a:xfrm>
        </p:spPr>
        <p:txBody>
          <a:bodyPr>
            <a:noAutofit/>
          </a:bodyPr>
          <a:lstStyle/>
          <a:p>
            <a:pPr marL="0" indent="0">
              <a:buNone/>
            </a:pPr>
            <a:r>
              <a:rPr lang="da-DK" sz="2000" b="1" dirty="0" smtClean="0"/>
              <a:t>Rammer:</a:t>
            </a:r>
          </a:p>
          <a:p>
            <a:pPr lvl="1"/>
            <a:r>
              <a:rPr lang="da-DK" sz="1600" dirty="0" smtClean="0"/>
              <a:t>Grupper á 3-4 personer</a:t>
            </a:r>
          </a:p>
          <a:p>
            <a:pPr lvl="1"/>
            <a:r>
              <a:rPr lang="da-DK" sz="1600" dirty="0" smtClean="0"/>
              <a:t>Bilagssæt ca</a:t>
            </a:r>
            <a:r>
              <a:rPr lang="da-DK" sz="1600" dirty="0"/>
              <a:t>. 10 - 15 </a:t>
            </a:r>
            <a:r>
              <a:rPr lang="da-DK" sz="1600" dirty="0" smtClean="0"/>
              <a:t>ns. </a:t>
            </a:r>
          </a:p>
          <a:p>
            <a:pPr lvl="1"/>
            <a:r>
              <a:rPr lang="da-DK" sz="1600" dirty="0" smtClean="0"/>
              <a:t>Mindst 24 timers forberedelse</a:t>
            </a:r>
          </a:p>
          <a:p>
            <a:pPr marL="0" indent="0">
              <a:buNone/>
            </a:pPr>
            <a:r>
              <a:rPr lang="da-DK" sz="2000" b="1" dirty="0" smtClean="0"/>
              <a:t>Forberedelsesstruktur:</a:t>
            </a:r>
            <a:endParaRPr lang="da-DK" sz="2000" b="1" dirty="0"/>
          </a:p>
          <a:p>
            <a:r>
              <a:rPr lang="da-DK" sz="1600" dirty="0"/>
              <a:t>Kl. 8: </a:t>
            </a:r>
            <a:r>
              <a:rPr lang="da-DK" sz="1600" dirty="0" smtClean="0"/>
              <a:t>Trækning </a:t>
            </a:r>
            <a:r>
              <a:rPr lang="da-DK" sz="1600" dirty="0"/>
              <a:t>i grupper</a:t>
            </a:r>
          </a:p>
          <a:p>
            <a:pPr lvl="1"/>
            <a:r>
              <a:rPr lang="da-DK" sz="1600" dirty="0" smtClean="0"/>
              <a:t>Læse materiale og identificere relevant teori</a:t>
            </a:r>
            <a:endParaRPr lang="da-DK" sz="1600" dirty="0"/>
          </a:p>
          <a:p>
            <a:pPr lvl="1"/>
            <a:r>
              <a:rPr lang="da-DK" sz="1600" dirty="0"/>
              <a:t>Undersøgende </a:t>
            </a:r>
            <a:r>
              <a:rPr lang="da-DK" sz="1600" dirty="0" smtClean="0"/>
              <a:t>niveau: </a:t>
            </a:r>
            <a:r>
              <a:rPr lang="da-DK" sz="1600" dirty="0"/>
              <a:t>skabe struktur i bilagsmateriale med teori</a:t>
            </a:r>
          </a:p>
          <a:p>
            <a:r>
              <a:rPr lang="da-DK" sz="1600" dirty="0" smtClean="0"/>
              <a:t>Kl</a:t>
            </a:r>
            <a:r>
              <a:rPr lang="da-DK" sz="1600" dirty="0"/>
              <a:t>. 12: Idégenerering</a:t>
            </a:r>
          </a:p>
          <a:p>
            <a:pPr lvl="1"/>
            <a:r>
              <a:rPr lang="da-DK" sz="1600" dirty="0"/>
              <a:t>Finde ”</a:t>
            </a:r>
            <a:r>
              <a:rPr lang="da-DK" sz="1600" dirty="0" err="1"/>
              <a:t>pain</a:t>
            </a:r>
            <a:r>
              <a:rPr lang="da-DK" sz="1600" dirty="0"/>
              <a:t>”/hvad er problemet?</a:t>
            </a:r>
          </a:p>
          <a:p>
            <a:pPr lvl="1"/>
            <a:r>
              <a:rPr lang="da-DK" sz="1600" dirty="0"/>
              <a:t>Finde løsning - mulighed for at bruge KIE-modellen </a:t>
            </a:r>
            <a:r>
              <a:rPr lang="da-DK" sz="1600" dirty="0" smtClean="0"/>
              <a:t>el. lignende</a:t>
            </a:r>
            <a:endParaRPr lang="da-DK" sz="1600" dirty="0"/>
          </a:p>
          <a:p>
            <a:r>
              <a:rPr lang="da-DK" sz="1600" dirty="0" smtClean="0"/>
              <a:t>Kl</a:t>
            </a:r>
            <a:r>
              <a:rPr lang="da-DK" sz="1600" dirty="0"/>
              <a:t>. 15: Vurdere forslag</a:t>
            </a:r>
          </a:p>
          <a:p>
            <a:pPr lvl="1"/>
            <a:r>
              <a:rPr lang="da-DK" sz="1600" dirty="0"/>
              <a:t>Diskuterende niveau</a:t>
            </a:r>
          </a:p>
          <a:p>
            <a:pPr lvl="1"/>
            <a:r>
              <a:rPr lang="da-DK" sz="1600" dirty="0"/>
              <a:t>Løser det problemet?</a:t>
            </a:r>
          </a:p>
          <a:p>
            <a:r>
              <a:rPr lang="da-DK" sz="1600" dirty="0" smtClean="0"/>
              <a:t>kl </a:t>
            </a:r>
            <a:r>
              <a:rPr lang="da-DK" sz="1600" dirty="0"/>
              <a:t>16 og frem 	</a:t>
            </a:r>
          </a:p>
          <a:p>
            <a:pPr lvl="1"/>
            <a:r>
              <a:rPr lang="da-DK" sz="1600" dirty="0"/>
              <a:t>Planlægge fremlæggelse/skrive synopsis </a:t>
            </a:r>
            <a:endParaRPr lang="da-DK" sz="1600" dirty="0" smtClean="0"/>
          </a:p>
          <a:p>
            <a:pPr lvl="1"/>
            <a:r>
              <a:rPr lang="da-DK" sz="1600" dirty="0" smtClean="0"/>
              <a:t>Producere </a:t>
            </a:r>
            <a:r>
              <a:rPr lang="da-DK" sz="1600" dirty="0"/>
              <a:t>eksamensoplæg</a:t>
            </a:r>
          </a:p>
          <a:p>
            <a:pPr lvl="1"/>
            <a:endParaRPr lang="da-DK" sz="1600" dirty="0"/>
          </a:p>
          <a:p>
            <a:pPr marL="0" indent="0">
              <a:buNone/>
            </a:pPr>
            <a:endParaRPr lang="da-DK" sz="1600" dirty="0" smtClean="0"/>
          </a:p>
          <a:p>
            <a:pPr marL="0" indent="0">
              <a:buNone/>
            </a:pPr>
            <a:endParaRPr lang="da-DK" sz="1600" dirty="0"/>
          </a:p>
          <a:p>
            <a:pPr marL="0" indent="0">
              <a:buNone/>
            </a:pPr>
            <a:endParaRPr lang="da-DK" sz="1600" dirty="0"/>
          </a:p>
        </p:txBody>
      </p:sp>
      <p:sp>
        <p:nvSpPr>
          <p:cNvPr id="4" name="Pladsholder til indhold 3"/>
          <p:cNvSpPr>
            <a:spLocks noGrp="1"/>
          </p:cNvSpPr>
          <p:nvPr>
            <p:ph sz="half" idx="2"/>
          </p:nvPr>
        </p:nvSpPr>
        <p:spPr>
          <a:xfrm>
            <a:off x="4648200" y="836712"/>
            <a:ext cx="4038600" cy="5289451"/>
          </a:xfrm>
        </p:spPr>
        <p:txBody>
          <a:bodyPr>
            <a:noAutofit/>
          </a:bodyPr>
          <a:lstStyle/>
          <a:p>
            <a:pPr marL="0" indent="0">
              <a:buNone/>
            </a:pPr>
            <a:r>
              <a:rPr lang="da-DK" sz="2000" b="1" dirty="0" smtClean="0"/>
              <a:t>Eksamination:</a:t>
            </a:r>
            <a:endParaRPr lang="da-DK" sz="2000" b="1" dirty="0"/>
          </a:p>
          <a:p>
            <a:r>
              <a:rPr lang="da-DK" sz="1600" dirty="0" smtClean="0"/>
              <a:t>Alle </a:t>
            </a:r>
            <a:r>
              <a:rPr lang="da-DK" sz="1600" dirty="0"/>
              <a:t>gruppens medlemmer er </a:t>
            </a:r>
            <a:r>
              <a:rPr lang="da-DK" sz="1600" dirty="0" smtClean="0"/>
              <a:t>tilstede</a:t>
            </a:r>
            <a:endParaRPr lang="da-DK" sz="1600" dirty="0"/>
          </a:p>
          <a:p>
            <a:r>
              <a:rPr lang="da-DK" sz="1600" dirty="0" smtClean="0"/>
              <a:t>Hver </a:t>
            </a:r>
            <a:r>
              <a:rPr lang="da-DK" sz="1600" dirty="0"/>
              <a:t>især fremlægge 8 min af </a:t>
            </a:r>
            <a:r>
              <a:rPr lang="da-DK" sz="1600" dirty="0" smtClean="0"/>
              <a:t>fælles </a:t>
            </a:r>
            <a:r>
              <a:rPr lang="da-DK" sz="1600" dirty="0"/>
              <a:t>synopsis. </a:t>
            </a:r>
          </a:p>
          <a:p>
            <a:r>
              <a:rPr lang="da-DK" sz="1600" dirty="0" smtClean="0"/>
              <a:t>Dialog </a:t>
            </a:r>
            <a:r>
              <a:rPr lang="da-DK" sz="1600" dirty="0"/>
              <a:t>mellem lærer, censor og alle gruppens medlemmer. </a:t>
            </a:r>
          </a:p>
          <a:p>
            <a:r>
              <a:rPr lang="da-DK" sz="1600" dirty="0" smtClean="0"/>
              <a:t>Spørgsmål til både konkret person og diskussion </a:t>
            </a:r>
            <a:r>
              <a:rPr lang="da-DK" sz="1600" dirty="0"/>
              <a:t>i gruppen. I må gerne supplere hinandens </a:t>
            </a:r>
            <a:r>
              <a:rPr lang="da-DK" sz="1600" dirty="0" smtClean="0"/>
              <a:t>svar. </a:t>
            </a:r>
            <a:endParaRPr lang="da-DK" sz="1600" dirty="0"/>
          </a:p>
          <a:p>
            <a:r>
              <a:rPr lang="da-DK" sz="1600" dirty="0" smtClean="0"/>
              <a:t>12 </a:t>
            </a:r>
            <a:r>
              <a:rPr lang="da-DK" sz="1600" dirty="0"/>
              <a:t>min til hvert gruppemedlem til denne afsluttende diskussion. </a:t>
            </a:r>
          </a:p>
          <a:p>
            <a:r>
              <a:rPr lang="da-DK" sz="1600" dirty="0"/>
              <a:t>Denne del af prøven vil også fokusere på processen med at finde på en innovativ løsning - altså: hvordan har I arbejdet.</a:t>
            </a:r>
          </a:p>
          <a:p>
            <a:pPr marL="0" indent="0">
              <a:buNone/>
            </a:pPr>
            <a:r>
              <a:rPr lang="da-DK" sz="1600" dirty="0" smtClean="0"/>
              <a:t>I </a:t>
            </a:r>
            <a:r>
              <a:rPr lang="da-DK" sz="1600" dirty="0"/>
              <a:t>skal huske:</a:t>
            </a:r>
          </a:p>
          <a:p>
            <a:r>
              <a:rPr lang="da-DK" sz="1600" dirty="0"/>
              <a:t>Alle skal fremlægge på alle </a:t>
            </a:r>
            <a:r>
              <a:rPr lang="da-DK" sz="1600" dirty="0" smtClean="0"/>
              <a:t>taksonomiske </a:t>
            </a:r>
            <a:r>
              <a:rPr lang="da-DK" sz="1600" dirty="0"/>
              <a:t>niveauer</a:t>
            </a:r>
          </a:p>
          <a:p>
            <a:r>
              <a:rPr lang="da-DK" sz="1600" dirty="0"/>
              <a:t>Det er vigtigt at alle </a:t>
            </a:r>
            <a:r>
              <a:rPr lang="da-DK" sz="1600" dirty="0" smtClean="0"/>
              <a:t>fremlægger </a:t>
            </a:r>
            <a:r>
              <a:rPr lang="da-DK" sz="1600" dirty="0"/>
              <a:t>noget sammenhængende, så planlæg derfor at hver gang man har “taletid”, så taler man 2 min.</a:t>
            </a:r>
          </a:p>
          <a:p>
            <a:pPr marL="0" indent="0">
              <a:buNone/>
            </a:pPr>
            <a:endParaRPr lang="da-DK" sz="1600" dirty="0"/>
          </a:p>
        </p:txBody>
      </p:sp>
    </p:spTree>
    <p:extLst>
      <p:ext uri="{BB962C8B-B14F-4D97-AF65-F5344CB8AC3E}">
        <p14:creationId xmlns:p14="http://schemas.microsoft.com/office/powerpoint/2010/main" val="68306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Årsprøvemateriale</a:t>
            </a:r>
            <a:endParaRPr lang="da-DK" sz="3600" b="1" dirty="0"/>
          </a:p>
        </p:txBody>
      </p:sp>
      <p:sp>
        <p:nvSpPr>
          <p:cNvPr id="3" name="Pladsholder til indhold 2"/>
          <p:cNvSpPr>
            <a:spLocks noGrp="1"/>
          </p:cNvSpPr>
          <p:nvPr>
            <p:ph sz="half" idx="1"/>
          </p:nvPr>
        </p:nvSpPr>
        <p:spPr>
          <a:xfrm>
            <a:off x="251520" y="1340768"/>
            <a:ext cx="4244280" cy="4785395"/>
          </a:xfrm>
        </p:spPr>
        <p:txBody>
          <a:bodyPr>
            <a:noAutofit/>
          </a:bodyPr>
          <a:lstStyle/>
          <a:p>
            <a:pPr marL="0" indent="0">
              <a:buNone/>
            </a:pPr>
            <a:endParaRPr lang="da-DK" sz="1600" dirty="0"/>
          </a:p>
          <a:p>
            <a:pPr marL="0" indent="0">
              <a:buNone/>
            </a:pPr>
            <a:r>
              <a:rPr lang="da-DK" sz="2000" b="1" i="1" dirty="0" smtClean="0"/>
              <a:t>Vejen til drømmesamfundet</a:t>
            </a:r>
          </a:p>
          <a:p>
            <a:pPr marL="0" indent="0">
              <a:buNone/>
            </a:pPr>
            <a:r>
              <a:rPr lang="da-DK" sz="1600" dirty="0" smtClean="0"/>
              <a:t>1</a:t>
            </a:r>
            <a:r>
              <a:rPr lang="da-DK" sz="1600" dirty="0"/>
              <a:t>.) Fordelingspolitisk og værdipolitisk akse </a:t>
            </a:r>
          </a:p>
          <a:p>
            <a:pPr marL="0" indent="0">
              <a:buNone/>
            </a:pPr>
            <a:r>
              <a:rPr lang="da-DK" sz="1600" dirty="0"/>
              <a:t>Kilde: </a:t>
            </a:r>
            <a:r>
              <a:rPr lang="da-DK" sz="1600" dirty="0">
                <a:hlinkClick r:id="rId2"/>
              </a:rPr>
              <a:t>http://</a:t>
            </a:r>
            <a:r>
              <a:rPr lang="da-DK" sz="1600" dirty="0" smtClean="0">
                <a:hlinkClick r:id="rId2"/>
              </a:rPr>
              <a:t>gymportalen.dk/politiksdan/15285</a:t>
            </a:r>
            <a:endParaRPr lang="da-DK" sz="1600" dirty="0"/>
          </a:p>
          <a:p>
            <a:pPr marL="0" indent="0">
              <a:buNone/>
            </a:pPr>
            <a:r>
              <a:rPr lang="da-DK" sz="1600" i="1" dirty="0" smtClean="0"/>
              <a:t>2</a:t>
            </a:r>
            <a:r>
              <a:rPr lang="da-DK" sz="1600" i="1" dirty="0"/>
              <a:t>.) </a:t>
            </a:r>
            <a:r>
              <a:rPr lang="da-DK" sz="1600" dirty="0"/>
              <a:t>Jorden kalder de Radikale” </a:t>
            </a:r>
            <a:r>
              <a:rPr lang="da-DK" sz="1600" dirty="0" smtClean="0"/>
              <a:t>, Berlingske</a:t>
            </a:r>
            <a:r>
              <a:rPr lang="da-DK" sz="1600" dirty="0"/>
              <a:t>, 16.05.2015. </a:t>
            </a:r>
          </a:p>
          <a:p>
            <a:pPr marL="0" indent="0">
              <a:buNone/>
            </a:pPr>
            <a:r>
              <a:rPr lang="da-DK" sz="1600" i="1" dirty="0" smtClean="0"/>
              <a:t>3</a:t>
            </a:r>
            <a:r>
              <a:rPr lang="da-DK" sz="1600" i="1" dirty="0"/>
              <a:t>.) </a:t>
            </a:r>
            <a:r>
              <a:rPr lang="da-DK" sz="1600" dirty="0"/>
              <a:t>Radikalt værditab </a:t>
            </a:r>
            <a:r>
              <a:rPr lang="da-DK" sz="1600" dirty="0" smtClean="0"/>
              <a:t>, </a:t>
            </a:r>
            <a:r>
              <a:rPr lang="da-DK" sz="1600" dirty="0"/>
              <a:t>Politiken 21.05.2015 </a:t>
            </a:r>
          </a:p>
          <a:p>
            <a:pPr marL="0" indent="0">
              <a:buNone/>
            </a:pPr>
            <a:r>
              <a:rPr lang="da-DK" sz="1600" i="1" dirty="0" smtClean="0"/>
              <a:t>4</a:t>
            </a:r>
            <a:r>
              <a:rPr lang="da-DK" sz="1600" i="1" dirty="0"/>
              <a:t>.) </a:t>
            </a:r>
            <a:r>
              <a:rPr lang="da-DK" sz="1600" dirty="0"/>
              <a:t>”Radikalt blodbad</a:t>
            </a:r>
            <a:r>
              <a:rPr lang="da-DK" sz="1600" dirty="0" smtClean="0"/>
              <a:t>”, </a:t>
            </a:r>
            <a:r>
              <a:rPr lang="da-DK" sz="1600" dirty="0"/>
              <a:t>Ekstra Bladet, 15.05.2015. </a:t>
            </a:r>
          </a:p>
          <a:p>
            <a:pPr marL="0" indent="0">
              <a:buNone/>
            </a:pPr>
            <a:r>
              <a:rPr lang="da-DK" sz="1600" i="1" dirty="0" smtClean="0"/>
              <a:t>5</a:t>
            </a:r>
            <a:r>
              <a:rPr lang="da-DK" sz="1600" i="1" dirty="0"/>
              <a:t>.) </a:t>
            </a:r>
            <a:r>
              <a:rPr lang="da-DK" sz="1600" dirty="0"/>
              <a:t>”Vælgervandringer – De Radikale” </a:t>
            </a:r>
          </a:p>
          <a:p>
            <a:pPr marL="0" indent="0">
              <a:buNone/>
            </a:pPr>
            <a:r>
              <a:rPr lang="da-DK" sz="1600" dirty="0" smtClean="0"/>
              <a:t>Kilde</a:t>
            </a:r>
            <a:r>
              <a:rPr lang="da-DK" sz="1600" dirty="0"/>
              <a:t>: </a:t>
            </a:r>
            <a:r>
              <a:rPr lang="da-DK" sz="1600" dirty="0">
                <a:hlinkClick r:id="rId3"/>
              </a:rPr>
              <a:t>http://</a:t>
            </a:r>
            <a:r>
              <a:rPr lang="da-DK" sz="1600" dirty="0" smtClean="0">
                <a:hlinkClick r:id="rId3"/>
              </a:rPr>
              <a:t>www.politiko.dk/vaelgervandringer</a:t>
            </a:r>
            <a:r>
              <a:rPr lang="da-DK" sz="1600" dirty="0" smtClean="0"/>
              <a:t>  </a:t>
            </a:r>
            <a:r>
              <a:rPr lang="da-DK" sz="1600" i="1" dirty="0" smtClean="0"/>
              <a:t>6</a:t>
            </a:r>
            <a:r>
              <a:rPr lang="da-DK" sz="1600" i="1" dirty="0"/>
              <a:t>.) </a:t>
            </a:r>
            <a:r>
              <a:rPr lang="da-DK" sz="1600" dirty="0"/>
              <a:t>”Berlingske Barometer 25. maj 2015” </a:t>
            </a:r>
          </a:p>
          <a:p>
            <a:pPr marL="0" indent="0">
              <a:buNone/>
            </a:pPr>
            <a:r>
              <a:rPr lang="da-DK" sz="1600" dirty="0" smtClean="0"/>
              <a:t>Kilde</a:t>
            </a:r>
            <a:r>
              <a:rPr lang="da-DK" sz="1600" dirty="0"/>
              <a:t>: </a:t>
            </a:r>
            <a:r>
              <a:rPr lang="da-DK" sz="1600" dirty="0">
                <a:hlinkClick r:id="rId4"/>
              </a:rPr>
              <a:t>http://</a:t>
            </a:r>
            <a:r>
              <a:rPr lang="da-DK" sz="1600" dirty="0" smtClean="0">
                <a:hlinkClick r:id="rId4"/>
              </a:rPr>
              <a:t>www.politiko.dk/barometeret</a:t>
            </a:r>
            <a:endParaRPr lang="da-DK" sz="1600" dirty="0"/>
          </a:p>
          <a:p>
            <a:pPr marL="0" indent="0">
              <a:buNone/>
            </a:pPr>
            <a:r>
              <a:rPr lang="da-DK" sz="1600" i="1" dirty="0" smtClean="0"/>
              <a:t>7</a:t>
            </a:r>
            <a:r>
              <a:rPr lang="da-DK" sz="1600" i="1" dirty="0"/>
              <a:t>.) </a:t>
            </a:r>
            <a:r>
              <a:rPr lang="da-DK" sz="1600" dirty="0"/>
              <a:t>”SF og Dansk Folkeparti indgår aftale om dagpenge” </a:t>
            </a:r>
          </a:p>
          <a:p>
            <a:pPr marL="0" indent="0">
              <a:buNone/>
            </a:pPr>
            <a:r>
              <a:rPr lang="da-DK" sz="1600" dirty="0" smtClean="0"/>
              <a:t>Kilde</a:t>
            </a:r>
            <a:r>
              <a:rPr lang="da-DK" sz="1600" dirty="0"/>
              <a:t>: </a:t>
            </a:r>
            <a:r>
              <a:rPr lang="da-DK" sz="1600" dirty="0">
                <a:hlinkClick r:id="rId5"/>
              </a:rPr>
              <a:t>http://</a:t>
            </a:r>
            <a:r>
              <a:rPr lang="da-DK" sz="1600" dirty="0" smtClean="0">
                <a:hlinkClick r:id="rId5"/>
              </a:rPr>
              <a:t>sn.dk/Folketingsvalg-2015/SF-og-Dansk-Folkeparti-indgaar-aftale-om-dagpenge/artikel/491942</a:t>
            </a:r>
            <a:endParaRPr lang="da-DK" sz="1600" dirty="0"/>
          </a:p>
        </p:txBody>
      </p:sp>
      <p:sp>
        <p:nvSpPr>
          <p:cNvPr id="4" name="Pladsholder til indhold 3"/>
          <p:cNvSpPr>
            <a:spLocks noGrp="1"/>
          </p:cNvSpPr>
          <p:nvPr>
            <p:ph sz="half" idx="2"/>
          </p:nvPr>
        </p:nvSpPr>
        <p:spPr/>
        <p:txBody>
          <a:bodyPr>
            <a:noAutofit/>
          </a:bodyPr>
          <a:lstStyle/>
          <a:p>
            <a:pPr marL="0" indent="0">
              <a:buNone/>
            </a:pPr>
            <a:r>
              <a:rPr lang="da-DK" sz="2000" b="1" i="1" dirty="0" smtClean="0"/>
              <a:t>Velfærd – </a:t>
            </a:r>
            <a:r>
              <a:rPr lang="da-DK" sz="2000" b="1" i="1" dirty="0" err="1" smtClean="0"/>
              <a:t>SamfundsCup</a:t>
            </a:r>
            <a:r>
              <a:rPr lang="da-DK" sz="2000" b="1" i="1" dirty="0" smtClean="0"/>
              <a:t> 2014</a:t>
            </a:r>
          </a:p>
          <a:p>
            <a:pPr marL="0" indent="0">
              <a:buNone/>
            </a:pPr>
            <a:r>
              <a:rPr lang="da-DK" sz="1600" i="1" dirty="0" smtClean="0"/>
              <a:t>1</a:t>
            </a:r>
            <a:r>
              <a:rPr lang="da-DK" sz="1600" i="1" dirty="0"/>
              <a:t>) ” Velfærdskagen ædes op af en ny ekstraregning efter 2020</a:t>
            </a:r>
            <a:r>
              <a:rPr lang="da-DK" sz="1600" i="1" dirty="0" smtClean="0"/>
              <a:t>”</a:t>
            </a:r>
            <a:r>
              <a:rPr lang="da-DK" sz="1600" dirty="0" smtClean="0"/>
              <a:t>,  </a:t>
            </a:r>
            <a:r>
              <a:rPr lang="da-DK" sz="1600" dirty="0"/>
              <a:t>Jyllands-Posten, 23.04.2015. </a:t>
            </a:r>
          </a:p>
          <a:p>
            <a:pPr marL="0" indent="0">
              <a:buNone/>
            </a:pPr>
            <a:r>
              <a:rPr lang="da-DK" sz="1600" dirty="0"/>
              <a:t> </a:t>
            </a:r>
            <a:r>
              <a:rPr lang="da-DK" sz="1600" dirty="0" smtClean="0"/>
              <a:t>2</a:t>
            </a:r>
            <a:r>
              <a:rPr lang="da-DK" sz="1600" dirty="0"/>
              <a:t>) </a:t>
            </a:r>
            <a:r>
              <a:rPr lang="da-DK" sz="1600" i="1" dirty="0"/>
              <a:t>” De fandt 4,4 mia. kr. Men pengene er væk igen</a:t>
            </a:r>
            <a:r>
              <a:rPr lang="da-DK" sz="1600" i="1" dirty="0" smtClean="0"/>
              <a:t>”, </a:t>
            </a:r>
            <a:r>
              <a:rPr lang="da-DK" sz="1600" i="1" dirty="0"/>
              <a:t>Jyllands-Posten, 23.0.2015</a:t>
            </a:r>
            <a:r>
              <a:rPr lang="da-DK" sz="1600" dirty="0"/>
              <a:t>. </a:t>
            </a:r>
          </a:p>
          <a:p>
            <a:pPr marL="0" indent="0">
              <a:buNone/>
            </a:pPr>
            <a:r>
              <a:rPr lang="da-DK" sz="1600" dirty="0" smtClean="0"/>
              <a:t>3) </a:t>
            </a:r>
            <a:r>
              <a:rPr lang="da-DK" sz="1600" i="1" dirty="0" smtClean="0"/>
              <a:t>”</a:t>
            </a:r>
            <a:r>
              <a:rPr lang="da-DK" sz="1600" i="1" dirty="0"/>
              <a:t>Debat: Velfærdsstaten gjorde mig til mønsterbryder - pas på den</a:t>
            </a:r>
            <a:r>
              <a:rPr lang="da-DK" sz="1600" i="1" dirty="0" smtClean="0"/>
              <a:t>!”,</a:t>
            </a:r>
            <a:r>
              <a:rPr lang="da-DK" sz="1600" dirty="0" smtClean="0"/>
              <a:t> </a:t>
            </a:r>
            <a:r>
              <a:rPr lang="da-DK" sz="1600" dirty="0"/>
              <a:t>Politiken, 25.05.2015</a:t>
            </a:r>
            <a:r>
              <a:rPr lang="da-DK" sz="1600" dirty="0" smtClean="0"/>
              <a:t>.</a:t>
            </a:r>
            <a:endParaRPr lang="da-DK" sz="1600" dirty="0"/>
          </a:p>
          <a:p>
            <a:pPr marL="0" indent="0">
              <a:buNone/>
            </a:pPr>
            <a:r>
              <a:rPr lang="da-DK" sz="1600" dirty="0"/>
              <a:t> </a:t>
            </a:r>
            <a:r>
              <a:rPr lang="da-DK" sz="1600" dirty="0" smtClean="0"/>
              <a:t>4) </a:t>
            </a:r>
            <a:r>
              <a:rPr lang="da-DK" sz="1600" i="1" dirty="0" smtClean="0"/>
              <a:t>”Flere </a:t>
            </a:r>
            <a:r>
              <a:rPr lang="da-DK" sz="1600" i="1" dirty="0"/>
              <a:t>ældre frem til 2050</a:t>
            </a:r>
            <a:r>
              <a:rPr lang="da-DK" sz="1600" i="1" dirty="0" smtClean="0"/>
              <a:t>”,</a:t>
            </a:r>
            <a:r>
              <a:rPr lang="da-DK" sz="1600" dirty="0" smtClean="0"/>
              <a:t> </a:t>
            </a:r>
            <a:r>
              <a:rPr lang="da-DK" sz="1600" dirty="0"/>
              <a:t>Notat til FTF, 11.05.12, fundet på </a:t>
            </a:r>
            <a:r>
              <a:rPr lang="da-DK" sz="1600" u="sng" dirty="0">
                <a:hlinkClick r:id="rId6"/>
              </a:rPr>
              <a:t>http://www.ftf.dk/</a:t>
            </a:r>
            <a:r>
              <a:rPr lang="da-DK" sz="1600" u="sng" dirty="0" err="1">
                <a:hlinkClick r:id="rId6"/>
              </a:rPr>
              <a:t>oekonomi</a:t>
            </a:r>
            <a:r>
              <a:rPr lang="da-DK" sz="1600" u="sng" dirty="0">
                <a:hlinkClick r:id="rId6"/>
              </a:rPr>
              <a:t>/artikel/flere-aeldre-frem-til-2050-men-de-er-flere-aar-paa-arbejdsmarkedet/</a:t>
            </a:r>
            <a:r>
              <a:rPr lang="da-DK" sz="1600" dirty="0"/>
              <a:t>, 23.05.2015</a:t>
            </a:r>
            <a:r>
              <a:rPr lang="da-DK" sz="1600" dirty="0" smtClean="0"/>
              <a:t>.</a:t>
            </a:r>
            <a:endParaRPr lang="da-DK" sz="1600" dirty="0"/>
          </a:p>
          <a:p>
            <a:pPr marL="0" lvl="0" indent="0">
              <a:buNone/>
            </a:pPr>
            <a:r>
              <a:rPr lang="da-DK" sz="1600" i="1" dirty="0" smtClean="0"/>
              <a:t>5) ”Faldende </a:t>
            </a:r>
            <a:r>
              <a:rPr lang="da-DK" sz="1600" i="1" dirty="0"/>
              <a:t>folketal i 35 </a:t>
            </a:r>
            <a:r>
              <a:rPr lang="da-DK" sz="1600" i="1" dirty="0" smtClean="0"/>
              <a:t>kommuner”</a:t>
            </a:r>
            <a:r>
              <a:rPr lang="da-DK" sz="1600" dirty="0" smtClean="0"/>
              <a:t>, Danmarks </a:t>
            </a:r>
            <a:r>
              <a:rPr lang="da-DK" sz="1600" dirty="0"/>
              <a:t>Statistik, </a:t>
            </a:r>
            <a:r>
              <a:rPr lang="da-DK" sz="1600" dirty="0" smtClean="0"/>
              <a:t>18.05.2015.</a:t>
            </a:r>
            <a:endParaRPr lang="da-DK" sz="1600" dirty="0"/>
          </a:p>
          <a:p>
            <a:pPr marL="0" lvl="0" indent="0">
              <a:buNone/>
            </a:pPr>
            <a:r>
              <a:rPr lang="da-DK" sz="1600" i="1" dirty="0" smtClean="0"/>
              <a:t>6) ”Jens </a:t>
            </a:r>
            <a:r>
              <a:rPr lang="da-DK" sz="1600" i="1" dirty="0"/>
              <a:t>Hauge Tegning</a:t>
            </a:r>
            <a:r>
              <a:rPr lang="da-DK" sz="1600" i="1" dirty="0" smtClean="0"/>
              <a:t>”</a:t>
            </a:r>
            <a:r>
              <a:rPr lang="da-DK" sz="1600" dirty="0"/>
              <a:t> </a:t>
            </a:r>
            <a:r>
              <a:rPr lang="da-DK" sz="1600" dirty="0" smtClean="0"/>
              <a:t>, </a:t>
            </a:r>
            <a:r>
              <a:rPr lang="da-DK" sz="1600" dirty="0"/>
              <a:t>”Hvad der tænkes kan tegnes”, </a:t>
            </a:r>
            <a:r>
              <a:rPr lang="da-DK" sz="1600" dirty="0" smtClean="0">
                <a:hlinkClick r:id="rId7"/>
              </a:rPr>
              <a:t>http</a:t>
            </a:r>
            <a:r>
              <a:rPr lang="da-DK" sz="1600" dirty="0">
                <a:hlinkClick r:id="rId7"/>
              </a:rPr>
              <a:t>://hage.dk/2009/11/23/krisetegn</a:t>
            </a:r>
            <a:r>
              <a:rPr lang="da-DK" sz="1600" dirty="0" smtClean="0">
                <a:hlinkClick r:id="rId7"/>
              </a:rPr>
              <a:t>/</a:t>
            </a:r>
            <a:endParaRPr lang="da-DK" sz="1600" dirty="0"/>
          </a:p>
          <a:p>
            <a:pPr marL="0" indent="0">
              <a:buNone/>
            </a:pPr>
            <a:endParaRPr lang="da-DK" sz="1600" dirty="0"/>
          </a:p>
        </p:txBody>
      </p:sp>
    </p:spTree>
    <p:extLst>
      <p:ext uri="{BB962C8B-B14F-4D97-AF65-F5344CB8AC3E}">
        <p14:creationId xmlns:p14="http://schemas.microsoft.com/office/powerpoint/2010/main" val="16818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24744"/>
          </a:xfrm>
        </p:spPr>
        <p:txBody>
          <a:bodyPr>
            <a:normAutofit/>
          </a:bodyPr>
          <a:lstStyle/>
          <a:p>
            <a:r>
              <a:rPr lang="da-DK" sz="3600" b="1" dirty="0" smtClean="0"/>
              <a:t>Erfaringer</a:t>
            </a:r>
            <a:endParaRPr lang="da-DK" sz="3600" b="1" dirty="0"/>
          </a:p>
        </p:txBody>
      </p:sp>
      <p:sp>
        <p:nvSpPr>
          <p:cNvPr id="3" name="Pladsholder til indhold 2"/>
          <p:cNvSpPr>
            <a:spLocks noGrp="1"/>
          </p:cNvSpPr>
          <p:nvPr>
            <p:ph sz="half" idx="1"/>
          </p:nvPr>
        </p:nvSpPr>
        <p:spPr>
          <a:xfrm>
            <a:off x="179512" y="1052736"/>
            <a:ext cx="4536504" cy="5073427"/>
          </a:xfrm>
        </p:spPr>
        <p:txBody>
          <a:bodyPr>
            <a:noAutofit/>
          </a:bodyPr>
          <a:lstStyle/>
          <a:p>
            <a:pPr marL="0" lvl="0" indent="0">
              <a:buNone/>
            </a:pPr>
            <a:r>
              <a:rPr lang="da-DK" sz="1600" b="1" dirty="0" smtClean="0"/>
              <a:t>GRUPPEEKSAMEN</a:t>
            </a:r>
          </a:p>
          <a:p>
            <a:pPr lvl="0"/>
            <a:r>
              <a:rPr lang="da-DK" sz="1600" dirty="0" smtClean="0"/>
              <a:t>Nødvendigt </a:t>
            </a:r>
            <a:r>
              <a:rPr lang="da-DK" sz="1600" dirty="0"/>
              <a:t>at eleverne </a:t>
            </a:r>
            <a:r>
              <a:rPr lang="da-DK" sz="1600" dirty="0">
                <a:solidFill>
                  <a:srgbClr val="FF0000"/>
                </a:solidFill>
              </a:rPr>
              <a:t>arbejder tæt sammen</a:t>
            </a:r>
            <a:r>
              <a:rPr lang="da-DK" sz="1600" dirty="0"/>
              <a:t> i de 24 timer, da samtalen ved eksamensbordet ellers bliver fragmenteret. </a:t>
            </a:r>
          </a:p>
          <a:p>
            <a:pPr lvl="0"/>
            <a:r>
              <a:rPr lang="da-DK" sz="1600" dirty="0" smtClean="0"/>
              <a:t>Skal man </a:t>
            </a:r>
            <a:r>
              <a:rPr lang="da-DK" sz="1600" dirty="0" smtClean="0">
                <a:solidFill>
                  <a:srgbClr val="FF0000"/>
                </a:solidFill>
              </a:rPr>
              <a:t>tvinge</a:t>
            </a:r>
            <a:r>
              <a:rPr lang="da-DK" sz="1600" dirty="0" smtClean="0"/>
              <a:t> </a:t>
            </a:r>
            <a:r>
              <a:rPr lang="da-DK" sz="1600" dirty="0"/>
              <a:t>eleverne til at gå til </a:t>
            </a:r>
            <a:r>
              <a:rPr lang="da-DK" sz="1600" dirty="0" smtClean="0"/>
              <a:t>gruppeeksamen?</a:t>
            </a:r>
            <a:endParaRPr lang="da-DK" sz="1600" dirty="0"/>
          </a:p>
          <a:p>
            <a:pPr lvl="0"/>
            <a:r>
              <a:rPr lang="da-DK" sz="1600" dirty="0" smtClean="0">
                <a:solidFill>
                  <a:srgbClr val="FF0000"/>
                </a:solidFill>
              </a:rPr>
              <a:t>Træning</a:t>
            </a:r>
            <a:r>
              <a:rPr lang="da-DK" sz="1600" dirty="0" smtClean="0"/>
              <a:t> </a:t>
            </a:r>
            <a:r>
              <a:rPr lang="da-DK" sz="1600" dirty="0"/>
              <a:t>i gruppearbejde i eksamensgrupperne nødvendigt og vigtigt. Herunder aftaler i gruppen, </a:t>
            </a:r>
            <a:r>
              <a:rPr lang="da-DK" sz="1600" dirty="0">
                <a:solidFill>
                  <a:srgbClr val="FF0000"/>
                </a:solidFill>
              </a:rPr>
              <a:t>tillid </a:t>
            </a:r>
            <a:r>
              <a:rPr lang="da-DK" sz="1600" dirty="0"/>
              <a:t>mellem medlemmer, evne til at give </a:t>
            </a:r>
            <a:r>
              <a:rPr lang="da-DK" sz="1600" dirty="0">
                <a:solidFill>
                  <a:srgbClr val="FF0000"/>
                </a:solidFill>
              </a:rPr>
              <a:t>plads/støtte</a:t>
            </a:r>
            <a:r>
              <a:rPr lang="da-DK" sz="1600" dirty="0"/>
              <a:t> hinanden og udnyttelse af </a:t>
            </a:r>
            <a:r>
              <a:rPr lang="da-DK" sz="1600" dirty="0">
                <a:solidFill>
                  <a:srgbClr val="FF0000"/>
                </a:solidFill>
              </a:rPr>
              <a:t>styrker/svagheder</a:t>
            </a:r>
            <a:r>
              <a:rPr lang="da-DK" sz="1600" dirty="0"/>
              <a:t>.</a:t>
            </a:r>
          </a:p>
          <a:p>
            <a:pPr lvl="0"/>
            <a:r>
              <a:rPr lang="da-DK" sz="1600" dirty="0" smtClean="0">
                <a:solidFill>
                  <a:srgbClr val="FF0000"/>
                </a:solidFill>
              </a:rPr>
              <a:t>Anden </a:t>
            </a:r>
            <a:r>
              <a:rPr lang="da-DK" sz="1600" dirty="0">
                <a:solidFill>
                  <a:srgbClr val="FF0000"/>
                </a:solidFill>
              </a:rPr>
              <a:t>rolle </a:t>
            </a:r>
            <a:r>
              <a:rPr lang="da-DK" sz="1600" dirty="0" smtClean="0">
                <a:solidFill>
                  <a:srgbClr val="FF0000"/>
                </a:solidFill>
              </a:rPr>
              <a:t>som censor </a:t>
            </a:r>
            <a:r>
              <a:rPr lang="da-DK" sz="1600" dirty="0" smtClean="0"/>
              <a:t>ved </a:t>
            </a:r>
            <a:r>
              <a:rPr lang="da-DK" sz="1600" dirty="0"/>
              <a:t>en </a:t>
            </a:r>
            <a:r>
              <a:rPr lang="da-DK" sz="1600" dirty="0" smtClean="0"/>
              <a:t>gruppeeksamen: nødvendigt </a:t>
            </a:r>
            <a:r>
              <a:rPr lang="da-DK" sz="1600" dirty="0"/>
              <a:t>at </a:t>
            </a:r>
            <a:r>
              <a:rPr lang="da-DK" sz="1600" dirty="0" smtClean="0"/>
              <a:t>eksaminator </a:t>
            </a:r>
            <a:r>
              <a:rPr lang="da-DK" sz="1600" dirty="0"/>
              <a:t>med at fordele </a:t>
            </a:r>
            <a:r>
              <a:rPr lang="da-DK" sz="1600" dirty="0" smtClean="0"/>
              <a:t>taletiden, større </a:t>
            </a:r>
            <a:r>
              <a:rPr lang="da-DK" sz="1600" dirty="0"/>
              <a:t>rolle i at sikre, at de svage elever ikke gemmer sig og at de dygtige får lov at udfolde deres fulde potentiale. </a:t>
            </a:r>
          </a:p>
          <a:p>
            <a:pPr lvl="0"/>
            <a:r>
              <a:rPr lang="da-DK" sz="1600" dirty="0" smtClean="0"/>
              <a:t>Nogle </a:t>
            </a:r>
            <a:r>
              <a:rPr lang="da-DK" sz="1600" dirty="0"/>
              <a:t>elever </a:t>
            </a:r>
            <a:r>
              <a:rPr lang="da-DK" sz="1600" dirty="0" smtClean="0"/>
              <a:t>bliver </a:t>
            </a:r>
            <a:r>
              <a:rPr lang="da-DK" sz="1600" dirty="0">
                <a:solidFill>
                  <a:srgbClr val="FF0000"/>
                </a:solidFill>
              </a:rPr>
              <a:t>nervøse</a:t>
            </a:r>
            <a:r>
              <a:rPr lang="da-DK" sz="1600" dirty="0"/>
              <a:t> ved at vente på deres tur, hvor andre har fordel af at de kan få en pause når nervøsiteten tager over.</a:t>
            </a:r>
          </a:p>
          <a:p>
            <a:pPr lvl="0"/>
            <a:r>
              <a:rPr lang="da-DK" sz="1600" dirty="0" smtClean="0">
                <a:solidFill>
                  <a:srgbClr val="FF0000"/>
                </a:solidFill>
              </a:rPr>
              <a:t>Ikke problem i </a:t>
            </a:r>
            <a:r>
              <a:rPr lang="da-DK" sz="1600" dirty="0">
                <a:solidFill>
                  <a:srgbClr val="FF0000"/>
                </a:solidFill>
              </a:rPr>
              <a:t>forhold til karaktergivning</a:t>
            </a:r>
            <a:r>
              <a:rPr lang="da-DK" sz="1600" dirty="0"/>
              <a:t> </a:t>
            </a:r>
            <a:r>
              <a:rPr lang="da-DK" sz="1600" dirty="0" smtClean="0"/>
              <a:t>at </a:t>
            </a:r>
            <a:r>
              <a:rPr lang="da-DK" sz="1600" dirty="0"/>
              <a:t>vurdere det individuelle niveau og samtaler blev mere </a:t>
            </a:r>
            <a:r>
              <a:rPr lang="da-DK" sz="1600" dirty="0">
                <a:solidFill>
                  <a:srgbClr val="FF0000"/>
                </a:solidFill>
              </a:rPr>
              <a:t>nuancerede og fagligt mere spændende</a:t>
            </a:r>
            <a:r>
              <a:rPr lang="da-DK" sz="1600" dirty="0"/>
              <a:t>.</a:t>
            </a:r>
          </a:p>
          <a:p>
            <a:endParaRPr lang="da-DK" sz="1600" dirty="0"/>
          </a:p>
        </p:txBody>
      </p:sp>
      <p:sp>
        <p:nvSpPr>
          <p:cNvPr id="4" name="Pladsholder til indhold 3"/>
          <p:cNvSpPr>
            <a:spLocks noGrp="1"/>
          </p:cNvSpPr>
          <p:nvPr>
            <p:ph sz="half" idx="2"/>
          </p:nvPr>
        </p:nvSpPr>
        <p:spPr>
          <a:xfrm>
            <a:off x="4732396" y="1052736"/>
            <a:ext cx="4388296" cy="5145435"/>
          </a:xfrm>
        </p:spPr>
        <p:txBody>
          <a:bodyPr>
            <a:noAutofit/>
          </a:bodyPr>
          <a:lstStyle/>
          <a:p>
            <a:pPr marL="0" lvl="0" indent="0">
              <a:buNone/>
            </a:pPr>
            <a:r>
              <a:rPr lang="da-DK" sz="1600" b="1" dirty="0" smtClean="0"/>
              <a:t>PROBLEMORIENTERET BILAGSMATERIALE</a:t>
            </a:r>
          </a:p>
          <a:p>
            <a:pPr lvl="0"/>
            <a:r>
              <a:rPr lang="da-DK" sz="1600" dirty="0" smtClean="0"/>
              <a:t>Godt </a:t>
            </a:r>
            <a:r>
              <a:rPr lang="da-DK" sz="1600" dirty="0"/>
              <a:t>at </a:t>
            </a:r>
            <a:r>
              <a:rPr lang="da-DK" sz="1600" dirty="0">
                <a:solidFill>
                  <a:srgbClr val="FF0000"/>
                </a:solidFill>
              </a:rPr>
              <a:t>fokusere elevernes læsning</a:t>
            </a:r>
            <a:r>
              <a:rPr lang="da-DK" sz="1600" dirty="0"/>
              <a:t> af bilag ved at have et eller flere gennemgående </a:t>
            </a:r>
            <a:r>
              <a:rPr lang="da-DK" sz="1600" dirty="0" smtClean="0"/>
              <a:t>problemer. </a:t>
            </a:r>
          </a:p>
          <a:p>
            <a:pPr lvl="0"/>
            <a:r>
              <a:rPr lang="da-DK" sz="1600" dirty="0" smtClean="0"/>
              <a:t>Gode </a:t>
            </a:r>
            <a:r>
              <a:rPr lang="da-DK" sz="1600" dirty="0"/>
              <a:t>til at </a:t>
            </a:r>
            <a:r>
              <a:rPr lang="da-DK" sz="1600" dirty="0">
                <a:solidFill>
                  <a:srgbClr val="FF0000"/>
                </a:solidFill>
              </a:rPr>
              <a:t>spotte</a:t>
            </a:r>
            <a:r>
              <a:rPr lang="da-DK" sz="1600" dirty="0"/>
              <a:t> den problemstilling bilagssættet lagde op til løsning af.</a:t>
            </a:r>
          </a:p>
          <a:p>
            <a:pPr lvl="0"/>
            <a:r>
              <a:rPr lang="da-DK" sz="1600" dirty="0" smtClean="0"/>
              <a:t>Problemorientering gjorde at eleverne </a:t>
            </a:r>
            <a:r>
              <a:rPr lang="da-DK" sz="1600" dirty="0"/>
              <a:t>fandt et gennemgående problem, som de beskrev faglig og kom med </a:t>
            </a:r>
            <a:r>
              <a:rPr lang="da-DK" sz="1600" dirty="0">
                <a:solidFill>
                  <a:srgbClr val="FF0000"/>
                </a:solidFill>
              </a:rPr>
              <a:t>faglige løsningsforslag</a:t>
            </a:r>
            <a:r>
              <a:rPr lang="da-DK" sz="1600" dirty="0"/>
              <a:t> på.</a:t>
            </a:r>
          </a:p>
          <a:p>
            <a:pPr lvl="0"/>
            <a:r>
              <a:rPr lang="da-DK" sz="1600" dirty="0"/>
              <a:t>Eleverne </a:t>
            </a:r>
            <a:r>
              <a:rPr lang="da-DK" sz="1600" dirty="0" smtClean="0"/>
              <a:t>bedre </a:t>
            </a:r>
            <a:r>
              <a:rPr lang="da-DK" sz="1600" dirty="0"/>
              <a:t>end normal til at </a:t>
            </a:r>
            <a:r>
              <a:rPr lang="da-DK" sz="1600" dirty="0">
                <a:solidFill>
                  <a:srgbClr val="FF0000"/>
                </a:solidFill>
              </a:rPr>
              <a:t>inddrage bilagssættene</a:t>
            </a:r>
            <a:r>
              <a:rPr lang="da-DK" sz="1600" dirty="0"/>
              <a:t> og herefter anvende relevant teori. </a:t>
            </a:r>
          </a:p>
          <a:p>
            <a:pPr lvl="0"/>
            <a:r>
              <a:rPr lang="da-DK" sz="1600" dirty="0" smtClean="0">
                <a:solidFill>
                  <a:srgbClr val="FF0000"/>
                </a:solidFill>
              </a:rPr>
              <a:t>Innovation </a:t>
            </a:r>
            <a:r>
              <a:rPr lang="da-DK" sz="1600" dirty="0">
                <a:solidFill>
                  <a:srgbClr val="FF0000"/>
                </a:solidFill>
              </a:rPr>
              <a:t>på 24 timer</a:t>
            </a:r>
            <a:r>
              <a:rPr lang="da-DK" sz="1600" dirty="0"/>
              <a:t> </a:t>
            </a:r>
            <a:r>
              <a:rPr lang="da-DK" sz="1600" dirty="0" smtClean="0"/>
              <a:t>giver ikke noget synderligt frugtbart </a:t>
            </a:r>
            <a:r>
              <a:rPr lang="da-DK" sz="1600" dirty="0"/>
              <a:t>resultat.</a:t>
            </a:r>
          </a:p>
          <a:p>
            <a:pPr lvl="0"/>
            <a:r>
              <a:rPr lang="da-DK" sz="1600" dirty="0"/>
              <a:t>Ingen grupper kom med reelle innovative forslag, men alle kom med </a:t>
            </a:r>
            <a:r>
              <a:rPr lang="da-DK" sz="1600" dirty="0">
                <a:solidFill>
                  <a:srgbClr val="FF0000"/>
                </a:solidFill>
              </a:rPr>
              <a:t>løsningsforslag som kunne diskuteres fagligt</a:t>
            </a:r>
            <a:r>
              <a:rPr lang="da-DK" sz="1600" dirty="0"/>
              <a:t>.</a:t>
            </a:r>
          </a:p>
          <a:p>
            <a:endParaRPr lang="da-DK" sz="1600" dirty="0"/>
          </a:p>
        </p:txBody>
      </p:sp>
    </p:spTree>
    <p:extLst>
      <p:ext uri="{BB962C8B-B14F-4D97-AF65-F5344CB8AC3E}">
        <p14:creationId xmlns:p14="http://schemas.microsoft.com/office/powerpoint/2010/main" val="294988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482952" cy="1143000"/>
          </a:xfrm>
        </p:spPr>
        <p:txBody>
          <a:bodyPr>
            <a:normAutofit fontScale="90000"/>
          </a:bodyPr>
          <a:lstStyle/>
          <a:p>
            <a:r>
              <a:rPr lang="da-DK" dirty="0" smtClean="0"/>
              <a:t>Evalueringsproblemfeltet</a:t>
            </a:r>
            <a:endParaRPr lang="da-DK" dirty="0"/>
          </a:p>
        </p:txBody>
      </p:sp>
      <p:sp>
        <p:nvSpPr>
          <p:cNvPr id="3" name="Pladsholder til indhold 2"/>
          <p:cNvSpPr>
            <a:spLocks noGrp="1"/>
          </p:cNvSpPr>
          <p:nvPr>
            <p:ph idx="1"/>
          </p:nvPr>
        </p:nvSpPr>
        <p:spPr>
          <a:xfrm>
            <a:off x="107504" y="1600200"/>
            <a:ext cx="9036496" cy="4997152"/>
          </a:xfrm>
        </p:spPr>
        <p:txBody>
          <a:bodyPr>
            <a:normAutofit fontScale="70000" lnSpcReduction="20000"/>
          </a:bodyPr>
          <a:lstStyle/>
          <a:p>
            <a:r>
              <a:rPr lang="da-DK" dirty="0" smtClean="0"/>
              <a:t>Får man, hvad man måler?</a:t>
            </a:r>
          </a:p>
          <a:p>
            <a:endParaRPr lang="da-DK" dirty="0" smtClean="0"/>
          </a:p>
          <a:p>
            <a:r>
              <a:rPr lang="da-DK" dirty="0" smtClean="0"/>
              <a:t>Er vi overhovedet qua vores fag kompetente til at vurdere innovationsværdien af elevernes projekter?</a:t>
            </a:r>
          </a:p>
          <a:p>
            <a:endParaRPr lang="da-DK" dirty="0"/>
          </a:p>
          <a:p>
            <a:r>
              <a:rPr lang="da-DK" dirty="0" smtClean="0"/>
              <a:t>Produkt (resultatets innovationsværdi) vs. proces (træning af innovative kompetencer)?</a:t>
            </a:r>
          </a:p>
          <a:p>
            <a:endParaRPr lang="da-DK" dirty="0"/>
          </a:p>
          <a:p>
            <a:r>
              <a:rPr lang="da-DK" dirty="0" smtClean="0"/>
              <a:t>Faglige mål og </a:t>
            </a:r>
            <a:r>
              <a:rPr lang="da-DK" dirty="0" err="1" smtClean="0"/>
              <a:t>summativ</a:t>
            </a:r>
            <a:r>
              <a:rPr lang="da-DK" dirty="0" smtClean="0"/>
              <a:t> evaluering vs. udvikling af innovationsarbejde i praksis og formativt sigte?</a:t>
            </a:r>
          </a:p>
          <a:p>
            <a:endParaRPr lang="da-DK" dirty="0"/>
          </a:p>
          <a:p>
            <a:r>
              <a:rPr lang="da-DK" dirty="0" smtClean="0"/>
              <a:t>Refleksiv innovation? </a:t>
            </a:r>
          </a:p>
          <a:p>
            <a:pPr marL="0" indent="0">
              <a:buNone/>
            </a:pPr>
            <a:r>
              <a:rPr lang="da-DK" dirty="0" smtClean="0"/>
              <a:t>Vurdering af og begrundelse for evt. innovative handlinger og produkter ud fra både nyhedsværdi (lokal vs. globalt), forbedringsværdi (markedet vs. almenvellet) og relevans (for nogle vs. alle)</a:t>
            </a:r>
          </a:p>
          <a:p>
            <a:pPr marL="0" indent="0">
              <a:buNone/>
            </a:pPr>
            <a:endParaRPr lang="da-DK" dirty="0"/>
          </a:p>
        </p:txBody>
      </p:sp>
    </p:spTree>
    <p:extLst>
      <p:ext uri="{BB962C8B-B14F-4D97-AF65-F5344CB8AC3E}">
        <p14:creationId xmlns:p14="http://schemas.microsoft.com/office/powerpoint/2010/main" val="210258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24744"/>
          </a:xfrm>
        </p:spPr>
        <p:txBody>
          <a:bodyPr>
            <a:normAutofit/>
          </a:bodyPr>
          <a:lstStyle/>
          <a:p>
            <a:pPr algn="ctr"/>
            <a:r>
              <a:rPr lang="da-DK" sz="3600" b="1" dirty="0" smtClean="0"/>
              <a:t>Muligheder og udfordringer</a:t>
            </a:r>
            <a:endParaRPr lang="da-DK" sz="3600" b="1" dirty="0"/>
          </a:p>
        </p:txBody>
      </p:sp>
      <p:sp>
        <p:nvSpPr>
          <p:cNvPr id="3" name="Pladsholder til indhold 2"/>
          <p:cNvSpPr>
            <a:spLocks noGrp="1"/>
          </p:cNvSpPr>
          <p:nvPr>
            <p:ph idx="1"/>
          </p:nvPr>
        </p:nvSpPr>
        <p:spPr>
          <a:xfrm>
            <a:off x="457200" y="980728"/>
            <a:ext cx="8229600" cy="5688632"/>
          </a:xfrm>
        </p:spPr>
        <p:txBody>
          <a:bodyPr>
            <a:normAutofit fontScale="55000" lnSpcReduction="20000"/>
          </a:bodyPr>
          <a:lstStyle/>
          <a:p>
            <a:pPr marL="57098" indent="0">
              <a:buNone/>
            </a:pPr>
            <a:r>
              <a:rPr lang="da-DK" b="1" dirty="0" smtClean="0"/>
              <a:t>Samfundsperspektivet</a:t>
            </a:r>
          </a:p>
          <a:p>
            <a:pPr marL="514298" indent="-457200"/>
            <a:r>
              <a:rPr lang="da-DK" dirty="0">
                <a:hlinkClick r:id="rId3"/>
              </a:rPr>
              <a:t>http://politiken.dk/indland/politik/ECE2022921/socialdemokrat-buraeg-skal-maerkes-ligesom-cigaretpakker</a:t>
            </a:r>
            <a:r>
              <a:rPr lang="da-DK" dirty="0" smtClean="0">
                <a:hlinkClick r:id="rId3"/>
              </a:rPr>
              <a:t>/</a:t>
            </a:r>
            <a:r>
              <a:rPr lang="da-DK" dirty="0" smtClean="0"/>
              <a:t> </a:t>
            </a:r>
          </a:p>
          <a:p>
            <a:pPr marL="514298" indent="-457200"/>
            <a:r>
              <a:rPr lang="da-DK" dirty="0" smtClean="0">
                <a:hlinkClick r:id="rId4"/>
              </a:rPr>
              <a:t>http</a:t>
            </a:r>
            <a:r>
              <a:rPr lang="da-DK" dirty="0">
                <a:hlinkClick r:id="rId4"/>
              </a:rPr>
              <a:t>://nyhederne.tv2.dk/samfund/2014-09-02-nyt-supermarked-vil-saelge-billig-overskudsmad</a:t>
            </a:r>
            <a:r>
              <a:rPr lang="da-DK" dirty="0"/>
              <a:t> </a:t>
            </a:r>
          </a:p>
          <a:p>
            <a:pPr marL="514298" indent="-457200"/>
            <a:r>
              <a:rPr lang="da-DK" dirty="0" smtClean="0"/>
              <a:t>3g’erne</a:t>
            </a:r>
            <a:r>
              <a:rPr lang="da-DK" dirty="0"/>
              <a:t>, der udvikler og afvikler </a:t>
            </a:r>
            <a:r>
              <a:rPr lang="da-DK" dirty="0" err="1"/>
              <a:t>SamfundsCup</a:t>
            </a:r>
            <a:r>
              <a:rPr lang="da-DK" dirty="0"/>
              <a:t>-inspirationsdag for 1.g’ere og 2.g’ere</a:t>
            </a:r>
          </a:p>
          <a:p>
            <a:pPr marL="57098" indent="0">
              <a:buNone/>
            </a:pPr>
            <a:endParaRPr lang="da-DK" dirty="0"/>
          </a:p>
          <a:p>
            <a:pPr marL="0" indent="0">
              <a:buNone/>
            </a:pPr>
            <a:r>
              <a:rPr lang="da-DK" b="1" dirty="0" smtClean="0"/>
              <a:t>Fra elevernes perspektiv: Miriam Brems Knudsen </a:t>
            </a:r>
          </a:p>
          <a:p>
            <a:pPr marL="0" indent="0">
              <a:buNone/>
            </a:pPr>
            <a:r>
              <a:rPr lang="da-DK" i="1" dirty="0" smtClean="0"/>
              <a:t>”At </a:t>
            </a:r>
            <a:r>
              <a:rPr lang="da-DK" i="1" dirty="0"/>
              <a:t>deltage i </a:t>
            </a:r>
            <a:r>
              <a:rPr lang="da-DK" i="1" dirty="0" err="1" smtClean="0"/>
              <a:t>SamfundsCup</a:t>
            </a:r>
            <a:r>
              <a:rPr lang="da-DK" i="1" dirty="0" smtClean="0"/>
              <a:t> </a:t>
            </a:r>
            <a:r>
              <a:rPr lang="da-DK" i="1" dirty="0"/>
              <a:t>har generelt været en rigtig god oplevelse. Det har været fedt at </a:t>
            </a:r>
            <a:r>
              <a:rPr lang="da-DK" i="1" dirty="0" smtClean="0"/>
              <a:t>bruge vores faglighed til at tænke løsningsorienteret og samtidig være kreative. Også fedt at få vores </a:t>
            </a:r>
            <a:r>
              <a:rPr lang="da-DK" i="1" dirty="0"/>
              <a:t>projekt bedømt af forskellige dommerpaneler, og desuden interessant at se så mange andre bud på bæredygtige problemløsninger </a:t>
            </a:r>
            <a:r>
              <a:rPr lang="da-DK" i="1" dirty="0" smtClean="0"/>
              <a:t>præsenteret…”</a:t>
            </a:r>
          </a:p>
          <a:p>
            <a:pPr marL="0" indent="0">
              <a:buNone/>
            </a:pPr>
            <a:endParaRPr lang="da-DK" i="1" dirty="0" smtClean="0"/>
          </a:p>
          <a:p>
            <a:pPr marL="0" indent="0">
              <a:buNone/>
            </a:pPr>
            <a:r>
              <a:rPr lang="da-DK" b="1" dirty="0" smtClean="0"/>
              <a:t>Udfordringer</a:t>
            </a:r>
          </a:p>
          <a:p>
            <a:r>
              <a:rPr lang="da-DK" dirty="0" smtClean="0"/>
              <a:t>Egen rolle som lærer – balance ml styring og frihed</a:t>
            </a:r>
          </a:p>
          <a:p>
            <a:r>
              <a:rPr lang="da-DK" dirty="0" smtClean="0"/>
              <a:t>At få innovation til at være mere end idégenerering</a:t>
            </a:r>
          </a:p>
          <a:p>
            <a:r>
              <a:rPr lang="da-DK" dirty="0" smtClean="0"/>
              <a:t>Autenticitet i innovation</a:t>
            </a:r>
          </a:p>
          <a:p>
            <a:r>
              <a:rPr lang="da-DK" dirty="0" smtClean="0"/>
              <a:t>Evaluering af innovationsprojekters – værdi vs. proces</a:t>
            </a:r>
          </a:p>
          <a:p>
            <a:pPr marL="0" indent="0">
              <a:buNone/>
            </a:pPr>
            <a:endParaRPr lang="da-DK" dirty="0"/>
          </a:p>
        </p:txBody>
      </p:sp>
    </p:spTree>
    <p:extLst>
      <p:ext uri="{BB962C8B-B14F-4D97-AF65-F5344CB8AC3E}">
        <p14:creationId xmlns:p14="http://schemas.microsoft.com/office/powerpoint/2010/main" val="277091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074" y="22785"/>
            <a:ext cx="8821037" cy="648072"/>
          </a:xfrm>
        </p:spPr>
        <p:txBody>
          <a:bodyPr>
            <a:noAutofit/>
          </a:bodyPr>
          <a:lstStyle/>
          <a:p>
            <a:pPr algn="ctr"/>
            <a:r>
              <a:rPr lang="da-DK" sz="3400" b="1" dirty="0" smtClean="0"/>
              <a:t>Innovationsbegrebet: Nyt, nyttigt og nyttiggjort</a:t>
            </a:r>
            <a:endParaRPr lang="da-DK" sz="3400" b="1"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528149648"/>
              </p:ext>
            </p:extLst>
          </p:nvPr>
        </p:nvGraphicFramePr>
        <p:xfrm>
          <a:off x="0" y="620688"/>
          <a:ext cx="9027523" cy="5780271"/>
        </p:xfrm>
        <a:graphic>
          <a:graphicData uri="http://schemas.openxmlformats.org/drawingml/2006/table">
            <a:tbl>
              <a:tblPr firstRow="1" bandRow="1">
                <a:tableStyleId>{5C22544A-7EE6-4342-B048-85BDC9FD1C3A}</a:tableStyleId>
              </a:tblPr>
              <a:tblGrid>
                <a:gridCol w="961393">
                  <a:extLst>
                    <a:ext uri="{9D8B030D-6E8A-4147-A177-3AD203B41FA5}">
                      <a16:colId xmlns:a16="http://schemas.microsoft.com/office/drawing/2014/main" val="20000"/>
                    </a:ext>
                  </a:extLst>
                </a:gridCol>
                <a:gridCol w="2009391">
                  <a:extLst>
                    <a:ext uri="{9D8B030D-6E8A-4147-A177-3AD203B41FA5}">
                      <a16:colId xmlns:a16="http://schemas.microsoft.com/office/drawing/2014/main" val="20001"/>
                    </a:ext>
                  </a:extLst>
                </a:gridCol>
                <a:gridCol w="2133191">
                  <a:extLst>
                    <a:ext uri="{9D8B030D-6E8A-4147-A177-3AD203B41FA5}">
                      <a16:colId xmlns:a16="http://schemas.microsoft.com/office/drawing/2014/main" val="20002"/>
                    </a:ext>
                  </a:extLst>
                </a:gridCol>
                <a:gridCol w="1961774">
                  <a:extLst>
                    <a:ext uri="{9D8B030D-6E8A-4147-A177-3AD203B41FA5}">
                      <a16:colId xmlns:a16="http://schemas.microsoft.com/office/drawing/2014/main" val="20003"/>
                    </a:ext>
                  </a:extLst>
                </a:gridCol>
                <a:gridCol w="1961774">
                  <a:extLst>
                    <a:ext uri="{9D8B030D-6E8A-4147-A177-3AD203B41FA5}">
                      <a16:colId xmlns:a16="http://schemas.microsoft.com/office/drawing/2014/main" val="20004"/>
                    </a:ext>
                  </a:extLst>
                </a:gridCol>
              </a:tblGrid>
              <a:tr h="659631">
                <a:tc>
                  <a:txBody>
                    <a:bodyPr/>
                    <a:lstStyle/>
                    <a:p>
                      <a:endParaRPr lang="da-DK" sz="1800" dirty="0"/>
                    </a:p>
                  </a:txBody>
                  <a:tcPr marL="68579" marR="68579"/>
                </a:tc>
                <a:tc>
                  <a:txBody>
                    <a:bodyPr/>
                    <a:lstStyle/>
                    <a:p>
                      <a:r>
                        <a:rPr lang="da-DK" sz="1800" dirty="0" smtClean="0"/>
                        <a:t>Merkantil</a:t>
                      </a:r>
                      <a:r>
                        <a:rPr lang="da-DK" sz="1800" baseline="0" dirty="0" smtClean="0"/>
                        <a:t> innovation</a:t>
                      </a:r>
                      <a:endParaRPr lang="da-DK" sz="1800" dirty="0"/>
                    </a:p>
                  </a:txBody>
                  <a:tcPr marL="68579" marR="68579"/>
                </a:tc>
                <a:tc>
                  <a:txBody>
                    <a:bodyPr/>
                    <a:lstStyle/>
                    <a:p>
                      <a:r>
                        <a:rPr lang="da-DK" sz="1800" dirty="0" smtClean="0"/>
                        <a:t>Social innovation</a:t>
                      </a:r>
                      <a:endParaRPr lang="da-DK" sz="1800" dirty="0"/>
                    </a:p>
                  </a:txBody>
                  <a:tcPr marL="68579" marR="68579"/>
                </a:tc>
                <a:tc>
                  <a:txBody>
                    <a:bodyPr/>
                    <a:lstStyle/>
                    <a:p>
                      <a:r>
                        <a:rPr lang="da-DK" sz="1800" dirty="0" err="1" smtClean="0"/>
                        <a:t>Vidensinnovation</a:t>
                      </a:r>
                      <a:endParaRPr lang="da-DK" sz="1800" dirty="0"/>
                    </a:p>
                  </a:txBody>
                  <a:tcPr marL="68579" marR="68579"/>
                </a:tc>
                <a:tc>
                  <a:txBody>
                    <a:bodyPr/>
                    <a:lstStyle/>
                    <a:p>
                      <a:r>
                        <a:rPr lang="da-DK" sz="1800" dirty="0" smtClean="0"/>
                        <a:t>Refleksiv innovation</a:t>
                      </a:r>
                      <a:endParaRPr lang="da-DK" sz="1800" dirty="0"/>
                    </a:p>
                  </a:txBody>
                  <a:tcPr marL="68579" marR="68579"/>
                </a:tc>
                <a:extLst>
                  <a:ext uri="{0D108BD9-81ED-4DB2-BD59-A6C34878D82A}">
                    <a16:rowId xmlns:a16="http://schemas.microsoft.com/office/drawing/2014/main" val="10000"/>
                  </a:ext>
                </a:extLst>
              </a:tr>
              <a:tr h="1831136">
                <a:tc>
                  <a:txBody>
                    <a:bodyPr/>
                    <a:lstStyle/>
                    <a:p>
                      <a:r>
                        <a:rPr lang="da-DK" sz="1800" dirty="0" smtClean="0"/>
                        <a:t>Hvorfor?</a:t>
                      </a:r>
                      <a:endParaRPr lang="da-DK" sz="1800" dirty="0"/>
                    </a:p>
                  </a:txBody>
                  <a:tcPr marL="68579" marR="68579"/>
                </a:tc>
                <a:tc>
                  <a:txBody>
                    <a:bodyPr/>
                    <a:lstStyle/>
                    <a:p>
                      <a:r>
                        <a:rPr lang="da-DK" sz="1800" dirty="0" smtClean="0"/>
                        <a:t>Entreprenørskabsdiskurs:</a:t>
                      </a:r>
                      <a:r>
                        <a:rPr lang="da-DK" sz="1800" baseline="0" dirty="0" smtClean="0"/>
                        <a:t> Det globale marked og den internationale konkurrence kræver entreprenante evner</a:t>
                      </a:r>
                      <a:endParaRPr lang="da-DK" sz="1800" dirty="0"/>
                    </a:p>
                  </a:txBody>
                  <a:tcPr marL="68579" marR="68579"/>
                </a:tc>
                <a:tc>
                  <a:txBody>
                    <a:bodyPr/>
                    <a:lstStyle/>
                    <a:p>
                      <a:r>
                        <a:rPr lang="da-DK" sz="1800" dirty="0" smtClean="0"/>
                        <a:t>Verdensborgerdiskurs:</a:t>
                      </a:r>
                      <a:r>
                        <a:rPr lang="da-DK" sz="1800" baseline="0" dirty="0" smtClean="0"/>
                        <a:t> Verdens globale tilstand kræver mennesker der kan tænke nyt og sætte almene forbedringer på dagsorden (fx klima og sundhed)</a:t>
                      </a:r>
                      <a:endParaRPr lang="da-DK" sz="1800" dirty="0"/>
                    </a:p>
                  </a:txBody>
                  <a:tcPr marL="68579" marR="68579"/>
                </a:tc>
                <a:tc>
                  <a:txBody>
                    <a:bodyPr/>
                    <a:lstStyle/>
                    <a:p>
                      <a:r>
                        <a:rPr lang="da-DK" sz="1800" dirty="0" smtClean="0"/>
                        <a:t>Talentskabsdiskurs:</a:t>
                      </a:r>
                    </a:p>
                    <a:p>
                      <a:r>
                        <a:rPr lang="da-DK" sz="1800" dirty="0" smtClean="0"/>
                        <a:t>Universiteterne</a:t>
                      </a:r>
                      <a:r>
                        <a:rPr lang="da-DK" sz="1800" baseline="0" dirty="0" smtClean="0"/>
                        <a:t> kræver studerende der kan tænke selvstændigt</a:t>
                      </a:r>
                      <a:endParaRPr lang="da-DK" sz="1800" dirty="0"/>
                    </a:p>
                  </a:txBody>
                  <a:tcPr marL="68579" marR="68579"/>
                </a:tc>
                <a:tc>
                  <a:txBody>
                    <a:bodyPr/>
                    <a:lstStyle/>
                    <a:p>
                      <a:r>
                        <a:rPr lang="da-DK" sz="1800" dirty="0" smtClean="0"/>
                        <a:t>Analytisk tilgang :</a:t>
                      </a:r>
                      <a:r>
                        <a:rPr lang="da-DK" sz="1800" baseline="0" dirty="0" smtClean="0"/>
                        <a:t> Behov for at kunne begrunde og vurdere innovation</a:t>
                      </a:r>
                      <a:endParaRPr lang="da-DK" sz="1800" dirty="0"/>
                    </a:p>
                  </a:txBody>
                  <a:tcPr marL="68579" marR="68579"/>
                </a:tc>
                <a:extLst>
                  <a:ext uri="{0D108BD9-81ED-4DB2-BD59-A6C34878D82A}">
                    <a16:rowId xmlns:a16="http://schemas.microsoft.com/office/drawing/2014/main" val="10001"/>
                  </a:ext>
                </a:extLst>
              </a:tr>
              <a:tr h="2080837">
                <a:tc>
                  <a:txBody>
                    <a:bodyPr/>
                    <a:lstStyle/>
                    <a:p>
                      <a:r>
                        <a:rPr lang="da-DK" sz="1800" dirty="0" smtClean="0"/>
                        <a:t>Hvad?</a:t>
                      </a:r>
                      <a:endParaRPr lang="da-DK" sz="1800" dirty="0"/>
                    </a:p>
                  </a:txBody>
                  <a:tcPr marL="68579" marR="68579"/>
                </a:tc>
                <a:tc>
                  <a:txBody>
                    <a:bodyPr/>
                    <a:lstStyle/>
                    <a:p>
                      <a:r>
                        <a:rPr lang="da-DK" sz="1800" dirty="0" smtClean="0"/>
                        <a:t>Innovation = at omsætte kreativitet og nytænkning til nye salgsbare produkter</a:t>
                      </a:r>
                    </a:p>
                    <a:p>
                      <a:endParaRPr lang="da-DK" sz="1800" dirty="0" smtClean="0"/>
                    </a:p>
                    <a:p>
                      <a:endParaRPr lang="da-DK" sz="1800" dirty="0" smtClean="0"/>
                    </a:p>
                    <a:p>
                      <a:endParaRPr lang="da-DK" sz="1800" dirty="0" smtClean="0"/>
                    </a:p>
                    <a:p>
                      <a:endParaRPr lang="da-DK" sz="1800" dirty="0" smtClean="0"/>
                    </a:p>
                    <a:p>
                      <a:r>
                        <a:rPr lang="da-DK" sz="1800" dirty="0" smtClean="0"/>
                        <a:t>Målorienteret</a:t>
                      </a:r>
                      <a:endParaRPr lang="da-DK" sz="1800" dirty="0"/>
                    </a:p>
                  </a:txBody>
                  <a:tcPr marL="68579" marR="68579"/>
                </a:tc>
                <a:tc>
                  <a:txBody>
                    <a:bodyPr/>
                    <a:lstStyle/>
                    <a:p>
                      <a:r>
                        <a:rPr lang="da-DK" sz="1800" dirty="0" smtClean="0"/>
                        <a:t>Innovation = nytænke og udvirke almene/offentlige forbedringer  gennem kritisk refleksion</a:t>
                      </a:r>
                    </a:p>
                    <a:p>
                      <a:endParaRPr lang="da-DK" sz="1800" dirty="0" smtClean="0"/>
                    </a:p>
                    <a:p>
                      <a:r>
                        <a:rPr lang="da-DK" sz="1800" dirty="0" smtClean="0"/>
                        <a:t>Mere omfattende</a:t>
                      </a:r>
                    </a:p>
                    <a:p>
                      <a:endParaRPr lang="da-DK" sz="1800" dirty="0" smtClean="0"/>
                    </a:p>
                    <a:p>
                      <a:r>
                        <a:rPr lang="da-DK" sz="1800" dirty="0" smtClean="0"/>
                        <a:t>Problemorienteret</a:t>
                      </a:r>
                      <a:endParaRPr lang="da-DK" sz="1800" dirty="0"/>
                    </a:p>
                  </a:txBody>
                  <a:tcPr marL="68579" marR="68579"/>
                </a:tc>
                <a:tc>
                  <a:txBody>
                    <a:bodyPr/>
                    <a:lstStyle/>
                    <a:p>
                      <a:r>
                        <a:rPr lang="da-DK" sz="1800" dirty="0" smtClean="0"/>
                        <a:t>Innovation = at fordybe sig i et fag og tænke selvstændigt</a:t>
                      </a:r>
                      <a:r>
                        <a:rPr lang="da-DK" sz="1800" baseline="0" dirty="0" smtClean="0"/>
                        <a:t>, nyt og anderledes så der fremkommer ny faglige perspektiver</a:t>
                      </a:r>
                    </a:p>
                    <a:p>
                      <a:endParaRPr lang="da-DK" sz="1800" baseline="0" dirty="0" smtClean="0"/>
                    </a:p>
                    <a:p>
                      <a:r>
                        <a:rPr lang="da-DK" sz="1800" baseline="0" dirty="0" smtClean="0"/>
                        <a:t>Fagligt orienteret</a:t>
                      </a:r>
                      <a:endParaRPr lang="da-DK" sz="1800" dirty="0"/>
                    </a:p>
                  </a:txBody>
                  <a:tcPr marL="68579" marR="68579"/>
                </a:tc>
                <a:tc>
                  <a:txBody>
                    <a:bodyPr/>
                    <a:lstStyle/>
                    <a:p>
                      <a:r>
                        <a:rPr lang="da-DK" sz="1800" dirty="0" smtClean="0"/>
                        <a:t>Refleksivt forhold til innovationen = </a:t>
                      </a:r>
                      <a:endParaRPr lang="da-DK" dirty="0" smtClean="0"/>
                    </a:p>
                    <a:p>
                      <a:pPr marL="0" indent="0">
                        <a:buNone/>
                      </a:pPr>
                      <a:r>
                        <a:rPr lang="da-DK" dirty="0" smtClean="0"/>
                        <a:t>nyhedsværdi, forbedringsværdi relevans</a:t>
                      </a:r>
                      <a:endParaRPr lang="da-DK" sz="1800" dirty="0" smtClean="0"/>
                    </a:p>
                    <a:p>
                      <a:endParaRPr lang="da-DK" sz="1800" dirty="0" smtClean="0"/>
                    </a:p>
                    <a:p>
                      <a:endParaRPr lang="da-DK" sz="1800" dirty="0" smtClean="0"/>
                    </a:p>
                    <a:p>
                      <a:endParaRPr lang="da-DK" sz="1800" dirty="0" smtClean="0"/>
                    </a:p>
                    <a:p>
                      <a:endParaRPr lang="da-DK" sz="1800" dirty="0" smtClean="0"/>
                    </a:p>
                    <a:p>
                      <a:r>
                        <a:rPr lang="da-DK" sz="1800" dirty="0" smtClean="0"/>
                        <a:t>Procesorienteret?</a:t>
                      </a:r>
                      <a:endParaRPr lang="da-DK" sz="1800" dirty="0"/>
                    </a:p>
                  </a:txBody>
                  <a:tcPr marL="68579" marR="68579"/>
                </a:tc>
                <a:extLst>
                  <a:ext uri="{0D108BD9-81ED-4DB2-BD59-A6C34878D82A}">
                    <a16:rowId xmlns:a16="http://schemas.microsoft.com/office/drawing/2014/main" val="10002"/>
                  </a:ext>
                </a:extLst>
              </a:tr>
            </a:tbl>
          </a:graphicData>
        </a:graphic>
      </p:graphicFrame>
      <p:sp>
        <p:nvSpPr>
          <p:cNvPr id="5" name="Tekstboks 4"/>
          <p:cNvSpPr txBox="1"/>
          <p:nvPr/>
        </p:nvSpPr>
        <p:spPr>
          <a:xfrm>
            <a:off x="223518" y="6453336"/>
            <a:ext cx="8821038" cy="338554"/>
          </a:xfrm>
          <a:prstGeom prst="rect">
            <a:avLst/>
          </a:prstGeom>
          <a:noFill/>
        </p:spPr>
        <p:txBody>
          <a:bodyPr wrap="square" rtlCol="0">
            <a:spAutoFit/>
          </a:bodyPr>
          <a:lstStyle/>
          <a:p>
            <a:r>
              <a:rPr lang="da-DK" sz="1600" dirty="0" smtClean="0"/>
              <a:t>Udviklet med afsæt i Michael Paulsens terminologi i </a:t>
            </a:r>
            <a:r>
              <a:rPr lang="da-DK" sz="1600" b="1" dirty="0" smtClean="0"/>
              <a:t>Innovation </a:t>
            </a:r>
            <a:r>
              <a:rPr lang="da-DK" sz="1600" b="1" dirty="0"/>
              <a:t>og læring – en indledning</a:t>
            </a:r>
            <a:r>
              <a:rPr lang="da-DK" sz="1600" dirty="0"/>
              <a:t>. </a:t>
            </a:r>
            <a:r>
              <a:rPr lang="da-DK" sz="1600" dirty="0" smtClean="0"/>
              <a:t>(2012)</a:t>
            </a:r>
            <a:endParaRPr lang="da-DK" sz="1600" dirty="0"/>
          </a:p>
        </p:txBody>
      </p:sp>
    </p:spTree>
    <p:extLst>
      <p:ext uri="{BB962C8B-B14F-4D97-AF65-F5344CB8AC3E}">
        <p14:creationId xmlns:p14="http://schemas.microsoft.com/office/powerpoint/2010/main" val="166637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Afsluttende spørgsmål</a:t>
            </a:r>
            <a:endParaRPr lang="da-DK" dirty="0"/>
          </a:p>
        </p:txBody>
      </p:sp>
      <p:sp>
        <p:nvSpPr>
          <p:cNvPr id="3" name="Pladsholder til indhold 2"/>
          <p:cNvSpPr>
            <a:spLocks noGrp="1"/>
          </p:cNvSpPr>
          <p:nvPr>
            <p:ph sz="half" idx="1"/>
          </p:nvPr>
        </p:nvSpPr>
        <p:spPr>
          <a:xfrm>
            <a:off x="628652" y="1825625"/>
            <a:ext cx="5719641" cy="4351338"/>
          </a:xfrm>
        </p:spPr>
        <p:txBody>
          <a:bodyPr>
            <a:normAutofit/>
          </a:bodyPr>
          <a:lstStyle/>
          <a:p>
            <a:endParaRPr lang="da-DK" dirty="0" smtClean="0"/>
          </a:p>
          <a:p>
            <a:endParaRPr lang="da-DK" dirty="0" smtClean="0"/>
          </a:p>
          <a:p>
            <a:pPr marL="0" indent="0">
              <a:buNone/>
            </a:pPr>
            <a:endParaRPr lang="da-DK" dirty="0" smtClean="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262880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
            <a:ext cx="8640960" cy="1133342"/>
          </a:xfrm>
        </p:spPr>
        <p:txBody>
          <a:bodyPr>
            <a:noAutofit/>
          </a:bodyPr>
          <a:lstStyle/>
          <a:p>
            <a:pPr algn="ctr"/>
            <a:r>
              <a:rPr lang="da-DK" sz="3600" b="1" dirty="0" smtClean="0"/>
              <a:t>Innovation i Samfundsfag</a:t>
            </a:r>
            <a:endParaRPr lang="da-DK" sz="3600" b="1" dirty="0"/>
          </a:p>
        </p:txBody>
      </p:sp>
      <p:sp>
        <p:nvSpPr>
          <p:cNvPr id="3" name="Pladsholder til indhold 2"/>
          <p:cNvSpPr>
            <a:spLocks noGrp="1"/>
          </p:cNvSpPr>
          <p:nvPr>
            <p:ph idx="1"/>
          </p:nvPr>
        </p:nvSpPr>
        <p:spPr>
          <a:xfrm>
            <a:off x="457200" y="980728"/>
            <a:ext cx="8229600" cy="5877272"/>
          </a:xfrm>
        </p:spPr>
        <p:txBody>
          <a:bodyPr>
            <a:normAutofit/>
          </a:bodyPr>
          <a:lstStyle/>
          <a:p>
            <a:pPr marL="0" lvl="0" indent="0">
              <a:buNone/>
            </a:pPr>
            <a:r>
              <a:rPr lang="da-DK" sz="1800" b="1" u="sng" dirty="0" smtClean="0"/>
              <a:t>Elementer i det innovative arbejde</a:t>
            </a:r>
          </a:p>
          <a:p>
            <a:pPr marL="514350" lvl="0" indent="-514350">
              <a:buFont typeface="+mj-lt"/>
              <a:buAutoNum type="arabicPeriod"/>
            </a:pPr>
            <a:r>
              <a:rPr lang="da-DK" sz="1800" b="1" dirty="0" smtClean="0"/>
              <a:t>Identifikation </a:t>
            </a:r>
            <a:r>
              <a:rPr lang="da-DK" sz="1800" b="1" dirty="0"/>
              <a:t>af </a:t>
            </a:r>
            <a:r>
              <a:rPr lang="da-DK" sz="1800" b="1" dirty="0" smtClean="0"/>
              <a:t>problem:</a:t>
            </a:r>
            <a:r>
              <a:rPr lang="da-DK" sz="1800" dirty="0" smtClean="0"/>
              <a:t> Velfærdsstatens udfordringer</a:t>
            </a:r>
            <a:endParaRPr lang="da-DK" sz="1800" dirty="0"/>
          </a:p>
          <a:p>
            <a:pPr marL="514350" lvl="0" indent="-514350">
              <a:buFont typeface="+mj-lt"/>
              <a:buAutoNum type="arabicPeriod"/>
            </a:pPr>
            <a:r>
              <a:rPr lang="da-DK" sz="1800" b="1" dirty="0" smtClean="0"/>
              <a:t>Forståelse af problem:</a:t>
            </a:r>
            <a:r>
              <a:rPr lang="da-DK" sz="1800" dirty="0" smtClean="0"/>
              <a:t> Befolkningens </a:t>
            </a:r>
            <a:r>
              <a:rPr lang="da-DK" sz="1800" dirty="0"/>
              <a:t>øgede krav og </a:t>
            </a:r>
            <a:r>
              <a:rPr lang="da-DK" sz="1800" dirty="0" smtClean="0"/>
              <a:t>forventninger presser velfærdsstatens økonomi og legitimitet</a:t>
            </a:r>
            <a:endParaRPr lang="da-DK" sz="1800" dirty="0"/>
          </a:p>
          <a:p>
            <a:pPr marL="514350" lvl="0" indent="-514350">
              <a:buFont typeface="+mj-lt"/>
              <a:buAutoNum type="arabicPeriod"/>
            </a:pPr>
            <a:r>
              <a:rPr lang="da-DK" sz="1800" b="1" dirty="0" smtClean="0"/>
              <a:t>Mål: </a:t>
            </a:r>
            <a:r>
              <a:rPr lang="da-DK" sz="1800" dirty="0" smtClean="0"/>
              <a:t>Levedygtig og fair velfærd</a:t>
            </a:r>
          </a:p>
          <a:p>
            <a:pPr marL="514350" lvl="0" indent="-514350">
              <a:buFont typeface="+mj-lt"/>
              <a:buAutoNum type="arabicPeriod"/>
            </a:pPr>
            <a:r>
              <a:rPr lang="da-DK" sz="1800" b="1" dirty="0" smtClean="0"/>
              <a:t>Løsninger:</a:t>
            </a:r>
            <a:r>
              <a:rPr lang="da-DK" sz="1800" dirty="0" smtClean="0"/>
              <a:t> Filosofisk opgør med vækstregimet via udvikling af ny legitim velfærdsideologi</a:t>
            </a:r>
          </a:p>
          <a:p>
            <a:pPr marL="514350" lvl="0" indent="-514350">
              <a:buFont typeface="+mj-lt"/>
              <a:buAutoNum type="arabicPeriod"/>
            </a:pPr>
            <a:r>
              <a:rPr lang="da-DK" sz="1800" b="1" dirty="0" smtClean="0"/>
              <a:t>Formidling/udførelse af løsning:</a:t>
            </a:r>
            <a:r>
              <a:rPr lang="da-DK" sz="1800" dirty="0" smtClean="0"/>
              <a:t> Skrive manifest og </a:t>
            </a:r>
            <a:r>
              <a:rPr lang="da-DK" sz="1800" dirty="0" err="1" smtClean="0"/>
              <a:t>pitche</a:t>
            </a:r>
            <a:r>
              <a:rPr lang="da-DK" sz="1800" dirty="0" smtClean="0"/>
              <a:t> ideen om </a:t>
            </a:r>
          </a:p>
          <a:p>
            <a:pPr marL="457148" lvl="1" indent="0">
              <a:buNone/>
            </a:pPr>
            <a:r>
              <a:rPr lang="da-DK" sz="1800" dirty="0" smtClean="0"/>
              <a:t>at igangsætte facebookkampagne til Modkraft</a:t>
            </a:r>
          </a:p>
          <a:p>
            <a:pPr marL="0" indent="0">
              <a:buNone/>
            </a:pPr>
            <a:endParaRPr lang="da-DK" sz="1800" dirty="0"/>
          </a:p>
          <a:p>
            <a:pPr marL="0" indent="0">
              <a:buNone/>
            </a:pPr>
            <a:endParaRPr lang="da-DK" sz="1800" dirty="0" smtClean="0"/>
          </a:p>
          <a:p>
            <a:endParaRPr lang="da-DK"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380" y="3826408"/>
            <a:ext cx="4283968" cy="281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frundet rektangel 8"/>
          <p:cNvSpPr/>
          <p:nvPr/>
        </p:nvSpPr>
        <p:spPr>
          <a:xfrm>
            <a:off x="107504" y="4005064"/>
            <a:ext cx="4752528" cy="261234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dirty="0"/>
              <a:t>Innovation som det didaktiske greb, der forener ”tænkeland” og ”handleland” </a:t>
            </a:r>
            <a:endParaRPr lang="da-DK" dirty="0" smtClean="0"/>
          </a:p>
          <a:p>
            <a:pPr>
              <a:defRPr/>
            </a:pPr>
            <a:endParaRPr lang="da-DK" dirty="0"/>
          </a:p>
          <a:p>
            <a:pPr marL="285750" indent="-285750">
              <a:buFont typeface="Arial" panose="020B0604020202020204" pitchFamily="34" charset="0"/>
              <a:buChar char="•"/>
            </a:pPr>
            <a:r>
              <a:rPr lang="da-DK" dirty="0" smtClean="0"/>
              <a:t>Gør faget virkelighedsnært – fra teori til empiri</a:t>
            </a:r>
            <a:endParaRPr lang="da-DK" dirty="0"/>
          </a:p>
          <a:p>
            <a:pPr marL="285750" indent="-285750">
              <a:buFont typeface="Arial" panose="020B0604020202020204" pitchFamily="34" charset="0"/>
              <a:buChar char="•"/>
            </a:pPr>
            <a:r>
              <a:rPr lang="da-DK" dirty="0"/>
              <a:t>Giver fagligheden </a:t>
            </a:r>
            <a:r>
              <a:rPr lang="da-DK" dirty="0" smtClean="0"/>
              <a:t>nye dimensioner – handlingskompetence</a:t>
            </a:r>
          </a:p>
          <a:p>
            <a:pPr marL="285750" indent="-285750">
              <a:buFont typeface="Arial" panose="020B0604020202020204" pitchFamily="34" charset="0"/>
              <a:buChar char="•"/>
            </a:pPr>
            <a:r>
              <a:rPr lang="da-DK" dirty="0"/>
              <a:t>Fra lært hjælpeløshed til foretagsomhed</a:t>
            </a:r>
          </a:p>
          <a:p>
            <a:pPr marL="285750" indent="-285750">
              <a:buFont typeface="Arial" panose="020B0604020202020204" pitchFamily="34" charset="0"/>
              <a:buChar char="•"/>
            </a:pPr>
            <a:r>
              <a:rPr lang="da-DK" dirty="0" smtClean="0"/>
              <a:t>Får </a:t>
            </a:r>
            <a:r>
              <a:rPr lang="da-DK" dirty="0"/>
              <a:t>andre typer af elever </a:t>
            </a:r>
            <a:r>
              <a:rPr lang="da-DK" dirty="0" smtClean="0"/>
              <a:t>med</a:t>
            </a:r>
            <a:endParaRPr lang="da-DK" dirty="0"/>
          </a:p>
        </p:txBody>
      </p:sp>
    </p:spTree>
    <p:extLst>
      <p:ext uri="{BB962C8B-B14F-4D97-AF65-F5344CB8AC3E}">
        <p14:creationId xmlns:p14="http://schemas.microsoft.com/office/powerpoint/2010/main" val="105462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Taksonomi-synet</a:t>
            </a:r>
            <a:endParaRPr lang="da-DK" sz="3600" b="1" dirty="0"/>
          </a:p>
        </p:txBody>
      </p:sp>
      <p:sp>
        <p:nvSpPr>
          <p:cNvPr id="3" name="Pladsholder til indhold 2"/>
          <p:cNvSpPr>
            <a:spLocks noGrp="1"/>
          </p:cNvSpPr>
          <p:nvPr>
            <p:ph sz="half" idx="1"/>
          </p:nvPr>
        </p:nvSpPr>
        <p:spPr/>
        <p:txBody>
          <a:bodyPr>
            <a:normAutofit fontScale="77500" lnSpcReduction="20000"/>
          </a:bodyPr>
          <a:lstStyle/>
          <a:p>
            <a:pPr marL="82296" indent="0">
              <a:buNone/>
            </a:pPr>
            <a:r>
              <a:rPr lang="da-DK" u="sng" dirty="0" smtClean="0"/>
              <a:t>Klassisk taksonomi i </a:t>
            </a:r>
            <a:r>
              <a:rPr lang="da-DK" u="sng" dirty="0" err="1" smtClean="0"/>
              <a:t>samf</a:t>
            </a:r>
            <a:r>
              <a:rPr lang="da-DK" u="sng" dirty="0" smtClean="0"/>
              <a:t>:</a:t>
            </a:r>
          </a:p>
          <a:p>
            <a:r>
              <a:rPr lang="da-DK" dirty="0"/>
              <a:t>Redegør for…</a:t>
            </a:r>
          </a:p>
          <a:p>
            <a:r>
              <a:rPr lang="da-DK" dirty="0"/>
              <a:t>Undersøg / sammenlign…</a:t>
            </a:r>
          </a:p>
          <a:p>
            <a:r>
              <a:rPr lang="da-DK" dirty="0"/>
              <a:t>Diskuter/ vurder…</a:t>
            </a:r>
          </a:p>
          <a:p>
            <a:pPr marL="82296" indent="0">
              <a:buNone/>
            </a:pPr>
            <a:r>
              <a:rPr lang="da-DK" u="sng" dirty="0" smtClean="0"/>
              <a:t>Løsningsorienteret taksonomi:</a:t>
            </a:r>
          </a:p>
          <a:p>
            <a:r>
              <a:rPr lang="da-DK" dirty="0" smtClean="0"/>
              <a:t>Beskriv og undersøg et problem indenfor…</a:t>
            </a:r>
          </a:p>
          <a:p>
            <a:r>
              <a:rPr lang="da-DK" dirty="0" smtClean="0"/>
              <a:t>Beskriv og undersøg klassiske løsninger på problemet</a:t>
            </a:r>
          </a:p>
          <a:p>
            <a:r>
              <a:rPr lang="da-DK" dirty="0" smtClean="0"/>
              <a:t>Udarbejd en innovativ løsning / anvend teori på en innovativ løsning</a:t>
            </a:r>
          </a:p>
          <a:p>
            <a:r>
              <a:rPr lang="da-DK" dirty="0" smtClean="0"/>
              <a:t>Vurder en innovativ løsning</a:t>
            </a:r>
          </a:p>
          <a:p>
            <a:endParaRPr lang="da-DK" dirty="0" smtClean="0"/>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3126217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t>Struktur på en løsningsorienteret synopsis</a:t>
            </a:r>
            <a:endParaRPr lang="da-DK" sz="3600" b="1" dirty="0"/>
          </a:p>
        </p:txBody>
      </p:sp>
      <p:sp>
        <p:nvSpPr>
          <p:cNvPr id="3" name="Pladsholder til indhold 2"/>
          <p:cNvSpPr>
            <a:spLocks noGrp="1"/>
          </p:cNvSpPr>
          <p:nvPr>
            <p:ph sz="half" idx="1"/>
          </p:nvPr>
        </p:nvSpPr>
        <p:spPr/>
        <p:txBody>
          <a:bodyPr>
            <a:normAutofit fontScale="77500" lnSpcReduction="20000"/>
          </a:bodyPr>
          <a:lstStyle/>
          <a:p>
            <a:pPr marL="514350" indent="-514350">
              <a:buFont typeface="+mj-lt"/>
              <a:buAutoNum type="arabicPeriod"/>
              <a:defRPr/>
            </a:pPr>
            <a:r>
              <a:rPr lang="da-DK" dirty="0" smtClean="0"/>
              <a:t>Opstilling </a:t>
            </a:r>
            <a:r>
              <a:rPr lang="da-DK" dirty="0"/>
              <a:t>af et relevant samfundsmæssigt </a:t>
            </a:r>
            <a:r>
              <a:rPr lang="da-DK" dirty="0" smtClean="0"/>
              <a:t>problem indenfor emnet</a:t>
            </a:r>
            <a:endParaRPr lang="da-DK" dirty="0"/>
          </a:p>
          <a:p>
            <a:pPr marL="514350" indent="-514350">
              <a:buFont typeface="+mj-lt"/>
              <a:buAutoNum type="arabicPeriod"/>
              <a:defRPr/>
            </a:pPr>
            <a:r>
              <a:rPr lang="da-DK" dirty="0" smtClean="0"/>
              <a:t>En </a:t>
            </a:r>
            <a:r>
              <a:rPr lang="da-DK" dirty="0"/>
              <a:t>grundig undersøgelse af problemets omfang og relevans med inddragelse af teori, omverden, eksisterende løsninger </a:t>
            </a:r>
          </a:p>
          <a:p>
            <a:pPr marL="514350" indent="-514350">
              <a:buFont typeface="+mj-lt"/>
              <a:buAutoNum type="arabicPeriod"/>
              <a:defRPr/>
            </a:pPr>
            <a:r>
              <a:rPr lang="da-DK" dirty="0" smtClean="0"/>
              <a:t>Præsentation </a:t>
            </a:r>
            <a:r>
              <a:rPr lang="da-DK" dirty="0"/>
              <a:t>af en relevant innovativ samfundsmæssig løsning</a:t>
            </a:r>
          </a:p>
          <a:p>
            <a:pPr marL="514350" indent="-514350">
              <a:buFont typeface="+mj-lt"/>
              <a:buAutoNum type="arabicPeriod"/>
              <a:defRPr/>
            </a:pPr>
            <a:r>
              <a:rPr lang="da-DK" dirty="0" smtClean="0"/>
              <a:t>En </a:t>
            </a:r>
            <a:r>
              <a:rPr lang="da-DK" dirty="0"/>
              <a:t>grundig </a:t>
            </a:r>
            <a:r>
              <a:rPr lang="da-DK" dirty="0" smtClean="0"/>
              <a:t>faglig udfoldelse af, </a:t>
            </a:r>
            <a:r>
              <a:rPr lang="da-DK" dirty="0"/>
              <a:t>hvorfor denne løsning løser ”dele af” det samfundsmæssige problem.</a:t>
            </a:r>
          </a:p>
          <a:p>
            <a:pPr marL="82296" indent="0">
              <a:buNone/>
            </a:pPr>
            <a:endParaRPr lang="da-DK" dirty="0"/>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14884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363272" cy="1143000"/>
          </a:xfrm>
        </p:spPr>
        <p:txBody>
          <a:bodyPr>
            <a:normAutofit/>
          </a:bodyPr>
          <a:lstStyle/>
          <a:p>
            <a:r>
              <a:rPr lang="da-DK" sz="3600" b="1" dirty="0" smtClean="0"/>
              <a:t>Faglige mål og innovation</a:t>
            </a:r>
            <a:endParaRPr lang="da-DK" sz="3600" b="1" dirty="0"/>
          </a:p>
        </p:txBody>
      </p:sp>
      <p:sp>
        <p:nvSpPr>
          <p:cNvPr id="3" name="Pladsholder til indhold 2"/>
          <p:cNvSpPr>
            <a:spLocks noGrp="1"/>
          </p:cNvSpPr>
          <p:nvPr>
            <p:ph idx="1"/>
          </p:nvPr>
        </p:nvSpPr>
        <p:spPr>
          <a:xfrm>
            <a:off x="467544" y="1268760"/>
            <a:ext cx="8229600" cy="4525963"/>
          </a:xfrm>
        </p:spPr>
        <p:txBody>
          <a:bodyPr>
            <a:normAutofit lnSpcReduction="10000"/>
          </a:bodyPr>
          <a:lstStyle/>
          <a:p>
            <a:pPr marL="0" indent="0">
              <a:buNone/>
            </a:pPr>
            <a:r>
              <a:rPr lang="da-DK" sz="2800" dirty="0" smtClean="0"/>
              <a:t>”</a:t>
            </a:r>
            <a:r>
              <a:rPr lang="da-DK" sz="2800" i="1" dirty="0" smtClean="0"/>
              <a:t>anvende </a:t>
            </a:r>
            <a:r>
              <a:rPr lang="da-DK" sz="2800" i="1" dirty="0"/>
              <a:t>og kombinere viden fra fagets discipliner til at </a:t>
            </a:r>
            <a:r>
              <a:rPr lang="da-DK" sz="2800" i="1" dirty="0">
                <a:solidFill>
                  <a:srgbClr val="FF0000"/>
                </a:solidFill>
              </a:rPr>
              <a:t>undersøge</a:t>
            </a:r>
            <a:r>
              <a:rPr lang="da-DK" sz="2800" i="1" dirty="0"/>
              <a:t> aktuelle samfundsmæssige </a:t>
            </a:r>
            <a:r>
              <a:rPr lang="da-DK" sz="2800" i="1" dirty="0">
                <a:solidFill>
                  <a:srgbClr val="FF0000"/>
                </a:solidFill>
              </a:rPr>
              <a:t>problemstillinger</a:t>
            </a:r>
            <a:r>
              <a:rPr lang="da-DK" sz="2800" i="1" dirty="0"/>
              <a:t> og </a:t>
            </a:r>
            <a:r>
              <a:rPr lang="da-DK" sz="2800" i="1" dirty="0">
                <a:solidFill>
                  <a:srgbClr val="FF0000"/>
                </a:solidFill>
              </a:rPr>
              <a:t>løsninger</a:t>
            </a:r>
            <a:r>
              <a:rPr lang="da-DK" sz="2800" i="1" dirty="0"/>
              <a:t> </a:t>
            </a:r>
            <a:r>
              <a:rPr lang="da-DK" sz="2800" i="1" dirty="0" smtClean="0"/>
              <a:t>herpå”</a:t>
            </a:r>
          </a:p>
          <a:p>
            <a:r>
              <a:rPr lang="da-DK" sz="2200" dirty="0" smtClean="0"/>
              <a:t>undersøge andres og/eller elevens </a:t>
            </a:r>
            <a:r>
              <a:rPr lang="da-DK" sz="2200" dirty="0" smtClean="0">
                <a:solidFill>
                  <a:srgbClr val="FF0000"/>
                </a:solidFill>
              </a:rPr>
              <a:t>eget</a:t>
            </a:r>
            <a:r>
              <a:rPr lang="da-DK" sz="2200" dirty="0" smtClean="0"/>
              <a:t> løsningsforslag</a:t>
            </a:r>
            <a:endParaRPr lang="da-DK" sz="2200" dirty="0"/>
          </a:p>
          <a:p>
            <a:pPr lvl="1"/>
            <a:r>
              <a:rPr lang="da-DK" sz="1800" dirty="0" smtClean="0"/>
              <a:t>fx innovativt forslag til hvordan kommunen </a:t>
            </a:r>
            <a:r>
              <a:rPr lang="da-DK" sz="1800" dirty="0"/>
              <a:t>skal </a:t>
            </a:r>
            <a:r>
              <a:rPr lang="da-DK" sz="1800" dirty="0" smtClean="0"/>
              <a:t>håndtere </a:t>
            </a:r>
            <a:br>
              <a:rPr lang="da-DK" sz="1800" dirty="0" smtClean="0"/>
            </a:br>
            <a:r>
              <a:rPr lang="da-DK" sz="1800" dirty="0" smtClean="0"/>
              <a:t>det </a:t>
            </a:r>
            <a:r>
              <a:rPr lang="da-DK" sz="1800" dirty="0"/>
              <a:t>stigende antal </a:t>
            </a:r>
            <a:r>
              <a:rPr lang="da-DK" sz="1800" dirty="0" smtClean="0"/>
              <a:t>ældre eller bandekriminalitet</a:t>
            </a:r>
          </a:p>
          <a:p>
            <a:r>
              <a:rPr lang="da-DK" sz="2200" dirty="0" smtClean="0"/>
              <a:t>forslags </a:t>
            </a:r>
            <a:r>
              <a:rPr lang="da-DK" sz="2200" dirty="0"/>
              <a:t>relevans og </a:t>
            </a:r>
            <a:r>
              <a:rPr lang="da-DK" sz="2200" dirty="0" smtClean="0"/>
              <a:t>konsekvenser?</a:t>
            </a:r>
            <a:endParaRPr lang="da-DK" sz="2200" dirty="0"/>
          </a:p>
          <a:p>
            <a:r>
              <a:rPr lang="da-DK" sz="2200" dirty="0" smtClean="0"/>
              <a:t>undersøgelse </a:t>
            </a:r>
            <a:r>
              <a:rPr lang="da-DK" sz="2200" dirty="0"/>
              <a:t>af </a:t>
            </a:r>
            <a:r>
              <a:rPr lang="da-DK" sz="2200" dirty="0" smtClean="0"/>
              <a:t>problem </a:t>
            </a:r>
            <a:r>
              <a:rPr lang="da-DK" sz="2200" dirty="0"/>
              <a:t>og løsninger </a:t>
            </a:r>
            <a:r>
              <a:rPr lang="da-DK" sz="2200" dirty="0" smtClean="0"/>
              <a:t>med </a:t>
            </a:r>
            <a:br>
              <a:rPr lang="da-DK" sz="2200" dirty="0" smtClean="0"/>
            </a:br>
            <a:r>
              <a:rPr lang="da-DK" sz="2200" dirty="0" smtClean="0"/>
              <a:t>brug </a:t>
            </a:r>
            <a:r>
              <a:rPr lang="da-DK" sz="2200" dirty="0"/>
              <a:t>af faglig </a:t>
            </a:r>
            <a:r>
              <a:rPr lang="da-DK" sz="2200" dirty="0" smtClean="0"/>
              <a:t>viden</a:t>
            </a:r>
          </a:p>
          <a:p>
            <a:pPr lvl="1"/>
            <a:r>
              <a:rPr lang="da-DK" sz="1800" dirty="0" smtClean="0"/>
              <a:t>begreber</a:t>
            </a:r>
            <a:r>
              <a:rPr lang="da-DK" sz="1800" dirty="0"/>
              <a:t>, statistik, teori og </a:t>
            </a:r>
            <a:r>
              <a:rPr lang="da-DK" sz="1800" dirty="0" smtClean="0"/>
              <a:t>metode</a:t>
            </a:r>
          </a:p>
          <a:p>
            <a:r>
              <a:rPr lang="da-DK" sz="2200" dirty="0" smtClean="0"/>
              <a:t>Bedømme </a:t>
            </a:r>
            <a:r>
              <a:rPr lang="da-DK" sz="2200" dirty="0"/>
              <a:t>elevens evne til at anvende faglig </a:t>
            </a:r>
            <a:r>
              <a:rPr lang="da-DK" sz="2200" dirty="0" smtClean="0"/>
              <a:t/>
            </a:r>
            <a:br>
              <a:rPr lang="da-DK" sz="2200" dirty="0" smtClean="0"/>
            </a:br>
            <a:r>
              <a:rPr lang="da-DK" sz="2200" dirty="0" smtClean="0"/>
              <a:t>viden </a:t>
            </a:r>
            <a:r>
              <a:rPr lang="da-DK" sz="2200" dirty="0"/>
              <a:t>i sin undersøgelse af </a:t>
            </a:r>
            <a:r>
              <a:rPr lang="da-DK" sz="2200" dirty="0" smtClean="0"/>
              <a:t>problemstilling og </a:t>
            </a:r>
            <a:br>
              <a:rPr lang="da-DK" sz="2200" dirty="0" smtClean="0"/>
            </a:br>
            <a:r>
              <a:rPr lang="da-DK" sz="2200" dirty="0" smtClean="0"/>
              <a:t>løsningsforslag</a:t>
            </a:r>
            <a:endParaRPr lang="da-DK" sz="2200" i="1" dirty="0"/>
          </a:p>
        </p:txBody>
      </p:sp>
    </p:spTree>
    <p:extLst>
      <p:ext uri="{BB962C8B-B14F-4D97-AF65-F5344CB8AC3E}">
        <p14:creationId xmlns:p14="http://schemas.microsoft.com/office/powerpoint/2010/main" val="137701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856984" cy="1143000"/>
          </a:xfrm>
        </p:spPr>
        <p:txBody>
          <a:bodyPr>
            <a:normAutofit/>
          </a:bodyPr>
          <a:lstStyle/>
          <a:p>
            <a:pPr marL="0" indent="0"/>
            <a:r>
              <a:rPr lang="da-DK" sz="3600" b="1" dirty="0"/>
              <a:t>Forløbseksempel: Ungdommens arenaer</a:t>
            </a:r>
          </a:p>
        </p:txBody>
      </p:sp>
      <p:sp>
        <p:nvSpPr>
          <p:cNvPr id="3" name="Pladsholder til indhold 2"/>
          <p:cNvSpPr>
            <a:spLocks noGrp="1"/>
          </p:cNvSpPr>
          <p:nvPr>
            <p:ph idx="1"/>
          </p:nvPr>
        </p:nvSpPr>
        <p:spPr>
          <a:xfrm>
            <a:off x="457200" y="1196752"/>
            <a:ext cx="8229600" cy="4929411"/>
          </a:xfrm>
        </p:spPr>
        <p:txBody>
          <a:bodyPr/>
          <a:lstStyle/>
          <a:p>
            <a:pPr marL="0" indent="0">
              <a:buNone/>
            </a:pPr>
            <a:endParaRPr lang="da-DK" dirty="0" smtClean="0"/>
          </a:p>
          <a:p>
            <a:pPr marL="0" indent="0">
              <a:buNone/>
            </a:pPr>
            <a:r>
              <a:rPr lang="da-DK" dirty="0" smtClean="0"/>
              <a:t>Innovative </a:t>
            </a:r>
            <a:r>
              <a:rPr lang="da-DK" dirty="0"/>
              <a:t>kompetencer kan </a:t>
            </a:r>
            <a:r>
              <a:rPr lang="da-DK" dirty="0" err="1"/>
              <a:t>indtænkes</a:t>
            </a:r>
            <a:r>
              <a:rPr lang="da-DK" dirty="0"/>
              <a:t> i et helt forløb – også </a:t>
            </a:r>
            <a:r>
              <a:rPr lang="da-DK" dirty="0" smtClean="0"/>
              <a:t>i 1.g</a:t>
            </a:r>
            <a:endParaRPr lang="da-DK" dirty="0"/>
          </a:p>
          <a:p>
            <a:pPr marL="0" indent="0">
              <a:buNone/>
            </a:pPr>
            <a:r>
              <a:rPr lang="da-DK" dirty="0" smtClean="0"/>
              <a:t>Fokus: Dilemmaer, som nutidens unge står overfor!</a:t>
            </a:r>
            <a:endParaRPr lang="da-DK" dirty="0"/>
          </a:p>
        </p:txBody>
      </p:sp>
    </p:spTree>
    <p:extLst>
      <p:ext uri="{BB962C8B-B14F-4D97-AF65-F5344CB8AC3E}">
        <p14:creationId xmlns:p14="http://schemas.microsoft.com/office/powerpoint/2010/main" val="1179229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4022</TotalTime>
  <Words>3065</Words>
  <Application>Microsoft Office PowerPoint</Application>
  <PresentationFormat>Skærmshow (4:3)</PresentationFormat>
  <Paragraphs>454</Paragraphs>
  <Slides>40</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40</vt:i4>
      </vt:variant>
    </vt:vector>
  </HeadingPairs>
  <TitlesOfParts>
    <vt:vector size="44" baseType="lpstr">
      <vt:lpstr>Arial</vt:lpstr>
      <vt:lpstr>Calibri</vt:lpstr>
      <vt:lpstr>Geneva</vt:lpstr>
      <vt:lpstr>Kontortema</vt:lpstr>
      <vt:lpstr>Innovation som didaktisk greb</vt:lpstr>
      <vt:lpstr>Introduktion</vt:lpstr>
      <vt:lpstr>Innovation som didaktisk greb</vt:lpstr>
      <vt:lpstr>Innovationsbegrebet: Nyt, nyttigt og nyttiggjort</vt:lpstr>
      <vt:lpstr>Innovation i Samfundsfag</vt:lpstr>
      <vt:lpstr>Taksonomi-synet</vt:lpstr>
      <vt:lpstr>Struktur på en løsningsorienteret synopsis</vt:lpstr>
      <vt:lpstr>Faglige mål og innovation</vt:lpstr>
      <vt:lpstr>Forløbseksempel: Ungdommens arenaer</vt:lpstr>
      <vt:lpstr>Innovative elementer i forløbet?</vt:lpstr>
      <vt:lpstr>Sparring og diskussion</vt:lpstr>
      <vt:lpstr>SamfundsCup 2016 - Konflikter</vt:lpstr>
      <vt:lpstr>Hvad er SamfundsCup?</vt:lpstr>
      <vt:lpstr>Produkt og vurderingskriterier</vt:lpstr>
      <vt:lpstr>Årets gang</vt:lpstr>
      <vt:lpstr>Innovationsmetoder  – mangfoldighed med fællestræk</vt:lpstr>
      <vt:lpstr>KIE-modellen vs. Index</vt:lpstr>
      <vt:lpstr>Innovation i praksis  - 3s som prøvekaniner?</vt:lpstr>
      <vt:lpstr>Muligheder og udfordringer- elevudsagn</vt:lpstr>
      <vt:lpstr>Starter</vt:lpstr>
      <vt:lpstr>3s og SamfundsCup</vt:lpstr>
      <vt:lpstr>Mangfoldighed af småøvelser</vt:lpstr>
      <vt:lpstr>Brainbooster: Associationsøvelse</vt:lpstr>
      <vt:lpstr> Brain Booster: Creative destruction</vt:lpstr>
      <vt:lpstr>Konflikter: kategoriseringsøvelse</vt:lpstr>
      <vt:lpstr>PowerPoint-præsentation</vt:lpstr>
      <vt:lpstr>Træning af netværkskompetencen</vt:lpstr>
      <vt:lpstr>Hvem ved noget om konflikter? </vt:lpstr>
      <vt:lpstr>PowerPoint-præsentation</vt:lpstr>
      <vt:lpstr> Pitch en andens idé – trin for trin </vt:lpstr>
      <vt:lpstr>Debat-battle</vt:lpstr>
      <vt:lpstr>Idéudveksling og refleksion</vt:lpstr>
      <vt:lpstr>Forsøg med innovation – Samfundsfag B </vt:lpstr>
      <vt:lpstr>Forsøgslæreplan i Samf B</vt:lpstr>
      <vt:lpstr>Årsprøve - forsøg</vt:lpstr>
      <vt:lpstr>Årsprøvemateriale</vt:lpstr>
      <vt:lpstr>Erfaringer</vt:lpstr>
      <vt:lpstr>Evalueringsproblemfeltet</vt:lpstr>
      <vt:lpstr>Muligheder og udfordringer</vt:lpstr>
      <vt:lpstr>Afsluttende spørgsmål</vt:lpstr>
    </vt:vector>
  </TitlesOfParts>
  <Company>IT-Supportcentret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som didaktisk greb</dc:title>
  <dc:creator>Bruger</dc:creator>
  <cp:lastModifiedBy>Sandra Warming</cp:lastModifiedBy>
  <cp:revision>113</cp:revision>
  <dcterms:created xsi:type="dcterms:W3CDTF">2015-10-11T21:55:44Z</dcterms:created>
  <dcterms:modified xsi:type="dcterms:W3CDTF">2019-09-20T10:55:42Z</dcterms:modified>
</cp:coreProperties>
</file>