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1pPr>
    <a:lvl2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2pPr>
    <a:lvl3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3pPr>
    <a:lvl4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4pPr>
    <a:lvl5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5pPr>
    <a:lvl6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6pPr>
    <a:lvl7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7pPr>
    <a:lvl8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8pPr>
    <a:lvl9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9pPr>
  </p:defaultTextStyle>
  <p:extLst>
    <p:ext uri="{521415D9-36F7-43E2-AB2F-B90AF26B5E84}">
      <p14:sectionLst xmlns:p14="http://schemas.microsoft.com/office/powerpoint/2010/main">
        <p14:section name="Standardsektion" id="{5DD70F4C-37DE-4162-BD1F-572734240404}">
          <p14:sldIdLst>
            <p14:sldId id="256"/>
            <p14:sldId id="257"/>
            <p14:sldId id="258"/>
            <p14:sldId id="259"/>
            <p14:sldId id="260"/>
            <p14:sldId id="261"/>
            <p14:sldId id="262"/>
            <p14:sldId id="263"/>
            <p14:sldId id="264"/>
            <p14:sldId id="265"/>
            <p14:sldId id="266"/>
            <p14:sldId id="267"/>
            <p14:sldId id="268"/>
            <p14:sldId id="269"/>
            <p14:sldId id="270"/>
            <p14:sldId id="271"/>
            <p14:sldId id="272"/>
          </p14:sldIdLst>
        </p14:section>
        <p14:section name="Ikke-navngivet sektion" id="{A73CF677-F704-49B7-9CEB-216FC3CA2C32}">
          <p14:sldIdLst>
            <p14:sldId id="27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5E6"/>
          </a:solidFill>
        </a:fill>
      </a:tcStyle>
    </a:wholeTbl>
    <a:band2H>
      <a:tcTxStyle/>
      <a:tcStyle>
        <a:tcBdr/>
        <a:fill>
          <a:solidFill>
            <a:srgbClr val="E6EB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E4CA"/>
          </a:solidFill>
        </a:fill>
      </a:tcStyle>
    </a:wholeTbl>
    <a:band2H>
      <a:tcTxStyle/>
      <a:tcStyle>
        <a:tcBdr/>
        <a:fill>
          <a:solidFill>
            <a:srgbClr val="E7F2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CCBD6"/>
          </a:solidFill>
        </a:fill>
      </a:tcStyle>
    </a:wholeTbl>
    <a:band2H>
      <a:tcTxStyle/>
      <a:tcStyle>
        <a:tcBdr/>
        <a:fill>
          <a:solidFill>
            <a:srgbClr val="F6E7EC"/>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Neue Medium"/>
          <a:ea typeface="Helvetica Neue Medium"/>
          <a:cs typeface="Helvetica Neue Medium"/>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Neue Medium"/>
          <a:ea typeface="Helvetica Neue Medium"/>
          <a:cs typeface="Helvetica Neue Medium"/>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402" y="-72"/>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918892077"/>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 &amp; undertitel">
    <p:spTree>
      <p:nvGrpSpPr>
        <p:cNvPr id="1" name=""/>
        <p:cNvGrpSpPr/>
        <p:nvPr/>
      </p:nvGrpSpPr>
      <p:grpSpPr>
        <a:xfrm>
          <a:off x="0" y="0"/>
          <a:ext cx="0" cy="0"/>
          <a:chOff x="0" y="0"/>
          <a:chExt cx="0" cy="0"/>
        </a:xfrm>
      </p:grpSpPr>
      <p:sp>
        <p:nvSpPr>
          <p:cNvPr id="11" name="Titeltekst"/>
          <p:cNvSpPr txBox="1">
            <a:spLocks noGrp="1"/>
          </p:cNvSpPr>
          <p:nvPr>
            <p:ph type="title"/>
          </p:nvPr>
        </p:nvSpPr>
        <p:spPr>
          <a:xfrm>
            <a:off x="1270000" y="1638300"/>
            <a:ext cx="10464800" cy="3302000"/>
          </a:xfrm>
          <a:prstGeom prst="rect">
            <a:avLst/>
          </a:prstGeom>
        </p:spPr>
        <p:txBody>
          <a:bodyPr anchor="b"/>
          <a:lstStyle/>
          <a:p>
            <a:r>
              <a:t>Titeltekst</a:t>
            </a:r>
          </a:p>
        </p:txBody>
      </p:sp>
      <p:sp>
        <p:nvSpPr>
          <p:cNvPr id="12" name="Brødtekst, niveau et…"/>
          <p:cNvSpPr txBox="1">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Brødtekst, niveau et</a:t>
            </a:r>
          </a:p>
          <a:p>
            <a:pPr lvl="1"/>
            <a:r>
              <a:t>Brødtekst, niveau to</a:t>
            </a:r>
          </a:p>
          <a:p>
            <a:pPr lvl="2"/>
            <a:r>
              <a:t>Brødtekst, niveau tre</a:t>
            </a:r>
          </a:p>
          <a:p>
            <a:pPr lvl="3"/>
            <a:r>
              <a:t>Brødtekst, niveau fire</a:t>
            </a:r>
          </a:p>
          <a:p>
            <a:pPr lvl="4"/>
            <a:r>
              <a:t>Brødtekst, niveau fem</a:t>
            </a:r>
          </a:p>
        </p:txBody>
      </p:sp>
      <p:sp>
        <p:nvSpPr>
          <p:cNvPr id="13" name="Lysbilled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Citat">
    <p:spTree>
      <p:nvGrpSpPr>
        <p:cNvPr id="1" name=""/>
        <p:cNvGrpSpPr/>
        <p:nvPr/>
      </p:nvGrpSpPr>
      <p:grpSpPr>
        <a:xfrm>
          <a:off x="0" y="0"/>
          <a:ext cx="0" cy="0"/>
          <a:chOff x="0" y="0"/>
          <a:chExt cx="0" cy="0"/>
        </a:xfrm>
      </p:grpSpPr>
      <p:sp>
        <p:nvSpPr>
          <p:cNvPr id="93" name="Brødtekst, niveau et…"/>
          <p:cNvSpPr txBox="1">
            <a:spLocks noGrp="1"/>
          </p:cNvSpPr>
          <p:nvPr>
            <p:ph type="body" sz="quarter" idx="1"/>
          </p:nvPr>
        </p:nvSpPr>
        <p:spPr>
          <a:xfrm>
            <a:off x="1270000" y="6362700"/>
            <a:ext cx="10464800" cy="461366"/>
          </a:xfrm>
          <a:prstGeom prst="rect">
            <a:avLst/>
          </a:prstGeom>
        </p:spPr>
        <p:txBody>
          <a:bodyPr anchor="t"/>
          <a:lstStyle>
            <a:lvl1pPr marL="0" indent="0" algn="ctr">
              <a:spcBef>
                <a:spcPts val="0"/>
              </a:spcBef>
              <a:buSzTx/>
              <a:buNone/>
              <a:defRPr sz="2400" i="1"/>
            </a:lvl1pPr>
            <a:lvl2pPr marL="777875" indent="-333375" algn="ctr">
              <a:spcBef>
                <a:spcPts val="0"/>
              </a:spcBef>
              <a:defRPr sz="2400" i="1"/>
            </a:lvl2pPr>
            <a:lvl3pPr marL="1222375" indent="-333375" algn="ctr">
              <a:spcBef>
                <a:spcPts val="0"/>
              </a:spcBef>
              <a:defRPr sz="2400" i="1"/>
            </a:lvl3pPr>
            <a:lvl4pPr marL="1666875" indent="-333375" algn="ctr">
              <a:spcBef>
                <a:spcPts val="0"/>
              </a:spcBef>
              <a:defRPr sz="2400" i="1"/>
            </a:lvl4pPr>
            <a:lvl5pPr marL="2111375" indent="-333375" algn="ctr">
              <a:spcBef>
                <a:spcPts val="0"/>
              </a:spcBef>
              <a:defRPr sz="2400" i="1"/>
            </a:lvl5pPr>
          </a:lstStyle>
          <a:p>
            <a:r>
              <a:t>Brødtekst, niveau et</a:t>
            </a:r>
          </a:p>
          <a:p>
            <a:pPr lvl="1"/>
            <a:r>
              <a:t>Brødtekst, niveau to</a:t>
            </a:r>
          </a:p>
          <a:p>
            <a:pPr lvl="2"/>
            <a:r>
              <a:t>Brødtekst, niveau tre</a:t>
            </a:r>
          </a:p>
          <a:p>
            <a:pPr lvl="3"/>
            <a:r>
              <a:t>Brødtekst, niveau fire</a:t>
            </a:r>
          </a:p>
          <a:p>
            <a:pPr lvl="4"/>
            <a:r>
              <a:t>Brødtekst, niveau fem</a:t>
            </a:r>
          </a:p>
        </p:txBody>
      </p:sp>
      <p:sp>
        <p:nvSpPr>
          <p:cNvPr id="94" name="“Skriv et citat her”."/>
          <p:cNvSpPr txBox="1">
            <a:spLocks noGrp="1"/>
          </p:cNvSpPr>
          <p:nvPr>
            <p:ph type="body" sz="quarter" idx="13"/>
          </p:nvPr>
        </p:nvSpPr>
        <p:spPr>
          <a:xfrm>
            <a:off x="1270000" y="4308599"/>
            <a:ext cx="10464800" cy="609777"/>
          </a:xfrm>
          <a:prstGeom prst="rect">
            <a:avLst/>
          </a:prstGeom>
        </p:spPr>
        <p:txBody>
          <a:bodyPr/>
          <a:lstStyle/>
          <a:p>
            <a:pPr marL="0" indent="0" algn="ctr" defTabSz="572516">
              <a:spcBef>
                <a:spcPts val="0"/>
              </a:spcBef>
              <a:buSzTx/>
              <a:buNone/>
              <a:defRPr sz="3332">
                <a:latin typeface="Helvetica Neue Medium"/>
                <a:ea typeface="Helvetica Neue Medium"/>
                <a:cs typeface="Helvetica Neue Medium"/>
                <a:sym typeface="Helvetica Neue Medium"/>
              </a:defRPr>
            </a:pPr>
            <a:endParaRPr/>
          </a:p>
        </p:txBody>
      </p:sp>
      <p:sp>
        <p:nvSpPr>
          <p:cNvPr id="95" name="Lysbilled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02" name="Billed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Lysbilled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om">
    <p:spTree>
      <p:nvGrpSpPr>
        <p:cNvPr id="1" name=""/>
        <p:cNvGrpSpPr/>
        <p:nvPr/>
      </p:nvGrpSpPr>
      <p:grpSpPr>
        <a:xfrm>
          <a:off x="0" y="0"/>
          <a:ext cx="0" cy="0"/>
          <a:chOff x="0" y="0"/>
          <a:chExt cx="0" cy="0"/>
        </a:xfrm>
      </p:grpSpPr>
      <p:sp>
        <p:nvSpPr>
          <p:cNvPr id="110" name="Lysbilled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Foto - vandret">
    <p:spTree>
      <p:nvGrpSpPr>
        <p:cNvPr id="1" name=""/>
        <p:cNvGrpSpPr/>
        <p:nvPr/>
      </p:nvGrpSpPr>
      <p:grpSpPr>
        <a:xfrm>
          <a:off x="0" y="0"/>
          <a:ext cx="0" cy="0"/>
          <a:chOff x="0" y="0"/>
          <a:chExt cx="0" cy="0"/>
        </a:xfrm>
      </p:grpSpPr>
      <p:sp>
        <p:nvSpPr>
          <p:cNvPr id="20" name="Billede"/>
          <p:cNvSpPr>
            <a:spLocks noGrp="1"/>
          </p:cNvSpPr>
          <p:nvPr>
            <p:ph type="pic" idx="13"/>
          </p:nvPr>
        </p:nvSpPr>
        <p:spPr>
          <a:xfrm>
            <a:off x="1619250" y="673100"/>
            <a:ext cx="9758017" cy="5905500"/>
          </a:xfrm>
          <a:prstGeom prst="rect">
            <a:avLst/>
          </a:prstGeom>
        </p:spPr>
        <p:txBody>
          <a:bodyPr lIns="91439" tIns="45719" rIns="91439" bIns="45719" anchor="t">
            <a:noAutofit/>
          </a:bodyPr>
          <a:lstStyle/>
          <a:p>
            <a:endParaRPr/>
          </a:p>
        </p:txBody>
      </p:sp>
      <p:sp>
        <p:nvSpPr>
          <p:cNvPr id="21" name="Titeltekst"/>
          <p:cNvSpPr txBox="1">
            <a:spLocks noGrp="1"/>
          </p:cNvSpPr>
          <p:nvPr>
            <p:ph type="title"/>
          </p:nvPr>
        </p:nvSpPr>
        <p:spPr>
          <a:xfrm>
            <a:off x="1270000" y="6718300"/>
            <a:ext cx="10464800" cy="1422400"/>
          </a:xfrm>
          <a:prstGeom prst="rect">
            <a:avLst/>
          </a:prstGeom>
        </p:spPr>
        <p:txBody>
          <a:bodyPr/>
          <a:lstStyle/>
          <a:p>
            <a:r>
              <a:t>Titeltekst</a:t>
            </a:r>
          </a:p>
        </p:txBody>
      </p:sp>
      <p:sp>
        <p:nvSpPr>
          <p:cNvPr id="22" name="Brødtekst, niveau et…"/>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Brødtekst, niveau et</a:t>
            </a:r>
          </a:p>
          <a:p>
            <a:pPr lvl="1"/>
            <a:r>
              <a:t>Brødtekst, niveau to</a:t>
            </a:r>
          </a:p>
          <a:p>
            <a:pPr lvl="2"/>
            <a:r>
              <a:t>Brødtekst, niveau tre</a:t>
            </a:r>
          </a:p>
          <a:p>
            <a:pPr lvl="3"/>
            <a:r>
              <a:t>Brødtekst, niveau fire</a:t>
            </a:r>
          </a:p>
          <a:p>
            <a:pPr lvl="4"/>
            <a:r>
              <a:t>Brødtekst, niveau fem</a:t>
            </a:r>
          </a:p>
        </p:txBody>
      </p:sp>
      <p:sp>
        <p:nvSpPr>
          <p:cNvPr id="23" name="Lysbilled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el - centreret">
    <p:spTree>
      <p:nvGrpSpPr>
        <p:cNvPr id="1" name=""/>
        <p:cNvGrpSpPr/>
        <p:nvPr/>
      </p:nvGrpSpPr>
      <p:grpSpPr>
        <a:xfrm>
          <a:off x="0" y="0"/>
          <a:ext cx="0" cy="0"/>
          <a:chOff x="0" y="0"/>
          <a:chExt cx="0" cy="0"/>
        </a:xfrm>
      </p:grpSpPr>
      <p:sp>
        <p:nvSpPr>
          <p:cNvPr id="30" name="Titeltekst"/>
          <p:cNvSpPr txBox="1">
            <a:spLocks noGrp="1"/>
          </p:cNvSpPr>
          <p:nvPr>
            <p:ph type="title"/>
          </p:nvPr>
        </p:nvSpPr>
        <p:spPr>
          <a:xfrm>
            <a:off x="1270000" y="3225800"/>
            <a:ext cx="10464800" cy="3302000"/>
          </a:xfrm>
          <a:prstGeom prst="rect">
            <a:avLst/>
          </a:prstGeom>
        </p:spPr>
        <p:txBody>
          <a:bodyPr/>
          <a:lstStyle/>
          <a:p>
            <a:r>
              <a:t>Titeltekst</a:t>
            </a:r>
          </a:p>
        </p:txBody>
      </p:sp>
      <p:sp>
        <p:nvSpPr>
          <p:cNvPr id="31" name="Lysbilled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Foto - lodret">
    <p:spTree>
      <p:nvGrpSpPr>
        <p:cNvPr id="1" name=""/>
        <p:cNvGrpSpPr/>
        <p:nvPr/>
      </p:nvGrpSpPr>
      <p:grpSpPr>
        <a:xfrm>
          <a:off x="0" y="0"/>
          <a:ext cx="0" cy="0"/>
          <a:chOff x="0" y="0"/>
          <a:chExt cx="0" cy="0"/>
        </a:xfrm>
      </p:grpSpPr>
      <p:sp>
        <p:nvSpPr>
          <p:cNvPr id="38" name="Billede"/>
          <p:cNvSpPr>
            <a:spLocks noGrp="1"/>
          </p:cNvSpPr>
          <p:nvPr>
            <p:ph type="pic" sz="half" idx="13"/>
          </p:nvPr>
        </p:nvSpPr>
        <p:spPr>
          <a:xfrm>
            <a:off x="6718300" y="638918"/>
            <a:ext cx="5334002" cy="8216902"/>
          </a:xfrm>
          <a:prstGeom prst="rect">
            <a:avLst/>
          </a:prstGeom>
        </p:spPr>
        <p:txBody>
          <a:bodyPr lIns="91439" tIns="45719" rIns="91439" bIns="45719" anchor="t">
            <a:noAutofit/>
          </a:bodyPr>
          <a:lstStyle/>
          <a:p>
            <a:endParaRPr/>
          </a:p>
        </p:txBody>
      </p:sp>
      <p:sp>
        <p:nvSpPr>
          <p:cNvPr id="39" name="Titeltekst"/>
          <p:cNvSpPr txBox="1">
            <a:spLocks noGrp="1"/>
          </p:cNvSpPr>
          <p:nvPr>
            <p:ph type="title"/>
          </p:nvPr>
        </p:nvSpPr>
        <p:spPr>
          <a:xfrm>
            <a:off x="952500" y="635000"/>
            <a:ext cx="5334000" cy="3987800"/>
          </a:xfrm>
          <a:prstGeom prst="rect">
            <a:avLst/>
          </a:prstGeom>
        </p:spPr>
        <p:txBody>
          <a:bodyPr anchor="b"/>
          <a:lstStyle>
            <a:lvl1pPr>
              <a:defRPr sz="6000"/>
            </a:lvl1pPr>
          </a:lstStyle>
          <a:p>
            <a:r>
              <a:t>Titeltekst</a:t>
            </a:r>
          </a:p>
        </p:txBody>
      </p:sp>
      <p:sp>
        <p:nvSpPr>
          <p:cNvPr id="40" name="Brødtekst, niveau et…"/>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Brødtekst, niveau et</a:t>
            </a:r>
          </a:p>
          <a:p>
            <a:pPr lvl="1"/>
            <a:r>
              <a:t>Brødtekst, niveau to</a:t>
            </a:r>
          </a:p>
          <a:p>
            <a:pPr lvl="2"/>
            <a:r>
              <a:t>Brødtekst, niveau tre</a:t>
            </a:r>
          </a:p>
          <a:p>
            <a:pPr lvl="3"/>
            <a:r>
              <a:t>Brødtekst, niveau fire</a:t>
            </a:r>
          </a:p>
          <a:p>
            <a:pPr lvl="4"/>
            <a:r>
              <a:t>Brødtekst, niveau fem</a:t>
            </a:r>
          </a:p>
        </p:txBody>
      </p:sp>
      <p:sp>
        <p:nvSpPr>
          <p:cNvPr id="41" name="Lysbilled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el - øverst">
    <p:spTree>
      <p:nvGrpSpPr>
        <p:cNvPr id="1" name=""/>
        <p:cNvGrpSpPr/>
        <p:nvPr/>
      </p:nvGrpSpPr>
      <p:grpSpPr>
        <a:xfrm>
          <a:off x="0" y="0"/>
          <a:ext cx="0" cy="0"/>
          <a:chOff x="0" y="0"/>
          <a:chExt cx="0" cy="0"/>
        </a:xfrm>
      </p:grpSpPr>
      <p:sp>
        <p:nvSpPr>
          <p:cNvPr id="48" name="Titeltekst"/>
          <p:cNvSpPr txBox="1">
            <a:spLocks noGrp="1"/>
          </p:cNvSpPr>
          <p:nvPr>
            <p:ph type="title"/>
          </p:nvPr>
        </p:nvSpPr>
        <p:spPr>
          <a:prstGeom prst="rect">
            <a:avLst/>
          </a:prstGeom>
        </p:spPr>
        <p:txBody>
          <a:bodyPr/>
          <a:lstStyle/>
          <a:p>
            <a:r>
              <a:t>Titeltekst</a:t>
            </a:r>
          </a:p>
        </p:txBody>
      </p:sp>
      <p:sp>
        <p:nvSpPr>
          <p:cNvPr id="49" name="Lysbilled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el &amp; punkter">
    <p:spTree>
      <p:nvGrpSpPr>
        <p:cNvPr id="1" name=""/>
        <p:cNvGrpSpPr/>
        <p:nvPr/>
      </p:nvGrpSpPr>
      <p:grpSpPr>
        <a:xfrm>
          <a:off x="0" y="0"/>
          <a:ext cx="0" cy="0"/>
          <a:chOff x="0" y="0"/>
          <a:chExt cx="0" cy="0"/>
        </a:xfrm>
      </p:grpSpPr>
      <p:sp>
        <p:nvSpPr>
          <p:cNvPr id="56" name="Titeltekst"/>
          <p:cNvSpPr txBox="1">
            <a:spLocks noGrp="1"/>
          </p:cNvSpPr>
          <p:nvPr>
            <p:ph type="title"/>
          </p:nvPr>
        </p:nvSpPr>
        <p:spPr>
          <a:prstGeom prst="rect">
            <a:avLst/>
          </a:prstGeom>
        </p:spPr>
        <p:txBody>
          <a:bodyPr/>
          <a:lstStyle/>
          <a:p>
            <a:r>
              <a:t>Titeltekst</a:t>
            </a:r>
          </a:p>
        </p:txBody>
      </p:sp>
      <p:sp>
        <p:nvSpPr>
          <p:cNvPr id="57" name="Brødtekst, niveau et…"/>
          <p:cNvSpPr txBox="1">
            <a:spLocks noGrp="1"/>
          </p:cNvSpPr>
          <p:nvPr>
            <p:ph type="body" idx="1"/>
          </p:nvPr>
        </p:nvSpPr>
        <p:spPr>
          <a:prstGeom prst="rect">
            <a:avLst/>
          </a:prstGeom>
        </p:spPr>
        <p:txBody>
          <a:bodyPr/>
          <a:lstStyle/>
          <a:p>
            <a:r>
              <a:t>Brødtekst, niveau et</a:t>
            </a:r>
          </a:p>
          <a:p>
            <a:pPr lvl="1"/>
            <a:r>
              <a:t>Brødtekst, niveau to</a:t>
            </a:r>
          </a:p>
          <a:p>
            <a:pPr lvl="2"/>
            <a:r>
              <a:t>Brødtekst, niveau tre</a:t>
            </a:r>
          </a:p>
          <a:p>
            <a:pPr lvl="3"/>
            <a:r>
              <a:t>Brødtekst, niveau fire</a:t>
            </a:r>
          </a:p>
          <a:p>
            <a:pPr lvl="4"/>
            <a:r>
              <a:t>Brødtekst, niveau fem</a:t>
            </a:r>
          </a:p>
        </p:txBody>
      </p:sp>
      <p:sp>
        <p:nvSpPr>
          <p:cNvPr id="58" name="Lysbilled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el, punkter &amp; foto">
    <p:spTree>
      <p:nvGrpSpPr>
        <p:cNvPr id="1" name=""/>
        <p:cNvGrpSpPr/>
        <p:nvPr/>
      </p:nvGrpSpPr>
      <p:grpSpPr>
        <a:xfrm>
          <a:off x="0" y="0"/>
          <a:ext cx="0" cy="0"/>
          <a:chOff x="0" y="0"/>
          <a:chExt cx="0" cy="0"/>
        </a:xfrm>
      </p:grpSpPr>
      <p:sp>
        <p:nvSpPr>
          <p:cNvPr id="65" name="Billede"/>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Titeltekst"/>
          <p:cNvSpPr txBox="1">
            <a:spLocks noGrp="1"/>
          </p:cNvSpPr>
          <p:nvPr>
            <p:ph type="title"/>
          </p:nvPr>
        </p:nvSpPr>
        <p:spPr>
          <a:prstGeom prst="rect">
            <a:avLst/>
          </a:prstGeom>
        </p:spPr>
        <p:txBody>
          <a:bodyPr/>
          <a:lstStyle/>
          <a:p>
            <a:r>
              <a:t>Titeltekst</a:t>
            </a:r>
          </a:p>
        </p:txBody>
      </p:sp>
      <p:sp>
        <p:nvSpPr>
          <p:cNvPr id="67" name="Brødtekst, niveau et…"/>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Brødtekst, niveau et</a:t>
            </a:r>
          </a:p>
          <a:p>
            <a:pPr lvl="1"/>
            <a:r>
              <a:t>Brødtekst, niveau to</a:t>
            </a:r>
          </a:p>
          <a:p>
            <a:pPr lvl="2"/>
            <a:r>
              <a:t>Brødtekst, niveau tre</a:t>
            </a:r>
          </a:p>
          <a:p>
            <a:pPr lvl="3"/>
            <a:r>
              <a:t>Brødtekst, niveau fire</a:t>
            </a:r>
          </a:p>
          <a:p>
            <a:pPr lvl="4"/>
            <a:r>
              <a:t>Brødtekst, niveau fem</a:t>
            </a:r>
          </a:p>
        </p:txBody>
      </p:sp>
      <p:sp>
        <p:nvSpPr>
          <p:cNvPr id="68" name="Lysbilled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unkttegn">
    <p:spTree>
      <p:nvGrpSpPr>
        <p:cNvPr id="1" name=""/>
        <p:cNvGrpSpPr/>
        <p:nvPr/>
      </p:nvGrpSpPr>
      <p:grpSpPr>
        <a:xfrm>
          <a:off x="0" y="0"/>
          <a:ext cx="0" cy="0"/>
          <a:chOff x="0" y="0"/>
          <a:chExt cx="0" cy="0"/>
        </a:xfrm>
      </p:grpSpPr>
      <p:sp>
        <p:nvSpPr>
          <p:cNvPr id="75" name="Brødtekst, niveau et…"/>
          <p:cNvSpPr txBox="1">
            <a:spLocks noGrp="1"/>
          </p:cNvSpPr>
          <p:nvPr>
            <p:ph type="body" idx="1"/>
          </p:nvPr>
        </p:nvSpPr>
        <p:spPr>
          <a:xfrm>
            <a:off x="952500" y="1270000"/>
            <a:ext cx="11099800" cy="7213600"/>
          </a:xfrm>
          <a:prstGeom prst="rect">
            <a:avLst/>
          </a:prstGeom>
        </p:spPr>
        <p:txBody>
          <a:bodyPr/>
          <a:lstStyle/>
          <a:p>
            <a:r>
              <a:t>Brødtekst, niveau et</a:t>
            </a:r>
          </a:p>
          <a:p>
            <a:pPr lvl="1"/>
            <a:r>
              <a:t>Brødtekst, niveau to</a:t>
            </a:r>
          </a:p>
          <a:p>
            <a:pPr lvl="2"/>
            <a:r>
              <a:t>Brødtekst, niveau tre</a:t>
            </a:r>
          </a:p>
          <a:p>
            <a:pPr lvl="3"/>
            <a:r>
              <a:t>Brødtekst, niveau fire</a:t>
            </a:r>
          </a:p>
          <a:p>
            <a:pPr lvl="4"/>
            <a:r>
              <a:t>Brødtekst, niveau fem</a:t>
            </a:r>
          </a:p>
        </p:txBody>
      </p:sp>
      <p:sp>
        <p:nvSpPr>
          <p:cNvPr id="76" name="Lysbilled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Foto - 3 pr. ark">
    <p:spTree>
      <p:nvGrpSpPr>
        <p:cNvPr id="1" name=""/>
        <p:cNvGrpSpPr/>
        <p:nvPr/>
      </p:nvGrpSpPr>
      <p:grpSpPr>
        <a:xfrm>
          <a:off x="0" y="0"/>
          <a:ext cx="0" cy="0"/>
          <a:chOff x="0" y="0"/>
          <a:chExt cx="0" cy="0"/>
        </a:xfrm>
      </p:grpSpPr>
      <p:sp>
        <p:nvSpPr>
          <p:cNvPr id="83" name="Billede"/>
          <p:cNvSpPr>
            <a:spLocks noGrp="1"/>
          </p:cNvSpPr>
          <p:nvPr>
            <p:ph type="pic" sz="quarter" idx="13"/>
          </p:nvPr>
        </p:nvSpPr>
        <p:spPr>
          <a:xfrm>
            <a:off x="6731000" y="4965700"/>
            <a:ext cx="5334000" cy="3898900"/>
          </a:xfrm>
          <a:prstGeom prst="rect">
            <a:avLst/>
          </a:prstGeom>
        </p:spPr>
        <p:txBody>
          <a:bodyPr lIns="91439" tIns="45719" rIns="91439" bIns="45719" anchor="t">
            <a:noAutofit/>
          </a:bodyPr>
          <a:lstStyle/>
          <a:p>
            <a:endParaRPr/>
          </a:p>
        </p:txBody>
      </p:sp>
      <p:sp>
        <p:nvSpPr>
          <p:cNvPr id="84" name="Billede"/>
          <p:cNvSpPr>
            <a:spLocks noGrp="1"/>
          </p:cNvSpPr>
          <p:nvPr>
            <p:ph type="pic" sz="quarter" idx="14"/>
          </p:nvPr>
        </p:nvSpPr>
        <p:spPr>
          <a:xfrm>
            <a:off x="6731000" y="635000"/>
            <a:ext cx="5334000" cy="3898900"/>
          </a:xfrm>
          <a:prstGeom prst="rect">
            <a:avLst/>
          </a:prstGeom>
        </p:spPr>
        <p:txBody>
          <a:bodyPr lIns="91439" tIns="45719" rIns="91439" bIns="45719" anchor="t">
            <a:noAutofit/>
          </a:bodyPr>
          <a:lstStyle/>
          <a:p>
            <a:endParaRPr/>
          </a:p>
        </p:txBody>
      </p:sp>
      <p:sp>
        <p:nvSpPr>
          <p:cNvPr id="85" name="Billede"/>
          <p:cNvSpPr>
            <a:spLocks noGrp="1"/>
          </p:cNvSpPr>
          <p:nvPr>
            <p:ph type="pic" sz="half" idx="15"/>
          </p:nvPr>
        </p:nvSpPr>
        <p:spPr>
          <a:xfrm>
            <a:off x="952500" y="635000"/>
            <a:ext cx="5334000" cy="8229600"/>
          </a:xfrm>
          <a:prstGeom prst="rect">
            <a:avLst/>
          </a:prstGeom>
        </p:spPr>
        <p:txBody>
          <a:bodyPr lIns="91439" tIns="45719" rIns="91439" bIns="45719" anchor="t">
            <a:noAutofit/>
          </a:bodyPr>
          <a:lstStyle/>
          <a:p>
            <a:endParaRPr/>
          </a:p>
        </p:txBody>
      </p:sp>
      <p:sp>
        <p:nvSpPr>
          <p:cNvPr id="86" name="Lysbilled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itelteks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Titeltekst</a:t>
            </a:r>
          </a:p>
        </p:txBody>
      </p:sp>
      <p:sp>
        <p:nvSpPr>
          <p:cNvPr id="3" name="Brødtekst, niveau et…"/>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Brødtekst, niveau et</a:t>
            </a:r>
          </a:p>
          <a:p>
            <a:pPr lvl="1"/>
            <a:r>
              <a:t>Brødtekst, niveau to</a:t>
            </a:r>
          </a:p>
          <a:p>
            <a:pPr lvl="2"/>
            <a:r>
              <a:t>Brødtekst, niveau tre</a:t>
            </a:r>
          </a:p>
          <a:p>
            <a:pPr lvl="3"/>
            <a:r>
              <a:t>Brødtekst, niveau fire</a:t>
            </a:r>
          </a:p>
          <a:p>
            <a:pPr lvl="4"/>
            <a:r>
              <a:t>Brødtekst, niveau fem</a:t>
            </a:r>
          </a:p>
        </p:txBody>
      </p:sp>
      <p:sp>
        <p:nvSpPr>
          <p:cNvPr id="4" name="Lysbillednumm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a:solidFill>
                  <a:srgbClr val="FFFFFF"/>
                </a:solidFill>
                <a:latin typeface="Helvetica Neue Light"/>
                <a:ea typeface="Helvetica Neue Light"/>
                <a:cs typeface="Helvetica Neue Light"/>
                <a:sym typeface="Helvetica Neue Light"/>
              </a:defRPr>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n-lt"/>
          <a:ea typeface="+mn-ea"/>
          <a:cs typeface="+mn-cs"/>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n-lt"/>
          <a:ea typeface="+mn-ea"/>
          <a:cs typeface="+mn-cs"/>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n-lt"/>
          <a:ea typeface="+mn-ea"/>
          <a:cs typeface="+mn-cs"/>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n-lt"/>
          <a:ea typeface="+mn-ea"/>
          <a:cs typeface="+mn-cs"/>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n-lt"/>
          <a:ea typeface="+mn-ea"/>
          <a:cs typeface="+mn-cs"/>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n-lt"/>
          <a:ea typeface="+mn-ea"/>
          <a:cs typeface="+mn-cs"/>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n-lt"/>
          <a:ea typeface="+mn-ea"/>
          <a:cs typeface="+mn-cs"/>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n-lt"/>
          <a:ea typeface="+mn-ea"/>
          <a:cs typeface="+mn-cs"/>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ikkerhedskopiering"/>
          <p:cNvSpPr txBox="1">
            <a:spLocks noGrp="1"/>
          </p:cNvSpPr>
          <p:nvPr>
            <p:ph type="ctrTitle"/>
          </p:nvPr>
        </p:nvSpPr>
        <p:spPr>
          <a:prstGeom prst="rect">
            <a:avLst/>
          </a:prstGeom>
        </p:spPr>
        <p:txBody>
          <a:bodyPr/>
          <a:lstStyle/>
          <a:p>
            <a:r>
              <a:t>Sikkerhedskopiering</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Logisk sikkerhed"/>
          <p:cNvSpPr txBox="1">
            <a:spLocks noGrp="1"/>
          </p:cNvSpPr>
          <p:nvPr>
            <p:ph type="ctrTitle"/>
          </p:nvPr>
        </p:nvSpPr>
        <p:spPr>
          <a:prstGeom prst="rect">
            <a:avLst/>
          </a:prstGeom>
        </p:spPr>
        <p:txBody>
          <a:bodyPr/>
          <a:lstStyle/>
          <a:p>
            <a:r>
              <a:t>Logisk sikkerhed</a:t>
            </a:r>
          </a:p>
        </p:txBody>
      </p:sp>
      <p:sp>
        <p:nvSpPr>
          <p:cNvPr id="146" name="Logisk sikkerhed handler at virksomheden sikrer sig mod at udefrakommende kan trænge ind i vores it-systemer og misbruge de oplysninger de kan komme i besiddelse af. Ligeledes omhandler logisk sikkerhed også om de rettigheder brugeren har på enheden."/>
          <p:cNvSpPr txBox="1">
            <a:spLocks noGrp="1"/>
          </p:cNvSpPr>
          <p:nvPr>
            <p:ph type="subTitle" sz="quarter" idx="1"/>
          </p:nvPr>
        </p:nvSpPr>
        <p:spPr>
          <a:prstGeom prst="rect">
            <a:avLst/>
          </a:prstGeom>
        </p:spPr>
        <p:txBody>
          <a:bodyPr/>
          <a:lstStyle>
            <a:lvl1pPr defTabSz="327152">
              <a:defRPr sz="2016"/>
            </a:lvl1pPr>
          </a:lstStyle>
          <a:p>
            <a:r>
              <a:rPr dirty="0" err="1"/>
              <a:t>Logisk</a:t>
            </a:r>
            <a:r>
              <a:rPr dirty="0"/>
              <a:t> </a:t>
            </a:r>
            <a:r>
              <a:rPr dirty="0" err="1"/>
              <a:t>sikkerhed</a:t>
            </a:r>
            <a:r>
              <a:rPr dirty="0"/>
              <a:t> handler at </a:t>
            </a:r>
            <a:r>
              <a:rPr dirty="0" err="1"/>
              <a:t>virksomheden</a:t>
            </a:r>
            <a:r>
              <a:rPr dirty="0"/>
              <a:t> </a:t>
            </a:r>
            <a:r>
              <a:rPr dirty="0" err="1"/>
              <a:t>sikrer</a:t>
            </a:r>
            <a:r>
              <a:rPr dirty="0"/>
              <a:t> sig mod at </a:t>
            </a:r>
            <a:r>
              <a:rPr dirty="0" err="1"/>
              <a:t>udefrakommende</a:t>
            </a:r>
            <a:r>
              <a:rPr dirty="0"/>
              <a:t> </a:t>
            </a:r>
            <a:r>
              <a:rPr dirty="0" err="1"/>
              <a:t>kan</a:t>
            </a:r>
            <a:r>
              <a:rPr dirty="0"/>
              <a:t> </a:t>
            </a:r>
            <a:r>
              <a:rPr dirty="0" err="1"/>
              <a:t>trænge</a:t>
            </a:r>
            <a:r>
              <a:rPr dirty="0"/>
              <a:t> </a:t>
            </a:r>
            <a:r>
              <a:rPr dirty="0" err="1"/>
              <a:t>ind</a:t>
            </a:r>
            <a:r>
              <a:rPr dirty="0"/>
              <a:t> i </a:t>
            </a:r>
            <a:r>
              <a:rPr dirty="0" err="1"/>
              <a:t>vores</a:t>
            </a:r>
            <a:r>
              <a:rPr dirty="0"/>
              <a:t> it-</a:t>
            </a:r>
            <a:r>
              <a:rPr dirty="0" err="1"/>
              <a:t>systemer</a:t>
            </a:r>
            <a:r>
              <a:rPr dirty="0"/>
              <a:t> </a:t>
            </a:r>
            <a:r>
              <a:rPr dirty="0" err="1"/>
              <a:t>og</a:t>
            </a:r>
            <a:r>
              <a:rPr dirty="0"/>
              <a:t> </a:t>
            </a:r>
            <a:r>
              <a:rPr dirty="0" err="1"/>
              <a:t>misbruge</a:t>
            </a:r>
            <a:r>
              <a:rPr dirty="0"/>
              <a:t> de </a:t>
            </a:r>
            <a:r>
              <a:rPr dirty="0" err="1" smtClean="0"/>
              <a:t>oplysninger</a:t>
            </a:r>
            <a:r>
              <a:rPr lang="da-DK" dirty="0" smtClean="0"/>
              <a:t>,</a:t>
            </a:r>
            <a:r>
              <a:rPr dirty="0" smtClean="0"/>
              <a:t> </a:t>
            </a:r>
            <a:r>
              <a:rPr dirty="0"/>
              <a:t>de </a:t>
            </a:r>
            <a:r>
              <a:rPr dirty="0" err="1"/>
              <a:t>kan</a:t>
            </a:r>
            <a:r>
              <a:rPr dirty="0"/>
              <a:t> </a:t>
            </a:r>
            <a:r>
              <a:rPr dirty="0" err="1"/>
              <a:t>komme</a:t>
            </a:r>
            <a:r>
              <a:rPr dirty="0"/>
              <a:t> i </a:t>
            </a:r>
            <a:r>
              <a:rPr dirty="0" err="1"/>
              <a:t>besiddelse</a:t>
            </a:r>
            <a:r>
              <a:rPr dirty="0"/>
              <a:t> </a:t>
            </a:r>
            <a:r>
              <a:rPr dirty="0" err="1"/>
              <a:t>af</a:t>
            </a:r>
            <a:r>
              <a:rPr dirty="0"/>
              <a:t>. </a:t>
            </a:r>
            <a:r>
              <a:rPr dirty="0" err="1"/>
              <a:t>Ligeledes</a:t>
            </a:r>
            <a:r>
              <a:rPr dirty="0"/>
              <a:t> </a:t>
            </a:r>
            <a:r>
              <a:rPr dirty="0" err="1"/>
              <a:t>omhandler</a:t>
            </a:r>
            <a:r>
              <a:rPr dirty="0"/>
              <a:t> </a:t>
            </a:r>
            <a:r>
              <a:rPr dirty="0" err="1"/>
              <a:t>logisk</a:t>
            </a:r>
            <a:r>
              <a:rPr dirty="0"/>
              <a:t> </a:t>
            </a:r>
            <a:r>
              <a:rPr dirty="0" err="1"/>
              <a:t>sikkerhed</a:t>
            </a:r>
            <a:r>
              <a:rPr dirty="0"/>
              <a:t> </a:t>
            </a:r>
            <a:r>
              <a:rPr dirty="0" err="1" smtClean="0"/>
              <a:t>om</a:t>
            </a:r>
            <a:r>
              <a:rPr dirty="0" smtClean="0"/>
              <a:t> </a:t>
            </a:r>
            <a:r>
              <a:rPr dirty="0"/>
              <a:t>de </a:t>
            </a:r>
            <a:r>
              <a:rPr dirty="0" err="1"/>
              <a:t>rettigheder</a:t>
            </a:r>
            <a:r>
              <a:rPr dirty="0"/>
              <a:t> </a:t>
            </a:r>
            <a:r>
              <a:rPr dirty="0" err="1"/>
              <a:t>brugeren</a:t>
            </a:r>
            <a:r>
              <a:rPr dirty="0"/>
              <a:t> </a:t>
            </a:r>
            <a:r>
              <a:rPr dirty="0" err="1"/>
              <a:t>har</a:t>
            </a:r>
            <a:r>
              <a:rPr dirty="0"/>
              <a:t> </a:t>
            </a:r>
            <a:r>
              <a:rPr dirty="0" err="1"/>
              <a:t>på</a:t>
            </a:r>
            <a:r>
              <a:rPr dirty="0"/>
              <a:t> </a:t>
            </a:r>
            <a:r>
              <a:rPr dirty="0" err="1"/>
              <a:t>enheden</a:t>
            </a:r>
            <a:r>
              <a:rPr dirty="0"/>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Logisk sikkerhed handler primært om, at vi sikrer os mod at udefrakommende kan trænge ind i vores it-systemer og misbruger de oplysninger de kan komme i besiddelse af. Ligeledes omhandler logisk sikkerhed også om de rettigheder brugeren har på enheden. Dette kan afhjælpes og styrkes ved følgende punkter:…"/>
          <p:cNvSpPr txBox="1">
            <a:spLocks noGrp="1"/>
          </p:cNvSpPr>
          <p:nvPr>
            <p:ph type="body" sz="half" idx="1"/>
          </p:nvPr>
        </p:nvSpPr>
        <p:spPr>
          <a:xfrm>
            <a:off x="6718299" y="2749328"/>
            <a:ext cx="5334001" cy="6090197"/>
          </a:xfrm>
          <a:prstGeom prst="rect">
            <a:avLst/>
          </a:prstGeom>
        </p:spPr>
        <p:txBody>
          <a:bodyPr/>
          <a:lstStyle/>
          <a:p>
            <a:pPr marL="0" indent="0" defTabSz="828038">
              <a:spcBef>
                <a:spcPts val="1000"/>
              </a:spcBef>
              <a:buSzTx/>
              <a:buNone/>
              <a:defRPr sz="3500">
                <a:uFill>
                  <a:solidFill>
                    <a:srgbClr val="000000"/>
                  </a:solidFill>
                </a:uFill>
                <a:latin typeface="Calibri"/>
                <a:ea typeface="Calibri"/>
                <a:cs typeface="Calibri"/>
                <a:sym typeface="Calibri"/>
              </a:defRPr>
            </a:pPr>
            <a:r>
              <a:rPr dirty="0" err="1"/>
              <a:t>Overvej</a:t>
            </a:r>
            <a:r>
              <a:rPr dirty="0"/>
              <a:t> </a:t>
            </a:r>
            <a:r>
              <a:rPr dirty="0" err="1"/>
              <a:t>følgende</a:t>
            </a:r>
            <a:r>
              <a:rPr dirty="0"/>
              <a:t>:</a:t>
            </a:r>
            <a:br>
              <a:rPr dirty="0"/>
            </a:br>
            <a:endParaRPr sz="2600" dirty="0"/>
          </a:p>
          <a:p>
            <a:pPr marL="457200" indent="-228600" defTabSz="828038">
              <a:spcBef>
                <a:spcPts val="1000"/>
              </a:spcBef>
              <a:buSzPct val="100000"/>
              <a:buFont typeface="Symbol"/>
              <a:buChar char="·"/>
              <a:defRPr sz="2600">
                <a:uFill>
                  <a:solidFill>
                    <a:srgbClr val="000000"/>
                  </a:solidFill>
                </a:uFill>
                <a:latin typeface="Calibri"/>
                <a:ea typeface="Calibri"/>
                <a:cs typeface="Calibri"/>
                <a:sym typeface="Calibri"/>
              </a:defRPr>
            </a:pPr>
            <a:r>
              <a:rPr dirty="0" err="1"/>
              <a:t>Hvorfor</a:t>
            </a:r>
            <a:r>
              <a:rPr dirty="0"/>
              <a:t> </a:t>
            </a:r>
            <a:r>
              <a:rPr dirty="0" err="1"/>
              <a:t>bør</a:t>
            </a:r>
            <a:r>
              <a:rPr dirty="0"/>
              <a:t> </a:t>
            </a:r>
            <a:r>
              <a:rPr dirty="0" err="1"/>
              <a:t>passwordet</a:t>
            </a:r>
            <a:r>
              <a:rPr dirty="0"/>
              <a:t> </a:t>
            </a:r>
            <a:r>
              <a:rPr dirty="0" err="1"/>
              <a:t>bestå</a:t>
            </a:r>
            <a:r>
              <a:rPr dirty="0"/>
              <a:t> </a:t>
            </a:r>
            <a:r>
              <a:rPr dirty="0" err="1"/>
              <a:t>af</a:t>
            </a:r>
            <a:r>
              <a:rPr dirty="0"/>
              <a:t> </a:t>
            </a:r>
            <a:r>
              <a:rPr dirty="0" err="1"/>
              <a:t>mindst</a:t>
            </a:r>
            <a:r>
              <a:rPr dirty="0"/>
              <a:t> </a:t>
            </a:r>
            <a:r>
              <a:rPr dirty="0" err="1"/>
              <a:t>otte</a:t>
            </a:r>
            <a:r>
              <a:rPr dirty="0"/>
              <a:t> </a:t>
            </a:r>
            <a:r>
              <a:rPr dirty="0" err="1" smtClean="0"/>
              <a:t>tegn</a:t>
            </a:r>
            <a:r>
              <a:rPr dirty="0" smtClean="0"/>
              <a:t> </a:t>
            </a:r>
            <a:r>
              <a:rPr dirty="0"/>
              <a:t>med en </a:t>
            </a:r>
            <a:r>
              <a:rPr dirty="0" err="1"/>
              <a:t>kombination</a:t>
            </a:r>
            <a:r>
              <a:rPr dirty="0"/>
              <a:t> </a:t>
            </a:r>
            <a:r>
              <a:rPr dirty="0" err="1"/>
              <a:t>af</a:t>
            </a:r>
            <a:r>
              <a:rPr dirty="0"/>
              <a:t> store </a:t>
            </a:r>
            <a:r>
              <a:rPr dirty="0" err="1"/>
              <a:t>og</a:t>
            </a:r>
            <a:r>
              <a:rPr dirty="0"/>
              <a:t> </a:t>
            </a:r>
            <a:r>
              <a:rPr dirty="0" err="1"/>
              <a:t>små</a:t>
            </a:r>
            <a:r>
              <a:rPr dirty="0"/>
              <a:t> </a:t>
            </a:r>
            <a:r>
              <a:rPr dirty="0" err="1" smtClean="0"/>
              <a:t>bogstaver</a:t>
            </a:r>
            <a:r>
              <a:rPr lang="da-DK" dirty="0" smtClean="0"/>
              <a:t> </a:t>
            </a:r>
            <a:r>
              <a:rPr dirty="0" err="1" smtClean="0"/>
              <a:t>samt</a:t>
            </a:r>
            <a:r>
              <a:rPr dirty="0" smtClean="0"/>
              <a:t> </a:t>
            </a:r>
            <a:r>
              <a:rPr dirty="0" err="1"/>
              <a:t>tal</a:t>
            </a:r>
            <a:r>
              <a:rPr dirty="0"/>
              <a:t> </a:t>
            </a:r>
            <a:r>
              <a:rPr dirty="0" err="1"/>
              <a:t>og</a:t>
            </a:r>
            <a:r>
              <a:rPr dirty="0"/>
              <a:t> </a:t>
            </a:r>
            <a:r>
              <a:rPr dirty="0" err="1"/>
              <a:t>symboler</a:t>
            </a:r>
            <a:r>
              <a:rPr dirty="0"/>
              <a:t>?</a:t>
            </a:r>
          </a:p>
          <a:p>
            <a:pPr marL="457200" indent="-228600" defTabSz="828038">
              <a:spcBef>
                <a:spcPts val="1000"/>
              </a:spcBef>
              <a:buSzPct val="100000"/>
              <a:buFont typeface="Symbol"/>
              <a:buChar char="·"/>
              <a:defRPr sz="2600">
                <a:uFill>
                  <a:solidFill>
                    <a:srgbClr val="000000"/>
                  </a:solidFill>
                </a:uFill>
                <a:latin typeface="Calibri"/>
                <a:ea typeface="Calibri"/>
                <a:cs typeface="Calibri"/>
                <a:sym typeface="Calibri"/>
              </a:defRPr>
            </a:pPr>
            <a:r>
              <a:rPr dirty="0" err="1"/>
              <a:t>Hvordan</a:t>
            </a:r>
            <a:r>
              <a:rPr dirty="0"/>
              <a:t> passer </a:t>
            </a:r>
            <a:r>
              <a:rPr dirty="0" err="1"/>
              <a:t>jeg</a:t>
            </a:r>
            <a:r>
              <a:rPr dirty="0"/>
              <a:t> </a:t>
            </a:r>
            <a:r>
              <a:rPr dirty="0" err="1"/>
              <a:t>bedst</a:t>
            </a:r>
            <a:r>
              <a:rPr dirty="0"/>
              <a:t> </a:t>
            </a:r>
            <a:r>
              <a:rPr dirty="0" err="1"/>
              <a:t>på</a:t>
            </a:r>
            <a:r>
              <a:rPr dirty="0"/>
              <a:t> </a:t>
            </a:r>
            <a:r>
              <a:rPr dirty="0" err="1"/>
              <a:t>mit</a:t>
            </a:r>
            <a:r>
              <a:rPr dirty="0"/>
              <a:t> password?</a:t>
            </a:r>
          </a:p>
          <a:p>
            <a:pPr marL="457200" indent="-228600" defTabSz="828038">
              <a:spcBef>
                <a:spcPts val="1000"/>
              </a:spcBef>
              <a:buSzPct val="100000"/>
              <a:buFont typeface="Symbol"/>
              <a:buChar char="·"/>
              <a:defRPr sz="2600">
                <a:uFill>
                  <a:solidFill>
                    <a:srgbClr val="000000"/>
                  </a:solidFill>
                </a:uFill>
                <a:latin typeface="Calibri"/>
                <a:ea typeface="Calibri"/>
                <a:cs typeface="Calibri"/>
                <a:sym typeface="Calibri"/>
              </a:defRPr>
            </a:pPr>
            <a:r>
              <a:rPr dirty="0" err="1"/>
              <a:t>Tillader</a:t>
            </a:r>
            <a:r>
              <a:rPr dirty="0"/>
              <a:t> dine </a:t>
            </a:r>
            <a:r>
              <a:rPr dirty="0" smtClean="0"/>
              <a:t>it</a:t>
            </a:r>
            <a:r>
              <a:rPr lang="da-DK" dirty="0" smtClean="0"/>
              <a:t>-</a:t>
            </a:r>
            <a:r>
              <a:rPr dirty="0" err="1" smtClean="0"/>
              <a:t>systemer</a:t>
            </a:r>
            <a:r>
              <a:rPr lang="da-DK" dirty="0" smtClean="0"/>
              <a:t>,</a:t>
            </a:r>
            <a:r>
              <a:rPr dirty="0" smtClean="0"/>
              <a:t> </a:t>
            </a:r>
            <a:r>
              <a:rPr dirty="0"/>
              <a:t>at du laver </a:t>
            </a:r>
            <a:r>
              <a:rPr dirty="0" err="1" smtClean="0"/>
              <a:t>individuel</a:t>
            </a:r>
            <a:r>
              <a:rPr lang="da-DK" dirty="0" smtClean="0"/>
              <a:t> </a:t>
            </a:r>
            <a:r>
              <a:rPr dirty="0" err="1" smtClean="0"/>
              <a:t>adgangskontrol</a:t>
            </a:r>
            <a:r>
              <a:rPr dirty="0"/>
              <a:t>, </a:t>
            </a:r>
            <a:r>
              <a:rPr dirty="0" err="1"/>
              <a:t>således</a:t>
            </a:r>
            <a:r>
              <a:rPr dirty="0"/>
              <a:t> at der kun gives </a:t>
            </a:r>
            <a:r>
              <a:rPr dirty="0" err="1"/>
              <a:t>rettigheder</a:t>
            </a:r>
            <a:r>
              <a:rPr dirty="0"/>
              <a:t> </a:t>
            </a:r>
            <a:r>
              <a:rPr dirty="0" err="1"/>
              <a:t>til</a:t>
            </a:r>
            <a:r>
              <a:rPr dirty="0"/>
              <a:t> dele </a:t>
            </a:r>
            <a:r>
              <a:rPr dirty="0" err="1"/>
              <a:t>af</a:t>
            </a:r>
            <a:r>
              <a:rPr dirty="0"/>
              <a:t> </a:t>
            </a:r>
            <a:r>
              <a:rPr dirty="0" err="1"/>
              <a:t>systemet</a:t>
            </a:r>
            <a:r>
              <a:rPr dirty="0"/>
              <a:t>/</a:t>
            </a:r>
            <a:r>
              <a:rPr dirty="0" err="1"/>
              <a:t>dokumenter</a:t>
            </a:r>
            <a:r>
              <a:rPr dirty="0"/>
              <a:t>?</a:t>
            </a:r>
          </a:p>
        </p:txBody>
      </p:sp>
      <p:sp>
        <p:nvSpPr>
          <p:cNvPr id="149" name="Logisk sikkerhed"/>
          <p:cNvSpPr txBox="1">
            <a:spLocks noGrp="1"/>
          </p:cNvSpPr>
          <p:nvPr>
            <p:ph type="title"/>
          </p:nvPr>
        </p:nvSpPr>
        <p:spPr>
          <a:prstGeom prst="rect">
            <a:avLst/>
          </a:prstGeom>
        </p:spPr>
        <p:txBody>
          <a:bodyPr/>
          <a:lstStyle/>
          <a:p>
            <a:r>
              <a:t>Logisk sikkerhed</a:t>
            </a:r>
          </a:p>
        </p:txBody>
      </p:sp>
      <p:pic>
        <p:nvPicPr>
          <p:cNvPr id="150" name="password-2781614_960_720.jpg" descr="password-2781614_960_720.jpg"/>
          <p:cNvPicPr>
            <a:picLocks noChangeAspect="1"/>
          </p:cNvPicPr>
          <p:nvPr/>
        </p:nvPicPr>
        <p:blipFill>
          <a:blip r:embed="rId2">
            <a:extLst/>
          </a:blip>
          <a:srcRect l="15358" t="12988" r="12681" b="10305"/>
          <a:stretch>
            <a:fillRect/>
          </a:stretch>
        </p:blipFill>
        <p:spPr>
          <a:xfrm>
            <a:off x="1394620" y="4070045"/>
            <a:ext cx="4621687" cy="3448762"/>
          </a:xfrm>
          <a:custGeom>
            <a:avLst/>
            <a:gdLst/>
            <a:ahLst/>
            <a:cxnLst>
              <a:cxn ang="0">
                <a:pos x="wd2" y="hd2"/>
              </a:cxn>
              <a:cxn ang="5400000">
                <a:pos x="wd2" y="hd2"/>
              </a:cxn>
              <a:cxn ang="10800000">
                <a:pos x="wd2" y="hd2"/>
              </a:cxn>
              <a:cxn ang="16200000">
                <a:pos x="wd2" y="hd2"/>
              </a:cxn>
            </a:cxnLst>
            <a:rect l="0" t="0" r="r" b="b"/>
            <a:pathLst>
              <a:path w="21544" h="21462" extrusionOk="0">
                <a:moveTo>
                  <a:pt x="222" y="1"/>
                </a:moveTo>
                <a:cubicBezTo>
                  <a:pt x="56" y="-7"/>
                  <a:pt x="22" y="36"/>
                  <a:pt x="6" y="127"/>
                </a:cubicBezTo>
                <a:cubicBezTo>
                  <a:pt x="-39" y="385"/>
                  <a:pt x="195" y="7200"/>
                  <a:pt x="254" y="7358"/>
                </a:cubicBezTo>
                <a:cubicBezTo>
                  <a:pt x="350" y="7617"/>
                  <a:pt x="419" y="10315"/>
                  <a:pt x="432" y="12698"/>
                </a:cubicBezTo>
                <a:cubicBezTo>
                  <a:pt x="525" y="13695"/>
                  <a:pt x="626" y="16854"/>
                  <a:pt x="570" y="17467"/>
                </a:cubicBezTo>
                <a:cubicBezTo>
                  <a:pt x="545" y="17746"/>
                  <a:pt x="557" y="17917"/>
                  <a:pt x="607" y="17998"/>
                </a:cubicBezTo>
                <a:cubicBezTo>
                  <a:pt x="662" y="18086"/>
                  <a:pt x="670" y="18336"/>
                  <a:pt x="639" y="18986"/>
                </a:cubicBezTo>
                <a:cubicBezTo>
                  <a:pt x="607" y="19638"/>
                  <a:pt x="614" y="19888"/>
                  <a:pt x="670" y="19977"/>
                </a:cubicBezTo>
                <a:cubicBezTo>
                  <a:pt x="723" y="20062"/>
                  <a:pt x="735" y="20271"/>
                  <a:pt x="709" y="20715"/>
                </a:cubicBezTo>
                <a:cubicBezTo>
                  <a:pt x="658" y="21592"/>
                  <a:pt x="659" y="21593"/>
                  <a:pt x="1628" y="21246"/>
                </a:cubicBezTo>
                <a:cubicBezTo>
                  <a:pt x="2939" y="20777"/>
                  <a:pt x="6242" y="19614"/>
                  <a:pt x="10046" y="18282"/>
                </a:cubicBezTo>
                <a:cubicBezTo>
                  <a:pt x="11828" y="17658"/>
                  <a:pt x="13345" y="17124"/>
                  <a:pt x="14018" y="16887"/>
                </a:cubicBezTo>
                <a:cubicBezTo>
                  <a:pt x="14450" y="16706"/>
                  <a:pt x="15632" y="16274"/>
                  <a:pt x="17028" y="15788"/>
                </a:cubicBezTo>
                <a:lnTo>
                  <a:pt x="20223" y="14674"/>
                </a:lnTo>
                <a:lnTo>
                  <a:pt x="20242" y="14131"/>
                </a:lnTo>
                <a:cubicBezTo>
                  <a:pt x="20248" y="13947"/>
                  <a:pt x="20259" y="13807"/>
                  <a:pt x="20275" y="13701"/>
                </a:cubicBezTo>
                <a:cubicBezTo>
                  <a:pt x="20264" y="13612"/>
                  <a:pt x="20258" y="13509"/>
                  <a:pt x="20257" y="13390"/>
                </a:cubicBezTo>
                <a:cubicBezTo>
                  <a:pt x="20253" y="13053"/>
                  <a:pt x="20279" y="12992"/>
                  <a:pt x="20732" y="12303"/>
                </a:cubicBezTo>
                <a:cubicBezTo>
                  <a:pt x="20847" y="12127"/>
                  <a:pt x="20934" y="12003"/>
                  <a:pt x="21006" y="11903"/>
                </a:cubicBezTo>
                <a:cubicBezTo>
                  <a:pt x="21023" y="11821"/>
                  <a:pt x="21077" y="11722"/>
                  <a:pt x="21176" y="11579"/>
                </a:cubicBezTo>
                <a:cubicBezTo>
                  <a:pt x="21411" y="11239"/>
                  <a:pt x="21474" y="10836"/>
                  <a:pt x="21524" y="9361"/>
                </a:cubicBezTo>
                <a:cubicBezTo>
                  <a:pt x="21561" y="8291"/>
                  <a:pt x="21559" y="8286"/>
                  <a:pt x="21424" y="8235"/>
                </a:cubicBezTo>
                <a:cubicBezTo>
                  <a:pt x="21299" y="8188"/>
                  <a:pt x="21297" y="8180"/>
                  <a:pt x="21389" y="8085"/>
                </a:cubicBezTo>
                <a:cubicBezTo>
                  <a:pt x="21481" y="7992"/>
                  <a:pt x="21443" y="7896"/>
                  <a:pt x="20989" y="7062"/>
                </a:cubicBezTo>
                <a:lnTo>
                  <a:pt x="20490" y="6143"/>
                </a:lnTo>
                <a:lnTo>
                  <a:pt x="20490" y="5435"/>
                </a:lnTo>
                <a:cubicBezTo>
                  <a:pt x="20490" y="5026"/>
                  <a:pt x="20517" y="4709"/>
                  <a:pt x="20553" y="4679"/>
                </a:cubicBezTo>
                <a:cubicBezTo>
                  <a:pt x="20553" y="4357"/>
                  <a:pt x="20436" y="4372"/>
                  <a:pt x="19100" y="4096"/>
                </a:cubicBezTo>
                <a:cubicBezTo>
                  <a:pt x="18667" y="4007"/>
                  <a:pt x="18281" y="3915"/>
                  <a:pt x="18044" y="3849"/>
                </a:cubicBezTo>
                <a:lnTo>
                  <a:pt x="17557" y="3743"/>
                </a:lnTo>
                <a:cubicBezTo>
                  <a:pt x="17486" y="3763"/>
                  <a:pt x="17420" y="3747"/>
                  <a:pt x="17393" y="3706"/>
                </a:cubicBezTo>
                <a:lnTo>
                  <a:pt x="17202" y="3664"/>
                </a:lnTo>
                <a:cubicBezTo>
                  <a:pt x="17144" y="3679"/>
                  <a:pt x="17079" y="3674"/>
                  <a:pt x="17043" y="3644"/>
                </a:cubicBezTo>
                <a:cubicBezTo>
                  <a:pt x="17037" y="3638"/>
                  <a:pt x="17026" y="3632"/>
                  <a:pt x="17017" y="3627"/>
                </a:cubicBezTo>
                <a:cubicBezTo>
                  <a:pt x="16959" y="3614"/>
                  <a:pt x="16831" y="3585"/>
                  <a:pt x="16762" y="3570"/>
                </a:cubicBezTo>
                <a:cubicBezTo>
                  <a:pt x="16139" y="3436"/>
                  <a:pt x="15250" y="3243"/>
                  <a:pt x="14425" y="3064"/>
                </a:cubicBezTo>
                <a:cubicBezTo>
                  <a:pt x="13448" y="2853"/>
                  <a:pt x="11478" y="2431"/>
                  <a:pt x="10046" y="2123"/>
                </a:cubicBezTo>
                <a:cubicBezTo>
                  <a:pt x="8614" y="1814"/>
                  <a:pt x="7403" y="1539"/>
                  <a:pt x="7354" y="1515"/>
                </a:cubicBezTo>
                <a:cubicBezTo>
                  <a:pt x="7306" y="1492"/>
                  <a:pt x="7133" y="1459"/>
                  <a:pt x="6973" y="1441"/>
                </a:cubicBezTo>
                <a:cubicBezTo>
                  <a:pt x="6813" y="1423"/>
                  <a:pt x="6653" y="1372"/>
                  <a:pt x="6614" y="1330"/>
                </a:cubicBezTo>
                <a:cubicBezTo>
                  <a:pt x="6576" y="1288"/>
                  <a:pt x="6530" y="1274"/>
                  <a:pt x="6513" y="1298"/>
                </a:cubicBezTo>
                <a:cubicBezTo>
                  <a:pt x="6479" y="1342"/>
                  <a:pt x="2482" y="491"/>
                  <a:pt x="2324" y="406"/>
                </a:cubicBezTo>
                <a:cubicBezTo>
                  <a:pt x="2275" y="380"/>
                  <a:pt x="2215" y="367"/>
                  <a:pt x="2189" y="374"/>
                </a:cubicBezTo>
                <a:cubicBezTo>
                  <a:pt x="2163" y="382"/>
                  <a:pt x="1731" y="298"/>
                  <a:pt x="1231" y="189"/>
                </a:cubicBezTo>
                <a:cubicBezTo>
                  <a:pt x="686" y="70"/>
                  <a:pt x="388" y="10"/>
                  <a:pt x="222" y="1"/>
                </a:cubicBezTo>
                <a:close/>
              </a:path>
            </a:pathLst>
          </a:custGeom>
          <a:ln w="12700">
            <a:miter lim="400000"/>
          </a:ln>
          <a:effectLst>
            <a:outerShdw blurRad="355600" rotWithShape="0">
              <a:srgbClr val="000000">
                <a:alpha val="75000"/>
              </a:srgbClr>
            </a:outerShdw>
          </a:effectLst>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Hvad skal en virksomhed overveje i forbindelse med etableringen af et nyt it data system?"/>
          <p:cNvSpPr txBox="1"/>
          <p:nvPr/>
        </p:nvSpPr>
        <p:spPr>
          <a:xfrm>
            <a:off x="952500" y="2590800"/>
            <a:ext cx="11099800" cy="6286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lvl1pPr marL="444500" indent="-444500" algn="l">
              <a:spcBef>
                <a:spcPts val="4200"/>
              </a:spcBef>
              <a:buSzPct val="145000"/>
              <a:buChar char="•"/>
              <a:defRPr sz="3200">
                <a:solidFill>
                  <a:srgbClr val="FFFFFF"/>
                </a:solidFill>
                <a:latin typeface="+mn-lt"/>
                <a:ea typeface="+mn-ea"/>
                <a:cs typeface="+mn-cs"/>
                <a:sym typeface="Helvetica Neue"/>
              </a:defRPr>
            </a:lvl1pPr>
          </a:lstStyle>
          <a:p>
            <a:r>
              <a:rPr dirty="0"/>
              <a:t>I din </a:t>
            </a:r>
            <a:r>
              <a:rPr dirty="0" err="1"/>
              <a:t>virksomhed</a:t>
            </a:r>
            <a:r>
              <a:rPr dirty="0"/>
              <a:t> </a:t>
            </a:r>
            <a:r>
              <a:rPr dirty="0" err="1"/>
              <a:t>er</a:t>
            </a:r>
            <a:r>
              <a:rPr dirty="0"/>
              <a:t> der </a:t>
            </a:r>
            <a:r>
              <a:rPr dirty="0" err="1"/>
              <a:t>behov</a:t>
            </a:r>
            <a:r>
              <a:rPr dirty="0"/>
              <a:t> for, at </a:t>
            </a:r>
            <a:r>
              <a:rPr dirty="0" err="1"/>
              <a:t>flere</a:t>
            </a:r>
            <a:r>
              <a:rPr dirty="0"/>
              <a:t> </a:t>
            </a:r>
            <a:r>
              <a:rPr dirty="0" err="1"/>
              <a:t>kan</a:t>
            </a:r>
            <a:r>
              <a:rPr dirty="0"/>
              <a:t> </a:t>
            </a:r>
            <a:r>
              <a:rPr dirty="0" err="1"/>
              <a:t>tilgå</a:t>
            </a:r>
            <a:r>
              <a:rPr dirty="0"/>
              <a:t> </a:t>
            </a:r>
            <a:r>
              <a:rPr dirty="0" err="1"/>
              <a:t>det</a:t>
            </a:r>
            <a:r>
              <a:rPr dirty="0"/>
              <a:t> </a:t>
            </a:r>
            <a:r>
              <a:rPr dirty="0" err="1"/>
              <a:t>samme</a:t>
            </a:r>
            <a:r>
              <a:rPr dirty="0"/>
              <a:t> </a:t>
            </a:r>
            <a:r>
              <a:rPr dirty="0" err="1"/>
              <a:t>dokument</a:t>
            </a:r>
            <a:r>
              <a:rPr dirty="0"/>
              <a:t> men med </a:t>
            </a:r>
            <a:r>
              <a:rPr dirty="0" err="1"/>
              <a:t>forskellige</a:t>
            </a:r>
            <a:r>
              <a:rPr dirty="0"/>
              <a:t> </a:t>
            </a:r>
            <a:r>
              <a:rPr dirty="0" err="1"/>
              <a:t>rettigheder</a:t>
            </a:r>
            <a:r>
              <a:rPr dirty="0"/>
              <a:t>. </a:t>
            </a:r>
            <a:r>
              <a:rPr lang="da-DK" dirty="0" smtClean="0"/>
              <a:t>I</a:t>
            </a:r>
            <a:r>
              <a:rPr dirty="0" smtClean="0"/>
              <a:t> </a:t>
            </a:r>
            <a:r>
              <a:rPr dirty="0" err="1"/>
              <a:t>skal</a:t>
            </a:r>
            <a:r>
              <a:rPr dirty="0"/>
              <a:t> nu </a:t>
            </a:r>
            <a:r>
              <a:rPr dirty="0" err="1"/>
              <a:t>gruppevis</a:t>
            </a:r>
            <a:r>
              <a:rPr dirty="0"/>
              <a:t> dele et </a:t>
            </a:r>
            <a:r>
              <a:rPr dirty="0" err="1"/>
              <a:t>dokument</a:t>
            </a:r>
            <a:r>
              <a:rPr dirty="0"/>
              <a:t> (</a:t>
            </a:r>
            <a:r>
              <a:rPr dirty="0" err="1"/>
              <a:t>google</a:t>
            </a:r>
            <a:r>
              <a:rPr dirty="0"/>
              <a:t> docs / pages </a:t>
            </a:r>
            <a:r>
              <a:rPr dirty="0" err="1"/>
              <a:t>eller</a:t>
            </a:r>
            <a:r>
              <a:rPr dirty="0"/>
              <a:t> </a:t>
            </a:r>
            <a:r>
              <a:rPr dirty="0" err="1"/>
              <a:t>lign</a:t>
            </a:r>
            <a:r>
              <a:rPr dirty="0"/>
              <a:t>.) </a:t>
            </a:r>
            <a:r>
              <a:rPr dirty="0" err="1"/>
              <a:t>og</a:t>
            </a:r>
            <a:r>
              <a:rPr dirty="0"/>
              <a:t> </a:t>
            </a:r>
            <a:r>
              <a:rPr dirty="0" err="1"/>
              <a:t>efterfølgende</a:t>
            </a:r>
            <a:r>
              <a:rPr dirty="0"/>
              <a:t> give </a:t>
            </a:r>
            <a:r>
              <a:rPr dirty="0" err="1"/>
              <a:t>hinanden</a:t>
            </a:r>
            <a:r>
              <a:rPr dirty="0"/>
              <a:t> </a:t>
            </a:r>
            <a:r>
              <a:rPr dirty="0" err="1"/>
              <a:t>adgang</a:t>
            </a:r>
            <a:r>
              <a:rPr dirty="0"/>
              <a:t> med </a:t>
            </a:r>
            <a:r>
              <a:rPr dirty="0" err="1"/>
              <a:t>forskellige</a:t>
            </a:r>
            <a:r>
              <a:rPr dirty="0"/>
              <a:t> </a:t>
            </a:r>
            <a:r>
              <a:rPr dirty="0" err="1"/>
              <a:t>rettigheder</a:t>
            </a:r>
            <a:r>
              <a:rPr dirty="0"/>
              <a:t>. </a:t>
            </a:r>
          </a:p>
        </p:txBody>
      </p:sp>
      <p:sp>
        <p:nvSpPr>
          <p:cNvPr id="153" name="Opgave"/>
          <p:cNvSpPr txBox="1">
            <a:spLocks noGrp="1"/>
          </p:cNvSpPr>
          <p:nvPr>
            <p:ph type="title"/>
          </p:nvPr>
        </p:nvSpPr>
        <p:spPr>
          <a:prstGeom prst="rect">
            <a:avLst/>
          </a:prstGeom>
        </p:spPr>
        <p:txBody>
          <a:bodyPr/>
          <a:lstStyle/>
          <a:p>
            <a:r>
              <a:t>Opgave</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Antivirus"/>
          <p:cNvSpPr txBox="1">
            <a:spLocks noGrp="1"/>
          </p:cNvSpPr>
          <p:nvPr>
            <p:ph type="ctrTitle"/>
          </p:nvPr>
        </p:nvSpPr>
        <p:spPr>
          <a:prstGeom prst="rect">
            <a:avLst/>
          </a:prstGeom>
        </p:spPr>
        <p:txBody>
          <a:bodyPr/>
          <a:lstStyle/>
          <a:p>
            <a:r>
              <a:t>Antivirus</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Antivirus"/>
          <p:cNvSpPr txBox="1">
            <a:spLocks noGrp="1"/>
          </p:cNvSpPr>
          <p:nvPr>
            <p:ph type="ctrTitle"/>
          </p:nvPr>
        </p:nvSpPr>
        <p:spPr>
          <a:prstGeom prst="rect">
            <a:avLst/>
          </a:prstGeom>
        </p:spPr>
        <p:txBody>
          <a:bodyPr/>
          <a:lstStyle/>
          <a:p>
            <a:r>
              <a:t>Antivirus</a:t>
            </a:r>
          </a:p>
        </p:txBody>
      </p:sp>
      <p:sp>
        <p:nvSpPr>
          <p:cNvPr id="158" name="Computervirus kan udføre uautoriserede ændringer på/i en computers systemer. Dette sker typisk ved udefra kommende ukontrolleret data."/>
          <p:cNvSpPr txBox="1">
            <a:spLocks noGrp="1"/>
          </p:cNvSpPr>
          <p:nvPr>
            <p:ph type="subTitle" sz="quarter" idx="1"/>
          </p:nvPr>
        </p:nvSpPr>
        <p:spPr>
          <a:xfrm>
            <a:off x="1270000" y="5029200"/>
            <a:ext cx="10464800" cy="1486893"/>
          </a:xfrm>
          <a:prstGeom prst="rect">
            <a:avLst/>
          </a:prstGeom>
        </p:spPr>
        <p:txBody>
          <a:bodyPr/>
          <a:lstStyle>
            <a:lvl1pPr defTabSz="490727">
              <a:defRPr sz="3024"/>
            </a:lvl1pPr>
          </a:lstStyle>
          <a:p>
            <a:r>
              <a:t>Computervirus kan udføre uautoriserede ændringer på/i en computers systemer. Dette sker typisk ved udefra kommende ukontrolleret data.</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Den mest omfattende form for uautoriseret ændringer på/i en computers systemer foregår via computervirus. Dette sker typisk ved udefra kommende ukontrolleret data. Computervira kan blandt andet have følgende konsekvenser for brugeren og andre.…"/>
          <p:cNvSpPr txBox="1">
            <a:spLocks noGrp="1"/>
          </p:cNvSpPr>
          <p:nvPr>
            <p:ph type="body" sz="half" idx="1"/>
          </p:nvPr>
        </p:nvSpPr>
        <p:spPr>
          <a:xfrm>
            <a:off x="6718300" y="2590800"/>
            <a:ext cx="5334000" cy="6286500"/>
          </a:xfrm>
          <a:prstGeom prst="rect">
            <a:avLst/>
          </a:prstGeom>
        </p:spPr>
        <p:txBody>
          <a:bodyPr/>
          <a:lstStyle/>
          <a:p>
            <a:pPr marL="0" indent="0" defTabSz="794917">
              <a:lnSpc>
                <a:spcPct val="115000"/>
              </a:lnSpc>
              <a:spcBef>
                <a:spcPts val="900"/>
              </a:spcBef>
              <a:buSzTx/>
              <a:buNone/>
              <a:defRPr sz="2496">
                <a:uFill>
                  <a:solidFill>
                    <a:srgbClr val="000000"/>
                  </a:solidFill>
                </a:uFill>
                <a:latin typeface="Calibri"/>
                <a:ea typeface="Calibri"/>
                <a:cs typeface="Calibri"/>
                <a:sym typeface="Calibri"/>
              </a:defRPr>
            </a:pPr>
            <a:r>
              <a:t>Computervira kan blandt andet have følgende konsekvenser for brugeren og andre.</a:t>
            </a:r>
          </a:p>
          <a:p>
            <a:pPr marL="0" indent="0" defTabSz="794917">
              <a:lnSpc>
                <a:spcPct val="115000"/>
              </a:lnSpc>
              <a:spcBef>
                <a:spcPts val="900"/>
              </a:spcBef>
              <a:buSzTx/>
              <a:buNone/>
              <a:defRPr sz="2496">
                <a:uFill>
                  <a:solidFill>
                    <a:srgbClr val="000000"/>
                  </a:solidFill>
                </a:uFill>
                <a:latin typeface="Calibri"/>
                <a:ea typeface="Calibri"/>
                <a:cs typeface="Calibri"/>
                <a:sym typeface="Calibri"/>
              </a:defRPr>
            </a:pPr>
            <a:endParaRPr/>
          </a:p>
          <a:p>
            <a:pPr marL="438911" indent="-219455" defTabSz="794917">
              <a:lnSpc>
                <a:spcPct val="115000"/>
              </a:lnSpc>
              <a:spcBef>
                <a:spcPts val="900"/>
              </a:spcBef>
              <a:buSzPct val="100000"/>
              <a:buFont typeface="Symbol"/>
              <a:buChar char="·"/>
              <a:defRPr sz="2496">
                <a:uFill>
                  <a:solidFill>
                    <a:srgbClr val="000000"/>
                  </a:solidFill>
                </a:uFill>
                <a:latin typeface="Calibri"/>
                <a:ea typeface="Calibri"/>
                <a:cs typeface="Calibri"/>
                <a:sym typeface="Calibri"/>
              </a:defRPr>
            </a:pPr>
            <a:r>
              <a:t>Formatere harddisken, slette, overskrive eller kopiere filer og mapper</a:t>
            </a:r>
          </a:p>
          <a:p>
            <a:pPr marL="438911" indent="-219455" defTabSz="794917">
              <a:lnSpc>
                <a:spcPct val="115000"/>
              </a:lnSpc>
              <a:spcBef>
                <a:spcPts val="900"/>
              </a:spcBef>
              <a:buSzPct val="100000"/>
              <a:buFont typeface="Symbol"/>
              <a:buChar char="·"/>
              <a:defRPr sz="2496">
                <a:uFill>
                  <a:solidFill>
                    <a:srgbClr val="000000"/>
                  </a:solidFill>
                </a:uFill>
                <a:latin typeface="Calibri"/>
                <a:ea typeface="Calibri"/>
                <a:cs typeface="Calibri"/>
                <a:sym typeface="Calibri"/>
              </a:defRPr>
            </a:pPr>
            <a:r>
              <a:t>Forhindre computeren i at starte eller slukke</a:t>
            </a:r>
          </a:p>
          <a:p>
            <a:pPr marL="438911" indent="-219455" defTabSz="794917">
              <a:lnSpc>
                <a:spcPct val="115000"/>
              </a:lnSpc>
              <a:spcBef>
                <a:spcPts val="900"/>
              </a:spcBef>
              <a:buSzPct val="100000"/>
              <a:buFont typeface="Symbol"/>
              <a:buChar char="·"/>
              <a:defRPr sz="2496">
                <a:uFill>
                  <a:solidFill>
                    <a:srgbClr val="000000"/>
                  </a:solidFill>
                </a:uFill>
                <a:latin typeface="Calibri"/>
                <a:ea typeface="Calibri"/>
                <a:cs typeface="Calibri"/>
                <a:sym typeface="Calibri"/>
              </a:defRPr>
            </a:pPr>
            <a:r>
              <a:t>Udsende mails via ens mailprogram</a:t>
            </a:r>
          </a:p>
          <a:p>
            <a:pPr marL="438911" indent="-219455" defTabSz="794917">
              <a:lnSpc>
                <a:spcPct val="115000"/>
              </a:lnSpc>
              <a:spcBef>
                <a:spcPts val="900"/>
              </a:spcBef>
              <a:buSzPct val="100000"/>
              <a:buFont typeface="Symbol"/>
              <a:buChar char="·"/>
              <a:defRPr sz="2496">
                <a:uFill>
                  <a:solidFill>
                    <a:srgbClr val="000000"/>
                  </a:solidFill>
                </a:uFill>
                <a:latin typeface="Calibri"/>
                <a:ea typeface="Calibri"/>
                <a:cs typeface="Calibri"/>
                <a:sym typeface="Calibri"/>
              </a:defRPr>
            </a:pPr>
            <a:r>
              <a:t>Redigering af programindstillinger</a:t>
            </a:r>
          </a:p>
        </p:txBody>
      </p:sp>
      <p:sp>
        <p:nvSpPr>
          <p:cNvPr id="161" name="Antivirus"/>
          <p:cNvSpPr txBox="1">
            <a:spLocks noGrp="1"/>
          </p:cNvSpPr>
          <p:nvPr>
            <p:ph type="title"/>
          </p:nvPr>
        </p:nvSpPr>
        <p:spPr>
          <a:prstGeom prst="rect">
            <a:avLst/>
          </a:prstGeom>
        </p:spPr>
        <p:txBody>
          <a:bodyPr/>
          <a:lstStyle/>
          <a:p>
            <a:r>
              <a:t>Antivirus</a:t>
            </a:r>
          </a:p>
        </p:txBody>
      </p:sp>
      <p:pic>
        <p:nvPicPr>
          <p:cNvPr id="162" name="hacked-2127635__340.png" descr="hacked-2127635__340.png"/>
          <p:cNvPicPr>
            <a:picLocks noChangeAspect="1"/>
          </p:cNvPicPr>
          <p:nvPr/>
        </p:nvPicPr>
        <p:blipFill>
          <a:blip r:embed="rId2">
            <a:extLst/>
          </a:blip>
          <a:stretch>
            <a:fillRect/>
          </a:stretch>
        </p:blipFill>
        <p:spPr>
          <a:xfrm>
            <a:off x="1460500" y="3575050"/>
            <a:ext cx="4318000" cy="4318000"/>
          </a:xfrm>
          <a:prstGeom prst="rect">
            <a:avLst/>
          </a:prstGeom>
          <a:ln w="12700">
            <a:miter lim="400000"/>
          </a:ln>
        </p:spPr>
      </p:pic>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Den mest omfattende form for uautoriseret ændringer på/i en computers systemer foregår via computervirus. Dette sker typisk ved udefra kommende ukontrolleret data. Computervira kan blandt andet have følgende konsekvenser for brugeren og andre.…"/>
          <p:cNvSpPr txBox="1">
            <a:spLocks noGrp="1"/>
          </p:cNvSpPr>
          <p:nvPr>
            <p:ph type="body" sz="half" idx="1"/>
          </p:nvPr>
        </p:nvSpPr>
        <p:spPr>
          <a:xfrm>
            <a:off x="6718300" y="2590800"/>
            <a:ext cx="5334000" cy="6286500"/>
          </a:xfrm>
          <a:prstGeom prst="rect">
            <a:avLst/>
          </a:prstGeom>
        </p:spPr>
        <p:txBody>
          <a:bodyPr/>
          <a:lstStyle/>
          <a:p>
            <a:pPr marL="0" indent="0" defTabSz="828038">
              <a:lnSpc>
                <a:spcPct val="115000"/>
              </a:lnSpc>
              <a:spcBef>
                <a:spcPts val="1000"/>
              </a:spcBef>
              <a:buSzTx/>
              <a:buNone/>
              <a:defRPr sz="3500">
                <a:uFill>
                  <a:solidFill>
                    <a:srgbClr val="000000"/>
                  </a:solidFill>
                </a:uFill>
                <a:latin typeface="Calibri"/>
                <a:ea typeface="Calibri"/>
                <a:cs typeface="Calibri"/>
                <a:sym typeface="Calibri"/>
              </a:defRPr>
            </a:pPr>
            <a:r>
              <a:t>Overvej følgende</a:t>
            </a:r>
          </a:p>
          <a:p>
            <a:pPr marL="0" indent="0" defTabSz="828038">
              <a:lnSpc>
                <a:spcPct val="115000"/>
              </a:lnSpc>
              <a:spcBef>
                <a:spcPts val="1000"/>
              </a:spcBef>
              <a:buSzTx/>
              <a:buNone/>
              <a:defRPr sz="2600">
                <a:uFill>
                  <a:solidFill>
                    <a:srgbClr val="000000"/>
                  </a:solidFill>
                </a:uFill>
                <a:latin typeface="Calibri"/>
                <a:ea typeface="Calibri"/>
                <a:cs typeface="Calibri"/>
                <a:sym typeface="Calibri"/>
              </a:defRPr>
            </a:pPr>
            <a:endParaRPr/>
          </a:p>
          <a:p>
            <a:pPr marL="457198" indent="-228599" defTabSz="828038">
              <a:lnSpc>
                <a:spcPct val="115000"/>
              </a:lnSpc>
              <a:spcBef>
                <a:spcPts val="1000"/>
              </a:spcBef>
              <a:buSzPct val="100000"/>
              <a:buFont typeface="Symbol"/>
              <a:buChar char="·"/>
              <a:defRPr sz="2600">
                <a:uFill>
                  <a:solidFill>
                    <a:srgbClr val="000000"/>
                  </a:solidFill>
                </a:uFill>
                <a:latin typeface="Calibri"/>
                <a:ea typeface="Calibri"/>
                <a:cs typeface="Calibri"/>
                <a:sym typeface="Calibri"/>
              </a:defRPr>
            </a:pPr>
            <a:r>
              <a:t>Hvad gør en Worm ved din computer?</a:t>
            </a:r>
          </a:p>
          <a:p>
            <a:pPr marL="457198" indent="-228599" defTabSz="828038">
              <a:lnSpc>
                <a:spcPct val="115000"/>
              </a:lnSpc>
              <a:spcBef>
                <a:spcPts val="1000"/>
              </a:spcBef>
              <a:buSzPct val="100000"/>
              <a:buFont typeface="Symbol"/>
              <a:buChar char="·"/>
              <a:defRPr sz="2600">
                <a:uFill>
                  <a:solidFill>
                    <a:srgbClr val="000000"/>
                  </a:solidFill>
                </a:uFill>
                <a:latin typeface="Calibri"/>
                <a:ea typeface="Calibri"/>
                <a:cs typeface="Calibri"/>
                <a:sym typeface="Calibri"/>
              </a:defRPr>
            </a:pPr>
            <a:r>
              <a:t>Hvad gør en trojansk hest ved din computer?</a:t>
            </a:r>
          </a:p>
          <a:p>
            <a:pPr marL="457198" indent="-228599" defTabSz="828038">
              <a:lnSpc>
                <a:spcPct val="115000"/>
              </a:lnSpc>
              <a:spcBef>
                <a:spcPts val="1000"/>
              </a:spcBef>
              <a:buSzPct val="100000"/>
              <a:buFont typeface="Symbol"/>
              <a:buChar char="·"/>
              <a:defRPr sz="2600">
                <a:uFill>
                  <a:solidFill>
                    <a:srgbClr val="000000"/>
                  </a:solidFill>
                </a:uFill>
                <a:latin typeface="Calibri"/>
                <a:ea typeface="Calibri"/>
                <a:cs typeface="Calibri"/>
                <a:sym typeface="Calibri"/>
              </a:defRPr>
            </a:pPr>
            <a:r>
              <a:t>Hvordan kan en trojansk hest skade mere end computeren?</a:t>
            </a:r>
          </a:p>
          <a:p>
            <a:pPr marL="457198" indent="-228599" defTabSz="828038">
              <a:lnSpc>
                <a:spcPct val="115000"/>
              </a:lnSpc>
              <a:spcBef>
                <a:spcPts val="1000"/>
              </a:spcBef>
              <a:buSzPct val="100000"/>
              <a:buFont typeface="Symbol"/>
              <a:buChar char="·"/>
              <a:defRPr sz="2600">
                <a:uFill>
                  <a:solidFill>
                    <a:srgbClr val="000000"/>
                  </a:solidFill>
                </a:uFill>
                <a:latin typeface="Calibri"/>
                <a:ea typeface="Calibri"/>
                <a:cs typeface="Calibri"/>
                <a:sym typeface="Calibri"/>
              </a:defRPr>
            </a:pPr>
            <a:endParaRPr/>
          </a:p>
          <a:p>
            <a:pPr marL="457198" indent="-228599" defTabSz="828038">
              <a:lnSpc>
                <a:spcPct val="115000"/>
              </a:lnSpc>
              <a:spcBef>
                <a:spcPts val="1000"/>
              </a:spcBef>
              <a:buSzPct val="100000"/>
              <a:buFont typeface="Symbol"/>
              <a:buChar char="·"/>
              <a:defRPr sz="2600">
                <a:uFill>
                  <a:solidFill>
                    <a:srgbClr val="000000"/>
                  </a:solidFill>
                </a:uFill>
                <a:latin typeface="Calibri"/>
                <a:ea typeface="Calibri"/>
                <a:cs typeface="Calibri"/>
                <a:sym typeface="Calibri"/>
              </a:defRPr>
            </a:pPr>
            <a:endParaRPr/>
          </a:p>
        </p:txBody>
      </p:sp>
      <p:sp>
        <p:nvSpPr>
          <p:cNvPr id="165" name="Antivirus"/>
          <p:cNvSpPr txBox="1">
            <a:spLocks noGrp="1"/>
          </p:cNvSpPr>
          <p:nvPr>
            <p:ph type="title"/>
          </p:nvPr>
        </p:nvSpPr>
        <p:spPr>
          <a:prstGeom prst="rect">
            <a:avLst/>
          </a:prstGeom>
        </p:spPr>
        <p:txBody>
          <a:bodyPr/>
          <a:lstStyle/>
          <a:p>
            <a:r>
              <a:t>Antivirus</a:t>
            </a:r>
          </a:p>
        </p:txBody>
      </p:sp>
      <p:pic>
        <p:nvPicPr>
          <p:cNvPr id="166" name="hacked-2127635__340.png" descr="hacked-2127635__340.png"/>
          <p:cNvPicPr>
            <a:picLocks noChangeAspect="1"/>
          </p:cNvPicPr>
          <p:nvPr/>
        </p:nvPicPr>
        <p:blipFill>
          <a:blip r:embed="rId2">
            <a:extLst/>
          </a:blip>
          <a:stretch>
            <a:fillRect/>
          </a:stretch>
        </p:blipFill>
        <p:spPr>
          <a:xfrm>
            <a:off x="1460500" y="3575050"/>
            <a:ext cx="4318000" cy="4318000"/>
          </a:xfrm>
          <a:prstGeom prst="rect">
            <a:avLst/>
          </a:prstGeom>
          <a:ln w="12700">
            <a:miter lim="400000"/>
          </a:ln>
        </p:spPr>
      </p:pic>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Opgave"/>
          <p:cNvSpPr txBox="1">
            <a:spLocks noGrp="1"/>
          </p:cNvSpPr>
          <p:nvPr>
            <p:ph type="title"/>
          </p:nvPr>
        </p:nvSpPr>
        <p:spPr>
          <a:prstGeom prst="rect">
            <a:avLst/>
          </a:prstGeom>
        </p:spPr>
        <p:txBody>
          <a:bodyPr/>
          <a:lstStyle/>
          <a:p>
            <a:r>
              <a:t>Opgave</a:t>
            </a:r>
          </a:p>
        </p:txBody>
      </p:sp>
      <p:sp>
        <p:nvSpPr>
          <p:cNvPr id="169" name="Hvad gør en Worm ved din computer?…"/>
          <p:cNvSpPr txBox="1">
            <a:spLocks noGrp="1"/>
          </p:cNvSpPr>
          <p:nvPr>
            <p:ph type="body" idx="1"/>
          </p:nvPr>
        </p:nvSpPr>
        <p:spPr>
          <a:prstGeom prst="rect">
            <a:avLst/>
          </a:prstGeom>
        </p:spPr>
        <p:txBody>
          <a:bodyPr/>
          <a:lstStyle/>
          <a:p>
            <a:pPr marL="457198" indent="-228599" defTabSz="828038">
              <a:lnSpc>
                <a:spcPct val="115000"/>
              </a:lnSpc>
              <a:spcBef>
                <a:spcPts val="1000"/>
              </a:spcBef>
              <a:buSzPct val="100000"/>
              <a:buFont typeface="Symbol"/>
              <a:buChar char="·"/>
              <a:defRPr sz="3000">
                <a:uFill>
                  <a:solidFill>
                    <a:srgbClr val="000000"/>
                  </a:solidFill>
                </a:uFill>
                <a:latin typeface="Calibri"/>
                <a:ea typeface="Calibri"/>
                <a:cs typeface="Calibri"/>
                <a:sym typeface="Calibri"/>
              </a:defRPr>
            </a:pPr>
            <a:endParaRPr/>
          </a:p>
          <a:p>
            <a:pPr marL="457198" indent="-228599" defTabSz="828038">
              <a:lnSpc>
                <a:spcPct val="115000"/>
              </a:lnSpc>
              <a:spcBef>
                <a:spcPts val="1000"/>
              </a:spcBef>
              <a:buSzPct val="100000"/>
              <a:buFont typeface="Symbol"/>
              <a:buChar char="·"/>
              <a:defRPr sz="3000">
                <a:uFill>
                  <a:solidFill>
                    <a:srgbClr val="000000"/>
                  </a:solidFill>
                </a:uFill>
                <a:latin typeface="Calibri"/>
                <a:ea typeface="Calibri"/>
                <a:cs typeface="Calibri"/>
                <a:sym typeface="Calibri"/>
              </a:defRPr>
            </a:pPr>
            <a:r>
              <a:t>Hvordan vil du sikre dig og din virksomhed mod angreb fra computervira?</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Evaluering"/>
          <p:cNvSpPr txBox="1">
            <a:spLocks noGrp="1"/>
          </p:cNvSpPr>
          <p:nvPr>
            <p:ph type="title"/>
          </p:nvPr>
        </p:nvSpPr>
        <p:spPr>
          <a:prstGeom prst="rect">
            <a:avLst/>
          </a:prstGeom>
        </p:spPr>
        <p:txBody>
          <a:bodyPr/>
          <a:lstStyle/>
          <a:p>
            <a:r>
              <a:t>Evaluering</a:t>
            </a:r>
          </a:p>
        </p:txBody>
      </p:sp>
      <p:sp>
        <p:nvSpPr>
          <p:cNvPr id="172" name="Gennem forløbet kan eleverne dokumentere deres opgaver, analyse og reflektioner i deres arbejdsportfolio."/>
          <p:cNvSpPr txBox="1">
            <a:spLocks noGrp="1"/>
          </p:cNvSpPr>
          <p:nvPr>
            <p:ph type="body" idx="1"/>
          </p:nvPr>
        </p:nvSpPr>
        <p:spPr>
          <a:xfrm>
            <a:off x="1317824" y="2500536"/>
            <a:ext cx="11099800" cy="3150096"/>
          </a:xfrm>
          <a:prstGeom prst="rect">
            <a:avLst/>
          </a:prstGeom>
        </p:spPr>
        <p:txBody>
          <a:bodyPr>
            <a:normAutofit/>
          </a:bodyPr>
          <a:lstStyle>
            <a:lvl1pPr marL="0" indent="0">
              <a:buSzTx/>
              <a:buNone/>
            </a:lvl1pPr>
          </a:lstStyle>
          <a:p>
            <a:r>
              <a:rPr lang="da-DK" sz="5400" dirty="0" smtClean="0"/>
              <a:t>Analyser </a:t>
            </a:r>
            <a:r>
              <a:rPr lang="da-DK" sz="5400" smtClean="0"/>
              <a:t>og refleksioner </a:t>
            </a:r>
            <a:r>
              <a:rPr lang="da-DK" sz="5400" dirty="0" smtClean="0"/>
              <a:t>skal gemmes i jeres </a:t>
            </a:r>
            <a:r>
              <a:rPr sz="5400" dirty="0" err="1" smtClean="0"/>
              <a:t>arbejdsportfolio</a:t>
            </a:r>
            <a:r>
              <a:rPr sz="5400" dirty="0"/>
              <a:t>.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ikkerhedskopiering"/>
          <p:cNvSpPr txBox="1">
            <a:spLocks noGrp="1"/>
          </p:cNvSpPr>
          <p:nvPr>
            <p:ph type="ctrTitle"/>
          </p:nvPr>
        </p:nvSpPr>
        <p:spPr>
          <a:prstGeom prst="rect">
            <a:avLst/>
          </a:prstGeom>
        </p:spPr>
        <p:txBody>
          <a:bodyPr/>
          <a:lstStyle/>
          <a:p>
            <a:r>
              <a:t>Sikkerhedskopiering</a:t>
            </a:r>
          </a:p>
        </p:txBody>
      </p:sp>
      <p:sp>
        <p:nvSpPr>
          <p:cNvPr id="122" name="Sikkerhedskopiering omhandler at virksomheden til enhver tid kan fremskaffe de informationer der benyttes dagligt. Derfor er det vigtig at der laves sikkerhedskopier og at der laves procedurer omkring sikkerhedskopiering, således at tabt data og informationer kan reetableres."/>
          <p:cNvSpPr txBox="1">
            <a:spLocks noGrp="1"/>
          </p:cNvSpPr>
          <p:nvPr>
            <p:ph type="subTitle" sz="quarter" idx="1"/>
          </p:nvPr>
        </p:nvSpPr>
        <p:spPr>
          <a:xfrm>
            <a:off x="1270000" y="5029199"/>
            <a:ext cx="10464800" cy="1576191"/>
          </a:xfrm>
          <a:prstGeom prst="rect">
            <a:avLst/>
          </a:prstGeom>
        </p:spPr>
        <p:txBody>
          <a:bodyPr/>
          <a:lstStyle>
            <a:lvl1pPr defTabSz="391414">
              <a:defRPr sz="2412"/>
            </a:lvl1pPr>
          </a:lstStyle>
          <a:p>
            <a:r>
              <a:rPr dirty="0" err="1"/>
              <a:t>Sikkerhedskopiering</a:t>
            </a:r>
            <a:r>
              <a:rPr dirty="0"/>
              <a:t> </a:t>
            </a:r>
            <a:r>
              <a:rPr lang="da-DK" dirty="0" smtClean="0"/>
              <a:t>handler om</a:t>
            </a:r>
            <a:r>
              <a:rPr dirty="0" smtClean="0"/>
              <a:t> </a:t>
            </a:r>
            <a:r>
              <a:rPr dirty="0"/>
              <a:t>at </a:t>
            </a:r>
            <a:r>
              <a:rPr dirty="0" err="1"/>
              <a:t>virksomheden</a:t>
            </a:r>
            <a:r>
              <a:rPr dirty="0"/>
              <a:t> </a:t>
            </a:r>
            <a:r>
              <a:rPr dirty="0" err="1"/>
              <a:t>til</a:t>
            </a:r>
            <a:r>
              <a:rPr dirty="0"/>
              <a:t> </a:t>
            </a:r>
            <a:r>
              <a:rPr dirty="0" err="1"/>
              <a:t>enhver</a:t>
            </a:r>
            <a:r>
              <a:rPr dirty="0"/>
              <a:t> </a:t>
            </a:r>
            <a:r>
              <a:rPr dirty="0" err="1"/>
              <a:t>tid</a:t>
            </a:r>
            <a:r>
              <a:rPr dirty="0"/>
              <a:t> </a:t>
            </a:r>
            <a:r>
              <a:rPr lang="da-DK" dirty="0" smtClean="0"/>
              <a:t>skal kunne</a:t>
            </a:r>
            <a:r>
              <a:rPr dirty="0" smtClean="0"/>
              <a:t> </a:t>
            </a:r>
            <a:r>
              <a:rPr dirty="0" err="1"/>
              <a:t>fremskaffe</a:t>
            </a:r>
            <a:r>
              <a:rPr dirty="0"/>
              <a:t> de </a:t>
            </a:r>
            <a:r>
              <a:rPr dirty="0" err="1" smtClean="0"/>
              <a:t>informationer</a:t>
            </a:r>
            <a:r>
              <a:rPr lang="da-DK" dirty="0" smtClean="0"/>
              <a:t>,</a:t>
            </a:r>
            <a:r>
              <a:rPr dirty="0" smtClean="0"/>
              <a:t> </a:t>
            </a:r>
            <a:r>
              <a:rPr dirty="0"/>
              <a:t>der </a:t>
            </a:r>
            <a:r>
              <a:rPr dirty="0" err="1"/>
              <a:t>benyttes</a:t>
            </a:r>
            <a:r>
              <a:rPr dirty="0"/>
              <a:t> </a:t>
            </a:r>
            <a:r>
              <a:rPr dirty="0" err="1"/>
              <a:t>dagligt</a:t>
            </a:r>
            <a:r>
              <a:rPr dirty="0"/>
              <a:t>. </a:t>
            </a:r>
            <a:r>
              <a:rPr dirty="0" err="1"/>
              <a:t>Derfor</a:t>
            </a:r>
            <a:r>
              <a:rPr dirty="0"/>
              <a:t> </a:t>
            </a:r>
            <a:r>
              <a:rPr dirty="0" err="1"/>
              <a:t>er</a:t>
            </a:r>
            <a:r>
              <a:rPr dirty="0"/>
              <a:t> </a:t>
            </a:r>
            <a:r>
              <a:rPr dirty="0" err="1"/>
              <a:t>det</a:t>
            </a:r>
            <a:r>
              <a:rPr dirty="0"/>
              <a:t> </a:t>
            </a:r>
            <a:r>
              <a:rPr dirty="0" err="1" smtClean="0"/>
              <a:t>vigtig</a:t>
            </a:r>
            <a:r>
              <a:rPr lang="da-DK" dirty="0" smtClean="0"/>
              <a:t>,</a:t>
            </a:r>
            <a:r>
              <a:rPr dirty="0" smtClean="0"/>
              <a:t> </a:t>
            </a:r>
            <a:r>
              <a:rPr dirty="0"/>
              <a:t>at der laves </a:t>
            </a:r>
            <a:r>
              <a:rPr dirty="0" err="1"/>
              <a:t>sikkerhedskopier</a:t>
            </a:r>
            <a:r>
              <a:rPr dirty="0"/>
              <a:t> </a:t>
            </a:r>
            <a:r>
              <a:rPr dirty="0" err="1"/>
              <a:t>og</a:t>
            </a:r>
            <a:r>
              <a:rPr dirty="0"/>
              <a:t> at der laves </a:t>
            </a:r>
            <a:r>
              <a:rPr dirty="0" err="1"/>
              <a:t>procedurer</a:t>
            </a:r>
            <a:r>
              <a:rPr dirty="0"/>
              <a:t> </a:t>
            </a:r>
            <a:r>
              <a:rPr dirty="0" err="1"/>
              <a:t>omkring</a:t>
            </a:r>
            <a:r>
              <a:rPr dirty="0"/>
              <a:t> </a:t>
            </a:r>
            <a:r>
              <a:rPr dirty="0" err="1"/>
              <a:t>sikkerhedskopiering</a:t>
            </a:r>
            <a:r>
              <a:rPr dirty="0"/>
              <a:t>, </a:t>
            </a:r>
            <a:r>
              <a:rPr dirty="0" err="1"/>
              <a:t>således</a:t>
            </a:r>
            <a:r>
              <a:rPr dirty="0"/>
              <a:t> at </a:t>
            </a:r>
            <a:r>
              <a:rPr dirty="0" err="1" smtClean="0"/>
              <a:t>tabt</a:t>
            </a:r>
            <a:r>
              <a:rPr dirty="0" smtClean="0"/>
              <a:t> </a:t>
            </a:r>
            <a:r>
              <a:rPr dirty="0"/>
              <a:t>data </a:t>
            </a:r>
            <a:r>
              <a:rPr dirty="0" err="1"/>
              <a:t>og</a:t>
            </a:r>
            <a:r>
              <a:rPr dirty="0"/>
              <a:t> </a:t>
            </a:r>
            <a:r>
              <a:rPr dirty="0" err="1"/>
              <a:t>informationer</a:t>
            </a:r>
            <a:r>
              <a:rPr dirty="0"/>
              <a:t> </a:t>
            </a:r>
            <a:r>
              <a:rPr dirty="0" err="1"/>
              <a:t>kan</a:t>
            </a:r>
            <a:r>
              <a:rPr dirty="0"/>
              <a:t> </a:t>
            </a:r>
            <a:r>
              <a:rPr dirty="0" err="1"/>
              <a:t>reetableres</a:t>
            </a:r>
            <a:r>
              <a:rPr dirty="0"/>
              <a:t>.</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Overvej følgende…"/>
          <p:cNvSpPr txBox="1">
            <a:spLocks noGrp="1"/>
          </p:cNvSpPr>
          <p:nvPr>
            <p:ph type="body" sz="half" idx="1"/>
          </p:nvPr>
        </p:nvSpPr>
        <p:spPr>
          <a:xfrm>
            <a:off x="6718300" y="2590800"/>
            <a:ext cx="5334000" cy="6286500"/>
          </a:xfrm>
          <a:prstGeom prst="rect">
            <a:avLst/>
          </a:prstGeom>
        </p:spPr>
        <p:txBody>
          <a:bodyPr/>
          <a:lstStyle/>
          <a:p>
            <a:pPr marL="0" indent="0" defTabSz="560830">
              <a:spcBef>
                <a:spcPts val="0"/>
              </a:spcBef>
              <a:buSzTx/>
              <a:buNone/>
              <a:defRPr sz="3500"/>
            </a:pPr>
            <a:r>
              <a:rPr dirty="0" err="1"/>
              <a:t>Overvej</a:t>
            </a:r>
            <a:r>
              <a:rPr dirty="0"/>
              <a:t> </a:t>
            </a:r>
            <a:r>
              <a:rPr dirty="0" err="1"/>
              <a:t>følgende</a:t>
            </a:r>
            <a:r>
              <a:rPr dirty="0"/>
              <a:t>:</a:t>
            </a:r>
          </a:p>
          <a:p>
            <a:pPr marL="329184" indent="-329184" defTabSz="560830">
              <a:spcBef>
                <a:spcPts val="3000"/>
              </a:spcBef>
              <a:defRPr sz="2600"/>
            </a:pPr>
            <a:r>
              <a:rPr dirty="0" err="1"/>
              <a:t>Hvor</a:t>
            </a:r>
            <a:r>
              <a:rPr dirty="0"/>
              <a:t> </a:t>
            </a:r>
            <a:r>
              <a:rPr dirty="0" err="1"/>
              <a:t>ofte</a:t>
            </a:r>
            <a:r>
              <a:rPr dirty="0"/>
              <a:t> </a:t>
            </a:r>
            <a:r>
              <a:rPr dirty="0" err="1"/>
              <a:t>skal</a:t>
            </a:r>
            <a:r>
              <a:rPr dirty="0"/>
              <a:t> </a:t>
            </a:r>
            <a:r>
              <a:rPr dirty="0" err="1" smtClean="0"/>
              <a:t>sikkerhedskopiering</a:t>
            </a:r>
            <a:r>
              <a:rPr lang="da-DK" dirty="0" smtClean="0"/>
              <a:t> i virksomheden</a:t>
            </a:r>
            <a:r>
              <a:rPr dirty="0" smtClean="0"/>
              <a:t> </a:t>
            </a:r>
            <a:r>
              <a:rPr dirty="0" err="1"/>
              <a:t>finde</a:t>
            </a:r>
            <a:r>
              <a:rPr dirty="0"/>
              <a:t> </a:t>
            </a:r>
            <a:r>
              <a:rPr dirty="0" err="1"/>
              <a:t>sted</a:t>
            </a:r>
            <a:r>
              <a:rPr dirty="0"/>
              <a:t>?</a:t>
            </a:r>
          </a:p>
          <a:p>
            <a:pPr marL="329184" indent="-329184" defTabSz="560830">
              <a:spcBef>
                <a:spcPts val="3000"/>
              </a:spcBef>
              <a:defRPr sz="2600"/>
            </a:pPr>
            <a:r>
              <a:rPr dirty="0" err="1"/>
              <a:t>Hvem</a:t>
            </a:r>
            <a:r>
              <a:rPr dirty="0"/>
              <a:t> </a:t>
            </a:r>
            <a:r>
              <a:rPr dirty="0" err="1"/>
              <a:t>står</a:t>
            </a:r>
            <a:r>
              <a:rPr dirty="0"/>
              <a:t> for </a:t>
            </a:r>
            <a:r>
              <a:rPr dirty="0" err="1"/>
              <a:t>sikkerhedskopieringen</a:t>
            </a:r>
            <a:r>
              <a:rPr dirty="0"/>
              <a:t>?</a:t>
            </a:r>
          </a:p>
          <a:p>
            <a:pPr marL="329184" indent="-329184" defTabSz="560830">
              <a:spcBef>
                <a:spcPts val="3000"/>
              </a:spcBef>
              <a:defRPr sz="2600"/>
            </a:pPr>
            <a:r>
              <a:rPr dirty="0" err="1"/>
              <a:t>Hvor</a:t>
            </a:r>
            <a:r>
              <a:rPr dirty="0"/>
              <a:t> </a:t>
            </a:r>
            <a:r>
              <a:rPr dirty="0" err="1"/>
              <a:t>og</a:t>
            </a:r>
            <a:r>
              <a:rPr dirty="0"/>
              <a:t> </a:t>
            </a:r>
            <a:r>
              <a:rPr dirty="0" err="1"/>
              <a:t>hvordan</a:t>
            </a:r>
            <a:r>
              <a:rPr dirty="0"/>
              <a:t> </a:t>
            </a:r>
            <a:r>
              <a:rPr dirty="0" err="1"/>
              <a:t>skal</a:t>
            </a:r>
            <a:r>
              <a:rPr dirty="0"/>
              <a:t> </a:t>
            </a:r>
            <a:r>
              <a:rPr dirty="0" err="1"/>
              <a:t>sikkerhedskopieringen</a:t>
            </a:r>
            <a:r>
              <a:rPr dirty="0"/>
              <a:t> </a:t>
            </a:r>
            <a:r>
              <a:rPr dirty="0" err="1"/>
              <a:t>opbevares</a:t>
            </a:r>
            <a:r>
              <a:rPr dirty="0"/>
              <a:t>?</a:t>
            </a:r>
          </a:p>
          <a:p>
            <a:pPr marL="329184" indent="-329184" defTabSz="560830">
              <a:spcBef>
                <a:spcPts val="3000"/>
              </a:spcBef>
              <a:defRPr sz="2600"/>
            </a:pPr>
            <a:r>
              <a:rPr dirty="0" err="1"/>
              <a:t>Foretager</a:t>
            </a:r>
            <a:r>
              <a:rPr dirty="0"/>
              <a:t> du </a:t>
            </a:r>
            <a:r>
              <a:rPr dirty="0" err="1"/>
              <a:t>sikkerhedskopier</a:t>
            </a:r>
            <a:r>
              <a:rPr dirty="0"/>
              <a:t> - </a:t>
            </a:r>
            <a:r>
              <a:rPr dirty="0" err="1"/>
              <a:t>feks</a:t>
            </a:r>
            <a:r>
              <a:rPr dirty="0"/>
              <a:t> </a:t>
            </a:r>
            <a:r>
              <a:rPr dirty="0" err="1"/>
              <a:t>af</a:t>
            </a:r>
            <a:r>
              <a:rPr dirty="0"/>
              <a:t> din </a:t>
            </a:r>
            <a:r>
              <a:rPr dirty="0" err="1"/>
              <a:t>telefon</a:t>
            </a:r>
            <a:r>
              <a:rPr dirty="0"/>
              <a:t>?</a:t>
            </a:r>
          </a:p>
        </p:txBody>
      </p:sp>
      <p:sp>
        <p:nvSpPr>
          <p:cNvPr id="125" name="Sikkerhedskopiering"/>
          <p:cNvSpPr txBox="1">
            <a:spLocks noGrp="1"/>
          </p:cNvSpPr>
          <p:nvPr>
            <p:ph type="title"/>
          </p:nvPr>
        </p:nvSpPr>
        <p:spPr>
          <a:prstGeom prst="rect">
            <a:avLst/>
          </a:prstGeom>
        </p:spPr>
        <p:txBody>
          <a:bodyPr/>
          <a:lstStyle/>
          <a:p>
            <a:r>
              <a:t>Sikkerhedskopiering</a:t>
            </a:r>
          </a:p>
        </p:txBody>
      </p:sp>
      <p:pic>
        <p:nvPicPr>
          <p:cNvPr id="126" name="hard-159264_960_720.png" descr="hard-159264_960_720.png"/>
          <p:cNvPicPr>
            <a:picLocks noChangeAspect="1"/>
          </p:cNvPicPr>
          <p:nvPr/>
        </p:nvPicPr>
        <p:blipFill>
          <a:blip r:embed="rId2">
            <a:extLst/>
          </a:blip>
          <a:stretch>
            <a:fillRect/>
          </a:stretch>
        </p:blipFill>
        <p:spPr>
          <a:xfrm>
            <a:off x="952500" y="3621573"/>
            <a:ext cx="5334000" cy="4224954"/>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Opgave"/>
          <p:cNvSpPr txBox="1">
            <a:spLocks noGrp="1"/>
          </p:cNvSpPr>
          <p:nvPr>
            <p:ph type="title"/>
          </p:nvPr>
        </p:nvSpPr>
        <p:spPr>
          <a:prstGeom prst="rect">
            <a:avLst/>
          </a:prstGeom>
        </p:spPr>
        <p:txBody>
          <a:bodyPr/>
          <a:lstStyle/>
          <a:p>
            <a:r>
              <a:t>Opgave</a:t>
            </a:r>
          </a:p>
        </p:txBody>
      </p:sp>
      <p:sp>
        <p:nvSpPr>
          <p:cNvPr id="129" name="Hvilke muligheder har du, når du foretager en backup af din telefon? Sker det automatisk, på et givet tidspunkt og hvor gemmes din backup?"/>
          <p:cNvSpPr txBox="1">
            <a:spLocks noGrp="1"/>
          </p:cNvSpPr>
          <p:nvPr>
            <p:ph type="body" idx="1"/>
          </p:nvPr>
        </p:nvSpPr>
        <p:spPr>
          <a:prstGeom prst="rect">
            <a:avLst/>
          </a:prstGeom>
        </p:spPr>
        <p:txBody>
          <a:bodyPr/>
          <a:lstStyle/>
          <a:p>
            <a:r>
              <a:rPr dirty="0" err="1"/>
              <a:t>Hvilke</a:t>
            </a:r>
            <a:r>
              <a:rPr dirty="0"/>
              <a:t> </a:t>
            </a:r>
            <a:r>
              <a:rPr dirty="0" err="1"/>
              <a:t>muligheder</a:t>
            </a:r>
            <a:r>
              <a:rPr dirty="0"/>
              <a:t> </a:t>
            </a:r>
            <a:r>
              <a:rPr dirty="0" err="1"/>
              <a:t>har</a:t>
            </a:r>
            <a:r>
              <a:rPr dirty="0"/>
              <a:t> du, </a:t>
            </a:r>
            <a:r>
              <a:rPr dirty="0" err="1"/>
              <a:t>når</a:t>
            </a:r>
            <a:r>
              <a:rPr dirty="0"/>
              <a:t> du </a:t>
            </a:r>
            <a:r>
              <a:rPr dirty="0" err="1"/>
              <a:t>foretager</a:t>
            </a:r>
            <a:r>
              <a:rPr dirty="0"/>
              <a:t> en backup </a:t>
            </a:r>
            <a:r>
              <a:rPr dirty="0" err="1"/>
              <a:t>af</a:t>
            </a:r>
            <a:r>
              <a:rPr dirty="0"/>
              <a:t> din </a:t>
            </a:r>
            <a:r>
              <a:rPr dirty="0" err="1"/>
              <a:t>telefon</a:t>
            </a:r>
            <a:r>
              <a:rPr dirty="0"/>
              <a:t>? </a:t>
            </a:r>
            <a:r>
              <a:rPr dirty="0" err="1"/>
              <a:t>Sker</a:t>
            </a:r>
            <a:r>
              <a:rPr dirty="0"/>
              <a:t> </a:t>
            </a:r>
            <a:r>
              <a:rPr dirty="0" err="1"/>
              <a:t>det</a:t>
            </a:r>
            <a:r>
              <a:rPr dirty="0"/>
              <a:t> </a:t>
            </a:r>
            <a:r>
              <a:rPr dirty="0" err="1" smtClean="0"/>
              <a:t>automatisk</a:t>
            </a:r>
            <a:r>
              <a:rPr dirty="0" smtClean="0"/>
              <a:t> </a:t>
            </a:r>
            <a:r>
              <a:rPr dirty="0" err="1"/>
              <a:t>på</a:t>
            </a:r>
            <a:r>
              <a:rPr dirty="0"/>
              <a:t> et </a:t>
            </a:r>
            <a:r>
              <a:rPr dirty="0" err="1"/>
              <a:t>givet</a:t>
            </a:r>
            <a:r>
              <a:rPr dirty="0"/>
              <a:t> </a:t>
            </a:r>
            <a:r>
              <a:rPr dirty="0" err="1"/>
              <a:t>tidspunkt</a:t>
            </a:r>
            <a:r>
              <a:rPr dirty="0"/>
              <a:t> </a:t>
            </a:r>
            <a:r>
              <a:rPr dirty="0" err="1"/>
              <a:t>og</a:t>
            </a:r>
            <a:r>
              <a:rPr dirty="0"/>
              <a:t> </a:t>
            </a:r>
            <a:r>
              <a:rPr dirty="0" err="1"/>
              <a:t>hvor</a:t>
            </a:r>
            <a:r>
              <a:rPr dirty="0"/>
              <a:t> </a:t>
            </a:r>
            <a:r>
              <a:rPr dirty="0" err="1"/>
              <a:t>gemmes</a:t>
            </a:r>
            <a:r>
              <a:rPr dirty="0"/>
              <a:t> din backup?</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Fysisk sikkerhed"/>
          <p:cNvSpPr txBox="1">
            <a:spLocks noGrp="1"/>
          </p:cNvSpPr>
          <p:nvPr>
            <p:ph type="ctrTitle"/>
          </p:nvPr>
        </p:nvSpPr>
        <p:spPr>
          <a:prstGeom prst="rect">
            <a:avLst/>
          </a:prstGeom>
        </p:spPr>
        <p:txBody>
          <a:bodyPr/>
          <a:lstStyle/>
          <a:p>
            <a:r>
              <a:t>Fysisk sikkerhed</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Fysisk sikkerhed"/>
          <p:cNvSpPr txBox="1">
            <a:spLocks noGrp="1"/>
          </p:cNvSpPr>
          <p:nvPr>
            <p:ph type="ctrTitle"/>
          </p:nvPr>
        </p:nvSpPr>
        <p:spPr>
          <a:prstGeom prst="rect">
            <a:avLst/>
          </a:prstGeom>
        </p:spPr>
        <p:txBody>
          <a:bodyPr/>
          <a:lstStyle/>
          <a:p>
            <a:r>
              <a:t>Fysisk sikkerhed</a:t>
            </a:r>
          </a:p>
        </p:txBody>
      </p:sp>
      <p:sp>
        <p:nvSpPr>
          <p:cNvPr id="134" name="Fysik sikkerhed omhandler at virksomheden skal sikre sig mod, ikke at miste enheden der indeholder data ved uheld eller tyveri."/>
          <p:cNvSpPr txBox="1">
            <a:spLocks noGrp="1"/>
          </p:cNvSpPr>
          <p:nvPr>
            <p:ph type="subTitle" sz="quarter" idx="1"/>
          </p:nvPr>
        </p:nvSpPr>
        <p:spPr>
          <a:prstGeom prst="rect">
            <a:avLst/>
          </a:prstGeom>
        </p:spPr>
        <p:txBody>
          <a:bodyPr>
            <a:normAutofit/>
          </a:bodyPr>
          <a:lstStyle>
            <a:lvl1pPr defTabSz="461518">
              <a:defRPr sz="2844"/>
            </a:lvl1pPr>
          </a:lstStyle>
          <a:p>
            <a:r>
              <a:rPr dirty="0" err="1"/>
              <a:t>Fysik</a:t>
            </a:r>
            <a:r>
              <a:rPr dirty="0"/>
              <a:t> </a:t>
            </a:r>
            <a:r>
              <a:rPr dirty="0" err="1"/>
              <a:t>sikkerhed</a:t>
            </a:r>
            <a:r>
              <a:rPr dirty="0"/>
              <a:t> </a:t>
            </a:r>
            <a:r>
              <a:rPr lang="da-DK" dirty="0" smtClean="0"/>
              <a:t>handler om</a:t>
            </a:r>
            <a:r>
              <a:rPr dirty="0" smtClean="0"/>
              <a:t> </a:t>
            </a:r>
            <a:r>
              <a:rPr dirty="0"/>
              <a:t>at </a:t>
            </a:r>
            <a:r>
              <a:rPr dirty="0" err="1"/>
              <a:t>virksomheden</a:t>
            </a:r>
            <a:r>
              <a:rPr dirty="0"/>
              <a:t> </a:t>
            </a:r>
            <a:r>
              <a:rPr dirty="0" err="1"/>
              <a:t>skal</a:t>
            </a:r>
            <a:r>
              <a:rPr dirty="0"/>
              <a:t> </a:t>
            </a:r>
            <a:r>
              <a:rPr dirty="0" err="1"/>
              <a:t>sikre</a:t>
            </a:r>
            <a:r>
              <a:rPr dirty="0"/>
              <a:t> sig </a:t>
            </a:r>
            <a:r>
              <a:rPr dirty="0" smtClean="0"/>
              <a:t>mod</a:t>
            </a:r>
            <a:r>
              <a:rPr lang="da-DK" dirty="0" smtClean="0"/>
              <a:t> </a:t>
            </a:r>
            <a:r>
              <a:rPr dirty="0" smtClean="0"/>
              <a:t>at </a:t>
            </a:r>
            <a:r>
              <a:rPr dirty="0" err="1"/>
              <a:t>miste</a:t>
            </a:r>
            <a:r>
              <a:rPr dirty="0"/>
              <a:t> </a:t>
            </a:r>
            <a:r>
              <a:rPr dirty="0" err="1" smtClean="0"/>
              <a:t>enhede</a:t>
            </a:r>
            <a:r>
              <a:rPr lang="da-DK" dirty="0" smtClean="0"/>
              <a:t>r,</a:t>
            </a:r>
            <a:r>
              <a:rPr dirty="0" smtClean="0"/>
              <a:t> </a:t>
            </a:r>
            <a:r>
              <a:rPr dirty="0"/>
              <a:t>der </a:t>
            </a:r>
            <a:r>
              <a:rPr dirty="0" err="1"/>
              <a:t>indeholder</a:t>
            </a:r>
            <a:r>
              <a:rPr dirty="0"/>
              <a:t> data </a:t>
            </a:r>
            <a:r>
              <a:rPr dirty="0" err="1"/>
              <a:t>ved</a:t>
            </a:r>
            <a:r>
              <a:rPr dirty="0"/>
              <a:t> </a:t>
            </a:r>
            <a:r>
              <a:rPr dirty="0" err="1"/>
              <a:t>uheld</a:t>
            </a:r>
            <a:r>
              <a:rPr dirty="0"/>
              <a:t> </a:t>
            </a:r>
            <a:r>
              <a:rPr dirty="0" err="1"/>
              <a:t>eller</a:t>
            </a:r>
            <a:r>
              <a:rPr dirty="0"/>
              <a:t> </a:t>
            </a:r>
            <a:r>
              <a:rPr dirty="0" err="1"/>
              <a:t>tyveri</a:t>
            </a:r>
            <a:r>
              <a:rPr dirty="0"/>
              <a:t>.</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Fysik sikkerhed omhandler at vi skal sikre os mod, ikke at miste vores dataenhed (usb stick, computer, server etc.)ved uheld eller ved tyveri, dette kan blandt andet gøres ved overveje følgende punkter:…"/>
          <p:cNvSpPr txBox="1"/>
          <p:nvPr/>
        </p:nvSpPr>
        <p:spPr>
          <a:xfrm>
            <a:off x="6692900" y="2388664"/>
            <a:ext cx="5334000" cy="62865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pPr algn="l" defTabSz="555222">
              <a:defRPr sz="3465">
                <a:solidFill>
                  <a:srgbClr val="FFFFFF"/>
                </a:solidFill>
                <a:latin typeface="+mn-lt"/>
                <a:ea typeface="+mn-ea"/>
                <a:cs typeface="+mn-cs"/>
                <a:sym typeface="Helvetica Neue"/>
              </a:defRPr>
            </a:pPr>
            <a:r>
              <a:rPr dirty="0" err="1"/>
              <a:t>Overvej</a:t>
            </a:r>
            <a:r>
              <a:rPr dirty="0"/>
              <a:t> </a:t>
            </a:r>
            <a:r>
              <a:rPr dirty="0" err="1"/>
              <a:t>følgende</a:t>
            </a:r>
            <a:r>
              <a:rPr dirty="0"/>
              <a:t>:</a:t>
            </a:r>
          </a:p>
          <a:p>
            <a:pPr marL="443574" indent="-221786" algn="l" defTabSz="803364">
              <a:lnSpc>
                <a:spcPct val="115000"/>
              </a:lnSpc>
              <a:spcBef>
                <a:spcPts val="800"/>
              </a:spcBef>
              <a:buSzPct val="100000"/>
              <a:buFont typeface="Symbol"/>
              <a:buChar char="·"/>
              <a:defRPr sz="2376">
                <a:solidFill>
                  <a:srgbClr val="FFFFFF"/>
                </a:solidFill>
                <a:uFill>
                  <a:solidFill>
                    <a:srgbClr val="000000"/>
                  </a:solidFill>
                </a:uFill>
                <a:latin typeface="Calibri"/>
                <a:ea typeface="Calibri"/>
                <a:cs typeface="Calibri"/>
                <a:sym typeface="Calibri"/>
              </a:defRPr>
            </a:pPr>
            <a:r>
              <a:rPr dirty="0" err="1"/>
              <a:t>Hvorfor</a:t>
            </a:r>
            <a:r>
              <a:rPr dirty="0"/>
              <a:t> </a:t>
            </a:r>
            <a:r>
              <a:rPr dirty="0" err="1"/>
              <a:t>er</a:t>
            </a:r>
            <a:r>
              <a:rPr dirty="0"/>
              <a:t> </a:t>
            </a:r>
            <a:r>
              <a:rPr dirty="0" err="1"/>
              <a:t>det</a:t>
            </a:r>
            <a:r>
              <a:rPr dirty="0"/>
              <a:t> en god ide, at </a:t>
            </a:r>
            <a:r>
              <a:rPr dirty="0" err="1"/>
              <a:t>placere</a:t>
            </a:r>
            <a:r>
              <a:rPr dirty="0"/>
              <a:t> </a:t>
            </a:r>
            <a:r>
              <a:rPr dirty="0" err="1" smtClean="0"/>
              <a:t>enhederne</a:t>
            </a:r>
            <a:r>
              <a:rPr lang="da-DK" dirty="0" smtClean="0"/>
              <a:t>,</a:t>
            </a:r>
            <a:r>
              <a:rPr dirty="0" smtClean="0"/>
              <a:t> </a:t>
            </a:r>
            <a:r>
              <a:rPr dirty="0" err="1"/>
              <a:t>hvor</a:t>
            </a:r>
            <a:r>
              <a:rPr dirty="0"/>
              <a:t> der </a:t>
            </a:r>
            <a:r>
              <a:rPr dirty="0" err="1"/>
              <a:t>er</a:t>
            </a:r>
            <a:r>
              <a:rPr dirty="0"/>
              <a:t> en </a:t>
            </a:r>
            <a:r>
              <a:rPr dirty="0" err="1"/>
              <a:t>rimelig</a:t>
            </a:r>
            <a:r>
              <a:rPr dirty="0"/>
              <a:t> </a:t>
            </a:r>
            <a:r>
              <a:rPr dirty="0" err="1"/>
              <a:t>temperatur</a:t>
            </a:r>
            <a:r>
              <a:rPr dirty="0"/>
              <a:t> </a:t>
            </a:r>
            <a:r>
              <a:rPr dirty="0" err="1"/>
              <a:t>og</a:t>
            </a:r>
            <a:r>
              <a:rPr dirty="0"/>
              <a:t> </a:t>
            </a:r>
            <a:r>
              <a:rPr dirty="0" err="1"/>
              <a:t>hvor</a:t>
            </a:r>
            <a:r>
              <a:rPr dirty="0"/>
              <a:t> </a:t>
            </a:r>
            <a:r>
              <a:rPr dirty="0" err="1"/>
              <a:t>disse</a:t>
            </a:r>
            <a:r>
              <a:rPr dirty="0"/>
              <a:t> </a:t>
            </a:r>
            <a:r>
              <a:rPr dirty="0" err="1"/>
              <a:t>ligeledes</a:t>
            </a:r>
            <a:r>
              <a:rPr dirty="0"/>
              <a:t> </a:t>
            </a:r>
            <a:r>
              <a:rPr dirty="0" err="1"/>
              <a:t>er</a:t>
            </a:r>
            <a:r>
              <a:rPr dirty="0"/>
              <a:t> </a:t>
            </a:r>
            <a:r>
              <a:rPr dirty="0" err="1"/>
              <a:t>beskyttet</a:t>
            </a:r>
            <a:r>
              <a:rPr dirty="0"/>
              <a:t> mod brand </a:t>
            </a:r>
            <a:r>
              <a:rPr dirty="0" err="1"/>
              <a:t>og</a:t>
            </a:r>
            <a:r>
              <a:rPr dirty="0"/>
              <a:t> </a:t>
            </a:r>
            <a:r>
              <a:rPr dirty="0" err="1"/>
              <a:t>eventuelle</a:t>
            </a:r>
            <a:r>
              <a:rPr dirty="0"/>
              <a:t> </a:t>
            </a:r>
            <a:r>
              <a:rPr dirty="0" err="1"/>
              <a:t>vandskader</a:t>
            </a:r>
            <a:r>
              <a:rPr dirty="0"/>
              <a:t>? </a:t>
            </a:r>
          </a:p>
          <a:p>
            <a:pPr marL="443574" indent="-221786" algn="l" defTabSz="803364">
              <a:lnSpc>
                <a:spcPct val="115000"/>
              </a:lnSpc>
              <a:spcBef>
                <a:spcPts val="800"/>
              </a:spcBef>
              <a:buSzPct val="100000"/>
              <a:buFont typeface="Symbol"/>
              <a:buChar char="·"/>
              <a:defRPr sz="2376">
                <a:solidFill>
                  <a:srgbClr val="FFFFFF"/>
                </a:solidFill>
                <a:uFill>
                  <a:solidFill>
                    <a:srgbClr val="000000"/>
                  </a:solidFill>
                </a:uFill>
                <a:latin typeface="Calibri"/>
                <a:ea typeface="Calibri"/>
                <a:cs typeface="Calibri"/>
                <a:sym typeface="Calibri"/>
              </a:defRPr>
            </a:pPr>
            <a:r>
              <a:rPr dirty="0" err="1"/>
              <a:t>Hvordan</a:t>
            </a:r>
            <a:r>
              <a:rPr dirty="0"/>
              <a:t> </a:t>
            </a:r>
            <a:r>
              <a:rPr dirty="0" err="1"/>
              <a:t>opbevares</a:t>
            </a:r>
            <a:r>
              <a:rPr dirty="0"/>
              <a:t> </a:t>
            </a:r>
            <a:r>
              <a:rPr dirty="0" err="1"/>
              <a:t>udstyret</a:t>
            </a:r>
            <a:r>
              <a:rPr dirty="0"/>
              <a:t>/</a:t>
            </a:r>
            <a:r>
              <a:rPr dirty="0" err="1"/>
              <a:t>enheder</a:t>
            </a:r>
            <a:r>
              <a:rPr dirty="0"/>
              <a:t> </a:t>
            </a:r>
            <a:r>
              <a:rPr dirty="0" err="1"/>
              <a:t>forsvarligt</a:t>
            </a:r>
            <a:r>
              <a:rPr dirty="0"/>
              <a:t> i </a:t>
            </a:r>
            <a:r>
              <a:rPr dirty="0" err="1"/>
              <a:t>forskellige</a:t>
            </a:r>
            <a:r>
              <a:rPr dirty="0"/>
              <a:t> </a:t>
            </a:r>
            <a:r>
              <a:rPr dirty="0" err="1" smtClean="0"/>
              <a:t>kontekst</a:t>
            </a:r>
            <a:r>
              <a:rPr lang="da-DK" dirty="0" smtClean="0"/>
              <a:t>er</a:t>
            </a:r>
            <a:r>
              <a:rPr dirty="0" smtClean="0"/>
              <a:t>?</a:t>
            </a:r>
            <a:endParaRPr dirty="0"/>
          </a:p>
          <a:p>
            <a:pPr marL="443574" indent="-221786" algn="l" defTabSz="803364">
              <a:lnSpc>
                <a:spcPct val="115000"/>
              </a:lnSpc>
              <a:spcBef>
                <a:spcPts val="800"/>
              </a:spcBef>
              <a:buSzPct val="100000"/>
              <a:buFont typeface="Symbol"/>
              <a:buChar char="·"/>
              <a:defRPr sz="2376">
                <a:solidFill>
                  <a:srgbClr val="FFFFFF"/>
                </a:solidFill>
                <a:uFill>
                  <a:solidFill>
                    <a:srgbClr val="000000"/>
                  </a:solidFill>
                </a:uFill>
                <a:latin typeface="Calibri"/>
                <a:ea typeface="Calibri"/>
                <a:cs typeface="Calibri"/>
                <a:sym typeface="Calibri"/>
              </a:defRPr>
            </a:pPr>
            <a:r>
              <a:rPr dirty="0" err="1"/>
              <a:t>Skal</a:t>
            </a:r>
            <a:r>
              <a:rPr dirty="0"/>
              <a:t> der </a:t>
            </a:r>
            <a:r>
              <a:rPr dirty="0" err="1"/>
              <a:t>etableres</a:t>
            </a:r>
            <a:r>
              <a:rPr dirty="0"/>
              <a:t> </a:t>
            </a:r>
            <a:r>
              <a:rPr dirty="0" err="1"/>
              <a:t>nødstrøm</a:t>
            </a:r>
            <a:r>
              <a:rPr dirty="0"/>
              <a:t> i </a:t>
            </a:r>
            <a:r>
              <a:rPr dirty="0" err="1"/>
              <a:t>tilfælde</a:t>
            </a:r>
            <a:r>
              <a:rPr dirty="0"/>
              <a:t> </a:t>
            </a:r>
            <a:r>
              <a:rPr dirty="0" err="1"/>
              <a:t>af</a:t>
            </a:r>
            <a:r>
              <a:rPr dirty="0"/>
              <a:t> </a:t>
            </a:r>
            <a:r>
              <a:rPr dirty="0" err="1"/>
              <a:t>strømudfald</a:t>
            </a:r>
            <a:r>
              <a:rPr dirty="0"/>
              <a:t>?</a:t>
            </a:r>
          </a:p>
          <a:p>
            <a:pPr marL="443574" indent="-221786" algn="l" defTabSz="803364">
              <a:lnSpc>
                <a:spcPct val="115000"/>
              </a:lnSpc>
              <a:spcBef>
                <a:spcPts val="800"/>
              </a:spcBef>
              <a:buSzPct val="100000"/>
              <a:buFont typeface="Symbol"/>
              <a:buChar char="·"/>
              <a:defRPr sz="2376">
                <a:solidFill>
                  <a:srgbClr val="FFFFFF"/>
                </a:solidFill>
                <a:uFill>
                  <a:solidFill>
                    <a:srgbClr val="000000"/>
                  </a:solidFill>
                </a:uFill>
                <a:latin typeface="Calibri"/>
                <a:ea typeface="Calibri"/>
                <a:cs typeface="Calibri"/>
                <a:sym typeface="Calibri"/>
              </a:defRPr>
            </a:pPr>
            <a:r>
              <a:rPr dirty="0" err="1"/>
              <a:t>Hvorfor</a:t>
            </a:r>
            <a:r>
              <a:rPr dirty="0"/>
              <a:t> </a:t>
            </a:r>
            <a:r>
              <a:rPr dirty="0" err="1"/>
              <a:t>skal</a:t>
            </a:r>
            <a:r>
              <a:rPr dirty="0"/>
              <a:t> der </a:t>
            </a:r>
            <a:r>
              <a:rPr dirty="0" err="1"/>
              <a:t>være</a:t>
            </a:r>
            <a:r>
              <a:rPr dirty="0"/>
              <a:t> en </a:t>
            </a:r>
            <a:r>
              <a:rPr dirty="0" err="1"/>
              <a:t>mærkningsordning</a:t>
            </a:r>
            <a:r>
              <a:rPr dirty="0"/>
              <a:t> </a:t>
            </a:r>
            <a:r>
              <a:rPr dirty="0" err="1"/>
              <a:t>på</a:t>
            </a:r>
            <a:r>
              <a:rPr dirty="0"/>
              <a:t> </a:t>
            </a:r>
            <a:r>
              <a:rPr dirty="0" err="1"/>
              <a:t>enhederne</a:t>
            </a:r>
            <a:r>
              <a:rPr dirty="0"/>
              <a:t>?</a:t>
            </a:r>
          </a:p>
          <a:p>
            <a:pPr marL="443574" indent="-221786" algn="l" defTabSz="803364">
              <a:lnSpc>
                <a:spcPct val="115000"/>
              </a:lnSpc>
              <a:spcBef>
                <a:spcPts val="800"/>
              </a:spcBef>
              <a:buSzPct val="100000"/>
              <a:buFont typeface="Symbol"/>
              <a:buChar char="·"/>
              <a:defRPr sz="2376">
                <a:solidFill>
                  <a:srgbClr val="FFFFFF"/>
                </a:solidFill>
                <a:uFill>
                  <a:solidFill>
                    <a:srgbClr val="000000"/>
                  </a:solidFill>
                </a:uFill>
                <a:latin typeface="Calibri"/>
                <a:ea typeface="Calibri"/>
                <a:cs typeface="Calibri"/>
                <a:sym typeface="Calibri"/>
              </a:defRPr>
            </a:pPr>
            <a:r>
              <a:rPr dirty="0" err="1"/>
              <a:t>Skal</a:t>
            </a:r>
            <a:r>
              <a:rPr dirty="0"/>
              <a:t> der </a:t>
            </a:r>
            <a:r>
              <a:rPr dirty="0" err="1"/>
              <a:t>opsættes</a:t>
            </a:r>
            <a:r>
              <a:rPr dirty="0"/>
              <a:t> </a:t>
            </a:r>
            <a:r>
              <a:rPr dirty="0" err="1"/>
              <a:t>røgkanoner</a:t>
            </a:r>
            <a:r>
              <a:rPr dirty="0"/>
              <a:t>?</a:t>
            </a:r>
          </a:p>
        </p:txBody>
      </p:sp>
      <p:pic>
        <p:nvPicPr>
          <p:cNvPr id="137" name="key-3348307_960_720.jpg" descr="key-3348307_960_720.jpg"/>
          <p:cNvPicPr>
            <a:picLocks noGrp="1" noChangeAspect="1"/>
          </p:cNvPicPr>
          <p:nvPr>
            <p:ph type="pic" idx="13"/>
          </p:nvPr>
        </p:nvPicPr>
        <p:blipFill>
          <a:blip r:embed="rId2">
            <a:extLst/>
          </a:blip>
          <a:srcRect l="14138" t="3484" r="60072" b="3453"/>
          <a:stretch>
            <a:fillRect/>
          </a:stretch>
        </p:blipFill>
        <p:spPr>
          <a:xfrm>
            <a:off x="1924451" y="2809715"/>
            <a:ext cx="2882091" cy="5850471"/>
          </a:xfrm>
          <a:custGeom>
            <a:avLst/>
            <a:gdLst/>
            <a:ahLst/>
            <a:cxnLst>
              <a:cxn ang="0">
                <a:pos x="wd2" y="hd2"/>
              </a:cxn>
              <a:cxn ang="5400000">
                <a:pos x="wd2" y="hd2"/>
              </a:cxn>
              <a:cxn ang="10800000">
                <a:pos x="wd2" y="hd2"/>
              </a:cxn>
              <a:cxn ang="16200000">
                <a:pos x="wd2" y="hd2"/>
              </a:cxn>
            </a:cxnLst>
            <a:rect l="0" t="0" r="r" b="b"/>
            <a:pathLst>
              <a:path w="21515" h="21598" extrusionOk="0">
                <a:moveTo>
                  <a:pt x="9851" y="0"/>
                </a:moveTo>
                <a:cubicBezTo>
                  <a:pt x="9530" y="-2"/>
                  <a:pt x="9184" y="2"/>
                  <a:pt x="8853" y="7"/>
                </a:cubicBezTo>
                <a:cubicBezTo>
                  <a:pt x="8729" y="21"/>
                  <a:pt x="8562" y="33"/>
                  <a:pt x="8376" y="41"/>
                </a:cubicBezTo>
                <a:cubicBezTo>
                  <a:pt x="7996" y="57"/>
                  <a:pt x="7387" y="107"/>
                  <a:pt x="7022" y="151"/>
                </a:cubicBezTo>
                <a:cubicBezTo>
                  <a:pt x="6168" y="254"/>
                  <a:pt x="4619" y="623"/>
                  <a:pt x="3867" y="903"/>
                </a:cubicBezTo>
                <a:cubicBezTo>
                  <a:pt x="3644" y="986"/>
                  <a:pt x="3249" y="1169"/>
                  <a:pt x="2856" y="1361"/>
                </a:cubicBezTo>
                <a:cubicBezTo>
                  <a:pt x="2836" y="1391"/>
                  <a:pt x="2785" y="1428"/>
                  <a:pt x="2693" y="1477"/>
                </a:cubicBezTo>
                <a:cubicBezTo>
                  <a:pt x="1555" y="2086"/>
                  <a:pt x="654" y="2997"/>
                  <a:pt x="225" y="3974"/>
                </a:cubicBezTo>
                <a:cubicBezTo>
                  <a:pt x="-58" y="4618"/>
                  <a:pt x="-78" y="5808"/>
                  <a:pt x="184" y="6388"/>
                </a:cubicBezTo>
                <a:cubicBezTo>
                  <a:pt x="485" y="7057"/>
                  <a:pt x="1224" y="8025"/>
                  <a:pt x="1674" y="8340"/>
                </a:cubicBezTo>
                <a:cubicBezTo>
                  <a:pt x="1770" y="8407"/>
                  <a:pt x="1828" y="8472"/>
                  <a:pt x="1802" y="8485"/>
                </a:cubicBezTo>
                <a:cubicBezTo>
                  <a:pt x="1777" y="8498"/>
                  <a:pt x="1820" y="8535"/>
                  <a:pt x="1899" y="8567"/>
                </a:cubicBezTo>
                <a:cubicBezTo>
                  <a:pt x="1979" y="8600"/>
                  <a:pt x="2045" y="8653"/>
                  <a:pt x="2045" y="8685"/>
                </a:cubicBezTo>
                <a:cubicBezTo>
                  <a:pt x="2045" y="8804"/>
                  <a:pt x="3281" y="9537"/>
                  <a:pt x="3908" y="9790"/>
                </a:cubicBezTo>
                <a:cubicBezTo>
                  <a:pt x="4695" y="10106"/>
                  <a:pt x="5001" y="10197"/>
                  <a:pt x="5979" y="10400"/>
                </a:cubicBezTo>
                <a:cubicBezTo>
                  <a:pt x="6539" y="10516"/>
                  <a:pt x="6783" y="10572"/>
                  <a:pt x="6835" y="10608"/>
                </a:cubicBezTo>
                <a:cubicBezTo>
                  <a:pt x="6894" y="10615"/>
                  <a:pt x="6944" y="10621"/>
                  <a:pt x="7004" y="10628"/>
                </a:cubicBezTo>
                <a:cubicBezTo>
                  <a:pt x="7216" y="10652"/>
                  <a:pt x="7367" y="10677"/>
                  <a:pt x="7472" y="10699"/>
                </a:cubicBezTo>
                <a:cubicBezTo>
                  <a:pt x="7850" y="10743"/>
                  <a:pt x="8038" y="10786"/>
                  <a:pt x="7999" y="10816"/>
                </a:cubicBezTo>
                <a:cubicBezTo>
                  <a:pt x="8038" y="10819"/>
                  <a:pt x="8073" y="10820"/>
                  <a:pt x="8112" y="10822"/>
                </a:cubicBezTo>
                <a:cubicBezTo>
                  <a:pt x="8660" y="10859"/>
                  <a:pt x="9663" y="10889"/>
                  <a:pt x="10340" y="10889"/>
                </a:cubicBezTo>
                <a:cubicBezTo>
                  <a:pt x="10918" y="10889"/>
                  <a:pt x="11226" y="10891"/>
                  <a:pt x="11395" y="10904"/>
                </a:cubicBezTo>
                <a:cubicBezTo>
                  <a:pt x="11753" y="10905"/>
                  <a:pt x="11809" y="10968"/>
                  <a:pt x="11809" y="11143"/>
                </a:cubicBezTo>
                <a:cubicBezTo>
                  <a:pt x="11809" y="11351"/>
                  <a:pt x="12021" y="11761"/>
                  <a:pt x="12307" y="12117"/>
                </a:cubicBezTo>
                <a:cubicBezTo>
                  <a:pt x="12412" y="12203"/>
                  <a:pt x="12574" y="12348"/>
                  <a:pt x="12710" y="12482"/>
                </a:cubicBezTo>
                <a:cubicBezTo>
                  <a:pt x="12880" y="12650"/>
                  <a:pt x="13270" y="12899"/>
                  <a:pt x="13679" y="13104"/>
                </a:cubicBezTo>
                <a:cubicBezTo>
                  <a:pt x="14056" y="13292"/>
                  <a:pt x="14408" y="13488"/>
                  <a:pt x="14461" y="13537"/>
                </a:cubicBezTo>
                <a:cubicBezTo>
                  <a:pt x="14639" y="13701"/>
                  <a:pt x="14572" y="13869"/>
                  <a:pt x="14274" y="14007"/>
                </a:cubicBezTo>
                <a:cubicBezTo>
                  <a:pt x="13918" y="14171"/>
                  <a:pt x="13916" y="14263"/>
                  <a:pt x="14268" y="14410"/>
                </a:cubicBezTo>
                <a:cubicBezTo>
                  <a:pt x="14573" y="14537"/>
                  <a:pt x="14735" y="14784"/>
                  <a:pt x="14568" y="14866"/>
                </a:cubicBezTo>
                <a:cubicBezTo>
                  <a:pt x="14556" y="14872"/>
                  <a:pt x="14546" y="14884"/>
                  <a:pt x="14535" y="14899"/>
                </a:cubicBezTo>
                <a:lnTo>
                  <a:pt x="14591" y="16476"/>
                </a:lnTo>
                <a:cubicBezTo>
                  <a:pt x="14625" y="17447"/>
                  <a:pt x="14654" y="18783"/>
                  <a:pt x="14654" y="19446"/>
                </a:cubicBezTo>
                <a:cubicBezTo>
                  <a:pt x="14654" y="20045"/>
                  <a:pt x="14656" y="20347"/>
                  <a:pt x="14686" y="20525"/>
                </a:cubicBezTo>
                <a:cubicBezTo>
                  <a:pt x="14721" y="20548"/>
                  <a:pt x="14748" y="20573"/>
                  <a:pt x="14748" y="20596"/>
                </a:cubicBezTo>
                <a:cubicBezTo>
                  <a:pt x="14748" y="20632"/>
                  <a:pt x="14836" y="20737"/>
                  <a:pt x="14941" y="20830"/>
                </a:cubicBezTo>
                <a:cubicBezTo>
                  <a:pt x="15027" y="20906"/>
                  <a:pt x="15069" y="20969"/>
                  <a:pt x="15074" y="21010"/>
                </a:cubicBezTo>
                <a:cubicBezTo>
                  <a:pt x="15301" y="21178"/>
                  <a:pt x="15595" y="21358"/>
                  <a:pt x="15871" y="21491"/>
                </a:cubicBezTo>
                <a:lnTo>
                  <a:pt x="16096" y="21598"/>
                </a:lnTo>
                <a:lnTo>
                  <a:pt x="16807" y="21245"/>
                </a:lnTo>
                <a:cubicBezTo>
                  <a:pt x="17325" y="20988"/>
                  <a:pt x="17571" y="20897"/>
                  <a:pt x="17702" y="20914"/>
                </a:cubicBezTo>
                <a:cubicBezTo>
                  <a:pt x="17734" y="20918"/>
                  <a:pt x="17760" y="20920"/>
                  <a:pt x="17782" y="20920"/>
                </a:cubicBezTo>
                <a:cubicBezTo>
                  <a:pt x="17711" y="20872"/>
                  <a:pt x="17731" y="20815"/>
                  <a:pt x="17874" y="20690"/>
                </a:cubicBezTo>
                <a:cubicBezTo>
                  <a:pt x="17907" y="20660"/>
                  <a:pt x="17927" y="20635"/>
                  <a:pt x="17951" y="20608"/>
                </a:cubicBezTo>
                <a:cubicBezTo>
                  <a:pt x="17894" y="20544"/>
                  <a:pt x="17902" y="20450"/>
                  <a:pt x="17984" y="20401"/>
                </a:cubicBezTo>
                <a:cubicBezTo>
                  <a:pt x="17984" y="20401"/>
                  <a:pt x="17983" y="20400"/>
                  <a:pt x="17984" y="20399"/>
                </a:cubicBezTo>
                <a:cubicBezTo>
                  <a:pt x="17967" y="20351"/>
                  <a:pt x="17951" y="20288"/>
                  <a:pt x="17939" y="20221"/>
                </a:cubicBezTo>
                <a:cubicBezTo>
                  <a:pt x="17913" y="20064"/>
                  <a:pt x="17939" y="19993"/>
                  <a:pt x="18031" y="19976"/>
                </a:cubicBezTo>
                <a:cubicBezTo>
                  <a:pt x="18041" y="19974"/>
                  <a:pt x="18044" y="19971"/>
                  <a:pt x="18052" y="19969"/>
                </a:cubicBezTo>
                <a:cubicBezTo>
                  <a:pt x="18070" y="19939"/>
                  <a:pt x="18094" y="19914"/>
                  <a:pt x="18120" y="19890"/>
                </a:cubicBezTo>
                <a:cubicBezTo>
                  <a:pt x="18114" y="19850"/>
                  <a:pt x="18126" y="19774"/>
                  <a:pt x="18161" y="19680"/>
                </a:cubicBezTo>
                <a:cubicBezTo>
                  <a:pt x="18204" y="19564"/>
                  <a:pt x="18202" y="19447"/>
                  <a:pt x="18158" y="19421"/>
                </a:cubicBezTo>
                <a:cubicBezTo>
                  <a:pt x="18114" y="19394"/>
                  <a:pt x="18100" y="19222"/>
                  <a:pt x="18126" y="19035"/>
                </a:cubicBezTo>
                <a:cubicBezTo>
                  <a:pt x="18161" y="18782"/>
                  <a:pt x="18136" y="18670"/>
                  <a:pt x="18031" y="18596"/>
                </a:cubicBezTo>
                <a:cubicBezTo>
                  <a:pt x="17954" y="18541"/>
                  <a:pt x="17914" y="18472"/>
                  <a:pt x="17939" y="18438"/>
                </a:cubicBezTo>
                <a:cubicBezTo>
                  <a:pt x="17965" y="18405"/>
                  <a:pt x="17942" y="18363"/>
                  <a:pt x="17892" y="18348"/>
                </a:cubicBezTo>
                <a:cubicBezTo>
                  <a:pt x="17836" y="18331"/>
                  <a:pt x="17832" y="18254"/>
                  <a:pt x="17880" y="18148"/>
                </a:cubicBezTo>
                <a:cubicBezTo>
                  <a:pt x="17984" y="17920"/>
                  <a:pt x="17899" y="17097"/>
                  <a:pt x="17764" y="17030"/>
                </a:cubicBezTo>
                <a:cubicBezTo>
                  <a:pt x="17733" y="17015"/>
                  <a:pt x="17783" y="16924"/>
                  <a:pt x="17874" y="16829"/>
                </a:cubicBezTo>
                <a:cubicBezTo>
                  <a:pt x="18098" y="16595"/>
                  <a:pt x="18193" y="16319"/>
                  <a:pt x="18063" y="16279"/>
                </a:cubicBezTo>
                <a:cubicBezTo>
                  <a:pt x="17993" y="16258"/>
                  <a:pt x="18013" y="16211"/>
                  <a:pt x="18120" y="16130"/>
                </a:cubicBezTo>
                <a:cubicBezTo>
                  <a:pt x="18207" y="16064"/>
                  <a:pt x="18288" y="15903"/>
                  <a:pt x="18301" y="15771"/>
                </a:cubicBezTo>
                <a:cubicBezTo>
                  <a:pt x="18314" y="15639"/>
                  <a:pt x="18355" y="15493"/>
                  <a:pt x="18395" y="15447"/>
                </a:cubicBezTo>
                <a:cubicBezTo>
                  <a:pt x="18435" y="15401"/>
                  <a:pt x="18450" y="15258"/>
                  <a:pt x="18425" y="15129"/>
                </a:cubicBezTo>
                <a:cubicBezTo>
                  <a:pt x="18400" y="15000"/>
                  <a:pt x="18412" y="14885"/>
                  <a:pt x="18452" y="14873"/>
                </a:cubicBezTo>
                <a:cubicBezTo>
                  <a:pt x="18492" y="14860"/>
                  <a:pt x="18499" y="14809"/>
                  <a:pt x="18472" y="14757"/>
                </a:cubicBezTo>
                <a:cubicBezTo>
                  <a:pt x="18400" y="14622"/>
                  <a:pt x="18608" y="14518"/>
                  <a:pt x="18881" y="14552"/>
                </a:cubicBezTo>
                <a:cubicBezTo>
                  <a:pt x="19062" y="14574"/>
                  <a:pt x="19123" y="14555"/>
                  <a:pt x="19201" y="14454"/>
                </a:cubicBezTo>
                <a:cubicBezTo>
                  <a:pt x="19339" y="14274"/>
                  <a:pt x="19327" y="14253"/>
                  <a:pt x="19038" y="14184"/>
                </a:cubicBezTo>
                <a:cubicBezTo>
                  <a:pt x="18794" y="14126"/>
                  <a:pt x="18776" y="14102"/>
                  <a:pt x="18763" y="13808"/>
                </a:cubicBezTo>
                <a:lnTo>
                  <a:pt x="18751" y="13494"/>
                </a:lnTo>
                <a:lnTo>
                  <a:pt x="19183" y="13352"/>
                </a:lnTo>
                <a:cubicBezTo>
                  <a:pt x="19421" y="13274"/>
                  <a:pt x="19644" y="13210"/>
                  <a:pt x="19681" y="13210"/>
                </a:cubicBezTo>
                <a:cubicBezTo>
                  <a:pt x="19717" y="13210"/>
                  <a:pt x="19743" y="13162"/>
                  <a:pt x="19737" y="13104"/>
                </a:cubicBezTo>
                <a:cubicBezTo>
                  <a:pt x="19729" y="13030"/>
                  <a:pt x="19775" y="13001"/>
                  <a:pt x="19891" y="13006"/>
                </a:cubicBezTo>
                <a:cubicBezTo>
                  <a:pt x="19982" y="13009"/>
                  <a:pt x="20057" y="12983"/>
                  <a:pt x="20057" y="12949"/>
                </a:cubicBezTo>
                <a:cubicBezTo>
                  <a:pt x="20057" y="12914"/>
                  <a:pt x="20178" y="12851"/>
                  <a:pt x="20324" y="12808"/>
                </a:cubicBezTo>
                <a:cubicBezTo>
                  <a:pt x="20591" y="12730"/>
                  <a:pt x="20654" y="12690"/>
                  <a:pt x="20899" y="12433"/>
                </a:cubicBezTo>
                <a:cubicBezTo>
                  <a:pt x="20971" y="12358"/>
                  <a:pt x="21098" y="12228"/>
                  <a:pt x="21180" y="12145"/>
                </a:cubicBezTo>
                <a:cubicBezTo>
                  <a:pt x="21262" y="12063"/>
                  <a:pt x="21301" y="11982"/>
                  <a:pt x="21269" y="11966"/>
                </a:cubicBezTo>
                <a:cubicBezTo>
                  <a:pt x="21236" y="11950"/>
                  <a:pt x="21272" y="11864"/>
                  <a:pt x="21346" y="11777"/>
                </a:cubicBezTo>
                <a:cubicBezTo>
                  <a:pt x="21419" y="11689"/>
                  <a:pt x="21479" y="11503"/>
                  <a:pt x="21479" y="11362"/>
                </a:cubicBezTo>
                <a:cubicBezTo>
                  <a:pt x="21479" y="11290"/>
                  <a:pt x="21491" y="11222"/>
                  <a:pt x="21509" y="11169"/>
                </a:cubicBezTo>
                <a:cubicBezTo>
                  <a:pt x="21509" y="11113"/>
                  <a:pt x="21512" y="11092"/>
                  <a:pt x="21512" y="11030"/>
                </a:cubicBezTo>
                <a:cubicBezTo>
                  <a:pt x="21522" y="10182"/>
                  <a:pt x="21508" y="10121"/>
                  <a:pt x="21263" y="9745"/>
                </a:cubicBezTo>
                <a:cubicBezTo>
                  <a:pt x="21121" y="9528"/>
                  <a:pt x="20895" y="9258"/>
                  <a:pt x="20762" y="9146"/>
                </a:cubicBezTo>
                <a:cubicBezTo>
                  <a:pt x="20680" y="9077"/>
                  <a:pt x="20621" y="9012"/>
                  <a:pt x="20591" y="8964"/>
                </a:cubicBezTo>
                <a:cubicBezTo>
                  <a:pt x="20189" y="8771"/>
                  <a:pt x="19714" y="8464"/>
                  <a:pt x="19720" y="8403"/>
                </a:cubicBezTo>
                <a:cubicBezTo>
                  <a:pt x="19723" y="8377"/>
                  <a:pt x="19879" y="8261"/>
                  <a:pt x="20069" y="8145"/>
                </a:cubicBezTo>
                <a:cubicBezTo>
                  <a:pt x="20559" y="7846"/>
                  <a:pt x="20989" y="7450"/>
                  <a:pt x="21056" y="7232"/>
                </a:cubicBezTo>
                <a:cubicBezTo>
                  <a:pt x="21088" y="7130"/>
                  <a:pt x="21124" y="7013"/>
                  <a:pt x="21136" y="6974"/>
                </a:cubicBezTo>
                <a:cubicBezTo>
                  <a:pt x="21148" y="6934"/>
                  <a:pt x="21181" y="6881"/>
                  <a:pt x="21210" y="6856"/>
                </a:cubicBezTo>
                <a:cubicBezTo>
                  <a:pt x="21240" y="6830"/>
                  <a:pt x="21257" y="6684"/>
                  <a:pt x="21251" y="6529"/>
                </a:cubicBezTo>
                <a:cubicBezTo>
                  <a:pt x="21243" y="6313"/>
                  <a:pt x="21209" y="6247"/>
                  <a:pt x="21100" y="6247"/>
                </a:cubicBezTo>
                <a:cubicBezTo>
                  <a:pt x="20990" y="6247"/>
                  <a:pt x="20956" y="6184"/>
                  <a:pt x="20952" y="5966"/>
                </a:cubicBezTo>
                <a:cubicBezTo>
                  <a:pt x="20948" y="5809"/>
                  <a:pt x="20874" y="5603"/>
                  <a:pt x="20783" y="5499"/>
                </a:cubicBezTo>
                <a:cubicBezTo>
                  <a:pt x="20693" y="5398"/>
                  <a:pt x="20641" y="5289"/>
                  <a:pt x="20665" y="5258"/>
                </a:cubicBezTo>
                <a:cubicBezTo>
                  <a:pt x="20689" y="5227"/>
                  <a:pt x="20620" y="5189"/>
                  <a:pt x="20514" y="5176"/>
                </a:cubicBezTo>
                <a:cubicBezTo>
                  <a:pt x="20408" y="5162"/>
                  <a:pt x="20349" y="5130"/>
                  <a:pt x="20383" y="5103"/>
                </a:cubicBezTo>
                <a:cubicBezTo>
                  <a:pt x="20416" y="5077"/>
                  <a:pt x="20328" y="4944"/>
                  <a:pt x="20185" y="4807"/>
                </a:cubicBezTo>
                <a:cubicBezTo>
                  <a:pt x="20043" y="4671"/>
                  <a:pt x="19935" y="4545"/>
                  <a:pt x="19945" y="4526"/>
                </a:cubicBezTo>
                <a:cubicBezTo>
                  <a:pt x="19955" y="4507"/>
                  <a:pt x="19855" y="4456"/>
                  <a:pt x="19723" y="4413"/>
                </a:cubicBezTo>
                <a:cubicBezTo>
                  <a:pt x="19591" y="4370"/>
                  <a:pt x="19490" y="4302"/>
                  <a:pt x="19500" y="4261"/>
                </a:cubicBezTo>
                <a:cubicBezTo>
                  <a:pt x="19510" y="4219"/>
                  <a:pt x="19494" y="4153"/>
                  <a:pt x="19465" y="4114"/>
                </a:cubicBezTo>
                <a:cubicBezTo>
                  <a:pt x="18963" y="3432"/>
                  <a:pt x="18925" y="3308"/>
                  <a:pt x="19186" y="3215"/>
                </a:cubicBezTo>
                <a:cubicBezTo>
                  <a:pt x="19254" y="3190"/>
                  <a:pt x="19356" y="3120"/>
                  <a:pt x="19465" y="3036"/>
                </a:cubicBezTo>
                <a:cubicBezTo>
                  <a:pt x="19504" y="2957"/>
                  <a:pt x="19594" y="2842"/>
                  <a:pt x="19737" y="2692"/>
                </a:cubicBezTo>
                <a:cubicBezTo>
                  <a:pt x="20013" y="2402"/>
                  <a:pt x="20151" y="2121"/>
                  <a:pt x="20155" y="1877"/>
                </a:cubicBezTo>
                <a:cubicBezTo>
                  <a:pt x="20153" y="1872"/>
                  <a:pt x="20153" y="1869"/>
                  <a:pt x="20152" y="1864"/>
                </a:cubicBezTo>
                <a:cubicBezTo>
                  <a:pt x="20066" y="1612"/>
                  <a:pt x="20004" y="1536"/>
                  <a:pt x="19906" y="1555"/>
                </a:cubicBezTo>
                <a:cubicBezTo>
                  <a:pt x="19817" y="1571"/>
                  <a:pt x="19708" y="1502"/>
                  <a:pt x="19571" y="1344"/>
                </a:cubicBezTo>
                <a:cubicBezTo>
                  <a:pt x="19545" y="1314"/>
                  <a:pt x="19517" y="1286"/>
                  <a:pt x="19489" y="1260"/>
                </a:cubicBezTo>
                <a:cubicBezTo>
                  <a:pt x="19451" y="1245"/>
                  <a:pt x="19415" y="1226"/>
                  <a:pt x="19391" y="1203"/>
                </a:cubicBezTo>
                <a:cubicBezTo>
                  <a:pt x="19332" y="1149"/>
                  <a:pt x="19137" y="1076"/>
                  <a:pt x="18958" y="1039"/>
                </a:cubicBezTo>
                <a:cubicBezTo>
                  <a:pt x="18857" y="1018"/>
                  <a:pt x="18800" y="1002"/>
                  <a:pt x="18757" y="986"/>
                </a:cubicBezTo>
                <a:cubicBezTo>
                  <a:pt x="18669" y="978"/>
                  <a:pt x="18571" y="973"/>
                  <a:pt x="18466" y="973"/>
                </a:cubicBezTo>
                <a:cubicBezTo>
                  <a:pt x="18044" y="973"/>
                  <a:pt x="17337" y="1073"/>
                  <a:pt x="16793" y="1203"/>
                </a:cubicBezTo>
                <a:cubicBezTo>
                  <a:pt x="16695" y="1252"/>
                  <a:pt x="16443" y="1308"/>
                  <a:pt x="16304" y="1311"/>
                </a:cubicBezTo>
                <a:cubicBezTo>
                  <a:pt x="16212" y="1322"/>
                  <a:pt x="16154" y="1310"/>
                  <a:pt x="16076" y="1276"/>
                </a:cubicBezTo>
                <a:cubicBezTo>
                  <a:pt x="16031" y="1285"/>
                  <a:pt x="15925" y="1255"/>
                  <a:pt x="15836" y="1206"/>
                </a:cubicBezTo>
                <a:cubicBezTo>
                  <a:pt x="15743" y="1155"/>
                  <a:pt x="15703" y="1114"/>
                  <a:pt x="15747" y="1114"/>
                </a:cubicBezTo>
                <a:cubicBezTo>
                  <a:pt x="15791" y="1114"/>
                  <a:pt x="15747" y="1084"/>
                  <a:pt x="15646" y="1048"/>
                </a:cubicBezTo>
                <a:cubicBezTo>
                  <a:pt x="15546" y="1011"/>
                  <a:pt x="15429" y="991"/>
                  <a:pt x="15388" y="1004"/>
                </a:cubicBezTo>
                <a:cubicBezTo>
                  <a:pt x="15348" y="1016"/>
                  <a:pt x="15289" y="992"/>
                  <a:pt x="15258" y="951"/>
                </a:cubicBezTo>
                <a:cubicBezTo>
                  <a:pt x="15227" y="911"/>
                  <a:pt x="15147" y="879"/>
                  <a:pt x="15080" y="879"/>
                </a:cubicBezTo>
                <a:cubicBezTo>
                  <a:pt x="15014" y="879"/>
                  <a:pt x="14903" y="834"/>
                  <a:pt x="14831" y="781"/>
                </a:cubicBezTo>
                <a:cubicBezTo>
                  <a:pt x="14760" y="728"/>
                  <a:pt x="14637" y="681"/>
                  <a:pt x="14559" y="674"/>
                </a:cubicBezTo>
                <a:cubicBezTo>
                  <a:pt x="14481" y="667"/>
                  <a:pt x="14192" y="606"/>
                  <a:pt x="13919" y="536"/>
                </a:cubicBezTo>
                <a:cubicBezTo>
                  <a:pt x="13646" y="467"/>
                  <a:pt x="13223" y="371"/>
                  <a:pt x="12974" y="324"/>
                </a:cubicBezTo>
                <a:cubicBezTo>
                  <a:pt x="12725" y="276"/>
                  <a:pt x="12435" y="220"/>
                  <a:pt x="12331" y="199"/>
                </a:cubicBezTo>
                <a:cubicBezTo>
                  <a:pt x="12100" y="152"/>
                  <a:pt x="11718" y="106"/>
                  <a:pt x="11235" y="63"/>
                </a:cubicBezTo>
                <a:cubicBezTo>
                  <a:pt x="11150" y="66"/>
                  <a:pt x="11071" y="64"/>
                  <a:pt x="11033" y="53"/>
                </a:cubicBezTo>
                <a:cubicBezTo>
                  <a:pt x="11014" y="47"/>
                  <a:pt x="10968" y="42"/>
                  <a:pt x="10918" y="37"/>
                </a:cubicBezTo>
                <a:cubicBezTo>
                  <a:pt x="10891" y="35"/>
                  <a:pt x="10868" y="33"/>
                  <a:pt x="10841" y="31"/>
                </a:cubicBezTo>
                <a:cubicBezTo>
                  <a:pt x="10626" y="15"/>
                  <a:pt x="10268" y="4"/>
                  <a:pt x="9851" y="0"/>
                </a:cubicBezTo>
                <a:close/>
                <a:moveTo>
                  <a:pt x="17308" y="9443"/>
                </a:moveTo>
                <a:cubicBezTo>
                  <a:pt x="17341" y="9446"/>
                  <a:pt x="17376" y="9452"/>
                  <a:pt x="17415" y="9462"/>
                </a:cubicBezTo>
                <a:cubicBezTo>
                  <a:pt x="17569" y="9503"/>
                  <a:pt x="17594" y="9547"/>
                  <a:pt x="17557" y="9708"/>
                </a:cubicBezTo>
                <a:cubicBezTo>
                  <a:pt x="17533" y="9816"/>
                  <a:pt x="17505" y="9916"/>
                  <a:pt x="17495" y="9928"/>
                </a:cubicBezTo>
                <a:cubicBezTo>
                  <a:pt x="17485" y="9941"/>
                  <a:pt x="17479" y="9965"/>
                  <a:pt x="17483" y="9981"/>
                </a:cubicBezTo>
                <a:cubicBezTo>
                  <a:pt x="17487" y="9997"/>
                  <a:pt x="17408" y="10048"/>
                  <a:pt x="17305" y="10094"/>
                </a:cubicBezTo>
                <a:cubicBezTo>
                  <a:pt x="17203" y="10140"/>
                  <a:pt x="17118" y="10202"/>
                  <a:pt x="17118" y="10234"/>
                </a:cubicBezTo>
                <a:cubicBezTo>
                  <a:pt x="17118" y="10354"/>
                  <a:pt x="16893" y="10391"/>
                  <a:pt x="16526" y="10328"/>
                </a:cubicBezTo>
                <a:cubicBezTo>
                  <a:pt x="16118" y="10259"/>
                  <a:pt x="15887" y="10175"/>
                  <a:pt x="15889" y="10098"/>
                </a:cubicBezTo>
                <a:cubicBezTo>
                  <a:pt x="15890" y="10069"/>
                  <a:pt x="16071" y="9973"/>
                  <a:pt x="16292" y="9884"/>
                </a:cubicBezTo>
                <a:cubicBezTo>
                  <a:pt x="16513" y="9796"/>
                  <a:pt x="16811" y="9653"/>
                  <a:pt x="16958" y="9568"/>
                </a:cubicBezTo>
                <a:cubicBezTo>
                  <a:pt x="17126" y="9470"/>
                  <a:pt x="17211" y="9437"/>
                  <a:pt x="17308" y="9443"/>
                </a:cubicBezTo>
                <a:close/>
              </a:path>
            </a:pathLst>
          </a:custGeom>
          <a:effectLst>
            <a:outerShdw blurRad="355600" rotWithShape="0">
              <a:srgbClr val="000000">
                <a:alpha val="75000"/>
              </a:srgbClr>
            </a:outerShdw>
          </a:effectLst>
        </p:spPr>
      </p:pic>
      <p:sp>
        <p:nvSpPr>
          <p:cNvPr id="138" name="Fysisk sikkerhed"/>
          <p:cNvSpPr txBox="1">
            <a:spLocks noGrp="1"/>
          </p:cNvSpPr>
          <p:nvPr>
            <p:ph type="title"/>
          </p:nvPr>
        </p:nvSpPr>
        <p:spPr>
          <a:prstGeom prst="rect">
            <a:avLst/>
          </a:prstGeom>
        </p:spPr>
        <p:txBody>
          <a:bodyPr/>
          <a:lstStyle/>
          <a:p>
            <a:r>
              <a:t>Fysisk sikkerhed</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Opgave"/>
          <p:cNvSpPr txBox="1">
            <a:spLocks noGrp="1"/>
          </p:cNvSpPr>
          <p:nvPr>
            <p:ph type="title"/>
          </p:nvPr>
        </p:nvSpPr>
        <p:spPr>
          <a:prstGeom prst="rect">
            <a:avLst/>
          </a:prstGeom>
        </p:spPr>
        <p:txBody>
          <a:bodyPr/>
          <a:lstStyle/>
          <a:p>
            <a:r>
              <a:t>Opgave</a:t>
            </a:r>
          </a:p>
        </p:txBody>
      </p:sp>
      <p:sp>
        <p:nvSpPr>
          <p:cNvPr id="141" name="Hvad skal en virksomhed overveje i forbindelse med etableringen af et nyt it data system?"/>
          <p:cNvSpPr txBox="1">
            <a:spLocks noGrp="1"/>
          </p:cNvSpPr>
          <p:nvPr>
            <p:ph type="body" idx="1"/>
          </p:nvPr>
        </p:nvSpPr>
        <p:spPr>
          <a:prstGeom prst="rect">
            <a:avLst/>
          </a:prstGeom>
        </p:spPr>
        <p:txBody>
          <a:bodyPr/>
          <a:lstStyle/>
          <a:p>
            <a:r>
              <a:rPr dirty="0"/>
              <a:t>I din </a:t>
            </a:r>
            <a:r>
              <a:rPr dirty="0" err="1"/>
              <a:t>virksomhed</a:t>
            </a:r>
            <a:r>
              <a:rPr dirty="0"/>
              <a:t> </a:t>
            </a:r>
            <a:r>
              <a:rPr dirty="0" err="1"/>
              <a:t>har</a:t>
            </a:r>
            <a:r>
              <a:rPr dirty="0"/>
              <a:t> </a:t>
            </a:r>
            <a:r>
              <a:rPr lang="da-DK" dirty="0" smtClean="0"/>
              <a:t>I</a:t>
            </a:r>
            <a:r>
              <a:rPr dirty="0" smtClean="0"/>
              <a:t> </a:t>
            </a:r>
            <a:r>
              <a:rPr dirty="0" err="1"/>
              <a:t>fået</a:t>
            </a:r>
            <a:r>
              <a:rPr dirty="0"/>
              <a:t> </a:t>
            </a:r>
            <a:r>
              <a:rPr dirty="0" err="1"/>
              <a:t>nyt</a:t>
            </a:r>
            <a:r>
              <a:rPr dirty="0"/>
              <a:t> </a:t>
            </a:r>
            <a:r>
              <a:rPr dirty="0" smtClean="0"/>
              <a:t>it</a:t>
            </a:r>
            <a:r>
              <a:rPr lang="da-DK" dirty="0" smtClean="0"/>
              <a:t>-</a:t>
            </a:r>
            <a:r>
              <a:rPr dirty="0" err="1" smtClean="0"/>
              <a:t>udstyr</a:t>
            </a:r>
            <a:r>
              <a:rPr dirty="0"/>
              <a:t>. I den </a:t>
            </a:r>
            <a:r>
              <a:rPr dirty="0" err="1"/>
              <a:t>forbindelse</a:t>
            </a:r>
            <a:r>
              <a:rPr dirty="0"/>
              <a:t> </a:t>
            </a:r>
            <a:r>
              <a:rPr dirty="0" err="1"/>
              <a:t>er</a:t>
            </a:r>
            <a:r>
              <a:rPr dirty="0"/>
              <a:t> </a:t>
            </a:r>
            <a:r>
              <a:rPr lang="da-DK" dirty="0" smtClean="0"/>
              <a:t>I</a:t>
            </a:r>
            <a:r>
              <a:rPr dirty="0" smtClean="0"/>
              <a:t> </a:t>
            </a:r>
            <a:r>
              <a:rPr dirty="0" err="1"/>
              <a:t>blevet</a:t>
            </a:r>
            <a:r>
              <a:rPr dirty="0"/>
              <a:t> </a:t>
            </a:r>
            <a:r>
              <a:rPr dirty="0" err="1" smtClean="0"/>
              <a:t>opmærksom</a:t>
            </a:r>
            <a:r>
              <a:rPr lang="da-DK" dirty="0" err="1" smtClean="0"/>
              <a:t>me</a:t>
            </a:r>
            <a:r>
              <a:rPr dirty="0" smtClean="0"/>
              <a:t> </a:t>
            </a:r>
            <a:r>
              <a:rPr dirty="0" err="1"/>
              <a:t>på</a:t>
            </a:r>
            <a:r>
              <a:rPr dirty="0"/>
              <a:t> it </a:t>
            </a:r>
            <a:r>
              <a:rPr dirty="0" err="1"/>
              <a:t>sikkerhed</a:t>
            </a:r>
            <a:r>
              <a:rPr dirty="0"/>
              <a:t> </a:t>
            </a:r>
            <a:r>
              <a:rPr dirty="0" err="1"/>
              <a:t>og</a:t>
            </a:r>
            <a:r>
              <a:rPr dirty="0"/>
              <a:t> du </a:t>
            </a:r>
            <a:r>
              <a:rPr dirty="0" err="1"/>
              <a:t>er</a:t>
            </a:r>
            <a:r>
              <a:rPr dirty="0"/>
              <a:t> </a:t>
            </a:r>
            <a:r>
              <a:rPr dirty="0" err="1"/>
              <a:t>blevet</a:t>
            </a:r>
            <a:r>
              <a:rPr dirty="0"/>
              <a:t> </a:t>
            </a:r>
            <a:r>
              <a:rPr dirty="0" err="1"/>
              <a:t>bedt</a:t>
            </a:r>
            <a:r>
              <a:rPr dirty="0"/>
              <a:t> </a:t>
            </a:r>
            <a:r>
              <a:rPr dirty="0" err="1" smtClean="0"/>
              <a:t>om</a:t>
            </a:r>
            <a:r>
              <a:rPr dirty="0" smtClean="0"/>
              <a:t> </a:t>
            </a:r>
            <a:r>
              <a:rPr dirty="0"/>
              <a:t>at </a:t>
            </a:r>
            <a:r>
              <a:rPr dirty="0" err="1"/>
              <a:t>komme</a:t>
            </a:r>
            <a:r>
              <a:rPr dirty="0"/>
              <a:t> med input </a:t>
            </a:r>
            <a:r>
              <a:rPr dirty="0" err="1" smtClean="0"/>
              <a:t>til</a:t>
            </a:r>
            <a:r>
              <a:rPr lang="da-DK" dirty="0" smtClean="0"/>
              <a:t>,</a:t>
            </a:r>
            <a:r>
              <a:rPr dirty="0" smtClean="0"/>
              <a:t> </a:t>
            </a:r>
            <a:r>
              <a:rPr dirty="0" err="1"/>
              <a:t>hvad</a:t>
            </a:r>
            <a:r>
              <a:rPr dirty="0"/>
              <a:t> </a:t>
            </a:r>
            <a:r>
              <a:rPr lang="da-DK" dirty="0" smtClean="0"/>
              <a:t>I</a:t>
            </a:r>
            <a:r>
              <a:rPr dirty="0" smtClean="0"/>
              <a:t> </a:t>
            </a:r>
            <a:r>
              <a:rPr dirty="0" err="1"/>
              <a:t>skal</a:t>
            </a:r>
            <a:r>
              <a:rPr dirty="0"/>
              <a:t> </a:t>
            </a:r>
            <a:r>
              <a:rPr dirty="0" err="1"/>
              <a:t>være</a:t>
            </a:r>
            <a:r>
              <a:rPr dirty="0"/>
              <a:t> </a:t>
            </a:r>
            <a:r>
              <a:rPr dirty="0" err="1"/>
              <a:t>opmærksomme</a:t>
            </a:r>
            <a:r>
              <a:rPr dirty="0"/>
              <a:t> </a:t>
            </a:r>
            <a:r>
              <a:rPr dirty="0" err="1"/>
              <a:t>på</a:t>
            </a:r>
            <a:r>
              <a:rPr dirty="0"/>
              <a:t> i </a:t>
            </a:r>
            <a:r>
              <a:rPr dirty="0" err="1"/>
              <a:t>forhold</a:t>
            </a:r>
            <a:r>
              <a:rPr dirty="0"/>
              <a:t> </a:t>
            </a:r>
            <a:r>
              <a:rPr dirty="0" err="1"/>
              <a:t>til</a:t>
            </a:r>
            <a:r>
              <a:rPr dirty="0"/>
              <a:t> </a:t>
            </a:r>
            <a:r>
              <a:rPr dirty="0" err="1"/>
              <a:t>fysisk</a:t>
            </a:r>
            <a:r>
              <a:rPr dirty="0"/>
              <a:t> </a:t>
            </a:r>
            <a:r>
              <a:rPr dirty="0" err="1"/>
              <a:t>sikkerhed</a:t>
            </a:r>
            <a:r>
              <a:rPr dirty="0"/>
              <a:t>.</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Logisk sikkerhed"/>
          <p:cNvSpPr txBox="1">
            <a:spLocks noGrp="1"/>
          </p:cNvSpPr>
          <p:nvPr>
            <p:ph type="ctrTitle"/>
          </p:nvPr>
        </p:nvSpPr>
        <p:spPr>
          <a:prstGeom prst="rect">
            <a:avLst/>
          </a:prstGeom>
        </p:spPr>
        <p:txBody>
          <a:bodyPr/>
          <a:lstStyle/>
          <a:p>
            <a:r>
              <a:t>Logisk sikkerhed</a:t>
            </a:r>
          </a:p>
        </p:txBody>
      </p:sp>
    </p:spTree>
  </p:cSld>
  <p:clrMapOvr>
    <a:masterClrMapping/>
  </p:clrMapOvr>
  <p:transition spd="med"/>
</p:sld>
</file>

<file path=ppt/theme/theme1.xml><?xml version="1.0" encoding="utf-8"?>
<a:theme xmlns:a="http://schemas.openxmlformats.org/drawingml/2006/main" name="Black">
  <a:themeElements>
    <a:clrScheme name="Black">
      <a:dk1>
        <a:srgbClr val="000000"/>
      </a:dk1>
      <a:lt1>
        <a:srgbClr val="000000"/>
      </a:lt1>
      <a:dk2>
        <a:srgbClr val="A7A7A7"/>
      </a:dk2>
      <a:lt2>
        <a:srgbClr val="535353"/>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a:ea typeface="Helvetica"/>
        <a:cs typeface="Helvetica"/>
      </a:majorFont>
      <a:minorFont>
        <a:latin typeface="Helvetica Neue"/>
        <a:ea typeface="Helvetica Neue"/>
        <a:cs typeface="Helvetica Neue"/>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A7A7A7"/>
      </a:dk2>
      <a:lt2>
        <a:srgbClr val="535353"/>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a:ea typeface="Helvetica"/>
        <a:cs typeface="Helvetica"/>
      </a:majorFont>
      <a:minorFont>
        <a:latin typeface="Helvetica Neue"/>
        <a:ea typeface="Helvetica Neue"/>
        <a:cs typeface="Helvetica Neue"/>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87</TotalTime>
  <Words>456</Words>
  <Application>Microsoft Office PowerPoint</Application>
  <PresentationFormat>Brugerdefineret</PresentationFormat>
  <Paragraphs>54</Paragraphs>
  <Slides>18</Slides>
  <Notes>0</Notes>
  <HiddenSlides>0</HiddenSlides>
  <MMClips>0</MMClips>
  <ScaleCrop>false</ScaleCrop>
  <HeadingPairs>
    <vt:vector size="4" baseType="variant">
      <vt:variant>
        <vt:lpstr>Tema</vt:lpstr>
      </vt:variant>
      <vt:variant>
        <vt:i4>1</vt:i4>
      </vt:variant>
      <vt:variant>
        <vt:lpstr>Diastitler</vt:lpstr>
      </vt:variant>
      <vt:variant>
        <vt:i4>18</vt:i4>
      </vt:variant>
    </vt:vector>
  </HeadingPairs>
  <TitlesOfParts>
    <vt:vector size="19" baseType="lpstr">
      <vt:lpstr>Black</vt:lpstr>
      <vt:lpstr>Sikkerhedskopiering</vt:lpstr>
      <vt:lpstr>Sikkerhedskopiering</vt:lpstr>
      <vt:lpstr>Sikkerhedskopiering</vt:lpstr>
      <vt:lpstr>Opgave</vt:lpstr>
      <vt:lpstr>Fysisk sikkerhed</vt:lpstr>
      <vt:lpstr>Fysisk sikkerhed</vt:lpstr>
      <vt:lpstr>Fysisk sikkerhed</vt:lpstr>
      <vt:lpstr>Opgave</vt:lpstr>
      <vt:lpstr>Logisk sikkerhed</vt:lpstr>
      <vt:lpstr>Logisk sikkerhed</vt:lpstr>
      <vt:lpstr>Logisk sikkerhed</vt:lpstr>
      <vt:lpstr>Opgave</vt:lpstr>
      <vt:lpstr>Antivirus</vt:lpstr>
      <vt:lpstr>Antivirus</vt:lpstr>
      <vt:lpstr>Antivirus</vt:lpstr>
      <vt:lpstr>Antivirus</vt:lpstr>
      <vt:lpstr>Opgave</vt:lpstr>
      <vt:lpstr>Evaluering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Sikkerhedskopiering</dc:title>
  <cp:lastModifiedBy>Pia Zeidler</cp:lastModifiedBy>
  <cp:revision>7</cp:revision>
  <dcterms:modified xsi:type="dcterms:W3CDTF">2019-06-14T10:25:51Z</dcterms:modified>
</cp:coreProperties>
</file>