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70" autoAdjust="0"/>
  </p:normalViewPr>
  <p:slideViewPr>
    <p:cSldViewPr snapToGrid="0" snapToObjects="1" showGuides="1">
      <p:cViewPr>
        <p:scale>
          <a:sx n="64" d="100"/>
          <a:sy n="64" d="100"/>
        </p:scale>
        <p:origin x="-145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021E1-E026-A44B-88E2-13D936D1216C}" type="datetimeFigureOut">
              <a:rPr lang="en-US" smtClean="0"/>
              <a:t>5/29/2019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0D28F-0C27-AC49-B65E-345EAC251993}" type="slidenum">
              <a:rPr lang="en-US" smtClean="0"/>
              <a:t>‹nr.›</a:t>
            </a:fld>
            <a:endParaRPr lang="en-US"/>
          </a:p>
        </p:txBody>
      </p:sp>
    </p:spTree>
    <p:extLst>
      <p:ext uri="{BB962C8B-B14F-4D97-AF65-F5344CB8AC3E}">
        <p14:creationId xmlns:p14="http://schemas.microsoft.com/office/powerpoint/2010/main" val="2354227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E40D28F-0C27-AC49-B65E-345EAC251993}" type="slidenum">
              <a:rPr lang="en-US" smtClean="0"/>
              <a:t>1</a:t>
            </a:fld>
            <a:endParaRPr lang="en-US"/>
          </a:p>
        </p:txBody>
      </p:sp>
    </p:spTree>
    <p:extLst>
      <p:ext uri="{BB962C8B-B14F-4D97-AF65-F5344CB8AC3E}">
        <p14:creationId xmlns:p14="http://schemas.microsoft.com/office/powerpoint/2010/main" val="155917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Hvad er vigtigt, når man arbejder med lysdesign?</a:t>
            </a:r>
          </a:p>
          <a:p>
            <a:pPr marL="0" marR="0" indent="0" algn="l" defTabSz="457200" rtl="0" eaLnBrk="1" fontAlgn="auto" latinLnBrk="0" hangingPunct="1">
              <a:lnSpc>
                <a:spcPct val="100000"/>
              </a:lnSpc>
              <a:spcBef>
                <a:spcPts val="0"/>
              </a:spcBef>
              <a:spcAft>
                <a:spcPts val="0"/>
              </a:spcAft>
              <a:buClrTx/>
              <a:buSzTx/>
              <a:buFontTx/>
              <a:buNone/>
              <a:tabLst/>
              <a:defRPr/>
            </a:pPr>
            <a:r>
              <a:rPr lang="da-DK" sz="1200" baseline="0" dirty="0" smtClean="0"/>
              <a:t>(</a:t>
            </a:r>
            <a:r>
              <a:rPr lang="da-DK" sz="1200" dirty="0" smtClean="0"/>
              <a:t>Fotokilde:</a:t>
            </a:r>
            <a:r>
              <a:rPr lang="da-DK" sz="1200" baseline="0" dirty="0" smtClean="0"/>
              <a:t> Louis Poulsen)</a:t>
            </a:r>
          </a:p>
          <a:p>
            <a:endParaRPr lang="da-DK" b="1"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smtClean="0"/>
              <a:t>Reklame for PH lampen</a:t>
            </a:r>
            <a:r>
              <a:rPr lang="da-DK" sz="1200" baseline="0" dirty="0" smtClean="0"/>
              <a:t> (1939)  - ‘….den (lampen) giver et mildt </a:t>
            </a:r>
            <a:r>
              <a:rPr lang="da-DK" sz="1200" baseline="0" dirty="0" err="1" smtClean="0"/>
              <a:t>duschbad</a:t>
            </a:r>
            <a:r>
              <a:rPr lang="da-DK" sz="1200" baseline="0" dirty="0" smtClean="0"/>
              <a:t> af Lys.’ Læg mærke til argumentet om den forkortede studietid, og en god eksamen!</a:t>
            </a:r>
            <a:endParaRPr lang="da-DK" sz="1200" dirty="0" smtClean="0"/>
          </a:p>
          <a:p>
            <a:pPr marL="171450" indent="-171450">
              <a:buFont typeface="Arial" panose="020B0604020202020204" pitchFamily="34" charset="0"/>
              <a:buChar char="•"/>
            </a:pPr>
            <a:r>
              <a:rPr lang="da-DK" sz="1200" dirty="0" smtClean="0"/>
              <a:t>Funktionen – hvad skal lampen oplyse? Et lille område – fx et spisebord eller et helt rum?</a:t>
            </a:r>
          </a:p>
          <a:p>
            <a:pPr marL="171450" indent="-171450">
              <a:buFont typeface="Arial" panose="020B0604020202020204" pitchFamily="34" charset="0"/>
              <a:buChar char="•"/>
            </a:pPr>
            <a:r>
              <a:rPr lang="da-DK" sz="1200" dirty="0" smtClean="0"/>
              <a:t>Skal den hænge, stå, ligger eller …?</a:t>
            </a:r>
          </a:p>
          <a:p>
            <a:pPr marL="171450" indent="-171450">
              <a:buFont typeface="Arial" panose="020B0604020202020204" pitchFamily="34" charset="0"/>
              <a:buChar char="•"/>
            </a:pPr>
            <a:r>
              <a:rPr lang="da-DK" sz="1200" dirty="0" smtClean="0"/>
              <a:t>Lys som stemningsskaber – koldt og varmt lys</a:t>
            </a:r>
          </a:p>
          <a:p>
            <a:pPr marL="0" indent="0">
              <a:buFont typeface="Arial" panose="020B0604020202020204" pitchFamily="34" charset="0"/>
              <a:buNone/>
            </a:pPr>
            <a:endParaRPr lang="da-DK" sz="1200" dirty="0" smtClean="0"/>
          </a:p>
          <a:p>
            <a:pPr marL="171450" indent="-171450">
              <a:buFont typeface="Arial" panose="020B0604020202020204" pitchFamily="34" charset="0"/>
              <a:buChar char="•"/>
            </a:pP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10</a:t>
            </a:fld>
            <a:endParaRPr lang="en-US"/>
          </a:p>
        </p:txBody>
      </p:sp>
    </p:spTree>
    <p:extLst>
      <p:ext uri="{BB962C8B-B14F-4D97-AF65-F5344CB8AC3E}">
        <p14:creationId xmlns:p14="http://schemas.microsoft.com/office/powerpoint/2010/main" val="341364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Stemningsfuld belysning</a:t>
            </a:r>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(Fotokilde:</a:t>
            </a:r>
            <a:r>
              <a:rPr lang="da-DK" baseline="0" dirty="0" smtClean="0"/>
              <a:t> Louis Poulsen)</a:t>
            </a:r>
            <a:endParaRPr lang="da-DK" dirty="0" smtClean="0"/>
          </a:p>
          <a:p>
            <a:endParaRPr lang="da-DK" dirty="0" smtClean="0"/>
          </a:p>
          <a:p>
            <a:r>
              <a:rPr lang="da-DK" dirty="0" smtClean="0"/>
              <a:t>Stikord:</a:t>
            </a:r>
          </a:p>
          <a:p>
            <a:pPr marL="171450" indent="-171450">
              <a:buFont typeface="Arial" panose="020B0604020202020204" pitchFamily="34" charset="0"/>
              <a:buChar char="•"/>
            </a:pPr>
            <a:r>
              <a:rPr lang="da-DK" dirty="0" smtClean="0"/>
              <a:t>Hotelværelse,</a:t>
            </a:r>
            <a:r>
              <a:rPr lang="da-DK" baseline="0" dirty="0" smtClean="0"/>
              <a:t> Japan</a:t>
            </a:r>
            <a:endParaRPr lang="da-DK" dirty="0" smtClean="0"/>
          </a:p>
          <a:p>
            <a:pPr marL="171450" indent="-171450">
              <a:buFont typeface="Arial" panose="020B0604020202020204" pitchFamily="34" charset="0"/>
              <a:buChar char="•"/>
            </a:pPr>
            <a:r>
              <a:rPr lang="da-DK" dirty="0" smtClean="0"/>
              <a:t>Indirekte</a:t>
            </a:r>
            <a:r>
              <a:rPr lang="da-DK" baseline="0" dirty="0" smtClean="0"/>
              <a:t> belysning</a:t>
            </a:r>
          </a:p>
          <a:p>
            <a:pPr marL="171450" indent="-171450">
              <a:buFont typeface="Arial" panose="020B0604020202020204" pitchFamily="34" charset="0"/>
              <a:buChar char="•"/>
            </a:pPr>
            <a:r>
              <a:rPr lang="da-DK" baseline="0" dirty="0" smtClean="0"/>
              <a:t>Loftslampe</a:t>
            </a:r>
          </a:p>
          <a:p>
            <a:pPr marL="171450" indent="-171450">
              <a:buFont typeface="Arial" panose="020B0604020202020204" pitchFamily="34" charset="0"/>
              <a:buChar char="•"/>
            </a:pPr>
            <a:r>
              <a:rPr lang="da-DK" baseline="0" dirty="0" smtClean="0"/>
              <a:t>Væglamper</a:t>
            </a: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11</a:t>
            </a:fld>
            <a:endParaRPr lang="en-US"/>
          </a:p>
        </p:txBody>
      </p:sp>
    </p:spTree>
    <p:extLst>
      <p:ext uri="{BB962C8B-B14F-4D97-AF65-F5344CB8AC3E}">
        <p14:creationId xmlns:p14="http://schemas.microsoft.com/office/powerpoint/2010/main" val="29638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Funktionel belysning</a:t>
            </a:r>
          </a:p>
          <a:p>
            <a:pPr marL="0" marR="0" indent="0" algn="l" defTabSz="457200" rtl="0" eaLnBrk="1" fontAlgn="auto" latinLnBrk="0" hangingPunct="1">
              <a:lnSpc>
                <a:spcPct val="100000"/>
              </a:lnSpc>
              <a:spcBef>
                <a:spcPts val="0"/>
              </a:spcBef>
              <a:spcAft>
                <a:spcPts val="0"/>
              </a:spcAft>
              <a:buClrTx/>
              <a:buSzTx/>
              <a:buFontTx/>
              <a:buNone/>
              <a:tabLst/>
              <a:defRPr/>
            </a:pPr>
            <a:r>
              <a:rPr lang="da-DK" b="0" dirty="0" smtClean="0"/>
              <a:t>(Fotokilde: Louis Poulsen)</a:t>
            </a:r>
          </a:p>
          <a:p>
            <a:endParaRPr lang="da-DK" b="0" dirty="0" smtClean="0"/>
          </a:p>
          <a:p>
            <a:r>
              <a:rPr lang="da-DK" b="0" dirty="0" smtClean="0"/>
              <a:t>Stikord:</a:t>
            </a:r>
          </a:p>
          <a:p>
            <a:pPr marL="171450" indent="-171450">
              <a:buFont typeface="Arial" panose="020B0604020202020204" pitchFamily="34" charset="0"/>
              <a:buChar char="•"/>
            </a:pPr>
            <a:r>
              <a:rPr lang="da-DK" b="0" dirty="0" smtClean="0"/>
              <a:t>Esbjerg Sygehus</a:t>
            </a:r>
          </a:p>
          <a:p>
            <a:pPr marL="171450" indent="-171450">
              <a:buFont typeface="Arial" panose="020B0604020202020204" pitchFamily="34" charset="0"/>
              <a:buChar char="•"/>
            </a:pPr>
            <a:r>
              <a:rPr lang="da-DK" b="0" dirty="0" smtClean="0"/>
              <a:t>Loftsbelysning</a:t>
            </a:r>
          </a:p>
          <a:p>
            <a:pPr marL="171450" indent="-171450">
              <a:buFont typeface="Arial" panose="020B0604020202020204" pitchFamily="34" charset="0"/>
              <a:buChar char="•"/>
            </a:pPr>
            <a:r>
              <a:rPr lang="da-DK" b="0" dirty="0" smtClean="0"/>
              <a:t>Koldt – ren funktion, ingen hygge-stemning</a:t>
            </a:r>
          </a:p>
          <a:p>
            <a:pPr marL="171450" indent="-171450">
              <a:buFont typeface="Arial" panose="020B0604020202020204" pitchFamily="34" charset="0"/>
              <a:buChar char="•"/>
            </a:pPr>
            <a:endParaRPr lang="da-DK" b="0" dirty="0" smtClean="0"/>
          </a:p>
        </p:txBody>
      </p:sp>
      <p:sp>
        <p:nvSpPr>
          <p:cNvPr id="4" name="Slide Number Placeholder 3"/>
          <p:cNvSpPr>
            <a:spLocks noGrp="1"/>
          </p:cNvSpPr>
          <p:nvPr>
            <p:ph type="sldNum" sz="quarter" idx="10"/>
          </p:nvPr>
        </p:nvSpPr>
        <p:spPr/>
        <p:txBody>
          <a:bodyPr/>
          <a:lstStyle/>
          <a:p>
            <a:fld id="{FE40D28F-0C27-AC49-B65E-345EAC251993}" type="slidenum">
              <a:rPr lang="en-US" smtClean="0"/>
              <a:t>12</a:t>
            </a:fld>
            <a:endParaRPr lang="en-US"/>
          </a:p>
        </p:txBody>
      </p:sp>
    </p:spTree>
    <p:extLst>
      <p:ext uri="{BB962C8B-B14F-4D97-AF65-F5344CB8AC3E}">
        <p14:creationId xmlns:p14="http://schemas.microsoft.com/office/powerpoint/2010/main" val="215767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Mere end en lampe…</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(Fotokilde: Louis Poulsen)</a:t>
            </a:r>
          </a:p>
          <a:p>
            <a:endParaRPr lang="da-DK" b="1" dirty="0" smtClean="0"/>
          </a:p>
          <a:p>
            <a:pPr marL="0" indent="0">
              <a:buFont typeface="Arial" panose="020B0604020202020204" pitchFamily="34" charset="0"/>
              <a:buNone/>
            </a:pPr>
            <a:r>
              <a:rPr lang="da-DK" dirty="0" smtClean="0"/>
              <a:t>Stikord:</a:t>
            </a:r>
          </a:p>
          <a:p>
            <a:pPr marL="171450" indent="-171450">
              <a:buFont typeface="Arial" panose="020B0604020202020204" pitchFamily="34" charset="0"/>
              <a:buChar char="•"/>
            </a:pPr>
            <a:r>
              <a:rPr lang="da-DK" dirty="0" smtClean="0"/>
              <a:t>Planet Hollywood, Las Vegas</a:t>
            </a:r>
          </a:p>
          <a:p>
            <a:pPr marL="171450" indent="-171450">
              <a:buFont typeface="Arial" panose="020B0604020202020204" pitchFamily="34" charset="0"/>
              <a:buChar char="•"/>
            </a:pPr>
            <a:r>
              <a:rPr lang="da-DK" dirty="0" smtClean="0"/>
              <a:t>Udendørs belysning</a:t>
            </a:r>
          </a:p>
          <a:p>
            <a:pPr marL="171450" indent="-171450">
              <a:buFont typeface="Arial" panose="020B0604020202020204" pitchFamily="34" charset="0"/>
              <a:buChar char="•"/>
            </a:pPr>
            <a:r>
              <a:rPr lang="da-DK" dirty="0" smtClean="0"/>
              <a:t>Fungerer</a:t>
            </a:r>
            <a:r>
              <a:rPr lang="da-DK" baseline="0" dirty="0" smtClean="0"/>
              <a:t> samtidigt  som reklamesøjle</a:t>
            </a:r>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13</a:t>
            </a:fld>
            <a:endParaRPr lang="en-US"/>
          </a:p>
        </p:txBody>
      </p:sp>
    </p:spTree>
    <p:extLst>
      <p:ext uri="{BB962C8B-B14F-4D97-AF65-F5344CB8AC3E}">
        <p14:creationId xmlns:p14="http://schemas.microsoft.com/office/powerpoint/2010/main" val="425133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Stemningsfyldt</a:t>
            </a:r>
            <a:r>
              <a:rPr lang="da-DK" b="1" baseline="0" dirty="0" smtClean="0"/>
              <a:t> og funktionelt</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(Fotokilde: Louis Poulsen)</a:t>
            </a:r>
            <a:endParaRPr lang="da-DK" dirty="0" smtClean="0"/>
          </a:p>
          <a:p>
            <a:endParaRPr lang="da-DK" b="1" baseline="0" dirty="0" smtClean="0"/>
          </a:p>
          <a:p>
            <a:r>
              <a:rPr lang="da-DK" baseline="0" dirty="0" smtClean="0"/>
              <a:t>Stikord:</a:t>
            </a:r>
          </a:p>
          <a:p>
            <a:pPr marL="171450" indent="-171450">
              <a:buFont typeface="Arial" panose="020B0604020202020204" pitchFamily="34" charset="0"/>
              <a:buChar char="•"/>
            </a:pPr>
            <a:r>
              <a:rPr lang="da-DK" baseline="0" dirty="0" smtClean="0"/>
              <a:t>Privat bolig, Japan</a:t>
            </a:r>
          </a:p>
          <a:p>
            <a:pPr marL="171450" indent="-171450">
              <a:buFont typeface="Arial" panose="020B0604020202020204" pitchFamily="34" charset="0"/>
              <a:buChar char="•"/>
            </a:pPr>
            <a:r>
              <a:rPr lang="da-DK" baseline="0" dirty="0" smtClean="0"/>
              <a:t>Funktionel belysning, der oplyser det nødvendige</a:t>
            </a:r>
          </a:p>
          <a:p>
            <a:pPr marL="171450" indent="-171450">
              <a:buFont typeface="Arial" panose="020B0604020202020204" pitchFamily="34" charset="0"/>
              <a:buChar char="•"/>
            </a:pPr>
            <a:r>
              <a:rPr lang="da-DK" baseline="0" dirty="0" smtClean="0"/>
              <a:t>Giver mulighed for at nyde udsigten/aftenmørket</a:t>
            </a:r>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14</a:t>
            </a:fld>
            <a:endParaRPr lang="en-US"/>
          </a:p>
        </p:txBody>
      </p:sp>
    </p:spTree>
    <p:extLst>
      <p:ext uri="{BB962C8B-B14F-4D97-AF65-F5344CB8AC3E}">
        <p14:creationId xmlns:p14="http://schemas.microsoft.com/office/powerpoint/2010/main" val="165783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Form og funktion I</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(fotokilde: Louis Poulsen)</a:t>
            </a:r>
          </a:p>
          <a:p>
            <a:endParaRPr lang="da-DK" b="1" dirty="0" smtClean="0"/>
          </a:p>
          <a:p>
            <a:r>
              <a:rPr lang="da-DK" dirty="0" smtClean="0"/>
              <a:t>Stikord:</a:t>
            </a:r>
          </a:p>
          <a:p>
            <a:pPr marL="171450" indent="-171450">
              <a:buFont typeface="Arial" panose="020B0604020202020204" pitchFamily="34" charset="0"/>
              <a:buChar char="•"/>
            </a:pPr>
            <a:r>
              <a:rPr lang="da-DK" dirty="0" smtClean="0"/>
              <a:t>Statsministeriet,</a:t>
            </a:r>
            <a:r>
              <a:rPr lang="da-DK" baseline="0" dirty="0" smtClean="0"/>
              <a:t> Danmark</a:t>
            </a:r>
          </a:p>
          <a:p>
            <a:pPr marL="171450" indent="-171450">
              <a:buFont typeface="Arial" panose="020B0604020202020204" pitchFamily="34" charset="0"/>
              <a:buChar char="•"/>
            </a:pPr>
            <a:r>
              <a:rPr lang="da-DK" baseline="0" dirty="0" smtClean="0"/>
              <a:t>Æstetisk</a:t>
            </a:r>
          </a:p>
          <a:p>
            <a:pPr marL="171450" indent="-171450">
              <a:buFont typeface="Arial" panose="020B0604020202020204" pitchFamily="34" charset="0"/>
              <a:buChar char="•"/>
            </a:pPr>
            <a:r>
              <a:rPr lang="da-DK" baseline="0" dirty="0" smtClean="0"/>
              <a:t>Et lys, der fylder hele rummet (ambient)</a:t>
            </a:r>
          </a:p>
          <a:p>
            <a:pPr marL="171450" indent="-171450">
              <a:buFont typeface="Arial" panose="020B0604020202020204" pitchFamily="34" charset="0"/>
              <a:buChar char="•"/>
            </a:pP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15</a:t>
            </a:fld>
            <a:endParaRPr lang="en-US"/>
          </a:p>
        </p:txBody>
      </p:sp>
    </p:spTree>
    <p:extLst>
      <p:ext uri="{BB962C8B-B14F-4D97-AF65-F5344CB8AC3E}">
        <p14:creationId xmlns:p14="http://schemas.microsoft.com/office/powerpoint/2010/main" val="251687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Form og funktion II</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(Fotokilde: Louis Poulsen)</a:t>
            </a:r>
            <a:endParaRPr lang="da-DK" dirty="0" smtClean="0"/>
          </a:p>
          <a:p>
            <a:endParaRPr lang="da-DK" b="1" dirty="0" smtClean="0"/>
          </a:p>
          <a:p>
            <a:r>
              <a:rPr lang="da-DK" dirty="0" smtClean="0"/>
              <a:t>Stikord:</a:t>
            </a:r>
          </a:p>
          <a:p>
            <a:pPr marL="171450" indent="-171450">
              <a:buFont typeface="Arial" panose="020B0604020202020204" pitchFamily="34" charset="0"/>
              <a:buChar char="•"/>
            </a:pPr>
            <a:r>
              <a:rPr lang="da-DK" dirty="0" smtClean="0"/>
              <a:t>Et privat hjem</a:t>
            </a:r>
          </a:p>
          <a:p>
            <a:pPr marL="171450" indent="-171450">
              <a:buFont typeface="Arial" panose="020B0604020202020204" pitchFamily="34" charset="0"/>
              <a:buChar char="•"/>
            </a:pPr>
            <a:r>
              <a:rPr lang="da-DK" dirty="0" smtClean="0"/>
              <a:t>Et</a:t>
            </a:r>
            <a:r>
              <a:rPr lang="da-DK" baseline="0" dirty="0" smtClean="0"/>
              <a:t> eksempel, de fleste kan referere til</a:t>
            </a:r>
          </a:p>
          <a:p>
            <a:pPr marL="171450" indent="-171450">
              <a:buFont typeface="Arial" panose="020B0604020202020204" pitchFamily="34" charset="0"/>
              <a:buChar char="•"/>
            </a:pPr>
            <a:r>
              <a:rPr lang="da-DK" baseline="0" dirty="0" smtClean="0"/>
              <a:t>Funktionel belysning</a:t>
            </a:r>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16</a:t>
            </a:fld>
            <a:endParaRPr lang="en-US"/>
          </a:p>
        </p:txBody>
      </p:sp>
    </p:spTree>
    <p:extLst>
      <p:ext uri="{BB962C8B-B14F-4D97-AF65-F5344CB8AC3E}">
        <p14:creationId xmlns:p14="http://schemas.microsoft.com/office/powerpoint/2010/main" val="1448792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b="1" dirty="0" smtClean="0"/>
              <a:t>Inspiration</a:t>
            </a:r>
            <a:r>
              <a:rPr lang="da-DK" b="1" baseline="0" dirty="0" smtClean="0"/>
              <a:t> til skitseringsopgaven</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smtClean="0"/>
              <a:t>(Fotokilde: Louis Poulsen)</a:t>
            </a:r>
            <a:endParaRPr lang="da-DK" smtClean="0"/>
          </a:p>
          <a:p>
            <a:pPr marL="0" indent="0">
              <a:buFont typeface="Arial" panose="020B0604020202020204" pitchFamily="34" charset="0"/>
              <a:buNone/>
            </a:pPr>
            <a:endParaRPr lang="da-DK" b="1" dirty="0" smtClean="0"/>
          </a:p>
          <a:p>
            <a:pPr marL="171450" indent="-171450">
              <a:buFont typeface="Arial" panose="020B0604020202020204" pitchFamily="34" charset="0"/>
              <a:buChar char="•"/>
            </a:pPr>
            <a:r>
              <a:rPr lang="da-DK" dirty="0" smtClean="0"/>
              <a:t>En</a:t>
            </a:r>
            <a:r>
              <a:rPr lang="da-DK" baseline="0" dirty="0" smtClean="0"/>
              <a:t> af PH’s allerførste skitser på den kendte PH5 lampe (1925)</a:t>
            </a:r>
          </a:p>
          <a:p>
            <a:pPr marL="171450" indent="-171450">
              <a:buFont typeface="Arial" panose="020B0604020202020204" pitchFamily="34" charset="0"/>
              <a:buChar char="•"/>
            </a:pPr>
            <a:r>
              <a:rPr lang="da-DK" baseline="0" dirty="0" smtClean="0"/>
              <a:t>Kan evt. fungere som inspiration til den efterfølgende skitseringsopgave – som et eksempel på, at man langt fra behøver at tegne ‘pænt’ og præcist for at vise sine idéer.</a:t>
            </a: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17</a:t>
            </a:fld>
            <a:endParaRPr lang="en-US"/>
          </a:p>
        </p:txBody>
      </p:sp>
    </p:spTree>
    <p:extLst>
      <p:ext uri="{BB962C8B-B14F-4D97-AF65-F5344CB8AC3E}">
        <p14:creationId xmlns:p14="http://schemas.microsoft.com/office/powerpoint/2010/main" val="85025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2</a:t>
            </a:fld>
            <a:endParaRPr lang="en-US"/>
          </a:p>
        </p:txBody>
      </p:sp>
    </p:spTree>
    <p:extLst>
      <p:ext uri="{BB962C8B-B14F-4D97-AF65-F5344CB8AC3E}">
        <p14:creationId xmlns:p14="http://schemas.microsoft.com/office/powerpoint/2010/main" val="61621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Hvad er en lyskilde?</a:t>
            </a:r>
          </a:p>
          <a:p>
            <a:endParaRPr lang="da-DK" dirty="0" smtClean="0"/>
          </a:p>
          <a:p>
            <a:r>
              <a:rPr lang="da-DK" dirty="0" smtClean="0"/>
              <a:t>Formål: Sikre, at alle eleverne er med på emnet og begreberne</a:t>
            </a:r>
          </a:p>
          <a:p>
            <a:pPr rtl="0"/>
            <a:r>
              <a:rPr lang="da-DK" dirty="0" smtClean="0"/>
              <a:t>Ordbogen: </a:t>
            </a:r>
            <a:r>
              <a:rPr lang="da-DK" i="1" dirty="0" smtClean="0"/>
              <a:t>N</a:t>
            </a:r>
            <a:r>
              <a:rPr lang="da-DK" sz="1200" b="0" i="1" kern="1200" dirty="0" smtClean="0">
                <a:solidFill>
                  <a:schemeClr val="tx1"/>
                </a:solidFill>
                <a:effectLst/>
                <a:latin typeface="+mn-lt"/>
                <a:ea typeface="+mn-ea"/>
                <a:cs typeface="+mn-cs"/>
              </a:rPr>
              <a:t>aturlig eller menneskeskabt genstand som udsender lys fx Solen, et stearinlys eller en elektrisk pære </a:t>
            </a:r>
            <a:endParaRPr lang="da-DK" dirty="0" smtClean="0"/>
          </a:p>
          <a:p>
            <a:endParaRPr lang="da-DK" dirty="0" smtClean="0"/>
          </a:p>
          <a:p>
            <a:r>
              <a:rPr lang="da-DK" dirty="0" smtClean="0"/>
              <a:t>Spørgsmål:</a:t>
            </a:r>
          </a:p>
          <a:p>
            <a:pPr marL="171450" indent="-171450">
              <a:buFont typeface="Arial" panose="020B0604020202020204" pitchFamily="34" charset="0"/>
              <a:buChar char="•"/>
            </a:pPr>
            <a:r>
              <a:rPr lang="da-DK" dirty="0" smtClean="0"/>
              <a:t>Hvad er en lyskilde?</a:t>
            </a:r>
          </a:p>
          <a:p>
            <a:pPr marL="171450" indent="-171450">
              <a:buFont typeface="Arial" panose="020B0604020202020204" pitchFamily="34" charset="0"/>
              <a:buChar char="•"/>
            </a:pPr>
            <a:r>
              <a:rPr lang="da-DK" dirty="0" smtClean="0"/>
              <a:t>Er</a:t>
            </a:r>
            <a:r>
              <a:rPr lang="da-DK" baseline="0" dirty="0" smtClean="0"/>
              <a:t> der lyskilder her i rummet? Hvilke typer? (fortæl om dagslys og kunstig belysning)</a:t>
            </a:r>
          </a:p>
          <a:p>
            <a:pPr marL="171450" indent="-171450">
              <a:buFont typeface="Arial" panose="020B0604020202020204" pitchFamily="34" charset="0"/>
              <a:buChar char="•"/>
            </a:pPr>
            <a:r>
              <a:rPr lang="da-DK" baseline="0" dirty="0" smtClean="0"/>
              <a:t>Hvad er den største lyskilde, der findes? (Svar: solen)</a:t>
            </a:r>
          </a:p>
          <a:p>
            <a:pPr marL="171450" indent="-171450">
              <a:buFont typeface="Arial" panose="020B0604020202020204" pitchFamily="34" charset="0"/>
              <a:buChar char="•"/>
            </a:pPr>
            <a:r>
              <a:rPr lang="da-DK" b="1" baseline="0" dirty="0" smtClean="0"/>
              <a:t>En lampe </a:t>
            </a:r>
            <a:r>
              <a:rPr lang="da-DK" baseline="0" dirty="0" smtClean="0"/>
              <a:t>er en skal/en bærer af lyskilden. En lampes funktion er at holde/bære og evt. bearbejde lyskilden. Det kan gøres på rigtig mange måder – både praktisk, funktionelt og æstetisk.</a:t>
            </a: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3</a:t>
            </a:fld>
            <a:endParaRPr lang="en-US"/>
          </a:p>
        </p:txBody>
      </p:sp>
    </p:spTree>
    <p:extLst>
      <p:ext uri="{BB962C8B-B14F-4D97-AF65-F5344CB8AC3E}">
        <p14:creationId xmlns:p14="http://schemas.microsoft.com/office/powerpoint/2010/main" val="179174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Kender I denne lampe?</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a:t>
            </a:r>
            <a:r>
              <a:rPr lang="da-DK" dirty="0" smtClean="0"/>
              <a:t>Fotokilde:</a:t>
            </a:r>
            <a:r>
              <a:rPr lang="da-DK" baseline="0" dirty="0" smtClean="0"/>
              <a:t> Louis Poulsen)</a:t>
            </a:r>
          </a:p>
          <a:p>
            <a:endParaRPr lang="da-DK" baseline="0" dirty="0" smtClean="0"/>
          </a:p>
          <a:p>
            <a:r>
              <a:rPr lang="da-DK" baseline="0" dirty="0" smtClean="0"/>
              <a:t>Spørgsmål: </a:t>
            </a:r>
          </a:p>
          <a:p>
            <a:pPr marL="171450" indent="-171450">
              <a:buFont typeface="Arial" panose="020B0604020202020204" pitchFamily="34" charset="0"/>
              <a:buChar char="•"/>
            </a:pPr>
            <a:r>
              <a:rPr lang="da-DK" baseline="0" dirty="0" smtClean="0"/>
              <a:t>Kender I denne lampe? </a:t>
            </a:r>
          </a:p>
          <a:p>
            <a:pPr marL="171450" indent="-171450">
              <a:buFont typeface="Arial" panose="020B0604020202020204" pitchFamily="34" charset="0"/>
              <a:buChar char="•"/>
            </a:pPr>
            <a:r>
              <a:rPr lang="da-DK" baseline="0" dirty="0" smtClean="0"/>
              <a:t>Er den moderne eller gammeldags i sit design? </a:t>
            </a:r>
          </a:p>
          <a:p>
            <a:pPr marL="171450" indent="-171450">
              <a:buFont typeface="Arial" panose="020B0604020202020204" pitchFamily="34" charset="0"/>
              <a:buChar char="•"/>
            </a:pPr>
            <a:r>
              <a:rPr lang="da-DK" baseline="0" dirty="0" smtClean="0"/>
              <a:t>Hvilket årstal tror I, den er designet? (Svar:1958 – bestillingsopgave til Langeliniepavillonen i København)</a:t>
            </a:r>
          </a:p>
          <a:p>
            <a:pPr marL="171450" indent="-171450">
              <a:buFont typeface="Arial" panose="020B0604020202020204" pitchFamily="34" charset="0"/>
              <a:buChar char="•"/>
            </a:pPr>
            <a:r>
              <a:rPr lang="da-DK" baseline="0" dirty="0" smtClean="0"/>
              <a:t>Den betragtes som et dansk designikon – hvorfor tror I?</a:t>
            </a:r>
          </a:p>
          <a:p>
            <a:endParaRPr lang="da-DK" dirty="0" smtClean="0"/>
          </a:p>
          <a:p>
            <a:r>
              <a:rPr lang="da-DK" b="1" dirty="0" smtClean="0"/>
              <a:t>Designikon ifølge Lars Dybdahl</a:t>
            </a:r>
            <a:r>
              <a:rPr lang="da-DK" dirty="0" smtClean="0"/>
              <a:t>, designforsker Designmuseum Danmark</a:t>
            </a:r>
          </a:p>
          <a:p>
            <a:r>
              <a:rPr lang="da-DK" dirty="0" smtClean="0"/>
              <a:t>‘Et dansk designikon har et langtidsholdbart liv og en varig effekt. Det er en attitudestærk genstand, som er kendt af talrige danskere gennem flere generationer, og man kan finde det i både vores privatliv og i det offentlige. Når en genstand er blevet til et designikon, er det, fordi det har en funktionalitet, samtidig med, at det vækker associationer og betydninger. Alle objekter har en funktionel og en betydningsrig side. Når vi taler om designikoner, står den betydningsrige side meget stærkt, da det er et objekt, vi alle kender og knytter følelser til. Et designikon er, når et bestemt produkt bliver en symbolsk repræsentant for den type, det er.’</a:t>
            </a:r>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4</a:t>
            </a:fld>
            <a:endParaRPr lang="en-US"/>
          </a:p>
        </p:txBody>
      </p:sp>
    </p:spTree>
    <p:extLst>
      <p:ext uri="{BB962C8B-B14F-4D97-AF65-F5344CB8AC3E}">
        <p14:creationId xmlns:p14="http://schemas.microsoft.com/office/powerpoint/2010/main" val="41438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Manden bag PH lampen</a:t>
            </a: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a:t>
            </a:r>
            <a:r>
              <a:rPr lang="da-DK" dirty="0" smtClean="0"/>
              <a:t>Fotokilde:</a:t>
            </a:r>
            <a:r>
              <a:rPr lang="da-DK" baseline="0" dirty="0" smtClean="0"/>
              <a:t> Louis Poulsen)</a:t>
            </a:r>
          </a:p>
          <a:p>
            <a:endParaRPr lang="da-DK" dirty="0" smtClean="0"/>
          </a:p>
          <a:p>
            <a:r>
              <a:rPr lang="da-DK" dirty="0" smtClean="0"/>
              <a:t>Fokus: på</a:t>
            </a:r>
            <a:r>
              <a:rPr lang="da-DK" baseline="0" dirty="0" smtClean="0"/>
              <a:t> </a:t>
            </a:r>
            <a:r>
              <a:rPr lang="da-DK" dirty="0" smtClean="0"/>
              <a:t>PH som innovativ</a:t>
            </a:r>
            <a:r>
              <a:rPr lang="da-DK" baseline="0" dirty="0" smtClean="0"/>
              <a:t> problemløser</a:t>
            </a:r>
            <a:endParaRPr lang="da-DK"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dirty="0" smtClean="0"/>
              <a:t>Spørgsmål: Kender I ham her?</a:t>
            </a:r>
          </a:p>
          <a:p>
            <a:pPr marL="0" marR="0" indent="0" algn="l" defTabSz="457200" rtl="0" eaLnBrk="1" fontAlgn="auto" latinLnBrk="0" hangingPunct="1">
              <a:lnSpc>
                <a:spcPct val="100000"/>
              </a:lnSpc>
              <a:spcBef>
                <a:spcPts val="0"/>
              </a:spcBef>
              <a:spcAft>
                <a:spcPts val="0"/>
              </a:spcAft>
              <a:buClrTx/>
              <a:buSzTx/>
              <a:buFontTx/>
              <a:buNone/>
              <a:tabLst/>
              <a:defRPr/>
            </a:pPr>
            <a:endParaRPr lang="da-DK" dirty="0" smtClean="0"/>
          </a:p>
          <a:p>
            <a:r>
              <a:rPr lang="da-DK" sz="1400" b="0" dirty="0" smtClean="0"/>
              <a:t>PH - Poul Henningsen</a:t>
            </a:r>
          </a:p>
          <a:p>
            <a:pPr marL="171450" indent="-171450">
              <a:buFont typeface="Arial" panose="020B0604020202020204" pitchFamily="34" charset="0"/>
              <a:buChar char="•"/>
            </a:pPr>
            <a:r>
              <a:rPr lang="da-DK" sz="1200" b="0" dirty="0" smtClean="0"/>
              <a:t>1894-1967</a:t>
            </a:r>
          </a:p>
          <a:p>
            <a:pPr marL="171450" indent="-171450">
              <a:buFont typeface="Arial" panose="020B0604020202020204" pitchFamily="34" charset="0"/>
              <a:buChar char="•"/>
            </a:pPr>
            <a:r>
              <a:rPr lang="da-DK" sz="1200" b="0" dirty="0" smtClean="0"/>
              <a:t>Arkitekt </a:t>
            </a:r>
          </a:p>
          <a:p>
            <a:pPr marL="171450" indent="-171450">
              <a:buFont typeface="Arial" panose="020B0604020202020204" pitchFamily="34" charset="0"/>
              <a:buChar char="•"/>
            </a:pPr>
            <a:r>
              <a:rPr lang="da-DK" sz="1200" b="0" dirty="0" smtClean="0"/>
              <a:t>(Revy)forfatter</a:t>
            </a:r>
          </a:p>
          <a:p>
            <a:pPr marL="171450" indent="-171450">
              <a:buFont typeface="Arial" panose="020B0604020202020204" pitchFamily="34" charset="0"/>
              <a:buChar char="•"/>
            </a:pPr>
            <a:r>
              <a:rPr lang="da-DK" sz="1200" b="0" dirty="0" smtClean="0"/>
              <a:t>Journalist/kulturkritiker</a:t>
            </a:r>
          </a:p>
          <a:p>
            <a:pPr marL="171450" indent="-171450">
              <a:buFont typeface="Arial" panose="020B0604020202020204" pitchFamily="34" charset="0"/>
              <a:buChar char="•"/>
            </a:pPr>
            <a:r>
              <a:rPr lang="da-DK" sz="1200" b="0" dirty="0" smtClean="0"/>
              <a:t>Verdenskendt som manden bag PH Lamperne</a:t>
            </a:r>
          </a:p>
          <a:p>
            <a:pPr marL="0" indent="0">
              <a:buFont typeface="Arial" panose="020B0604020202020204" pitchFamily="34" charset="0"/>
              <a:buNone/>
            </a:pPr>
            <a:endParaRPr lang="da-DK" sz="1200" b="0" dirty="0" smtClean="0"/>
          </a:p>
          <a:p>
            <a:endParaRPr lang="da-DK" b="0"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5</a:t>
            </a:fld>
            <a:endParaRPr lang="en-US"/>
          </a:p>
        </p:txBody>
      </p:sp>
    </p:spTree>
    <p:extLst>
      <p:ext uri="{BB962C8B-B14F-4D97-AF65-F5344CB8AC3E}">
        <p14:creationId xmlns:p14="http://schemas.microsoft.com/office/powerpoint/2010/main" val="66023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Lysets og lampens udvikling</a:t>
            </a:r>
          </a:p>
          <a:p>
            <a:pPr marL="0" marR="0" indent="0" algn="l" defTabSz="457200" rtl="0" eaLnBrk="1" fontAlgn="auto" latinLnBrk="0" hangingPunct="1">
              <a:lnSpc>
                <a:spcPct val="100000"/>
              </a:lnSpc>
              <a:spcBef>
                <a:spcPts val="0"/>
              </a:spcBef>
              <a:spcAft>
                <a:spcPts val="0"/>
              </a:spcAft>
              <a:buClrTx/>
              <a:buSzTx/>
              <a:buFontTx/>
              <a:buNone/>
              <a:tabLst/>
              <a:defRPr/>
            </a:pPr>
            <a:r>
              <a:rPr lang="da-DK" baseline="0" dirty="0" smtClean="0"/>
              <a:t>(</a:t>
            </a:r>
            <a:r>
              <a:rPr lang="da-DK" dirty="0" smtClean="0"/>
              <a:t>Fotokilde:</a:t>
            </a:r>
            <a:r>
              <a:rPr lang="da-DK" baseline="0" dirty="0" smtClean="0"/>
              <a:t> Louis Poulsen)</a:t>
            </a:r>
          </a:p>
          <a:p>
            <a:endParaRPr lang="da-DK" dirty="0" smtClean="0"/>
          </a:p>
          <a:p>
            <a:r>
              <a:rPr lang="da-DK" dirty="0" smtClean="0"/>
              <a:t>Fokus:</a:t>
            </a:r>
            <a:r>
              <a:rPr lang="da-DK" baseline="0" dirty="0" smtClean="0"/>
              <a:t> frem til slutningen af 1880’erne var ild grundstenen i al kunstig belysning – først herefter startede udviklingen af lamper til elektrisk belysning</a:t>
            </a:r>
            <a:endParaRPr lang="da-DK"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6</a:t>
            </a:fld>
            <a:endParaRPr lang="en-US"/>
          </a:p>
        </p:txBody>
      </p:sp>
    </p:spTree>
    <p:extLst>
      <p:ext uri="{BB962C8B-B14F-4D97-AF65-F5344CB8AC3E}">
        <p14:creationId xmlns:p14="http://schemas.microsoft.com/office/powerpoint/2010/main" val="125409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Forskellige lampetyper</a:t>
            </a:r>
          </a:p>
          <a:p>
            <a:endParaRPr lang="da-DK" dirty="0" smtClean="0"/>
          </a:p>
          <a:p>
            <a:r>
              <a:rPr lang="da-DK" dirty="0" smtClean="0"/>
              <a:t>Kilde/inspiration</a:t>
            </a:r>
            <a:r>
              <a:rPr lang="da-DK" baseline="0" dirty="0" smtClean="0"/>
              <a:t> http://www.denstoredanske.dk/It%2c_teknik_og_naturvidenskab/Elektricitet/Belysning/belysning</a:t>
            </a:r>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7</a:t>
            </a:fld>
            <a:endParaRPr lang="en-US"/>
          </a:p>
        </p:txBody>
      </p:sp>
    </p:spTree>
    <p:extLst>
      <p:ext uri="{BB962C8B-B14F-4D97-AF65-F5344CB8AC3E}">
        <p14:creationId xmlns:p14="http://schemas.microsoft.com/office/powerpoint/2010/main" val="12701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smtClean="0"/>
              <a:t>Forskellige lampetyper</a:t>
            </a:r>
          </a:p>
          <a:p>
            <a:endParaRPr lang="da-DK" dirty="0" smtClean="0"/>
          </a:p>
          <a:p>
            <a:r>
              <a:rPr lang="da-DK" dirty="0" smtClean="0"/>
              <a:t>Kilde/inspiration</a:t>
            </a:r>
            <a:r>
              <a:rPr lang="da-DK" baseline="0" dirty="0" smtClean="0"/>
              <a:t> http://www.denstoredanske.dk/It%2c_teknik_og_naturvidenskab/Elektricitet/Belysning/belysning</a:t>
            </a:r>
          </a:p>
          <a:p>
            <a:endParaRPr lang="da-DK" baseline="0" dirty="0" smtClean="0"/>
          </a:p>
          <a:p>
            <a:endParaRPr lang="en-US" dirty="0"/>
          </a:p>
        </p:txBody>
      </p:sp>
      <p:sp>
        <p:nvSpPr>
          <p:cNvPr id="4" name="Slide Number Placeholder 3"/>
          <p:cNvSpPr>
            <a:spLocks noGrp="1"/>
          </p:cNvSpPr>
          <p:nvPr>
            <p:ph type="sldNum" sz="quarter" idx="10"/>
          </p:nvPr>
        </p:nvSpPr>
        <p:spPr/>
        <p:txBody>
          <a:bodyPr/>
          <a:lstStyle/>
          <a:p>
            <a:fld id="{FE40D28F-0C27-AC49-B65E-345EAC251993}" type="slidenum">
              <a:rPr lang="en-US" smtClean="0"/>
              <a:t>8</a:t>
            </a:fld>
            <a:endParaRPr lang="en-US"/>
          </a:p>
        </p:txBody>
      </p:sp>
    </p:spTree>
    <p:extLst>
      <p:ext uri="{BB962C8B-B14F-4D97-AF65-F5344CB8AC3E}">
        <p14:creationId xmlns:p14="http://schemas.microsoft.com/office/powerpoint/2010/main" val="165406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smtClean="0"/>
              <a:t>Hvad er det særlige ved PH lampen?</a:t>
            </a:r>
          </a:p>
          <a:p>
            <a:pPr marL="0" marR="0" indent="0" algn="l" defTabSz="457200" rtl="0" eaLnBrk="1" fontAlgn="auto" latinLnBrk="0" hangingPunct="1">
              <a:lnSpc>
                <a:spcPct val="100000"/>
              </a:lnSpc>
              <a:spcBef>
                <a:spcPts val="0"/>
              </a:spcBef>
              <a:spcAft>
                <a:spcPts val="0"/>
              </a:spcAft>
              <a:buClrTx/>
              <a:buSzTx/>
              <a:buFontTx/>
              <a:buNone/>
              <a:tabLst/>
              <a:defRPr/>
            </a:pPr>
            <a:r>
              <a:rPr lang="da-DK" sz="1200" baseline="0" dirty="0" smtClean="0"/>
              <a:t>(</a:t>
            </a:r>
            <a:r>
              <a:rPr lang="da-DK" sz="1200" dirty="0" smtClean="0"/>
              <a:t>Fotokilde:</a:t>
            </a:r>
            <a:r>
              <a:rPr lang="da-DK" sz="1200" baseline="0" dirty="0" smtClean="0"/>
              <a:t> Louis Poulsen)</a:t>
            </a:r>
          </a:p>
          <a:p>
            <a:endParaRPr lang="da-DK" sz="1200" dirty="0" smtClean="0"/>
          </a:p>
          <a:p>
            <a:pPr marL="285750" indent="-285750">
              <a:buFont typeface="Arial" panose="020B0604020202020204" pitchFamily="34" charset="0"/>
              <a:buChar char="•"/>
            </a:pPr>
            <a:r>
              <a:rPr lang="da-DK" sz="1200" dirty="0" smtClean="0"/>
              <a:t>Den tæmmer lyset</a:t>
            </a:r>
          </a:p>
          <a:p>
            <a:pPr marL="285750" indent="-285750">
              <a:buFont typeface="Arial" panose="020B0604020202020204" pitchFamily="34" charset="0"/>
              <a:buChar char="•"/>
            </a:pPr>
            <a:r>
              <a:rPr lang="da-DK" sz="1200" dirty="0" smtClean="0"/>
              <a:t>Den blænder ikke – uanset hvorfra man kigger på den. (PH gik bl.a. op i, at skarpt lys er usundt for øjnene) </a:t>
            </a:r>
          </a:p>
          <a:p>
            <a:pPr marL="285750" indent="-285750">
              <a:buFont typeface="Arial" panose="020B0604020202020204" pitchFamily="34" charset="0"/>
              <a:buChar char="•"/>
            </a:pPr>
            <a:r>
              <a:rPr lang="da-DK" sz="1200" dirty="0" smtClean="0"/>
              <a:t>Den er lysøkonomisk </a:t>
            </a:r>
          </a:p>
          <a:p>
            <a:pPr marL="742950" lvl="1" indent="-285750">
              <a:buFont typeface="Arial" panose="020B0604020202020204" pitchFamily="34" charset="0"/>
              <a:buChar char="•"/>
            </a:pPr>
            <a:r>
              <a:rPr lang="da-DK" sz="1200" dirty="0" smtClean="0"/>
              <a:t>dens skærme er udformet, så lyset spredes mest muligt, og ikke går til spilde</a:t>
            </a:r>
          </a:p>
          <a:p>
            <a:pPr marL="742950" lvl="1" indent="-285750">
              <a:buFont typeface="Arial" panose="020B0604020202020204" pitchFamily="34" charset="0"/>
              <a:buChar char="•"/>
            </a:pPr>
            <a:r>
              <a:rPr lang="da-DK" sz="1200" dirty="0" smtClean="0"/>
              <a:t>Den er indvendigt malet i en farve, der hjælper til at reflektere lyset mest muligt</a:t>
            </a:r>
            <a:r>
              <a:rPr lang="da-DK" sz="1200" baseline="0" dirty="0" smtClean="0"/>
              <a:t> </a:t>
            </a:r>
            <a:endParaRPr lang="da-DK" sz="1200" dirty="0" smtClean="0"/>
          </a:p>
          <a:p>
            <a:endParaRPr lang="da-DK" sz="1200" dirty="0" smtClean="0"/>
          </a:p>
          <a:p>
            <a:r>
              <a:rPr lang="da-DK" sz="1200" b="1" dirty="0" smtClean="0"/>
              <a:t>Skitsen:</a:t>
            </a:r>
            <a:r>
              <a:rPr lang="da-DK" sz="1200" dirty="0" smtClean="0"/>
              <a:t> viser Poul Henningsens tegning af lysets baner fra en af hans lampemodeller. I fem år eksperimenterede PH, som han blev kaldt, med at mildne </a:t>
            </a:r>
            <a:r>
              <a:rPr lang="da-DK" sz="1200" dirty="0" err="1" smtClean="0"/>
              <a:t>el-pærens</a:t>
            </a:r>
            <a:r>
              <a:rPr lang="da-DK" sz="1200" dirty="0" smtClean="0"/>
              <a:t> skærende og blændende lys. Hans første praktiske forsøg</a:t>
            </a:r>
            <a:r>
              <a:rPr lang="da-DK" sz="1200" dirty="0" smtClean="0">
                <a:effectLst/>
              </a:rPr>
              <a:t> var gadebelysning med seks lygtestandere opstillet på Slotsholmen i 1920. Endelig i 1925 fandt PH-lampen sin form med de tre skærme, der gav både rum og mennesker et blødt, ensartet lys. De første PH-lamper så dagens lys den 20. februar 1926 ved åbningen af en automobiludstilling i den nye kæmpehal, der senere blev døbt Forum </a:t>
            </a:r>
            <a:r>
              <a:rPr lang="da-DK" sz="1200" dirty="0" smtClean="0"/>
              <a:t>(Kilde:</a:t>
            </a:r>
            <a:r>
              <a:rPr lang="da-DK" sz="1200" baseline="0" dirty="0" smtClean="0"/>
              <a:t> </a:t>
            </a:r>
            <a:r>
              <a:rPr lang="da-DK" sz="1200" baseline="0" dirty="0" err="1" smtClean="0"/>
              <a:t>denstoredansk.dk</a:t>
            </a:r>
            <a:r>
              <a:rPr lang="da-DK" sz="1200" baseline="0" dirty="0" smtClean="0"/>
              <a:t>)</a:t>
            </a:r>
          </a:p>
          <a:p>
            <a:endParaRPr lang="da-DK" sz="1200" baseline="0" dirty="0" smtClean="0"/>
          </a:p>
          <a:p>
            <a:endParaRPr lang="da-DK" sz="1200" dirty="0" smtClean="0"/>
          </a:p>
          <a:p>
            <a:endParaRPr lang="da-DK" sz="1200" dirty="0" smtClean="0"/>
          </a:p>
          <a:p>
            <a:endParaRPr lang="en-US" sz="1200" dirty="0"/>
          </a:p>
        </p:txBody>
      </p:sp>
      <p:sp>
        <p:nvSpPr>
          <p:cNvPr id="4" name="Slide Number Placeholder 3"/>
          <p:cNvSpPr>
            <a:spLocks noGrp="1"/>
          </p:cNvSpPr>
          <p:nvPr>
            <p:ph type="sldNum" sz="quarter" idx="10"/>
          </p:nvPr>
        </p:nvSpPr>
        <p:spPr/>
        <p:txBody>
          <a:bodyPr/>
          <a:lstStyle/>
          <a:p>
            <a:fld id="{FE40D28F-0C27-AC49-B65E-345EAC251993}" type="slidenum">
              <a:rPr lang="en-US" smtClean="0"/>
              <a:t>9</a:t>
            </a:fld>
            <a:endParaRPr lang="en-US"/>
          </a:p>
        </p:txBody>
      </p:sp>
    </p:spTree>
    <p:extLst>
      <p:ext uri="{BB962C8B-B14F-4D97-AF65-F5344CB8AC3E}">
        <p14:creationId xmlns:p14="http://schemas.microsoft.com/office/powerpoint/2010/main" val="256784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C829FAB4-F245-6140-A48C-E9651AD90BF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88195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C829FAB4-F245-6140-A48C-E9651AD90BF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13154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C829FAB4-F245-6140-A48C-E9651AD90BF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327502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C829FAB4-F245-6140-A48C-E9651AD90BF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6177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C829FAB4-F245-6140-A48C-E9651AD90BFF}"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420156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C829FAB4-F245-6140-A48C-E9651AD90BF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354143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C829FAB4-F245-6140-A48C-E9651AD90BFF}"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358880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C829FAB4-F245-6140-A48C-E9651AD90BFF}"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395089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9FAB4-F245-6140-A48C-E9651AD90BFF}"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77478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C829FAB4-F245-6140-A48C-E9651AD90BF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343147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C829FAB4-F245-6140-A48C-E9651AD90BFF}"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70019-F178-254F-B446-2B8287CCE2AA}" type="slidenum">
              <a:rPr lang="en-US" smtClean="0"/>
              <a:t>‹nr.›</a:t>
            </a:fld>
            <a:endParaRPr lang="en-US"/>
          </a:p>
        </p:txBody>
      </p:sp>
    </p:spTree>
    <p:extLst>
      <p:ext uri="{BB962C8B-B14F-4D97-AF65-F5344CB8AC3E}">
        <p14:creationId xmlns:p14="http://schemas.microsoft.com/office/powerpoint/2010/main" val="116858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9FAB4-F245-6140-A48C-E9651AD90BFF}" type="datetimeFigureOut">
              <a:rPr lang="en-US" smtClean="0"/>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70019-F178-254F-B446-2B8287CCE2AA}" type="slidenum">
              <a:rPr lang="en-US" smtClean="0"/>
              <a:t>‹nr.›</a:t>
            </a:fld>
            <a:endParaRPr lang="en-US"/>
          </a:p>
        </p:txBody>
      </p:sp>
    </p:spTree>
    <p:extLst>
      <p:ext uri="{BB962C8B-B14F-4D97-AF65-F5344CB8AC3E}">
        <p14:creationId xmlns:p14="http://schemas.microsoft.com/office/powerpoint/2010/main" val="129300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_fors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Tree>
    <p:extLst>
      <p:ext uri="{BB962C8B-B14F-4D97-AF65-F5344CB8AC3E}">
        <p14:creationId xmlns:p14="http://schemas.microsoft.com/office/powerpoint/2010/main" val="4258661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47087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43639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09383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39684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817113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049308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074878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18885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4" name="TextBox 3"/>
          <p:cNvSpPr txBox="1"/>
          <p:nvPr/>
        </p:nvSpPr>
        <p:spPr>
          <a:xfrm>
            <a:off x="1896535" y="1481660"/>
            <a:ext cx="7289800" cy="523220"/>
          </a:xfrm>
          <a:prstGeom prst="rect">
            <a:avLst/>
          </a:prstGeom>
          <a:noFill/>
        </p:spPr>
        <p:txBody>
          <a:bodyPr wrap="square" rtlCol="0">
            <a:spAutoFit/>
          </a:bodyPr>
          <a:lstStyle/>
          <a:p>
            <a:r>
              <a:rPr lang="en-US" sz="2800" dirty="0" smtClean="0">
                <a:latin typeface="Arial"/>
                <a:cs typeface="Arial"/>
              </a:rPr>
              <a:t>UNDERVISNINGENS FORLØB</a:t>
            </a:r>
            <a:endParaRPr lang="en-US" sz="2800" dirty="0">
              <a:latin typeface="Arial"/>
              <a:cs typeface="Arial"/>
            </a:endParaRPr>
          </a:p>
        </p:txBody>
      </p:sp>
      <p:sp>
        <p:nvSpPr>
          <p:cNvPr id="5" name="TextBox 4"/>
          <p:cNvSpPr txBox="1"/>
          <p:nvPr/>
        </p:nvSpPr>
        <p:spPr>
          <a:xfrm>
            <a:off x="1904996" y="2294448"/>
            <a:ext cx="5918204" cy="5016759"/>
          </a:xfrm>
          <a:prstGeom prst="rect">
            <a:avLst/>
          </a:prstGeom>
          <a:noFill/>
        </p:spPr>
        <p:txBody>
          <a:bodyPr wrap="square" numCol="2" spcCol="252000" rtlCol="0">
            <a:spAutoFit/>
          </a:bodyPr>
          <a:lstStyle/>
          <a:p>
            <a:r>
              <a:rPr lang="da-DK" sz="2400" b="1" baseline="30000" dirty="0"/>
              <a:t>1. lektion </a:t>
            </a:r>
          </a:p>
          <a:p>
            <a:r>
              <a:rPr lang="da-DK" sz="2400" baseline="30000" dirty="0"/>
              <a:t>Oplæg om lyskilder og lysdesign.</a:t>
            </a:r>
          </a:p>
          <a:p>
            <a:r>
              <a:rPr lang="da-DK" sz="2400" baseline="30000" dirty="0"/>
              <a:t>Opgave 1: Mini-analyse af lampe</a:t>
            </a:r>
          </a:p>
          <a:p>
            <a:endParaRPr lang="da-DK" sz="2400" baseline="30000" dirty="0" smtClean="0"/>
          </a:p>
          <a:p>
            <a:r>
              <a:rPr lang="da-DK" sz="2400" b="1" baseline="30000" dirty="0" smtClean="0"/>
              <a:t>2. lektion</a:t>
            </a:r>
          </a:p>
          <a:p>
            <a:r>
              <a:rPr lang="da-DK" sz="2400" baseline="30000" dirty="0" smtClean="0"/>
              <a:t>Opgave </a:t>
            </a:r>
            <a:r>
              <a:rPr lang="da-DK" sz="2400" baseline="30000" dirty="0"/>
              <a:t>2: Mini-analyse af rum</a:t>
            </a:r>
          </a:p>
          <a:p>
            <a:r>
              <a:rPr lang="da-DK" sz="2400" baseline="30000" dirty="0"/>
              <a:t>Opgave 3: Skitseringopgaver</a:t>
            </a:r>
          </a:p>
          <a:p>
            <a:endParaRPr lang="da-DK" sz="2400" baseline="30000" dirty="0"/>
          </a:p>
          <a:p>
            <a:r>
              <a:rPr lang="da-DK" sz="2400" b="1" baseline="30000" dirty="0"/>
              <a:t>3. lektion</a:t>
            </a:r>
          </a:p>
          <a:p>
            <a:r>
              <a:rPr lang="da-DK" sz="2400" baseline="30000" dirty="0"/>
              <a:t>Opgave 3 </a:t>
            </a:r>
            <a:r>
              <a:rPr lang="da-DK" sz="2400" baseline="30000" dirty="0" smtClean="0"/>
              <a:t>fortsættes</a:t>
            </a:r>
          </a:p>
          <a:p>
            <a:endParaRPr lang="da-DK" sz="2400" baseline="30000" dirty="0"/>
          </a:p>
          <a:p>
            <a:endParaRPr lang="da-DK" sz="2400" baseline="30000" dirty="0" smtClean="0"/>
          </a:p>
          <a:p>
            <a:endParaRPr lang="da-DK" sz="2400" baseline="30000" dirty="0"/>
          </a:p>
          <a:p>
            <a:endParaRPr lang="da-DK" sz="2400" baseline="30000" dirty="0" smtClean="0"/>
          </a:p>
          <a:p>
            <a:endParaRPr lang="da-DK" sz="2400" baseline="30000" dirty="0"/>
          </a:p>
          <a:p>
            <a:endParaRPr lang="da-DK" sz="2400" baseline="30000" dirty="0" smtClean="0"/>
          </a:p>
          <a:p>
            <a:endParaRPr lang="da-DK" sz="2400" baseline="30000" dirty="0"/>
          </a:p>
          <a:p>
            <a:endParaRPr lang="da-DK" sz="2400" baseline="30000" dirty="0" smtClean="0"/>
          </a:p>
          <a:p>
            <a:endParaRPr lang="da-DK" sz="2400" baseline="30000" dirty="0"/>
          </a:p>
          <a:p>
            <a:endParaRPr lang="da-DK" sz="2400" baseline="30000" dirty="0"/>
          </a:p>
          <a:p>
            <a:r>
              <a:rPr lang="da-DK" sz="2400" b="1" baseline="30000" dirty="0"/>
              <a:t>4. lektion</a:t>
            </a:r>
          </a:p>
          <a:p>
            <a:r>
              <a:rPr lang="da-DK" sz="2400" baseline="30000" dirty="0"/>
              <a:t>Opgave 4: Design en lampe</a:t>
            </a:r>
          </a:p>
          <a:p>
            <a:endParaRPr lang="da-DK" sz="2400" baseline="30000" dirty="0"/>
          </a:p>
          <a:p>
            <a:r>
              <a:rPr lang="da-DK" sz="2400" b="1" baseline="30000" dirty="0"/>
              <a:t>5. lektion</a:t>
            </a:r>
          </a:p>
          <a:p>
            <a:r>
              <a:rPr lang="da-DK" sz="2400" baseline="30000" dirty="0"/>
              <a:t>Opgave 4 fortsættes</a:t>
            </a:r>
          </a:p>
          <a:p>
            <a:endParaRPr lang="da-DK" sz="2400" baseline="30000" dirty="0"/>
          </a:p>
          <a:p>
            <a:r>
              <a:rPr lang="da-DK" sz="2400" b="1" baseline="30000" dirty="0"/>
              <a:t>6. lektion</a:t>
            </a:r>
          </a:p>
          <a:p>
            <a:r>
              <a:rPr lang="da-DK" sz="2400" baseline="30000" dirty="0"/>
              <a:t>Opgave 4 afsluttes og præsenteres</a:t>
            </a:r>
          </a:p>
          <a:p>
            <a:endParaRPr lang="da-DK" sz="2400" baseline="30000" dirty="0"/>
          </a:p>
        </p:txBody>
      </p:sp>
    </p:spTree>
    <p:extLst>
      <p:ext uri="{BB962C8B-B14F-4D97-AF65-F5344CB8AC3E}">
        <p14:creationId xmlns:p14="http://schemas.microsoft.com/office/powerpoint/2010/main" val="350985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57738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07929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816426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11301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25175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622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_pres_D_H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593121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845</Words>
  <Application>Microsoft Office PowerPoint</Application>
  <PresentationFormat>Skærmshow (4:3)</PresentationFormat>
  <Paragraphs>159</Paragraphs>
  <Slides>17</Slides>
  <Notes>17</Notes>
  <HiddenSlides>0</HiddenSlides>
  <MMClips>0</MMClips>
  <ScaleCrop>false</ScaleCrop>
  <HeadingPairs>
    <vt:vector size="4" baseType="variant">
      <vt:variant>
        <vt:lpstr>Tema</vt:lpstr>
      </vt:variant>
      <vt:variant>
        <vt:i4>1</vt:i4>
      </vt:variant>
      <vt:variant>
        <vt:lpstr>Diastitler</vt:lpstr>
      </vt:variant>
      <vt:variant>
        <vt:i4>17</vt:i4>
      </vt:variant>
    </vt:vector>
  </HeadingPairs>
  <TitlesOfParts>
    <vt:vector size="18"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Tenna Arnbak, Grafisk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Tenna Arnbak</dc:creator>
  <cp:lastModifiedBy>Sandra Warming</cp:lastModifiedBy>
  <cp:revision>24</cp:revision>
  <cp:lastPrinted>2015-02-20T15:43:02Z</cp:lastPrinted>
  <dcterms:created xsi:type="dcterms:W3CDTF">2015-01-30T12:16:40Z</dcterms:created>
  <dcterms:modified xsi:type="dcterms:W3CDTF">2019-05-29T10:58:01Z</dcterms:modified>
</cp:coreProperties>
</file>