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8" r:id="rId3"/>
    <p:sldMasterId id="2147483691" r:id="rId4"/>
  </p:sldMasterIdLst>
  <p:notesMasterIdLst>
    <p:notesMasterId r:id="rId18"/>
  </p:notesMasterIdLst>
  <p:handoutMasterIdLst>
    <p:handoutMasterId r:id="rId19"/>
  </p:handoutMasterIdLst>
  <p:sldIdLst>
    <p:sldId id="347" r:id="rId5"/>
    <p:sldId id="348" r:id="rId6"/>
    <p:sldId id="349" r:id="rId7"/>
    <p:sldId id="350" r:id="rId8"/>
    <p:sldId id="352" r:id="rId9"/>
    <p:sldId id="354" r:id="rId10"/>
    <p:sldId id="353" r:id="rId11"/>
    <p:sldId id="355" r:id="rId12"/>
    <p:sldId id="356" r:id="rId13"/>
    <p:sldId id="357" r:id="rId14"/>
    <p:sldId id="358" r:id="rId15"/>
    <p:sldId id="360" r:id="rId16"/>
    <p:sldId id="359" r:id="rId17"/>
  </p:sldIdLst>
  <p:sldSz cx="9144000" cy="6858000" type="screen4x3"/>
  <p:notesSz cx="6797675" cy="9928225"/>
  <p:defaultTextStyle>
    <a:defPPr>
      <a:defRPr lang="en-GB"/>
    </a:defPPr>
    <a:lvl1pPr algn="l" rtl="0" fontAlgn="base">
      <a:lnSpc>
        <a:spcPts val="1800"/>
      </a:lnSpc>
      <a:spcBef>
        <a:spcPct val="0"/>
      </a:spcBef>
      <a:spcAft>
        <a:spcPct val="0"/>
      </a:spcAft>
      <a:defRPr sz="1400" kern="1200">
        <a:solidFill>
          <a:schemeClr val="tx1"/>
        </a:solidFill>
        <a:latin typeface="Georgia" pitchFamily="18" charset="0"/>
        <a:ea typeface="+mn-ea"/>
        <a:cs typeface="+mn-cs"/>
      </a:defRPr>
    </a:lvl1pPr>
    <a:lvl2pPr marL="457200" algn="l" rtl="0" fontAlgn="base">
      <a:lnSpc>
        <a:spcPts val="1800"/>
      </a:lnSpc>
      <a:spcBef>
        <a:spcPct val="0"/>
      </a:spcBef>
      <a:spcAft>
        <a:spcPct val="0"/>
      </a:spcAft>
      <a:defRPr sz="1400" kern="1200">
        <a:solidFill>
          <a:schemeClr val="tx1"/>
        </a:solidFill>
        <a:latin typeface="Georgia" pitchFamily="18" charset="0"/>
        <a:ea typeface="+mn-ea"/>
        <a:cs typeface="+mn-cs"/>
      </a:defRPr>
    </a:lvl2pPr>
    <a:lvl3pPr marL="914400" algn="l" rtl="0" fontAlgn="base">
      <a:lnSpc>
        <a:spcPts val="1800"/>
      </a:lnSpc>
      <a:spcBef>
        <a:spcPct val="0"/>
      </a:spcBef>
      <a:spcAft>
        <a:spcPct val="0"/>
      </a:spcAft>
      <a:defRPr sz="1400" kern="1200">
        <a:solidFill>
          <a:schemeClr val="tx1"/>
        </a:solidFill>
        <a:latin typeface="Georgia" pitchFamily="18" charset="0"/>
        <a:ea typeface="+mn-ea"/>
        <a:cs typeface="+mn-cs"/>
      </a:defRPr>
    </a:lvl3pPr>
    <a:lvl4pPr marL="1371600" algn="l" rtl="0" fontAlgn="base">
      <a:lnSpc>
        <a:spcPts val="1800"/>
      </a:lnSpc>
      <a:spcBef>
        <a:spcPct val="0"/>
      </a:spcBef>
      <a:spcAft>
        <a:spcPct val="0"/>
      </a:spcAft>
      <a:defRPr sz="1400" kern="1200">
        <a:solidFill>
          <a:schemeClr val="tx1"/>
        </a:solidFill>
        <a:latin typeface="Georgia" pitchFamily="18" charset="0"/>
        <a:ea typeface="+mn-ea"/>
        <a:cs typeface="+mn-cs"/>
      </a:defRPr>
    </a:lvl4pPr>
    <a:lvl5pPr marL="1828800" algn="l" rtl="0" fontAlgn="base">
      <a:lnSpc>
        <a:spcPts val="1800"/>
      </a:lnSpc>
      <a:spcBef>
        <a:spcPct val="0"/>
      </a:spcBef>
      <a:spcAft>
        <a:spcPct val="0"/>
      </a:spcAft>
      <a:defRPr sz="1400" kern="1200">
        <a:solidFill>
          <a:schemeClr val="tx1"/>
        </a:solidFill>
        <a:latin typeface="Georgia" pitchFamily="18" charset="0"/>
        <a:ea typeface="+mn-ea"/>
        <a:cs typeface="+mn-cs"/>
      </a:defRPr>
    </a:lvl5pPr>
    <a:lvl6pPr marL="2286000" algn="l" defTabSz="914400" rtl="0" eaLnBrk="1" latinLnBrk="0" hangingPunct="1">
      <a:defRPr sz="1400" kern="1200">
        <a:solidFill>
          <a:schemeClr val="tx1"/>
        </a:solidFill>
        <a:latin typeface="Georgia" pitchFamily="18" charset="0"/>
        <a:ea typeface="+mn-ea"/>
        <a:cs typeface="+mn-cs"/>
      </a:defRPr>
    </a:lvl6pPr>
    <a:lvl7pPr marL="2743200" algn="l" defTabSz="914400" rtl="0" eaLnBrk="1" latinLnBrk="0" hangingPunct="1">
      <a:defRPr sz="1400" kern="1200">
        <a:solidFill>
          <a:schemeClr val="tx1"/>
        </a:solidFill>
        <a:latin typeface="Georgia" pitchFamily="18" charset="0"/>
        <a:ea typeface="+mn-ea"/>
        <a:cs typeface="+mn-cs"/>
      </a:defRPr>
    </a:lvl7pPr>
    <a:lvl8pPr marL="3200400" algn="l" defTabSz="914400" rtl="0" eaLnBrk="1" latinLnBrk="0" hangingPunct="1">
      <a:defRPr sz="1400" kern="1200">
        <a:solidFill>
          <a:schemeClr val="tx1"/>
        </a:solidFill>
        <a:latin typeface="Georgia" pitchFamily="18" charset="0"/>
        <a:ea typeface="+mn-ea"/>
        <a:cs typeface="+mn-cs"/>
      </a:defRPr>
    </a:lvl8pPr>
    <a:lvl9pPr marL="3657600" algn="l" defTabSz="914400" rtl="0" eaLnBrk="1" latinLnBrk="0" hangingPunct="1">
      <a:defRPr sz="1400"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xmlns="">
        <p15:guide id="1" orient="horz" pos="3669">
          <p15:clr>
            <a:srgbClr val="A4A3A4"/>
          </p15:clr>
        </p15:guide>
        <p15:guide id="2" orient="horz" pos="1570">
          <p15:clr>
            <a:srgbClr val="A4A3A4"/>
          </p15:clr>
        </p15:guide>
        <p15:guide id="3" pos="272">
          <p15:clr>
            <a:srgbClr val="A4A3A4"/>
          </p15:clr>
        </p15:guide>
        <p15:guide id="4" pos="5488">
          <p15:clr>
            <a:srgbClr val="A4A3A4"/>
          </p15:clr>
        </p15:guide>
        <p15:guide id="5" pos="2925">
          <p15:clr>
            <a:srgbClr val="A4A3A4"/>
          </p15:clr>
        </p15:guide>
        <p15:guide id="6" pos="2835">
          <p15:clr>
            <a:srgbClr val="A4A3A4"/>
          </p15:clr>
        </p15:guide>
      </p15:sldGuideLst>
    </p:ext>
    <p:ext uri="{2D200454-40CA-4A62-9FC3-DE9A4176ACB9}">
      <p15:notesGuideLst xmlns:p15="http://schemas.microsoft.com/office/powerpoint/2012/main" xmlns="">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dervisningsministeriet" initials="D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C73"/>
    <a:srgbClr val="DFD67F"/>
    <a:srgbClr val="BB8EBE"/>
    <a:srgbClr val="C0AE00"/>
    <a:srgbClr val="DB0962"/>
    <a:srgbClr val="781D7E"/>
    <a:srgbClr val="EBB7CE"/>
    <a:srgbClr val="537B8D"/>
    <a:srgbClr val="B6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0" autoAdjust="0"/>
    <p:restoredTop sz="94103" autoAdjust="0"/>
  </p:normalViewPr>
  <p:slideViewPr>
    <p:cSldViewPr>
      <p:cViewPr>
        <p:scale>
          <a:sx n="80" d="100"/>
          <a:sy n="80" d="100"/>
        </p:scale>
        <p:origin x="-1392" y="-139"/>
      </p:cViewPr>
      <p:guideLst>
        <p:guide orient="horz" pos="3669"/>
        <p:guide orient="horz" pos="1570"/>
        <p:guide pos="272"/>
        <p:guide pos="5488"/>
        <p:guide pos="2925"/>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98"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1"/>
            <a:ext cx="2945660"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nSpc>
                <a:spcPct val="100000"/>
              </a:lnSpc>
              <a:defRPr sz="1200">
                <a:latin typeface="Arial" charset="0"/>
              </a:defRPr>
            </a:lvl1pPr>
          </a:lstStyle>
          <a:p>
            <a:endParaRPr lang="da-DK"/>
          </a:p>
        </p:txBody>
      </p:sp>
      <p:sp>
        <p:nvSpPr>
          <p:cNvPr id="8195" name="Rectangle 3"/>
          <p:cNvSpPr>
            <a:spLocks noGrp="1" noChangeArrowheads="1"/>
          </p:cNvSpPr>
          <p:nvPr>
            <p:ph type="dt" sz="quarter" idx="1"/>
          </p:nvPr>
        </p:nvSpPr>
        <p:spPr bwMode="auto">
          <a:xfrm>
            <a:off x="3850446" y="1"/>
            <a:ext cx="2945660"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8196" name="Rectangle 4"/>
          <p:cNvSpPr>
            <a:spLocks noGrp="1" noChangeArrowheads="1"/>
          </p:cNvSpPr>
          <p:nvPr>
            <p:ph type="ftr" sz="quarter" idx="2"/>
          </p:nvPr>
        </p:nvSpPr>
        <p:spPr bwMode="auto">
          <a:xfrm>
            <a:off x="2" y="9430092"/>
            <a:ext cx="2945660"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nSpc>
                <a:spcPct val="100000"/>
              </a:lnSpc>
              <a:defRPr sz="1200">
                <a:latin typeface="Arial" charset="0"/>
              </a:defRPr>
            </a:lvl1pPr>
          </a:lstStyle>
          <a:p>
            <a:endParaRPr lang="da-DK"/>
          </a:p>
        </p:txBody>
      </p:sp>
      <p:sp>
        <p:nvSpPr>
          <p:cNvPr id="8197" name="Rectangle 5"/>
          <p:cNvSpPr>
            <a:spLocks noGrp="1" noChangeArrowheads="1"/>
          </p:cNvSpPr>
          <p:nvPr>
            <p:ph type="sldNum" sz="quarter" idx="3"/>
          </p:nvPr>
        </p:nvSpPr>
        <p:spPr bwMode="auto">
          <a:xfrm>
            <a:off x="3850446" y="9430092"/>
            <a:ext cx="2945660"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lnSpc>
                <a:spcPct val="100000"/>
              </a:lnSpc>
              <a:defRPr sz="1200">
                <a:latin typeface="Arial" charset="0"/>
              </a:defRPr>
            </a:lvl1pPr>
          </a:lstStyle>
          <a:p>
            <a:fld id="{C2C03116-8872-4E4E-BD71-D868663E5430}" type="slidenum">
              <a:rPr lang="da-DK"/>
              <a:pPr/>
              <a:t>‹nr.›</a:t>
            </a:fld>
            <a:endParaRPr lang="da-DK"/>
          </a:p>
        </p:txBody>
      </p:sp>
    </p:spTree>
    <p:extLst>
      <p:ext uri="{BB962C8B-B14F-4D97-AF65-F5344CB8AC3E}">
        <p14:creationId xmlns:p14="http://schemas.microsoft.com/office/powerpoint/2010/main" val="2875818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1"/>
            <a:ext cx="2945660"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nSpc>
                <a:spcPct val="100000"/>
              </a:lnSpc>
              <a:defRPr sz="1200">
                <a:latin typeface="Arial" charset="0"/>
              </a:defRPr>
            </a:lvl1pPr>
          </a:lstStyle>
          <a:p>
            <a:endParaRPr lang="da-DK"/>
          </a:p>
        </p:txBody>
      </p:sp>
      <p:sp>
        <p:nvSpPr>
          <p:cNvPr id="9219" name="Rectangle 3"/>
          <p:cNvSpPr>
            <a:spLocks noGrp="1" noChangeArrowheads="1"/>
          </p:cNvSpPr>
          <p:nvPr>
            <p:ph type="dt" idx="1"/>
          </p:nvPr>
        </p:nvSpPr>
        <p:spPr bwMode="auto">
          <a:xfrm>
            <a:off x="3850446" y="1"/>
            <a:ext cx="2945660"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9220" name="Rectangle 4"/>
          <p:cNvSpPr>
            <a:spLocks noGrp="1" noRot="1" noChangeAspect="1" noChangeArrowheads="1" noTextEdit="1"/>
          </p:cNvSpPr>
          <p:nvPr>
            <p:ph type="sldImg" idx="2"/>
          </p:nvPr>
        </p:nvSpPr>
        <p:spPr bwMode="auto">
          <a:xfrm>
            <a:off x="915988" y="744538"/>
            <a:ext cx="4967287" cy="3725862"/>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79768" y="4715910"/>
            <a:ext cx="5438140" cy="446770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9222" name="Rectangle 6"/>
          <p:cNvSpPr>
            <a:spLocks noGrp="1" noChangeArrowheads="1"/>
          </p:cNvSpPr>
          <p:nvPr>
            <p:ph type="ftr" sz="quarter" idx="4"/>
          </p:nvPr>
        </p:nvSpPr>
        <p:spPr bwMode="auto">
          <a:xfrm>
            <a:off x="2" y="9430092"/>
            <a:ext cx="2945660"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nSpc>
                <a:spcPct val="100000"/>
              </a:lnSpc>
              <a:defRPr sz="1200">
                <a:latin typeface="Arial" charset="0"/>
              </a:defRPr>
            </a:lvl1pPr>
          </a:lstStyle>
          <a:p>
            <a:endParaRPr lang="da-DK"/>
          </a:p>
        </p:txBody>
      </p:sp>
      <p:sp>
        <p:nvSpPr>
          <p:cNvPr id="9223" name="Rectangle 7"/>
          <p:cNvSpPr>
            <a:spLocks noGrp="1" noChangeArrowheads="1"/>
          </p:cNvSpPr>
          <p:nvPr>
            <p:ph type="sldNum" sz="quarter" idx="5"/>
          </p:nvPr>
        </p:nvSpPr>
        <p:spPr bwMode="auto">
          <a:xfrm>
            <a:off x="3850446" y="9430092"/>
            <a:ext cx="2945660"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lnSpc>
                <a:spcPct val="100000"/>
              </a:lnSpc>
              <a:defRPr sz="1200">
                <a:latin typeface="Arial" charset="0"/>
              </a:defRPr>
            </a:lvl1pPr>
          </a:lstStyle>
          <a:p>
            <a:fld id="{3477FD34-E586-4161-AD40-242107BE3476}" type="slidenum">
              <a:rPr lang="da-DK"/>
              <a:pPr/>
              <a:t>‹nr.›</a:t>
            </a:fld>
            <a:endParaRPr lang="da-DK"/>
          </a:p>
        </p:txBody>
      </p:sp>
    </p:spTree>
    <p:extLst>
      <p:ext uri="{BB962C8B-B14F-4D97-AF65-F5344CB8AC3E}">
        <p14:creationId xmlns:p14="http://schemas.microsoft.com/office/powerpoint/2010/main" val="20176981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mtClean="0"/>
              <a:t>Kold College</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1</a:t>
            </a:fld>
            <a:endParaRPr lang="da-DK"/>
          </a:p>
        </p:txBody>
      </p:sp>
    </p:spTree>
    <p:extLst>
      <p:ext uri="{BB962C8B-B14F-4D97-AF65-F5344CB8AC3E}">
        <p14:creationId xmlns:p14="http://schemas.microsoft.com/office/powerpoint/2010/main" val="389837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Fra læreplanen</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10</a:t>
            </a:fld>
            <a:endParaRPr lang="da-DK"/>
          </a:p>
        </p:txBody>
      </p:sp>
    </p:spTree>
    <p:extLst>
      <p:ext uri="{BB962C8B-B14F-4D97-AF65-F5344CB8AC3E}">
        <p14:creationId xmlns:p14="http://schemas.microsoft.com/office/powerpoint/2010/main" val="3409700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Fra læreplanen</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11</a:t>
            </a:fld>
            <a:endParaRPr lang="da-DK"/>
          </a:p>
        </p:txBody>
      </p:sp>
    </p:spTree>
    <p:extLst>
      <p:ext uri="{BB962C8B-B14F-4D97-AF65-F5344CB8AC3E}">
        <p14:creationId xmlns:p14="http://schemas.microsoft.com/office/powerpoint/2010/main" val="2422865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12</a:t>
            </a:fld>
            <a:endParaRPr lang="da-DK"/>
          </a:p>
        </p:txBody>
      </p:sp>
    </p:spTree>
    <p:extLst>
      <p:ext uri="{BB962C8B-B14F-4D97-AF65-F5344CB8AC3E}">
        <p14:creationId xmlns:p14="http://schemas.microsoft.com/office/powerpoint/2010/main" val="2127863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Fra læreplanen</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13</a:t>
            </a:fld>
            <a:endParaRPr lang="da-DK"/>
          </a:p>
        </p:txBody>
      </p:sp>
    </p:spTree>
    <p:extLst>
      <p:ext uri="{BB962C8B-B14F-4D97-AF65-F5344CB8AC3E}">
        <p14:creationId xmlns:p14="http://schemas.microsoft.com/office/powerpoint/2010/main" val="2486212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themeOverride" Target="../theme/themeOverride2.xml"/><Relationship Id="rId4"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4.xml"/><Relationship Id="rId1" Type="http://schemas.openxmlformats.org/officeDocument/2006/relationships/themeOverride" Target="../theme/themeOverride3.xml"/><Relationship Id="rId4"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4.xml"/><Relationship Id="rId1" Type="http://schemas.openxmlformats.org/officeDocument/2006/relationships/themeOverride" Target="../theme/themeOverride4.xml"/><Relationship Id="rId4" Type="http://schemas.openxmlformats.org/officeDocument/2006/relationships/image" Target="../media/image6.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4.xml"/><Relationship Id="rId1" Type="http://schemas.openxmlformats.org/officeDocument/2006/relationships/themeOverride" Target="../theme/themeOverride5.xml"/><Relationship Id="rId4" Type="http://schemas.openxmlformats.org/officeDocument/2006/relationships/image" Target="../media/image6.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4.xml"/><Relationship Id="rId1" Type="http://schemas.openxmlformats.org/officeDocument/2006/relationships/themeOverride" Target="../theme/themeOverride6.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75487312-C8B1-4B3C-9B18-A16664AD1520}" type="datetime1">
              <a:rPr lang="da-DK" smtClean="0"/>
              <a:t>04-04-2019</a:t>
            </a:fld>
            <a:endParaRPr lang="da-DK" dirty="0"/>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endParaRPr lang="da-DK" dirty="0"/>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t>Side </a:t>
            </a:r>
            <a:fld id="{7A5F1A53-158C-4308-AA0B-FD5167706E05}" type="slidenum">
              <a:rPr lang="da-DK" smtClean="0"/>
              <a:pPr/>
              <a:t>‹nr.›</a:t>
            </a:fld>
            <a:endParaRPr lang="da-DK" dirty="0"/>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5A9C081-68A4-4CBB-8D08-4A5701BE00CB}"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3B4CD52-7A29-4944-8378-6480FEB53E32}"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0496DF19-FC4D-4A5F-B201-0544BCC371F8}"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86EF68-1F3A-43E0-BC66-0BE045D4EF45}" type="slidenum">
              <a:rPr lang="da-DK"/>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fld id="{0B6B77A1-DF23-4CAA-A5E1-247617D5391F}" type="datetime1">
              <a:rPr lang="da-DK" smtClean="0"/>
              <a:t>04-04-2019</a:t>
            </a:fld>
            <a:endParaRPr lang="da-DK"/>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endParaRPr lang="da-DK" dirty="0"/>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t>Side </a:t>
            </a:r>
            <a:fld id="{47B4D9DB-C683-4404-AB72-14F49DD23DCA}" type="slidenum">
              <a:rPr lang="da-DK"/>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6257" name="Picture 1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3000" y="1191"/>
            <a:ext cx="2289173" cy="1716880"/>
          </a:xfrm>
          <a:prstGeom prst="rect">
            <a:avLst/>
          </a:prstGeom>
          <a:noFill/>
          <a:ln w="9525" algn="ctr">
            <a:noFill/>
            <a:miter lim="800000"/>
            <a:headEnd/>
            <a:tailEnd/>
          </a:ln>
          <a:effectLst/>
        </p:spPr>
      </p:pic>
      <p:sp>
        <p:nvSpPr>
          <p:cNvPr id="266242" name="Rectangle 2"/>
          <p:cNvSpPr>
            <a:spLocks noChangeArrowheads="1"/>
          </p:cNvSpPr>
          <p:nvPr userDrawn="1"/>
        </p:nvSpPr>
        <p:spPr bwMode="auto">
          <a:xfrm>
            <a:off x="0" y="0"/>
            <a:ext cx="9144000" cy="6858000"/>
          </a:xfrm>
          <a:prstGeom prst="rect">
            <a:avLst/>
          </a:prstGeom>
          <a:solidFill>
            <a:srgbClr val="387C73"/>
          </a:solidFill>
          <a:ln w="9525" algn="ctr">
            <a:noFill/>
            <a:miter lim="800000"/>
            <a:headEnd/>
            <a:tailEnd/>
          </a:ln>
          <a:effectLst/>
        </p:spPr>
        <p:txBody>
          <a:bodyPr wrap="none" anchor="ctr"/>
          <a:lstStyle/>
          <a:p>
            <a:endParaRPr lang="da-DK"/>
          </a:p>
        </p:txBody>
      </p:sp>
      <p:sp>
        <p:nvSpPr>
          <p:cNvPr id="266243"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66244"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66245"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6B552396-2FA8-4052-A27C-D32B32EB6759}" type="datetime1">
              <a:rPr lang="da-DK" smtClean="0"/>
              <a:t>04-04-2019</a:t>
            </a:fld>
            <a:endParaRPr lang="da-DK" dirty="0"/>
          </a:p>
        </p:txBody>
      </p:sp>
      <p:sp>
        <p:nvSpPr>
          <p:cNvPr id="266246" name="Rectangle 6"/>
          <p:cNvSpPr>
            <a:spLocks noGrp="1" noChangeArrowheads="1"/>
          </p:cNvSpPr>
          <p:nvPr>
            <p:ph type="ftr" sz="quarter" idx="3"/>
          </p:nvPr>
        </p:nvSpPr>
        <p:spPr/>
        <p:txBody>
          <a:bodyPr/>
          <a:lstStyle>
            <a:lvl1pPr>
              <a:defRPr>
                <a:solidFill>
                  <a:schemeClr val="bg1"/>
                </a:solidFill>
              </a:defRPr>
            </a:lvl1pPr>
          </a:lstStyle>
          <a:p>
            <a:endParaRPr lang="da-DK" dirty="0"/>
          </a:p>
        </p:txBody>
      </p:sp>
      <p:sp>
        <p:nvSpPr>
          <p:cNvPr id="266247"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01691CB-F753-4461-AA75-D6C648399BBF}" type="slidenum">
              <a:rPr lang="da-DK" smtClean="0"/>
              <a:pPr/>
              <a:t>‹nr.›</a:t>
            </a:fld>
            <a:endParaRPr lang="da-DK" dirty="0"/>
          </a:p>
        </p:txBody>
      </p:sp>
      <p:sp>
        <p:nvSpPr>
          <p:cNvPr id="266248"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66249"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66250"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66260" name="Text Box 20"/>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5" name="Billed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0196" y="116632"/>
            <a:ext cx="1660276" cy="743984"/>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908F710B-23E0-4F3B-8C5E-D853DACCAB0F}"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2C42C3-3470-45EA-8B0F-CC852A878CBA}" type="slidenum">
              <a:rPr lang="da-DK"/>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DDA872CA-D719-4BE4-AAED-3137C52256BA}"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3AF5E1CD-9D90-4AC0-8140-31BA88502A11}" type="slidenum">
              <a:rPr lang="da-DK"/>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033F1C8E-DA26-486A-8C0E-9F788F62772F}"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2903C57-6E5E-4D7B-90C7-025725CA5446}" type="slidenum">
              <a:rPr lang="da-DK"/>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6F787A7A-8347-46DE-BB4F-727A1711BB8A}" type="datetime1">
              <a:rPr lang="da-DK" smtClean="0"/>
              <a:t>04-04-2019</a:t>
            </a:fld>
            <a:endParaRPr lang="da-DK"/>
          </a:p>
        </p:txBody>
      </p:sp>
      <p:sp>
        <p:nvSpPr>
          <p:cNvPr id="8" name="Pladsholder til sidefod 7"/>
          <p:cNvSpPr>
            <a:spLocks noGrp="1"/>
          </p:cNvSpPr>
          <p:nvPr>
            <p:ph type="ftr" sz="quarter" idx="11"/>
          </p:nvPr>
        </p:nvSpPr>
        <p:spPr/>
        <p:txBody>
          <a:bodyPr/>
          <a:lstStyle>
            <a:lvl1pPr>
              <a:defRPr/>
            </a:lvl1pPr>
          </a:lstStyle>
          <a:p>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8154E56A-BBF5-4FC7-92FD-D5365D995A0C}" type="slidenum">
              <a:rPr lang="da-DK"/>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6AA0475D-296C-4610-8014-327BAA0C57F8}" type="datetime1">
              <a:rPr lang="da-DK" smtClean="0"/>
              <a:t>04-04-2019</a:t>
            </a:fld>
            <a:endParaRPr lang="da-DK"/>
          </a:p>
        </p:txBody>
      </p:sp>
      <p:sp>
        <p:nvSpPr>
          <p:cNvPr id="4" name="Pladsholder til sidefod 3"/>
          <p:cNvSpPr>
            <a:spLocks noGrp="1"/>
          </p:cNvSpPr>
          <p:nvPr>
            <p:ph type="ftr" sz="quarter" idx="11"/>
          </p:nvPr>
        </p:nvSpPr>
        <p:spPr/>
        <p:txBody>
          <a:bodyPr/>
          <a:lstStyle>
            <a:lvl1pPr>
              <a:defRPr/>
            </a:lvl1pPr>
          </a:lstStyle>
          <a:p>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6E2326D4-3541-4F3E-B2FA-877C54023CF8}" type="slidenum">
              <a:rPr lang="da-DK"/>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B8D41CBE-1D70-4AD1-AE4C-2FC3A8660169}" type="datetime1">
              <a:rPr lang="da-DK" smtClean="0"/>
              <a:t>04-04-2019</a:t>
            </a:fld>
            <a:endParaRPr lang="da-DK"/>
          </a:p>
        </p:txBody>
      </p:sp>
      <p:sp>
        <p:nvSpPr>
          <p:cNvPr id="3" name="Pladsholder til sidefod 2"/>
          <p:cNvSpPr>
            <a:spLocks noGrp="1"/>
          </p:cNvSpPr>
          <p:nvPr>
            <p:ph type="ftr" sz="quarter" idx="11"/>
          </p:nvPr>
        </p:nvSpPr>
        <p:spPr/>
        <p:txBody>
          <a:bodyPr/>
          <a:lstStyle>
            <a:lvl1pPr>
              <a:defRPr/>
            </a:lvl1pPr>
          </a:lstStyle>
          <a:p>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9BBC279-4C46-4E89-A672-338B53F364DC}" type="slidenum">
              <a:rPr lang="da-DK"/>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63E0D5D1-773B-4AC4-A09A-3721A9945D7F}"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422BA6A-2CEF-46ED-93BA-979740AEA7F0}" type="slidenum">
              <a:rPr lang="da-DK"/>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11C0E76-56CC-4B51-9ADE-A5107DA4F6BF}"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460195D-6314-41AD-905E-BDE94518C700}" type="slidenum">
              <a:rPr lang="da-DK"/>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776BA2AE-3C5E-4200-B683-CBC22C0C321B}"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A5582695-96D7-48A9-A8A3-2A8C8DF15777}" type="slidenum">
              <a:rPr lang="da-DK"/>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D8C07497-4A66-48F6-8962-ECF50E8A12C3}"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09D6BDCA-27CB-4703-9ACF-255A6E3D3468}" type="slidenum">
              <a:rPr lang="da-DK"/>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1B3FC8D-5E3C-4B4B-91CF-4E65DAA8B9F3}"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A8F0201-F869-4112-8274-66A3B7538C8D}" type="slidenum">
              <a:rPr lang="da-DK"/>
              <a:pPr/>
              <a:t>‹nr.›</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p>
        </p:txBody>
      </p:sp>
      <p:sp>
        <p:nvSpPr>
          <p:cNvPr id="283651"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83652"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DBC3AA85-629C-40B9-BE35-81282CA3292E}" type="datetime1">
              <a:rPr lang="da-DK" smtClean="0"/>
              <a:t>04-04-2019</a:t>
            </a:fld>
            <a:endParaRPr lang="da-DK" dirty="0"/>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endParaRPr lang="da-DK" dirty="0"/>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9B8DCBD-6236-46DA-A357-826287BF383C}" type="slidenum">
              <a:rPr lang="da-DK" smtClean="0"/>
              <a:pPr/>
              <a:t>‹nr.›</a:t>
            </a:fld>
            <a:endParaRPr lang="da-DK" dirty="0"/>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 name="Billed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0196" y="116632"/>
            <a:ext cx="1660276" cy="74398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73216132-55AE-4A3E-9317-8E7F757F0BA4}"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35AF10D-5340-4097-B210-F2DF6053A0CE}" type="slidenum">
              <a:rPr lang="da-DK"/>
              <a:pPr/>
              <a:t>‹nr.›</a:t>
            </a:fld>
            <a:endParaRPr lang="da-DK"/>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00CEBE9C-E682-42D1-AC10-E1932051ACBD}"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4EBE1F50-F4DD-41A5-BAE5-DD9410CAC182}" type="slidenum">
              <a:rPr lang="da-DK"/>
              <a:pPr/>
              <a:t>‹nr.›</a:t>
            </a:fld>
            <a:endParaRPr lang="da-DK"/>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A115FED2-E460-42A3-826C-6D1644D9891A}"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8C68398-BDE6-46DE-A7D4-2606E31775CF}" type="slidenum">
              <a:rPr lang="da-DK"/>
              <a:pPr/>
              <a:t>‹nr.›</a:t>
            </a:fld>
            <a:endParaRPr lang="da-DK"/>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9331A52A-59BE-4BD7-A0D2-AAB0632812C9}" type="datetime1">
              <a:rPr lang="da-DK" smtClean="0"/>
              <a:t>04-04-2019</a:t>
            </a:fld>
            <a:endParaRPr lang="da-DK"/>
          </a:p>
        </p:txBody>
      </p:sp>
      <p:sp>
        <p:nvSpPr>
          <p:cNvPr id="8" name="Pladsholder til sidefod 7"/>
          <p:cNvSpPr>
            <a:spLocks noGrp="1"/>
          </p:cNvSpPr>
          <p:nvPr>
            <p:ph type="ftr" sz="quarter" idx="11"/>
          </p:nvPr>
        </p:nvSpPr>
        <p:spPr/>
        <p:txBody>
          <a:bodyPr/>
          <a:lstStyle>
            <a:lvl1pPr>
              <a:defRPr/>
            </a:lvl1pPr>
          </a:lstStyle>
          <a:p>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B2B3A478-A599-49FE-8CFE-D7FE90E1826E}" type="slidenum">
              <a:rPr lang="da-DK"/>
              <a:pPr/>
              <a:t>‹nr.›</a:t>
            </a:fld>
            <a:endParaRPr lang="da-DK"/>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2A08EE39-619D-47B2-B8E4-3AE1180D2438}" type="datetime1">
              <a:rPr lang="da-DK" smtClean="0"/>
              <a:t>04-04-2019</a:t>
            </a:fld>
            <a:endParaRPr lang="da-DK"/>
          </a:p>
        </p:txBody>
      </p:sp>
      <p:sp>
        <p:nvSpPr>
          <p:cNvPr id="4" name="Pladsholder til sidefod 3"/>
          <p:cNvSpPr>
            <a:spLocks noGrp="1"/>
          </p:cNvSpPr>
          <p:nvPr>
            <p:ph type="ftr" sz="quarter" idx="11"/>
          </p:nvPr>
        </p:nvSpPr>
        <p:spPr/>
        <p:txBody>
          <a:bodyPr/>
          <a:lstStyle>
            <a:lvl1pPr>
              <a:defRPr/>
            </a:lvl1pPr>
          </a:lstStyle>
          <a:p>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586F4B36-E4ED-4253-ACB7-B6F23E283B62}" type="slidenum">
              <a:rPr lang="da-DK"/>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fld id="{AAE4631E-64CB-4A52-9D3C-24E1A07B546C}"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9D0BF61-90BF-462F-8D82-9B73BFE44C96}" type="slidenum">
              <a:rPr lang="da-DK"/>
              <a:pPr/>
              <a:t>‹nr.›</a:t>
            </a:fld>
            <a:endParaRPr lang="da-D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171772CC-025B-4EC4-B693-C8A9E1A850A5}" type="datetime1">
              <a:rPr lang="da-DK" smtClean="0"/>
              <a:t>04-04-2019</a:t>
            </a:fld>
            <a:endParaRPr lang="da-DK"/>
          </a:p>
        </p:txBody>
      </p:sp>
      <p:sp>
        <p:nvSpPr>
          <p:cNvPr id="3" name="Pladsholder til sidefod 2"/>
          <p:cNvSpPr>
            <a:spLocks noGrp="1"/>
          </p:cNvSpPr>
          <p:nvPr>
            <p:ph type="ftr" sz="quarter" idx="11"/>
          </p:nvPr>
        </p:nvSpPr>
        <p:spPr/>
        <p:txBody>
          <a:bodyPr/>
          <a:lstStyle>
            <a:lvl1pPr>
              <a:defRPr/>
            </a:lvl1pPr>
          </a:lstStyle>
          <a:p>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CC56E9A-9749-44EF-99FE-FEFAEEB33ADF}" type="slidenum">
              <a:rPr lang="da-DK"/>
              <a:pPr/>
              <a:t>‹nr.›</a:t>
            </a:fld>
            <a:endParaRPr lang="da-DK"/>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6D30F015-348A-4088-830F-E3752020C6B5}"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946D484-2F13-42AB-BA77-21A9917CFBC7}" type="slidenum">
              <a:rPr lang="da-DK"/>
              <a:pPr/>
              <a:t>‹nr.›</a:t>
            </a:fld>
            <a:endParaRPr lang="da-DK"/>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22FD49F1-A31D-4C94-B71F-7DAB89A19A5D}"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F18B861-7938-41AA-B5DA-6BC32F836EB5}" type="slidenum">
              <a:rPr lang="da-DK"/>
              <a:pPr/>
              <a:t>‹nr.›</a:t>
            </a:fld>
            <a:endParaRPr lang="da-DK"/>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F97CA4B6-50D5-4361-9BC9-5354059E788A}"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D9B6EA8E-7CC9-4E13-984D-E867D2827739}" type="slidenum">
              <a:rPr lang="da-DK"/>
              <a:pPr/>
              <a:t>‹nr.›</a:t>
            </a:fld>
            <a:endParaRPr lang="da-DK"/>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47C34671-FFB7-40EE-BC33-A897375C89D2}" type="datetime1">
              <a:rPr lang="da-DK" smtClean="0"/>
              <a:t>04-04-2019</a:t>
            </a:fld>
            <a:endParaRPr lang="da-DK"/>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67706841-8E88-4028-A690-F598B34A0845}" type="slidenum">
              <a:rPr lang="da-DK"/>
              <a:pPr/>
              <a:t>‹nr.›</a:t>
            </a:fld>
            <a:endParaRPr lang="da-DK"/>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solidFill>
                <a:srgbClr val="000000"/>
              </a:solidFill>
            </a:endParaRPr>
          </a:p>
        </p:txBody>
      </p:sp>
      <p:sp>
        <p:nvSpPr>
          <p:cNvPr id="283651" name="Rectangle 3"/>
          <p:cNvSpPr>
            <a:spLocks noGrp="1" noChangeArrowheads="1"/>
          </p:cNvSpPr>
          <p:nvPr>
            <p:ph type="ctrTitle" hasCustomPrompt="1"/>
          </p:nvPr>
        </p:nvSpPr>
        <p:spPr>
          <a:xfrm>
            <a:off x="431800" y="1276350"/>
            <a:ext cx="6478588" cy="1144588"/>
          </a:xfrm>
        </p:spPr>
        <p:txBody>
          <a:bodyPr tIns="45720" bIns="45720"/>
          <a:lstStyle>
            <a:lvl1pPr>
              <a:defRPr sz="2400" baseline="0">
                <a:solidFill>
                  <a:schemeClr val="bg1"/>
                </a:solidFill>
              </a:defRPr>
            </a:lvl1pPr>
          </a:lstStyle>
          <a:p>
            <a:r>
              <a:rPr lang="da-DK" dirty="0" smtClean="0"/>
              <a:t>Hvad sker der til, for at museumssektoren kan åbne skolen?</a:t>
            </a:r>
            <a:endParaRPr lang="da-DK" dirty="0"/>
          </a:p>
        </p:txBody>
      </p:sp>
      <p:sp>
        <p:nvSpPr>
          <p:cNvPr id="283652" name="Rectangle 4"/>
          <p:cNvSpPr>
            <a:spLocks noGrp="1" noChangeArrowheads="1"/>
          </p:cNvSpPr>
          <p:nvPr>
            <p:ph type="subTitle" idx="1"/>
          </p:nvPr>
        </p:nvSpPr>
        <p:spPr>
          <a:xfrm>
            <a:off x="431800" y="2497138"/>
            <a:ext cx="6876504" cy="1144587"/>
          </a:xfrm>
        </p:spPr>
        <p:txBody>
          <a:bodyPr/>
          <a:lstStyle>
            <a:lvl1pPr marL="0" indent="0">
              <a:lnSpc>
                <a:spcPts val="2200"/>
              </a:lnSpc>
              <a:buFontTx/>
              <a:buNone/>
              <a:defRPr sz="1600" baseline="0">
                <a:solidFill>
                  <a:schemeClr val="bg1"/>
                </a:solidFill>
              </a:defRPr>
            </a:lvl1pPr>
          </a:lstStyle>
          <a:p>
            <a:endParaRPr lang="da-DK" dirty="0" smtClean="0"/>
          </a:p>
          <a:p>
            <a:r>
              <a:rPr lang="da-DK" dirty="0" smtClean="0"/>
              <a:t>19. august 2015  Kulturstyrelsens strategiske panel for museumsområdet</a:t>
            </a:r>
          </a:p>
          <a:p>
            <a:endParaRPr lang="da-DK" dirty="0" smtClean="0"/>
          </a:p>
          <a:p>
            <a:r>
              <a:rPr lang="da-DK" dirty="0" smtClean="0"/>
              <a:t>Annegrete Larsen</a:t>
            </a:r>
          </a:p>
          <a:p>
            <a:r>
              <a:rPr lang="da-DK" dirty="0" smtClean="0"/>
              <a:t>Kontor for Gymnasiale Uddannelser</a:t>
            </a:r>
            <a:endParaRPr lang="da-DK" dirty="0"/>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294CF18E-806A-4336-8208-B03B478AA908}" type="datetime1">
              <a:rPr lang="da-DK" smtClean="0">
                <a:solidFill>
                  <a:srgbClr val="FFFFFF"/>
                </a:solidFill>
              </a:rPr>
              <a:t>04-04-2019</a:t>
            </a:fld>
            <a:endParaRPr lang="da-DK" dirty="0">
              <a:solidFill>
                <a:srgbClr val="FFFFFF"/>
              </a:solidFill>
            </a:endParaRPr>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endParaRPr lang="da-DK" dirty="0">
              <a:solidFill>
                <a:srgbClr val="FFFFFF"/>
              </a:solidFill>
            </a:endParaRPr>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solidFill>
                  <a:srgbClr val="FFFFFF"/>
                </a:solidFill>
              </a:rPr>
              <a:t>Side </a:t>
            </a:r>
            <a:fld id="{E9B8DCBD-6236-46DA-A357-826287BF383C}" type="slidenum">
              <a:rPr lang="da-DK" smtClean="0">
                <a:solidFill>
                  <a:srgbClr val="FFFFFF"/>
                </a:solidFill>
              </a:rPr>
              <a:pPr/>
              <a:t>‹nr.›</a:t>
            </a:fld>
            <a:endParaRPr lang="da-DK" dirty="0">
              <a:solidFill>
                <a:srgbClr val="FFFFFF"/>
              </a:solidFill>
            </a:endParaRPr>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rPr>
              <a:t>Tilføj hjælpelinjer:</a:t>
            </a:r>
          </a:p>
          <a:p>
            <a:pPr marL="342900" indent="-342900">
              <a:spcBef>
                <a:spcPct val="50000"/>
              </a:spcBef>
              <a:buFontTx/>
              <a:buAutoNum type="arabicPeriod"/>
            </a:pPr>
            <a:r>
              <a:rPr lang="da-DK" sz="1000">
                <a:solidFill>
                  <a:srgbClr val="FFFFFF"/>
                </a:solidFill>
              </a:rPr>
              <a:t>Højreklik et sted i det grå område rundt om dette dias</a:t>
            </a:r>
          </a:p>
          <a:p>
            <a:pPr marL="342900" indent="-342900">
              <a:spcBef>
                <a:spcPct val="50000"/>
              </a:spcBef>
              <a:buFontTx/>
              <a:buAutoNum type="arabicPeriod"/>
            </a:pPr>
            <a:r>
              <a:rPr lang="da-DK" sz="1000">
                <a:solidFill>
                  <a:srgbClr val="FFFFFF"/>
                </a:solidFill>
              </a:rPr>
              <a:t>Vælg "Gitter og hjælpelinjer"</a:t>
            </a:r>
          </a:p>
          <a:p>
            <a:pPr marL="342900" indent="-342900">
              <a:spcBef>
                <a:spcPct val="50000"/>
              </a:spcBef>
              <a:buFontTx/>
              <a:buAutoNum type="arabicPeriod"/>
            </a:pPr>
            <a:r>
              <a:rPr lang="da-DK" sz="1000">
                <a:solidFill>
                  <a:srgbClr val="FFFFFF"/>
                </a:solidFill>
              </a:rPr>
              <a:t>Vælg "Vis hjælpelinjer på skærm"</a:t>
            </a:r>
          </a:p>
        </p:txBody>
      </p:sp>
      <p:pic>
        <p:nvPicPr>
          <p:cNvPr id="2" name="Billed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0196" y="116632"/>
            <a:ext cx="1660276" cy="743984"/>
          </a:xfrm>
          <a:prstGeom prst="rect">
            <a:avLst/>
          </a:prstGeom>
        </p:spPr>
      </p:pic>
    </p:spTree>
    <p:extLst>
      <p:ext uri="{BB962C8B-B14F-4D97-AF65-F5344CB8AC3E}">
        <p14:creationId xmlns:p14="http://schemas.microsoft.com/office/powerpoint/2010/main" val="90892795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3_Titeldias">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solidFill>
                <a:srgbClr val="000000"/>
              </a:solidFill>
            </a:endParaRPr>
          </a:p>
        </p:txBody>
      </p:sp>
      <p:sp>
        <p:nvSpPr>
          <p:cNvPr id="283651" name="Rectangle 3"/>
          <p:cNvSpPr>
            <a:spLocks noGrp="1" noChangeArrowheads="1"/>
          </p:cNvSpPr>
          <p:nvPr>
            <p:ph type="ctrTitle" hasCustomPrompt="1"/>
          </p:nvPr>
        </p:nvSpPr>
        <p:spPr>
          <a:xfrm>
            <a:off x="431800" y="1276350"/>
            <a:ext cx="6478588" cy="1144588"/>
          </a:xfrm>
        </p:spPr>
        <p:txBody>
          <a:bodyPr tIns="45720" bIns="45720"/>
          <a:lstStyle>
            <a:lvl1pPr>
              <a:defRPr sz="2400" baseline="0">
                <a:solidFill>
                  <a:schemeClr val="bg1"/>
                </a:solidFill>
              </a:defRPr>
            </a:lvl1pPr>
          </a:lstStyle>
          <a:p>
            <a:r>
              <a:rPr lang="da-DK" dirty="0" smtClean="0"/>
              <a:t>Hvad sker der til, for at museumssektoren kan åbne skolen?</a:t>
            </a:r>
            <a:endParaRPr lang="da-DK" dirty="0"/>
          </a:p>
        </p:txBody>
      </p:sp>
      <p:sp>
        <p:nvSpPr>
          <p:cNvPr id="283652" name="Rectangle 4"/>
          <p:cNvSpPr>
            <a:spLocks noGrp="1" noChangeArrowheads="1"/>
          </p:cNvSpPr>
          <p:nvPr>
            <p:ph type="subTitle" idx="1"/>
          </p:nvPr>
        </p:nvSpPr>
        <p:spPr>
          <a:xfrm>
            <a:off x="431800" y="2497138"/>
            <a:ext cx="6876504" cy="1144587"/>
          </a:xfrm>
        </p:spPr>
        <p:txBody>
          <a:bodyPr/>
          <a:lstStyle>
            <a:lvl1pPr marL="0" indent="0">
              <a:lnSpc>
                <a:spcPts val="2200"/>
              </a:lnSpc>
              <a:buFontTx/>
              <a:buNone/>
              <a:defRPr sz="1600" baseline="0">
                <a:solidFill>
                  <a:schemeClr val="bg1"/>
                </a:solidFill>
              </a:defRPr>
            </a:lvl1pPr>
          </a:lstStyle>
          <a:p>
            <a:endParaRPr lang="da-DK" dirty="0" smtClean="0"/>
          </a:p>
          <a:p>
            <a:r>
              <a:rPr lang="da-DK" dirty="0" smtClean="0"/>
              <a:t>19. august 2015  Kulturstyrelsens strategiske panel for museumsområdet</a:t>
            </a:r>
          </a:p>
          <a:p>
            <a:endParaRPr lang="da-DK" dirty="0" smtClean="0"/>
          </a:p>
          <a:p>
            <a:r>
              <a:rPr lang="da-DK" dirty="0" smtClean="0"/>
              <a:t>Annegrete Larsen</a:t>
            </a:r>
          </a:p>
          <a:p>
            <a:r>
              <a:rPr lang="da-DK" dirty="0" smtClean="0"/>
              <a:t>Kontor for Gymnasiale Uddannelser</a:t>
            </a:r>
            <a:endParaRPr lang="da-DK" dirty="0"/>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E5CC2CAC-73DA-4137-9E6E-5C402D7126D5}" type="datetime1">
              <a:rPr lang="da-DK" smtClean="0">
                <a:solidFill>
                  <a:srgbClr val="FFFFFF"/>
                </a:solidFill>
              </a:rPr>
              <a:t>04-04-2019</a:t>
            </a:fld>
            <a:endParaRPr lang="da-DK" dirty="0">
              <a:solidFill>
                <a:srgbClr val="FFFFFF"/>
              </a:solidFill>
            </a:endParaRPr>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endParaRPr lang="da-DK" dirty="0">
              <a:solidFill>
                <a:srgbClr val="FFFFFF"/>
              </a:solidFill>
            </a:endParaRPr>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solidFill>
                  <a:srgbClr val="FFFFFF"/>
                </a:solidFill>
              </a:rPr>
              <a:t>Side </a:t>
            </a:r>
            <a:fld id="{E9B8DCBD-6236-46DA-A357-826287BF383C}" type="slidenum">
              <a:rPr lang="da-DK" smtClean="0">
                <a:solidFill>
                  <a:srgbClr val="FFFFFF"/>
                </a:solidFill>
              </a:rPr>
              <a:pPr/>
              <a:t>‹nr.›</a:t>
            </a:fld>
            <a:endParaRPr lang="da-DK" dirty="0">
              <a:solidFill>
                <a:srgbClr val="FFFFFF"/>
              </a:solidFill>
            </a:endParaRPr>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rPr>
              <a:t>Tilføj hjælpelinjer:</a:t>
            </a:r>
          </a:p>
          <a:p>
            <a:pPr marL="342900" indent="-342900">
              <a:spcBef>
                <a:spcPct val="50000"/>
              </a:spcBef>
              <a:buFontTx/>
              <a:buAutoNum type="arabicPeriod"/>
            </a:pPr>
            <a:r>
              <a:rPr lang="da-DK" sz="1000">
                <a:solidFill>
                  <a:srgbClr val="FFFFFF"/>
                </a:solidFill>
              </a:rPr>
              <a:t>Højreklik et sted i det grå område rundt om dette dias</a:t>
            </a:r>
          </a:p>
          <a:p>
            <a:pPr marL="342900" indent="-342900">
              <a:spcBef>
                <a:spcPct val="50000"/>
              </a:spcBef>
              <a:buFontTx/>
              <a:buAutoNum type="arabicPeriod"/>
            </a:pPr>
            <a:r>
              <a:rPr lang="da-DK" sz="1000">
                <a:solidFill>
                  <a:srgbClr val="FFFFFF"/>
                </a:solidFill>
              </a:rPr>
              <a:t>Vælg "Gitter og hjælpelinjer"</a:t>
            </a:r>
          </a:p>
          <a:p>
            <a:pPr marL="342900" indent="-342900">
              <a:spcBef>
                <a:spcPct val="50000"/>
              </a:spcBef>
              <a:buFontTx/>
              <a:buAutoNum type="arabicPeriod"/>
            </a:pPr>
            <a:r>
              <a:rPr lang="da-DK" sz="1000">
                <a:solidFill>
                  <a:srgbClr val="FFFFFF"/>
                </a:solidFill>
              </a:rPr>
              <a:t>Vælg "Vis hjælpelinjer på skærm"</a:t>
            </a:r>
          </a:p>
        </p:txBody>
      </p:sp>
      <p:pic>
        <p:nvPicPr>
          <p:cNvPr id="2" name="Billed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0196" y="116632"/>
            <a:ext cx="1660276" cy="743984"/>
          </a:xfrm>
          <a:prstGeom prst="rect">
            <a:avLst/>
          </a:prstGeom>
        </p:spPr>
      </p:pic>
    </p:spTree>
    <p:extLst>
      <p:ext uri="{BB962C8B-B14F-4D97-AF65-F5344CB8AC3E}">
        <p14:creationId xmlns:p14="http://schemas.microsoft.com/office/powerpoint/2010/main" val="1050282655"/>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2_Titeldias">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solidFill>
                <a:srgbClr val="000000"/>
              </a:solidFill>
            </a:endParaRPr>
          </a:p>
        </p:txBody>
      </p:sp>
      <p:sp>
        <p:nvSpPr>
          <p:cNvPr id="283651" name="Rectangle 3"/>
          <p:cNvSpPr>
            <a:spLocks noGrp="1" noChangeArrowheads="1"/>
          </p:cNvSpPr>
          <p:nvPr>
            <p:ph type="ctrTitle" hasCustomPrompt="1"/>
          </p:nvPr>
        </p:nvSpPr>
        <p:spPr>
          <a:xfrm>
            <a:off x="431800" y="1276350"/>
            <a:ext cx="6478588" cy="1144588"/>
          </a:xfrm>
        </p:spPr>
        <p:txBody>
          <a:bodyPr tIns="45720" bIns="45720"/>
          <a:lstStyle>
            <a:lvl1pPr>
              <a:defRPr sz="2400" baseline="0">
                <a:solidFill>
                  <a:schemeClr val="bg1"/>
                </a:solidFill>
              </a:defRPr>
            </a:lvl1pPr>
          </a:lstStyle>
          <a:p>
            <a:r>
              <a:rPr lang="da-DK" dirty="0" smtClean="0"/>
              <a:t>Hvad sker der til, for at museumssektoren kan åbne skolen?</a:t>
            </a:r>
            <a:endParaRPr lang="da-DK" dirty="0"/>
          </a:p>
        </p:txBody>
      </p:sp>
      <p:sp>
        <p:nvSpPr>
          <p:cNvPr id="283652" name="Rectangle 4"/>
          <p:cNvSpPr>
            <a:spLocks noGrp="1" noChangeArrowheads="1"/>
          </p:cNvSpPr>
          <p:nvPr>
            <p:ph type="subTitle" idx="1"/>
          </p:nvPr>
        </p:nvSpPr>
        <p:spPr>
          <a:xfrm>
            <a:off x="431800" y="2497138"/>
            <a:ext cx="6876504" cy="1144587"/>
          </a:xfrm>
        </p:spPr>
        <p:txBody>
          <a:bodyPr/>
          <a:lstStyle>
            <a:lvl1pPr marL="0" indent="0">
              <a:lnSpc>
                <a:spcPts val="2200"/>
              </a:lnSpc>
              <a:buFontTx/>
              <a:buNone/>
              <a:defRPr sz="1600" baseline="0">
                <a:solidFill>
                  <a:schemeClr val="bg1"/>
                </a:solidFill>
              </a:defRPr>
            </a:lvl1pPr>
          </a:lstStyle>
          <a:p>
            <a:endParaRPr lang="da-DK" dirty="0" smtClean="0"/>
          </a:p>
          <a:p>
            <a:r>
              <a:rPr lang="da-DK" dirty="0" smtClean="0"/>
              <a:t>19. august 2015  Kulturstyrelsens strategiske panel for museumsområdet</a:t>
            </a:r>
          </a:p>
          <a:p>
            <a:endParaRPr lang="da-DK" dirty="0" smtClean="0"/>
          </a:p>
          <a:p>
            <a:r>
              <a:rPr lang="da-DK" dirty="0" smtClean="0"/>
              <a:t>Annegrete Larsen</a:t>
            </a:r>
          </a:p>
          <a:p>
            <a:r>
              <a:rPr lang="da-DK" dirty="0" smtClean="0"/>
              <a:t>Kontor for Gymnasiale Uddannelser</a:t>
            </a:r>
            <a:endParaRPr lang="da-DK" dirty="0"/>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fld id="{47EDEE35-F8C9-4CFF-BD6F-0A5F98D68B64}" type="datetime1">
              <a:rPr lang="da-DK" smtClean="0">
                <a:solidFill>
                  <a:srgbClr val="FFFFFF"/>
                </a:solidFill>
              </a:rPr>
              <a:t>04-04-2019</a:t>
            </a:fld>
            <a:endParaRPr lang="da-DK" dirty="0">
              <a:solidFill>
                <a:srgbClr val="FFFFFF"/>
              </a:solidFill>
            </a:endParaRPr>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endParaRPr lang="da-DK" dirty="0">
              <a:solidFill>
                <a:srgbClr val="FFFFFF"/>
              </a:solidFill>
            </a:endParaRPr>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solidFill>
                  <a:srgbClr val="FFFFFF"/>
                </a:solidFill>
              </a:rPr>
              <a:t>Side </a:t>
            </a:r>
            <a:fld id="{E9B8DCBD-6236-46DA-A357-826287BF383C}" type="slidenum">
              <a:rPr lang="da-DK" smtClean="0">
                <a:solidFill>
                  <a:srgbClr val="FFFFFF"/>
                </a:solidFill>
              </a:rPr>
              <a:pPr/>
              <a:t>‹nr.›</a:t>
            </a:fld>
            <a:endParaRPr lang="da-DK" dirty="0">
              <a:solidFill>
                <a:srgbClr val="FFFFFF"/>
              </a:solidFill>
            </a:endParaRPr>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solidFill>
                <a:srgbClr val="000000"/>
              </a:solidFill>
            </a:endParaRPr>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rPr>
              <a:t>Tilføj hjælpelinjer:</a:t>
            </a:r>
          </a:p>
          <a:p>
            <a:pPr marL="342900" indent="-342900">
              <a:spcBef>
                <a:spcPct val="50000"/>
              </a:spcBef>
              <a:buFontTx/>
              <a:buAutoNum type="arabicPeriod"/>
            </a:pPr>
            <a:r>
              <a:rPr lang="da-DK" sz="1000">
                <a:solidFill>
                  <a:srgbClr val="FFFFFF"/>
                </a:solidFill>
              </a:rPr>
              <a:t>Højreklik et sted i det grå område rundt om dette dias</a:t>
            </a:r>
          </a:p>
          <a:p>
            <a:pPr marL="342900" indent="-342900">
              <a:spcBef>
                <a:spcPct val="50000"/>
              </a:spcBef>
              <a:buFontTx/>
              <a:buAutoNum type="arabicPeriod"/>
            </a:pPr>
            <a:r>
              <a:rPr lang="da-DK" sz="1000">
                <a:solidFill>
                  <a:srgbClr val="FFFFFF"/>
                </a:solidFill>
              </a:rPr>
              <a:t>Vælg "Gitter og hjælpelinjer"</a:t>
            </a:r>
          </a:p>
          <a:p>
            <a:pPr marL="342900" indent="-342900">
              <a:spcBef>
                <a:spcPct val="50000"/>
              </a:spcBef>
              <a:buFontTx/>
              <a:buAutoNum type="arabicPeriod"/>
            </a:pPr>
            <a:r>
              <a:rPr lang="da-DK" sz="1000">
                <a:solidFill>
                  <a:srgbClr val="FFFFFF"/>
                </a:solidFill>
              </a:rPr>
              <a:t>Vælg "Vis hjælpelinjer på skærm"</a:t>
            </a:r>
          </a:p>
        </p:txBody>
      </p:sp>
      <p:pic>
        <p:nvPicPr>
          <p:cNvPr id="2" name="Billed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0196" y="116632"/>
            <a:ext cx="1660276" cy="743984"/>
          </a:xfrm>
          <a:prstGeom prst="rect">
            <a:avLst/>
          </a:prstGeom>
        </p:spPr>
      </p:pic>
    </p:spTree>
    <p:extLst>
      <p:ext uri="{BB962C8B-B14F-4D97-AF65-F5344CB8AC3E}">
        <p14:creationId xmlns:p14="http://schemas.microsoft.com/office/powerpoint/2010/main" val="261363676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E2A0A984-8FC5-4C33-8D8E-411C65133923}" type="datetime1">
              <a:rPr lang="da-DK" smtClean="0">
                <a:solidFill>
                  <a:srgbClr val="000000"/>
                </a:solidFill>
              </a:rPr>
              <a:t>04-04-2019</a:t>
            </a:fld>
            <a:endParaRPr lang="da-DK">
              <a:solidFill>
                <a:srgbClr val="000000"/>
              </a:solidFill>
            </a:endParaRPr>
          </a:p>
        </p:txBody>
      </p:sp>
      <p:sp>
        <p:nvSpPr>
          <p:cNvPr id="5" name="Pladsholder til sidefod 4"/>
          <p:cNvSpPr>
            <a:spLocks noGrp="1"/>
          </p:cNvSpPr>
          <p:nvPr>
            <p:ph type="ftr" sz="quarter" idx="11"/>
          </p:nvPr>
        </p:nvSpPr>
        <p:spPr/>
        <p:txBody>
          <a:bodyPr/>
          <a:lstStyle>
            <a:lvl1pPr>
              <a:defRPr/>
            </a:lvl1pPr>
          </a:lstStyle>
          <a:p>
            <a:endParaRPr lang="da-DK" dirty="0">
              <a:solidFill>
                <a:srgbClr val="000000"/>
              </a:solidFill>
            </a:endParaRPr>
          </a:p>
        </p:txBody>
      </p:sp>
      <p:sp>
        <p:nvSpPr>
          <p:cNvPr id="6" name="Pladsholder til diasnummer 5"/>
          <p:cNvSpPr>
            <a:spLocks noGrp="1"/>
          </p:cNvSpPr>
          <p:nvPr>
            <p:ph type="sldNum" sz="quarter" idx="12"/>
          </p:nvPr>
        </p:nvSpPr>
        <p:spPr/>
        <p:txBody>
          <a:bodyPr/>
          <a:lstStyle>
            <a:lvl1pPr>
              <a:defRPr/>
            </a:lvl1pPr>
          </a:lstStyle>
          <a:p>
            <a:r>
              <a:rPr lang="da-DK">
                <a:solidFill>
                  <a:srgbClr val="000000"/>
                </a:solidFill>
              </a:rPr>
              <a:t>Side </a:t>
            </a:r>
            <a:fld id="{2422BA6A-2CEF-46ED-93BA-979740AEA7F0}" type="slidenum">
              <a:rPr lang="da-DK">
                <a:solidFill>
                  <a:srgbClr val="000000"/>
                </a:solidFill>
              </a:rPr>
              <a:pPr/>
              <a:t>‹nr.›</a:t>
            </a:fld>
            <a:endParaRPr lang="da-DK">
              <a:solidFill>
                <a:srgbClr val="000000"/>
              </a:solidFill>
            </a:endParaRPr>
          </a:p>
        </p:txBody>
      </p:sp>
    </p:spTree>
    <p:extLst>
      <p:ext uri="{BB962C8B-B14F-4D97-AF65-F5344CB8AC3E}">
        <p14:creationId xmlns:p14="http://schemas.microsoft.com/office/powerpoint/2010/main" val="1645131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1_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dirty="0" smtClean="0"/>
              <a:t>Klik for at redigere i master</a:t>
            </a:r>
            <a:endParaRPr lang="da-DK" dirty="0"/>
          </a:p>
        </p:txBody>
      </p:sp>
      <p:sp>
        <p:nvSpPr>
          <p:cNvPr id="262147" name="Rectangle 3"/>
          <p:cNvSpPr>
            <a:spLocks noGrp="1" noChangeArrowheads="1"/>
          </p:cNvSpPr>
          <p:nvPr>
            <p:ph type="subTitle" idx="1" hasCustomPrompt="1"/>
          </p:nvPr>
        </p:nvSpPr>
        <p:spPr>
          <a:xfrm>
            <a:off x="431800" y="2497138"/>
            <a:ext cx="6478588" cy="1144587"/>
          </a:xfrm>
        </p:spPr>
        <p:txBody>
          <a:bodyPr/>
          <a:lstStyle>
            <a:lvl1pPr marL="0" indent="0">
              <a:lnSpc>
                <a:spcPts val="2200"/>
              </a:lnSpc>
              <a:buFontTx/>
              <a:buNone/>
              <a:defRPr sz="2400" b="1"/>
            </a:lvl1pPr>
          </a:lstStyle>
          <a:p>
            <a:r>
              <a:rPr lang="da-DK" dirty="0" smtClean="0"/>
              <a:t>Klik </a:t>
            </a:r>
            <a:r>
              <a:rPr lang="da-DK" dirty="0" err="1" smtClean="0"/>
              <a:t>fornnnnn</a:t>
            </a:r>
            <a:endParaRPr lang="da-DK" dirty="0" smtClean="0"/>
          </a:p>
          <a:p>
            <a:r>
              <a:rPr lang="da-DK" dirty="0" smtClean="0"/>
              <a:t>System</a:t>
            </a:r>
          </a:p>
          <a:p>
            <a:r>
              <a:rPr lang="da-DK" dirty="0" smtClean="0"/>
              <a:t>‘</a:t>
            </a:r>
          </a:p>
          <a:p>
            <a:r>
              <a:rPr lang="da-DK" dirty="0" smtClean="0"/>
              <a:t> at redigere i master</a:t>
            </a:r>
            <a:endParaRPr lang="da-DK" dirty="0"/>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fld id="{30069213-F33D-4815-B2EF-25124732DB95}" type="datetime1">
              <a:rPr lang="da-DK" smtClean="0">
                <a:solidFill>
                  <a:srgbClr val="000000"/>
                </a:solidFill>
              </a:rPr>
              <a:t>04-04-2019</a:t>
            </a:fld>
            <a:endParaRPr lang="da-DK" dirty="0">
              <a:solidFill>
                <a:srgbClr val="000000"/>
              </a:solidFill>
            </a:endParaRPr>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endParaRPr lang="da-DK" dirty="0">
              <a:solidFill>
                <a:srgbClr val="000000"/>
              </a:solidFill>
            </a:endParaRPr>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solidFill>
                  <a:srgbClr val="000000"/>
                </a:solidFill>
              </a:rPr>
              <a:t>Side </a:t>
            </a:r>
            <a:fld id="{7A5F1A53-158C-4308-AA0B-FD5167706E05}" type="slidenum">
              <a:rPr lang="da-DK" smtClean="0">
                <a:solidFill>
                  <a:srgbClr val="000000"/>
                </a:solidFill>
              </a:rPr>
              <a:pPr/>
              <a:t>‹nr.›</a:t>
            </a:fld>
            <a:endParaRPr lang="da-DK" dirty="0">
              <a:solidFill>
                <a:srgbClr val="000000"/>
              </a:solidFill>
            </a:endParaRPr>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endParaRPr>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endParaRPr>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endParaRPr>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rPr>
              <a:t>Tilføj hjælpelinjer:</a:t>
            </a:r>
          </a:p>
          <a:p>
            <a:pPr marL="342900" indent="-342900">
              <a:spcBef>
                <a:spcPct val="50000"/>
              </a:spcBef>
              <a:buFontTx/>
              <a:buAutoNum type="arabicPeriod"/>
            </a:pPr>
            <a:r>
              <a:rPr lang="da-DK" sz="1000">
                <a:solidFill>
                  <a:srgbClr val="FFFFFF"/>
                </a:solidFill>
              </a:rPr>
              <a:t>Højreklik et sted i det grå område rundt om dette dias</a:t>
            </a:r>
          </a:p>
          <a:p>
            <a:pPr marL="342900" indent="-342900">
              <a:spcBef>
                <a:spcPct val="50000"/>
              </a:spcBef>
              <a:buFontTx/>
              <a:buAutoNum type="arabicPeriod"/>
            </a:pPr>
            <a:r>
              <a:rPr lang="da-DK" sz="1000">
                <a:solidFill>
                  <a:srgbClr val="FFFFFF"/>
                </a:solidFill>
              </a:rPr>
              <a:t>Vælg "Gitter og hjælpelinjer"</a:t>
            </a:r>
          </a:p>
          <a:p>
            <a:pPr marL="342900" indent="-342900">
              <a:spcBef>
                <a:spcPct val="50000"/>
              </a:spcBef>
              <a:buFontTx/>
              <a:buAutoNum type="arabicPeriod"/>
            </a:pPr>
            <a:r>
              <a:rPr lang="da-DK" sz="1000">
                <a:solidFill>
                  <a:srgbClr val="FFFFFF"/>
                </a:solidFill>
              </a:rPr>
              <a:t>Vælg "Vis hjælpelinjer på skærm"</a:t>
            </a:r>
          </a:p>
        </p:txBody>
      </p:sp>
      <p:pic>
        <p:nvPicPr>
          <p:cNvPr id="2" name="Billed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56444" y="169727"/>
            <a:ext cx="1620012" cy="762000"/>
          </a:xfrm>
          <a:prstGeom prst="rect">
            <a:avLst/>
          </a:prstGeom>
        </p:spPr>
      </p:pic>
    </p:spTree>
    <p:extLst>
      <p:ext uri="{BB962C8B-B14F-4D97-AF65-F5344CB8AC3E}">
        <p14:creationId xmlns:p14="http://schemas.microsoft.com/office/powerpoint/2010/main" val="26545194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2564A6EE-C09C-43E5-9EBE-BF8510745105}"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8EF332FB-5757-444A-9F9F-66D8FEE366D5}" type="slidenum">
              <a:rPr lang="da-DK"/>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4113550B-FEC6-4F63-9A1B-6596240B536A}" type="datetime1">
              <a:rPr lang="da-DK" smtClean="0"/>
              <a:t>04-04-2019</a:t>
            </a:fld>
            <a:endParaRPr lang="da-DK"/>
          </a:p>
        </p:txBody>
      </p:sp>
      <p:sp>
        <p:nvSpPr>
          <p:cNvPr id="8" name="Pladsholder til sidefod 7"/>
          <p:cNvSpPr>
            <a:spLocks noGrp="1"/>
          </p:cNvSpPr>
          <p:nvPr>
            <p:ph type="ftr" sz="quarter" idx="11"/>
          </p:nvPr>
        </p:nvSpPr>
        <p:spPr/>
        <p:txBody>
          <a:bodyPr/>
          <a:lstStyle>
            <a:lvl1pPr>
              <a:defRPr/>
            </a:lvl1pPr>
          </a:lstStyle>
          <a:p>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3D54D211-F678-43B6-83F6-F8C70CC00FA2}" type="slidenum">
              <a:rPr lang="da-DK"/>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fld id="{1E224CAD-C6B0-4117-AD6D-96ED88449D03}" type="datetime1">
              <a:rPr lang="da-DK" smtClean="0"/>
              <a:t>04-04-2019</a:t>
            </a:fld>
            <a:endParaRPr lang="da-DK"/>
          </a:p>
        </p:txBody>
      </p:sp>
      <p:sp>
        <p:nvSpPr>
          <p:cNvPr id="4" name="Pladsholder til sidefod 3"/>
          <p:cNvSpPr>
            <a:spLocks noGrp="1"/>
          </p:cNvSpPr>
          <p:nvPr>
            <p:ph type="ftr" sz="quarter" idx="11"/>
          </p:nvPr>
        </p:nvSpPr>
        <p:spPr/>
        <p:txBody>
          <a:bodyPr/>
          <a:lstStyle>
            <a:lvl1pPr>
              <a:defRPr/>
            </a:lvl1pPr>
          </a:lstStyle>
          <a:p>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E78DE6C9-77CF-433F-BC46-CEDBD19E5A4B}" type="slidenum">
              <a:rPr lang="da-DK"/>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B1817A46-A448-45DF-B970-238D4F3454F1}" type="datetime1">
              <a:rPr lang="da-DK" smtClean="0"/>
              <a:t>04-04-2019</a:t>
            </a:fld>
            <a:endParaRPr lang="da-DK"/>
          </a:p>
        </p:txBody>
      </p:sp>
      <p:sp>
        <p:nvSpPr>
          <p:cNvPr id="3" name="Pladsholder til sidefod 2"/>
          <p:cNvSpPr>
            <a:spLocks noGrp="1"/>
          </p:cNvSpPr>
          <p:nvPr>
            <p:ph type="ftr" sz="quarter" idx="11"/>
          </p:nvPr>
        </p:nvSpPr>
        <p:spPr/>
        <p:txBody>
          <a:bodyPr/>
          <a:lstStyle>
            <a:lvl1pPr>
              <a:defRPr/>
            </a:lvl1pPr>
          </a:lstStyle>
          <a:p>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4F7DAAAA-420D-45C0-A854-DBF4A5AAD18F}" type="slidenum">
              <a:rPr lang="da-DK"/>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E54FE99E-6681-4898-84B9-983DC29A067A}"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72A66ECC-3CFD-46A1-B999-73BB2E67FA5F}"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fld id="{3882365A-EF36-4153-A3C3-0A2EBA700D2F}" type="datetime1">
              <a:rPr lang="da-DK" smtClean="0"/>
              <a:t>04-04-2019</a:t>
            </a:fld>
            <a:endParaRPr lang="da-DK"/>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531CB46-F7F5-4EC4-963C-0FB665528D5B}"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4.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image" Target="../media/image1.pn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4.xml"/><Relationship Id="rId5" Type="http://schemas.openxmlformats.org/officeDocument/2006/relationships/slideLayout" Target="../slideLayouts/slideLayout39.xml"/><Relationship Id="rId4" Type="http://schemas.openxmlformats.org/officeDocument/2006/relationships/slideLayout" Target="../slideLayouts/slideLayout38.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7447ABD4-FBE6-4C35-9431-8890FA0F0526}" type="datetime1">
              <a:rPr lang="da-DK" smtClean="0"/>
              <a:t>04-04-2019</a:t>
            </a:fld>
            <a:endParaRPr lang="da-DK"/>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endParaRPr lang="da-DK" dirty="0"/>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FEBB29CA-93C0-46BF-904E-F095A899BB4B}" type="slidenum">
              <a:rPr lang="da-DK"/>
              <a:pPr/>
              <a:t>‹nr.›</a:t>
            </a:fld>
            <a:endParaRPr lang="da-DK"/>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4"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5"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spTree>
  </p:cSld>
  <p:clrMap bg1="lt1" tx1="dk1" bg2="lt2" tx2="dk2" accent1="accent1" accent2="accent2" accent3="accent3" accent4="accent4" accent5="accent5" accent6="accent6" hlink="hlink" folHlink="folHlink"/>
  <p:sldLayoutIdLst>
    <p:sldLayoutId id="2147483651"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90" r:id="rId12"/>
  </p:sldLayoutIdLst>
  <p:hf sldNum="0" hdr="0" ft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5253" name="Text Box 37"/>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sp>
        <p:nvSpPr>
          <p:cNvPr id="265219"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65220"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5221"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A6A073BE-15C3-46AF-867D-B823C7AAE58F}" type="datetime1">
              <a:rPr lang="da-DK" smtClean="0"/>
              <a:t>04-04-2019</a:t>
            </a:fld>
            <a:endParaRPr lang="da-DK"/>
          </a:p>
        </p:txBody>
      </p:sp>
      <p:sp>
        <p:nvSpPr>
          <p:cNvPr id="265222"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endParaRPr lang="da-DK" dirty="0"/>
          </a:p>
        </p:txBody>
      </p:sp>
      <p:sp>
        <p:nvSpPr>
          <p:cNvPr id="265223"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0209D388-D3E6-4818-9633-399850AEFA2B}" type="slidenum">
              <a:rPr lang="da-DK"/>
              <a:pPr/>
              <a:t>‹nr.›</a:t>
            </a:fld>
            <a:endParaRPr lang="da-DK"/>
          </a:p>
        </p:txBody>
      </p:sp>
      <p:sp>
        <p:nvSpPr>
          <p:cNvPr id="265224"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5225"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5226"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grpSp>
        <p:nvGrpSpPr>
          <p:cNvPr id="265242"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5244" name="Group 15"/>
            <p:cNvGrpSpPr>
              <a:grpSpLocks/>
            </p:cNvGrpSpPr>
            <p:nvPr/>
          </p:nvGrpSpPr>
          <p:grpSpPr bwMode="auto">
            <a:xfrm>
              <a:off x="-598488" y="3823106"/>
              <a:ext cx="452438" cy="255588"/>
              <a:chOff x="-318" y="2953"/>
              <a:chExt cx="285" cy="161"/>
            </a:xfrm>
          </p:grpSpPr>
          <p:pic>
            <p:nvPicPr>
              <p:cNvPr id="265245"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5248" name="Group 19"/>
          <p:cNvGrpSpPr>
            <a:grpSpLocks/>
          </p:cNvGrpSpPr>
          <p:nvPr/>
        </p:nvGrpSpPr>
        <p:grpSpPr bwMode="auto">
          <a:xfrm>
            <a:off x="9658350" y="4214813"/>
            <a:ext cx="684213" cy="263525"/>
            <a:chOff x="-464" y="2256"/>
            <a:chExt cx="431" cy="166"/>
          </a:xfrm>
        </p:grpSpPr>
        <p:pic>
          <p:nvPicPr>
            <p:cNvPr id="265249"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5257" name="Text Box 41"/>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6" name="Billede 2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056444" y="169727"/>
            <a:ext cx="1620012" cy="76200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sldNum="0" hdr="0" ft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2627"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82628"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82629"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9E8E1035-84B2-44DF-9D02-14E285572F78}" type="datetime1">
              <a:rPr lang="da-DK" smtClean="0"/>
              <a:t>04-04-2019</a:t>
            </a:fld>
            <a:endParaRPr lang="da-DK"/>
          </a:p>
        </p:txBody>
      </p:sp>
      <p:sp>
        <p:nvSpPr>
          <p:cNvPr id="282630"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endParaRPr lang="da-DK" dirty="0"/>
          </a:p>
        </p:txBody>
      </p:sp>
      <p:sp>
        <p:nvSpPr>
          <p:cNvPr id="282631"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C01D196F-7E18-49E4-B0E2-F9AB1FD569FD}" type="slidenum">
              <a:rPr lang="da-DK"/>
              <a:pPr/>
              <a:t>‹nr.›</a:t>
            </a:fld>
            <a:endParaRPr lang="da-DK"/>
          </a:p>
        </p:txBody>
      </p:sp>
      <p:sp>
        <p:nvSpPr>
          <p:cNvPr id="28263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8263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82634"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82664" name="Text Box 40"/>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82665"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82667" name="Group 15"/>
            <p:cNvGrpSpPr>
              <a:grpSpLocks/>
            </p:cNvGrpSpPr>
            <p:nvPr/>
          </p:nvGrpSpPr>
          <p:grpSpPr bwMode="auto">
            <a:xfrm>
              <a:off x="-598488" y="3823106"/>
              <a:ext cx="452438" cy="255588"/>
              <a:chOff x="-318" y="2953"/>
              <a:chExt cx="285" cy="161"/>
            </a:xfrm>
          </p:grpSpPr>
          <p:pic>
            <p:nvPicPr>
              <p:cNvPr id="282668"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82671" name="Group 19"/>
          <p:cNvGrpSpPr>
            <a:grpSpLocks/>
          </p:cNvGrpSpPr>
          <p:nvPr/>
        </p:nvGrpSpPr>
        <p:grpSpPr bwMode="auto">
          <a:xfrm>
            <a:off x="9658350" y="4214813"/>
            <a:ext cx="684213" cy="263525"/>
            <a:chOff x="-464" y="2256"/>
            <a:chExt cx="431" cy="166"/>
          </a:xfrm>
        </p:grpSpPr>
        <p:pic>
          <p:nvPicPr>
            <p:cNvPr id="282672"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82676" name="Text Box 52"/>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7" name="Billede 2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128452" y="44624"/>
            <a:ext cx="1620012" cy="76200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ft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2627" name="Rectangle 3"/>
          <p:cNvSpPr>
            <a:spLocks noGrp="1" noChangeArrowheads="1"/>
          </p:cNvSpPr>
          <p:nvPr>
            <p:ph type="title"/>
          </p:nvPr>
        </p:nvSpPr>
        <p:spPr bwMode="auto">
          <a:xfrm>
            <a:off x="431800" y="425624"/>
            <a:ext cx="6804496" cy="622126"/>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dirty="0" smtClean="0"/>
              <a:t>Centrale elementer i formålet med den åbne skole</a:t>
            </a:r>
          </a:p>
        </p:txBody>
      </p:sp>
      <p:sp>
        <p:nvSpPr>
          <p:cNvPr id="282628" name="Rectangle 4"/>
          <p:cNvSpPr>
            <a:spLocks noGrp="1" noChangeArrowheads="1"/>
          </p:cNvSpPr>
          <p:nvPr>
            <p:ph type="body" idx="1"/>
          </p:nvPr>
        </p:nvSpPr>
        <p:spPr bwMode="auto">
          <a:xfrm>
            <a:off x="471239" y="1403251"/>
            <a:ext cx="8277225" cy="4416524"/>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endParaRPr lang="da-DK" dirty="0" smtClean="0"/>
          </a:p>
          <a:p>
            <a:pPr lvl="0"/>
            <a:r>
              <a:rPr lang="da-DK" dirty="0" smtClean="0"/>
              <a:t>- At eleverne lærer mere</a:t>
            </a:r>
          </a:p>
          <a:p>
            <a:pPr lvl="0"/>
            <a:r>
              <a:rPr lang="da-DK" dirty="0" smtClean="0"/>
              <a:t>- At eleverne får større kendskab til samfund og foreningsliv</a:t>
            </a:r>
          </a:p>
          <a:p>
            <a:pPr lvl="0"/>
            <a:r>
              <a:rPr lang="da-DK" dirty="0" smtClean="0"/>
              <a:t>- At elevernes trivsel fremmes</a:t>
            </a:r>
          </a:p>
          <a:p>
            <a:pPr lvl="0"/>
            <a:r>
              <a:rPr lang="da-DK" dirty="0" smtClean="0"/>
              <a:t>- At skoledagen bliver mere varieret</a:t>
            </a:r>
          </a:p>
          <a:p>
            <a:pPr lvl="0"/>
            <a:r>
              <a:rPr lang="da-DK" dirty="0" smtClean="0"/>
              <a:t>- At undervisningen bliver mere differentieret</a:t>
            </a:r>
          </a:p>
          <a:p>
            <a:pPr lvl="0"/>
            <a:endParaRPr lang="da-DK" dirty="0" smtClean="0"/>
          </a:p>
          <a:p>
            <a:pPr lvl="0"/>
            <a:r>
              <a:rPr lang="da-DK" dirty="0" smtClean="0"/>
              <a:t>Samlet set: At samarbejdet skaber merværdi i f.t. undervisningen</a:t>
            </a:r>
          </a:p>
          <a:p>
            <a:pPr lvl="0"/>
            <a:endParaRPr lang="da-DK" dirty="0" smtClean="0"/>
          </a:p>
          <a:p>
            <a:pPr lvl="0"/>
            <a:r>
              <a:rPr lang="da-DK" dirty="0" smtClean="0"/>
              <a:t>Bygger på reformens nye fokus på læringsmålstyret undervisning </a:t>
            </a:r>
          </a:p>
        </p:txBody>
      </p:sp>
      <p:sp>
        <p:nvSpPr>
          <p:cNvPr id="282629"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fld id="{FE4E70E7-EBEF-4F2F-937A-EE90A43B28BF}" type="datetime1">
              <a:rPr lang="da-DK" smtClean="0">
                <a:solidFill>
                  <a:srgbClr val="000000"/>
                </a:solidFill>
              </a:rPr>
              <a:t>04-04-2019</a:t>
            </a:fld>
            <a:endParaRPr lang="da-DK">
              <a:solidFill>
                <a:srgbClr val="000000"/>
              </a:solidFill>
            </a:endParaRPr>
          </a:p>
        </p:txBody>
      </p:sp>
      <p:sp>
        <p:nvSpPr>
          <p:cNvPr id="282630"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endParaRPr lang="da-DK" dirty="0">
              <a:solidFill>
                <a:srgbClr val="000000"/>
              </a:solidFill>
            </a:endParaRPr>
          </a:p>
        </p:txBody>
      </p:sp>
      <p:sp>
        <p:nvSpPr>
          <p:cNvPr id="282631"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solidFill>
                  <a:srgbClr val="000000"/>
                </a:solidFill>
              </a:rPr>
              <a:t>Side </a:t>
            </a:r>
            <a:fld id="{C01D196F-7E18-49E4-B0E2-F9AB1FD569FD}" type="slidenum">
              <a:rPr lang="da-DK">
                <a:solidFill>
                  <a:srgbClr val="000000"/>
                </a:solidFill>
              </a:rPr>
              <a:pPr/>
              <a:t>‹nr.›</a:t>
            </a:fld>
            <a:endParaRPr lang="da-DK">
              <a:solidFill>
                <a:srgbClr val="000000"/>
              </a:solidFill>
            </a:endParaRPr>
          </a:p>
        </p:txBody>
      </p:sp>
      <p:sp>
        <p:nvSpPr>
          <p:cNvPr id="28263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solidFill>
                <a:srgbClr val="000000"/>
              </a:solidFill>
            </a:endParaRPr>
          </a:p>
        </p:txBody>
      </p:sp>
      <p:sp>
        <p:nvSpPr>
          <p:cNvPr id="28263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solidFill>
                <a:srgbClr val="000000"/>
              </a:solidFill>
            </a:endParaRPr>
          </a:p>
        </p:txBody>
      </p:sp>
      <p:sp>
        <p:nvSpPr>
          <p:cNvPr id="282634"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solidFill>
                <a:srgbClr val="000000"/>
              </a:solidFill>
            </a:endParaRPr>
          </a:p>
        </p:txBody>
      </p:sp>
      <p:sp>
        <p:nvSpPr>
          <p:cNvPr id="282664" name="Text Box 40"/>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rPr>
              <a:t>Tekstniveauer:</a:t>
            </a:r>
          </a:p>
          <a:p>
            <a:pPr marL="342900" indent="-342900">
              <a:spcBef>
                <a:spcPct val="50000"/>
              </a:spcBef>
              <a:buFontTx/>
              <a:buAutoNum type="arabicPeriod"/>
            </a:pPr>
            <a:r>
              <a:rPr lang="da-DK" sz="1000">
                <a:solidFill>
                  <a:srgbClr val="FFFFFF"/>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rgbClr val="FFFFFF"/>
              </a:solidFill>
            </a:endParaRPr>
          </a:p>
          <a:p>
            <a:pPr marL="342900" indent="-342900">
              <a:spcBef>
                <a:spcPct val="50000"/>
              </a:spcBef>
              <a:buFontTx/>
              <a:buAutoNum type="arabicPeriod"/>
            </a:pPr>
            <a:r>
              <a:rPr lang="da-DK" sz="1000">
                <a:solidFill>
                  <a:srgbClr val="FFFFFF"/>
                </a:solidFill>
              </a:rPr>
              <a:t>For at komme tilbage til tidligere niveauer, brug "Formindsk list niveau"-knappen</a:t>
            </a:r>
          </a:p>
        </p:txBody>
      </p:sp>
      <p:grpSp>
        <p:nvGrpSpPr>
          <p:cNvPr id="282665"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nvGrpSpPr>
            <p:cNvPr id="282667" name="Group 15"/>
            <p:cNvGrpSpPr>
              <a:grpSpLocks/>
            </p:cNvGrpSpPr>
            <p:nvPr/>
          </p:nvGrpSpPr>
          <p:grpSpPr bwMode="auto">
            <a:xfrm>
              <a:off x="-598488" y="3823106"/>
              <a:ext cx="452438" cy="255588"/>
              <a:chOff x="-318" y="2953"/>
              <a:chExt cx="285" cy="161"/>
            </a:xfrm>
          </p:grpSpPr>
          <p:pic>
            <p:nvPicPr>
              <p:cNvPr id="282668" name="Picture 16"/>
              <p:cNvPicPr>
                <a:picLocks noChangeAspect="1" noChangeArrowheads="1"/>
              </p:cNvPicPr>
              <p:nvPr/>
            </p:nvPicPr>
            <p:blipFill>
              <a:blip r:embed="rId7"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grpSp>
      </p:grpSp>
      <p:grpSp>
        <p:nvGrpSpPr>
          <p:cNvPr id="282671" name="Group 19"/>
          <p:cNvGrpSpPr>
            <a:grpSpLocks/>
          </p:cNvGrpSpPr>
          <p:nvPr/>
        </p:nvGrpSpPr>
        <p:grpSpPr bwMode="auto">
          <a:xfrm>
            <a:off x="9658350" y="4214813"/>
            <a:ext cx="684213" cy="263525"/>
            <a:chOff x="-464" y="2256"/>
            <a:chExt cx="431" cy="166"/>
          </a:xfrm>
        </p:grpSpPr>
        <p:pic>
          <p:nvPicPr>
            <p:cNvPr id="282672" name="Picture 14" descr="fke3b.jpg"/>
            <p:cNvPicPr>
              <a:picLocks noChangeAspect="1"/>
            </p:cNvPicPr>
            <p:nvPr/>
          </p:nvPicPr>
          <p:blipFill>
            <a:blip r:embed="rId8"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solidFill>
                  <a:srgbClr val="000000"/>
                </a:solidFill>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solidFill>
                  <a:srgbClr val="000000"/>
                </a:solidFill>
                <a:latin typeface="Arial" charset="0"/>
                <a:cs typeface="Arial" charset="0"/>
              </a:endParaRPr>
            </a:p>
          </p:txBody>
        </p:sp>
      </p:grpSp>
      <p:sp>
        <p:nvSpPr>
          <p:cNvPr id="282676" name="Text Box 52"/>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rgbClr val="FFFFFF"/>
                </a:solidFill>
              </a:rPr>
              <a:t>Tilføj hjælpelinjer:</a:t>
            </a:r>
          </a:p>
          <a:p>
            <a:pPr marL="342900" indent="-342900">
              <a:spcBef>
                <a:spcPct val="50000"/>
              </a:spcBef>
              <a:buFontTx/>
              <a:buAutoNum type="arabicPeriod"/>
            </a:pPr>
            <a:r>
              <a:rPr lang="da-DK" sz="1000">
                <a:solidFill>
                  <a:srgbClr val="FFFFFF"/>
                </a:solidFill>
              </a:rPr>
              <a:t>Højreklik et sted i det grå område rundt om dette dias</a:t>
            </a:r>
          </a:p>
          <a:p>
            <a:pPr marL="342900" indent="-342900">
              <a:spcBef>
                <a:spcPct val="50000"/>
              </a:spcBef>
              <a:buFontTx/>
              <a:buAutoNum type="arabicPeriod"/>
            </a:pPr>
            <a:r>
              <a:rPr lang="da-DK" sz="1000">
                <a:solidFill>
                  <a:srgbClr val="FFFFFF"/>
                </a:solidFill>
              </a:rPr>
              <a:t>Vælg "Gitter og hjælpelinjer"</a:t>
            </a:r>
          </a:p>
          <a:p>
            <a:pPr marL="342900" indent="-342900">
              <a:spcBef>
                <a:spcPct val="50000"/>
              </a:spcBef>
              <a:buFontTx/>
              <a:buAutoNum type="arabicPeriod"/>
            </a:pPr>
            <a:r>
              <a:rPr lang="da-DK" sz="1000">
                <a:solidFill>
                  <a:srgbClr val="FFFFFF"/>
                </a:solidFill>
              </a:rPr>
              <a:t>Vælg "Vis hjælpelinjer på skærm"</a:t>
            </a:r>
          </a:p>
        </p:txBody>
      </p:sp>
      <p:pic>
        <p:nvPicPr>
          <p:cNvPr id="27" name="Billede 2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128452" y="44624"/>
            <a:ext cx="1620012" cy="762000"/>
          </a:xfrm>
          <a:prstGeom prst="rect">
            <a:avLst/>
          </a:prstGeom>
        </p:spPr>
      </p:pic>
    </p:spTree>
    <p:extLst>
      <p:ext uri="{BB962C8B-B14F-4D97-AF65-F5344CB8AC3E}">
        <p14:creationId xmlns:p14="http://schemas.microsoft.com/office/powerpoint/2010/main" val="72755593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Lst>
  <p:hf sldNum="0" hdr="0" ftr="0"/>
  <p:txStyles>
    <p:titleStyle>
      <a:lvl1pPr algn="l" rtl="0" fontAlgn="base">
        <a:lnSpc>
          <a:spcPts val="3600"/>
        </a:lnSpc>
        <a:spcBef>
          <a:spcPct val="0"/>
        </a:spcBef>
        <a:spcAft>
          <a:spcPct val="0"/>
        </a:spcAft>
        <a:defRPr sz="2000" b="1" baseline="0">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0" indent="0" algn="l" rtl="0" fontAlgn="base">
        <a:lnSpc>
          <a:spcPts val="2100"/>
        </a:lnSpc>
        <a:spcBef>
          <a:spcPct val="20000"/>
        </a:spcBef>
        <a:spcAft>
          <a:spcPct val="0"/>
        </a:spcAft>
        <a:buFont typeface="Arial" panose="020B0604020202020204" pitchFamily="34" charset="0"/>
        <a:buNone/>
        <a:defRPr sz="2000" baseline="0">
          <a:solidFill>
            <a:schemeClr val="tx1"/>
          </a:solidFill>
          <a:latin typeface="+mn-lt"/>
          <a:ea typeface="+mn-ea"/>
          <a:cs typeface="+mn-cs"/>
        </a:defRPr>
      </a:lvl1pPr>
      <a:lvl2pPr marL="461963" indent="0" algn="l" rtl="0" fontAlgn="base">
        <a:lnSpc>
          <a:spcPts val="1700"/>
        </a:lnSpc>
        <a:spcBef>
          <a:spcPct val="20000"/>
        </a:spcBef>
        <a:spcAft>
          <a:spcPct val="0"/>
        </a:spcAft>
        <a:buNone/>
        <a:defRPr sz="1400" b="1">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lamad1@stukuvm.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4624"/>
            <a:ext cx="7740600" cy="576064"/>
          </a:xfrm>
        </p:spPr>
        <p:txBody>
          <a:bodyPr/>
          <a:lstStyle/>
          <a:p>
            <a:r>
              <a:rPr lang="da-DK" sz="2800" dirty="0" smtClean="0"/>
              <a:t>Program onsdag den 20. marts 2019</a:t>
            </a:r>
            <a:endParaRPr lang="da-DK" sz="2800" dirty="0"/>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4239889308"/>
              </p:ext>
            </p:extLst>
          </p:nvPr>
        </p:nvGraphicFramePr>
        <p:xfrm>
          <a:off x="395536" y="548680"/>
          <a:ext cx="8277226" cy="6126480"/>
        </p:xfrm>
        <a:graphic>
          <a:graphicData uri="http://schemas.openxmlformats.org/drawingml/2006/table">
            <a:tbl>
              <a:tblPr firstRow="1" bandRow="1">
                <a:tableStyleId>{5C22544A-7EE6-4342-B048-85BDC9FD1C3A}</a:tableStyleId>
              </a:tblPr>
              <a:tblGrid>
                <a:gridCol w="2340000"/>
                <a:gridCol w="5937226"/>
              </a:tblGrid>
              <a:tr h="343735">
                <a:tc>
                  <a:txBody>
                    <a:bodyPr/>
                    <a:lstStyle/>
                    <a:p>
                      <a:endParaRPr lang="da-DK" dirty="0"/>
                    </a:p>
                  </a:txBody>
                  <a:tcPr/>
                </a:tc>
                <a:tc>
                  <a:txBody>
                    <a:bodyPr/>
                    <a:lstStyle/>
                    <a:p>
                      <a:endParaRPr lang="da-DK" dirty="0"/>
                    </a:p>
                  </a:txBody>
                  <a:tcPr/>
                </a:tc>
              </a:tr>
              <a:tr h="343735">
                <a:tc>
                  <a:txBody>
                    <a:bodyPr/>
                    <a:lstStyle/>
                    <a:p>
                      <a:r>
                        <a:rPr lang="da-DK" dirty="0" smtClean="0"/>
                        <a:t>09.30 – 10.00</a:t>
                      </a:r>
                      <a:endParaRPr lang="da-DK" dirty="0"/>
                    </a:p>
                  </a:txBody>
                  <a:tcPr/>
                </a:tc>
                <a:tc>
                  <a:txBody>
                    <a:bodyPr/>
                    <a:lstStyle/>
                    <a:p>
                      <a:r>
                        <a:rPr lang="da-DK" dirty="0" smtClean="0"/>
                        <a:t>Ankomst: Morgenbrød</a:t>
                      </a:r>
                      <a:r>
                        <a:rPr lang="da-DK" baseline="0" dirty="0" smtClean="0"/>
                        <a:t> og</a:t>
                      </a:r>
                      <a:r>
                        <a:rPr lang="da-DK" dirty="0" smtClean="0"/>
                        <a:t> kaffe/the</a:t>
                      </a:r>
                      <a:endParaRPr lang="da-DK" dirty="0"/>
                    </a:p>
                  </a:txBody>
                  <a:tcPr/>
                </a:tc>
              </a:tr>
              <a:tr h="593296">
                <a:tc>
                  <a:txBody>
                    <a:bodyPr/>
                    <a:lstStyle/>
                    <a:p>
                      <a:r>
                        <a:rPr lang="da-DK" dirty="0" smtClean="0"/>
                        <a:t>10.00 – 10.10</a:t>
                      </a:r>
                      <a:endParaRPr lang="da-DK" dirty="0"/>
                    </a:p>
                  </a:txBody>
                  <a:tcPr/>
                </a:tc>
                <a:tc>
                  <a:txBody>
                    <a:bodyPr/>
                    <a:lstStyle/>
                    <a:p>
                      <a:r>
                        <a:rPr lang="da-DK" dirty="0" smtClean="0"/>
                        <a:t>Velkomst og dagens</a:t>
                      </a:r>
                      <a:r>
                        <a:rPr lang="da-DK" baseline="0" dirty="0" smtClean="0"/>
                        <a:t> program </a:t>
                      </a:r>
                    </a:p>
                    <a:p>
                      <a:r>
                        <a:rPr lang="da-DK" i="1" dirty="0" smtClean="0"/>
                        <a:t>v/fagkonsulent Laila Madsen</a:t>
                      </a:r>
                      <a:endParaRPr lang="da-DK" i="1" dirty="0"/>
                    </a:p>
                  </a:txBody>
                  <a:tcPr/>
                </a:tc>
              </a:tr>
              <a:tr h="593296">
                <a:tc>
                  <a:txBody>
                    <a:bodyPr/>
                    <a:lstStyle/>
                    <a:p>
                      <a:r>
                        <a:rPr lang="da-DK" dirty="0" smtClean="0"/>
                        <a:t>10.10 –  11.10</a:t>
                      </a:r>
                      <a:endParaRPr lang="da-DK" dirty="0"/>
                    </a:p>
                  </a:txBody>
                  <a:tcPr/>
                </a:tc>
                <a:tc>
                  <a:txBody>
                    <a:bodyPr/>
                    <a:lstStyle/>
                    <a:p>
                      <a:r>
                        <a:rPr lang="da-DK" dirty="0" smtClean="0"/>
                        <a:t>Vejledende sæt på A-niveau herunder mindstekravs-opgaver </a:t>
                      </a:r>
                      <a:r>
                        <a:rPr lang="da-DK" i="1" dirty="0" smtClean="0"/>
                        <a:t>v/Marit Schou og John Pedersen </a:t>
                      </a:r>
                      <a:endParaRPr lang="da-DK" dirty="0" smtClean="0"/>
                    </a:p>
                  </a:txBody>
                  <a:tcPr/>
                </a:tc>
              </a:tr>
              <a:tr h="343735">
                <a:tc>
                  <a:txBody>
                    <a:bodyPr/>
                    <a:lstStyle/>
                    <a:p>
                      <a:r>
                        <a:rPr lang="da-DK" dirty="0" smtClean="0"/>
                        <a:t>11.10 – 11.25</a:t>
                      </a:r>
                      <a:endParaRPr lang="da-DK" dirty="0"/>
                    </a:p>
                  </a:txBody>
                  <a:tcPr/>
                </a:tc>
                <a:tc>
                  <a:txBody>
                    <a:bodyPr/>
                    <a:lstStyle/>
                    <a:p>
                      <a:r>
                        <a:rPr lang="da-DK" dirty="0" smtClean="0"/>
                        <a:t>Pause </a:t>
                      </a:r>
                      <a:endParaRPr lang="da-DK" i="1" dirty="0"/>
                    </a:p>
                  </a:txBody>
                  <a:tcPr/>
                </a:tc>
              </a:tr>
              <a:tr h="593296">
                <a:tc>
                  <a:txBody>
                    <a:bodyPr/>
                    <a:lstStyle/>
                    <a:p>
                      <a:r>
                        <a:rPr lang="da-DK" dirty="0" smtClean="0"/>
                        <a:t>11.25 – 12.15</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Mindstekravsopgaver på A-niveau (</a:t>
                      </a:r>
                      <a:r>
                        <a:rPr lang="da-DK" dirty="0" err="1" smtClean="0"/>
                        <a:t>incl</a:t>
                      </a:r>
                      <a:r>
                        <a:rPr lang="da-DK" dirty="0" smtClean="0"/>
                        <a:t> gruppearbejde)</a:t>
                      </a:r>
                    </a:p>
                    <a:p>
                      <a:pPr marL="0" marR="0" indent="0" algn="l" defTabSz="914400" rtl="0" eaLnBrk="1" fontAlgn="auto" latinLnBrk="0" hangingPunct="1">
                        <a:lnSpc>
                          <a:spcPct val="100000"/>
                        </a:lnSpc>
                        <a:spcBef>
                          <a:spcPts val="0"/>
                        </a:spcBef>
                        <a:spcAft>
                          <a:spcPts val="0"/>
                        </a:spcAft>
                        <a:buClrTx/>
                        <a:buSzTx/>
                        <a:buFontTx/>
                        <a:buNone/>
                        <a:tabLst/>
                        <a:defRPr/>
                      </a:pPr>
                      <a:r>
                        <a:rPr lang="da-DK" i="1" dirty="0" smtClean="0"/>
                        <a:t>v/Marit Schou og </a:t>
                      </a:r>
                      <a:r>
                        <a:rPr lang="da-DK" i="1" smtClean="0"/>
                        <a:t>John Pedersen </a:t>
                      </a:r>
                      <a:endParaRPr lang="da-DK" dirty="0" smtClean="0"/>
                    </a:p>
                  </a:txBody>
                  <a:tcPr/>
                </a:tc>
              </a:tr>
              <a:tr h="343735">
                <a:tc>
                  <a:txBody>
                    <a:bodyPr/>
                    <a:lstStyle/>
                    <a:p>
                      <a:r>
                        <a:rPr lang="da-DK" dirty="0" smtClean="0"/>
                        <a:t>12.15 – 13.00</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Frokost</a:t>
                      </a:r>
                      <a:endParaRPr lang="da-DK" i="1" dirty="0" smtClean="0"/>
                    </a:p>
                  </a:txBody>
                  <a:tcPr/>
                </a:tc>
              </a:tr>
              <a:tr h="8475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13.00 – 14.00</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i="0" dirty="0" smtClean="0"/>
                        <a:t>Engelsksproget materiale (</a:t>
                      </a:r>
                      <a:r>
                        <a:rPr lang="da-DK" i="0" dirty="0" err="1" smtClean="0"/>
                        <a:t>walk</a:t>
                      </a:r>
                      <a:r>
                        <a:rPr lang="da-DK" i="0" dirty="0" smtClean="0"/>
                        <a:t> and talk) </a:t>
                      </a:r>
                    </a:p>
                    <a:p>
                      <a:pPr marL="0" marR="0" indent="0" algn="l" defTabSz="914400" rtl="0" eaLnBrk="1" fontAlgn="auto" latinLnBrk="0" hangingPunct="1">
                        <a:lnSpc>
                          <a:spcPct val="100000"/>
                        </a:lnSpc>
                        <a:spcBef>
                          <a:spcPts val="0"/>
                        </a:spcBef>
                        <a:spcAft>
                          <a:spcPts val="0"/>
                        </a:spcAft>
                        <a:buClrTx/>
                        <a:buSzTx/>
                        <a:buFontTx/>
                        <a:buNone/>
                        <a:tabLst/>
                        <a:defRPr/>
                      </a:pPr>
                      <a:r>
                        <a:rPr lang="da-DK" i="1" dirty="0" smtClean="0"/>
                        <a:t>v/Mikkel</a:t>
                      </a:r>
                      <a:r>
                        <a:rPr lang="da-DK" i="1" baseline="0" dirty="0" smtClean="0"/>
                        <a:t> Petersen </a:t>
                      </a:r>
                    </a:p>
                    <a:p>
                      <a:pPr marL="0" marR="0" indent="0" algn="l" defTabSz="914400" rtl="0" eaLnBrk="1" fontAlgn="auto" latinLnBrk="0" hangingPunct="1">
                        <a:lnSpc>
                          <a:spcPct val="100000"/>
                        </a:lnSpc>
                        <a:spcBef>
                          <a:spcPts val="0"/>
                        </a:spcBef>
                        <a:spcAft>
                          <a:spcPts val="0"/>
                        </a:spcAft>
                        <a:buClrTx/>
                        <a:buSzTx/>
                        <a:buFontTx/>
                        <a:buNone/>
                        <a:tabLst/>
                        <a:defRPr/>
                      </a:pPr>
                      <a:r>
                        <a:rPr lang="da-DK" i="0" baseline="0" dirty="0" smtClean="0"/>
                        <a:t>eller</a:t>
                      </a:r>
                      <a:r>
                        <a:rPr lang="da-DK" i="1" baseline="0" dirty="0" smtClean="0"/>
                        <a:t> </a:t>
                      </a:r>
                      <a:r>
                        <a:rPr lang="da-DK" i="0" baseline="0" dirty="0" smtClean="0"/>
                        <a:t>Matematik i EUX </a:t>
                      </a:r>
                      <a:r>
                        <a:rPr lang="da-DK" i="1" baseline="0" dirty="0" smtClean="0"/>
                        <a:t>v/Mette Lomholt Bendix</a:t>
                      </a:r>
                      <a:endParaRPr lang="da-DK" i="0" dirty="0" smtClean="0"/>
                    </a:p>
                  </a:txBody>
                  <a:tcPr/>
                </a:tc>
              </a:tr>
              <a:tr h="343735">
                <a:tc>
                  <a:txBody>
                    <a:bodyPr/>
                    <a:lstStyle/>
                    <a:p>
                      <a:r>
                        <a:rPr lang="da-DK" dirty="0" smtClean="0"/>
                        <a:t>14.00 – 14.30</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i="0" dirty="0" smtClean="0"/>
                        <a:t>Ukendte bilag til A-niveau </a:t>
                      </a:r>
                      <a:r>
                        <a:rPr lang="da-DK" i="1" u="none" dirty="0" smtClean="0"/>
                        <a:t>v/Rasmus</a:t>
                      </a:r>
                      <a:r>
                        <a:rPr lang="da-DK" i="1" u="none" baseline="0" dirty="0" smtClean="0"/>
                        <a:t> Andersen</a:t>
                      </a:r>
                      <a:endParaRPr lang="da-DK" i="1" u="none" dirty="0"/>
                    </a:p>
                  </a:txBody>
                  <a:tcPr/>
                </a:tc>
              </a:tr>
              <a:tr h="343735">
                <a:tc>
                  <a:txBody>
                    <a:bodyPr/>
                    <a:lstStyle/>
                    <a:p>
                      <a:r>
                        <a:rPr lang="da-DK" dirty="0" smtClean="0"/>
                        <a:t>14.30 – 14.45</a:t>
                      </a:r>
                      <a:endParaRPr lang="da-DK" dirty="0"/>
                    </a:p>
                  </a:txBody>
                  <a:tcPr/>
                </a:tc>
                <a:tc>
                  <a:txBody>
                    <a:bodyPr/>
                    <a:lstStyle/>
                    <a:p>
                      <a:r>
                        <a:rPr lang="da-DK" baseline="0" dirty="0" smtClean="0"/>
                        <a:t>Pause</a:t>
                      </a:r>
                      <a:endParaRPr lang="da-DK" i="1" dirty="0"/>
                    </a:p>
                  </a:txBody>
                  <a:tcPr/>
                </a:tc>
              </a:tr>
              <a:tr h="343735">
                <a:tc>
                  <a:txBody>
                    <a:bodyPr/>
                    <a:lstStyle/>
                    <a:p>
                      <a:r>
                        <a:rPr lang="da-DK" dirty="0" smtClean="0"/>
                        <a:t>14.45 – 15.15</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i="0" dirty="0" smtClean="0"/>
                        <a:t>Ekstra vejledende opgaver </a:t>
                      </a:r>
                      <a:r>
                        <a:rPr lang="da-DK" i="1" dirty="0" smtClean="0"/>
                        <a:t>v/Rasmus</a:t>
                      </a:r>
                      <a:r>
                        <a:rPr lang="da-DK" i="1" baseline="0" dirty="0" smtClean="0"/>
                        <a:t> Andersen</a:t>
                      </a:r>
                    </a:p>
                  </a:txBody>
                  <a:tcPr/>
                </a:tc>
              </a:tr>
              <a:tr h="343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15.15 – 15.45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i="0" dirty="0" smtClean="0"/>
                        <a:t>Matematik B mundtlig prøve </a:t>
                      </a:r>
                      <a:r>
                        <a:rPr lang="da-DK" i="1" dirty="0" smtClean="0"/>
                        <a:t>v/Laila Madsen</a:t>
                      </a:r>
                      <a:endParaRPr lang="da-DK" i="1" baseline="0" dirty="0" smtClean="0"/>
                    </a:p>
                  </a:txBody>
                  <a:tcPr/>
                </a:tc>
              </a:tr>
              <a:tr h="343735">
                <a:tc>
                  <a:txBody>
                    <a:bodyPr/>
                    <a:lstStyle/>
                    <a:p>
                      <a:r>
                        <a:rPr lang="da-DK" dirty="0" smtClean="0"/>
                        <a:t>15.45 – 16.00</a:t>
                      </a:r>
                      <a:endParaRPr lang="da-DK" dirty="0"/>
                    </a:p>
                  </a:txBody>
                  <a:tcPr/>
                </a:tc>
                <a:tc>
                  <a:txBody>
                    <a:bodyPr/>
                    <a:lstStyle/>
                    <a:p>
                      <a:r>
                        <a:rPr lang="da-DK" dirty="0" smtClean="0"/>
                        <a:t>Afslutning og tak for i dag </a:t>
                      </a:r>
                      <a:r>
                        <a:rPr lang="da-DK" i="1" dirty="0" smtClean="0"/>
                        <a:t>v/fagkonsulent Laila Madsen</a:t>
                      </a:r>
                      <a:endParaRPr lang="da-DK" i="1" dirty="0"/>
                    </a:p>
                  </a:txBody>
                  <a:tcPr/>
                </a:tc>
              </a:tr>
            </a:tbl>
          </a:graphicData>
        </a:graphic>
      </p:graphicFrame>
      <p:sp>
        <p:nvSpPr>
          <p:cNvPr id="4" name="Pladsholder til dato 3"/>
          <p:cNvSpPr>
            <a:spLocks noGrp="1"/>
          </p:cNvSpPr>
          <p:nvPr>
            <p:ph type="dt" sz="half" idx="10"/>
          </p:nvPr>
        </p:nvSpPr>
        <p:spPr>
          <a:xfrm>
            <a:off x="11484768" y="3140968"/>
            <a:ext cx="1619250" cy="179388"/>
          </a:xfrm>
        </p:spPr>
        <p:txBody>
          <a:bodyPr/>
          <a:lstStyle/>
          <a:p>
            <a:endParaRPr lang="da-DK" dirty="0"/>
          </a:p>
        </p:txBody>
      </p:sp>
    </p:spTree>
    <p:extLst>
      <p:ext uri="{BB962C8B-B14F-4D97-AF65-F5344CB8AC3E}">
        <p14:creationId xmlns:p14="http://schemas.microsoft.com/office/powerpoint/2010/main" val="298714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6632"/>
            <a:ext cx="6478588" cy="1143000"/>
          </a:xfrm>
        </p:spPr>
        <p:txBody>
          <a:bodyPr/>
          <a:lstStyle/>
          <a:p>
            <a:r>
              <a:rPr lang="da-DK" dirty="0" smtClean="0"/>
              <a:t>Matematik B</a:t>
            </a:r>
            <a:endParaRPr lang="da-DK" dirty="0"/>
          </a:p>
        </p:txBody>
      </p:sp>
      <p:sp>
        <p:nvSpPr>
          <p:cNvPr id="3" name="Pladsholder til indhold 2"/>
          <p:cNvSpPr>
            <a:spLocks noGrp="1"/>
          </p:cNvSpPr>
          <p:nvPr>
            <p:ph idx="1"/>
          </p:nvPr>
        </p:nvSpPr>
        <p:spPr>
          <a:xfrm>
            <a:off x="431800" y="1268760"/>
            <a:ext cx="8277225" cy="4560540"/>
          </a:xfrm>
        </p:spPr>
        <p:txBody>
          <a:bodyPr/>
          <a:lstStyle/>
          <a:p>
            <a:pPr marL="0" indent="0">
              <a:buNone/>
            </a:pPr>
            <a:r>
              <a:rPr lang="da-DK" b="1" dirty="0"/>
              <a:t>4.2. Prøveform </a:t>
            </a:r>
            <a:endParaRPr lang="da-DK" dirty="0"/>
          </a:p>
          <a:p>
            <a:pPr marL="0" indent="0">
              <a:buNone/>
            </a:pPr>
            <a:r>
              <a:rPr lang="da-DK" dirty="0"/>
              <a:t>Der afholdes en projektprøve med rapport og mundtlig eksamination med udgangspunkt i det centralt stillede projekt, jf. pkt. 3.2. Projektet indeholder opgaver der omhandler problemstillinger med udgangspunkt i de naturvidenskabelige fag. </a:t>
            </a:r>
          </a:p>
          <a:p>
            <a:pPr marL="0" indent="0">
              <a:buNone/>
            </a:pPr>
            <a:r>
              <a:rPr lang="da-DK" dirty="0"/>
              <a:t>I god tid før prøven sender skolen et eksemplar af rapporten til censor. Eksaminator og censor drøfter inden prøven, hvilke problemstillinger eksaminanden skal uddybe. </a:t>
            </a:r>
          </a:p>
          <a:p>
            <a:pPr marL="0" indent="0">
              <a:buNone/>
            </a:pPr>
            <a:r>
              <a:rPr lang="da-DK" dirty="0"/>
              <a:t>Ved den mundtlige del af prøven er eksaminationstiden ca. 30 minutter. Der gives ca. 60 minutters forberedelsestid. </a:t>
            </a:r>
            <a:endParaRPr lang="da-DK" dirty="0" smtClean="0"/>
          </a:p>
          <a:p>
            <a:pPr marL="0" indent="0">
              <a:buNone/>
            </a:pPr>
            <a:r>
              <a:rPr lang="da-DK" dirty="0" smtClean="0"/>
              <a:t>…</a:t>
            </a:r>
            <a:endParaRPr lang="da-DK" dirty="0"/>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2254848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6632"/>
            <a:ext cx="6478588" cy="1143000"/>
          </a:xfrm>
        </p:spPr>
        <p:txBody>
          <a:bodyPr/>
          <a:lstStyle/>
          <a:p>
            <a:r>
              <a:rPr lang="da-DK" dirty="0" smtClean="0"/>
              <a:t>Matematik B</a:t>
            </a:r>
            <a:endParaRPr lang="da-DK" dirty="0"/>
          </a:p>
        </p:txBody>
      </p:sp>
      <p:sp>
        <p:nvSpPr>
          <p:cNvPr id="3" name="Pladsholder til indhold 2"/>
          <p:cNvSpPr>
            <a:spLocks noGrp="1"/>
          </p:cNvSpPr>
          <p:nvPr>
            <p:ph idx="1"/>
          </p:nvPr>
        </p:nvSpPr>
        <p:spPr>
          <a:xfrm>
            <a:off x="431800" y="1268760"/>
            <a:ext cx="8277225" cy="4560540"/>
          </a:xfrm>
        </p:spPr>
        <p:txBody>
          <a:bodyPr/>
          <a:lstStyle/>
          <a:p>
            <a:pPr marL="0" indent="0">
              <a:buNone/>
            </a:pPr>
            <a:r>
              <a:rPr lang="da-DK" b="1" dirty="0"/>
              <a:t>4.2. Prøveform </a:t>
            </a:r>
            <a:endParaRPr lang="da-DK" dirty="0"/>
          </a:p>
          <a:p>
            <a:pPr marL="0" indent="0">
              <a:buNone/>
            </a:pPr>
            <a:r>
              <a:rPr lang="da-DK" dirty="0" smtClean="0"/>
              <a:t>Eksaminanden </a:t>
            </a:r>
            <a:r>
              <a:rPr lang="da-DK" dirty="0"/>
              <a:t>får en kendt opgave ved lodtrækning. Denne opgave knytter sig til et af projekterne fra undervisningen og den teori, det omhandler. Endvidere tildeles eksaminanden ved lodtrækning en ukendt stillet opgave, der afprøver fagets mindstekrav. </a:t>
            </a:r>
          </a:p>
          <a:p>
            <a:pPr marL="0" indent="0">
              <a:buNone/>
            </a:pPr>
            <a:r>
              <a:rPr lang="da-DK" dirty="0"/>
              <a:t>Eksaminationen tager udgangspunkt i eksaminandens præsentation af projektet suppleret med uddybende spørgsmål fra eksaminator. Denne del af eksaminationen må højest omfatte 1/3 af eksaminationstiden. </a:t>
            </a:r>
          </a:p>
          <a:p>
            <a:pPr marL="0" indent="0">
              <a:buNone/>
            </a:pPr>
            <a:r>
              <a:rPr lang="da-DK" dirty="0"/>
              <a:t>Eksaminationen former sig derefter som en samtale mellem eksaminand og eksaminator med udgangspunkt i de trukne opgaver. </a:t>
            </a:r>
          </a:p>
          <a:p>
            <a:pPr marL="0" indent="0">
              <a:buNone/>
            </a:pPr>
            <a:r>
              <a:rPr lang="da-DK" dirty="0"/>
              <a:t>Opgaver må anvendes højst to gange på samme hold. </a:t>
            </a:r>
          </a:p>
          <a:p>
            <a:pPr marL="0" indent="0">
              <a:buNone/>
            </a:pPr>
            <a:r>
              <a:rPr lang="da-DK" dirty="0"/>
              <a:t>Oplæggene til projekterne sendes sammen med de mundtlige opgaver til censor forud for prøvens afholdelse. </a:t>
            </a:r>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62565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6632"/>
            <a:ext cx="6478588" cy="1143000"/>
          </a:xfrm>
        </p:spPr>
        <p:txBody>
          <a:bodyPr/>
          <a:lstStyle/>
          <a:p>
            <a:r>
              <a:rPr lang="da-DK" dirty="0" smtClean="0"/>
              <a:t>Matematik B</a:t>
            </a:r>
            <a:endParaRPr lang="da-DK" dirty="0"/>
          </a:p>
        </p:txBody>
      </p:sp>
      <p:sp>
        <p:nvSpPr>
          <p:cNvPr id="3" name="Pladsholder til indhold 2"/>
          <p:cNvSpPr>
            <a:spLocks noGrp="1"/>
          </p:cNvSpPr>
          <p:nvPr>
            <p:ph idx="1"/>
          </p:nvPr>
        </p:nvSpPr>
        <p:spPr>
          <a:xfrm>
            <a:off x="431800" y="1268760"/>
            <a:ext cx="8277225" cy="4896544"/>
          </a:xfrm>
        </p:spPr>
        <p:txBody>
          <a:bodyPr/>
          <a:lstStyle/>
          <a:p>
            <a:pPr marL="0" indent="0">
              <a:buNone/>
            </a:pPr>
            <a:r>
              <a:rPr lang="da-DK" dirty="0" smtClean="0"/>
              <a:t>De tre dele kan være:</a:t>
            </a:r>
          </a:p>
          <a:p>
            <a:pPr marL="0" indent="0">
              <a:buNone/>
            </a:pPr>
            <a:r>
              <a:rPr lang="da-DK" dirty="0" smtClean="0"/>
              <a:t>Eksaminanden starter fx med at aflevere mindstekravsopgaverne (på papir)</a:t>
            </a:r>
          </a:p>
          <a:p>
            <a:pPr marL="0" indent="0">
              <a:buNone/>
            </a:pPr>
            <a:endParaRPr lang="da-DK" dirty="0" smtClean="0"/>
          </a:p>
          <a:p>
            <a:pPr marL="342900" indent="-342900">
              <a:buAutoNum type="arabicParenR"/>
            </a:pPr>
            <a:r>
              <a:rPr lang="da-DK" dirty="0" smtClean="0"/>
              <a:t>Det centralt stillede projekt</a:t>
            </a:r>
          </a:p>
          <a:p>
            <a:pPr marL="0" indent="0">
              <a:buNone/>
            </a:pPr>
            <a:r>
              <a:rPr lang="da-DK" dirty="0" smtClean="0"/>
              <a:t>Eksaminanden tager selv udgangspunkt i noget og eksaminator stiller supplerende spørgsmål </a:t>
            </a:r>
          </a:p>
          <a:p>
            <a:pPr marL="0" indent="0">
              <a:buNone/>
            </a:pPr>
            <a:endParaRPr lang="da-DK" dirty="0" smtClean="0"/>
          </a:p>
          <a:p>
            <a:pPr marL="0" indent="0">
              <a:buNone/>
            </a:pPr>
            <a:r>
              <a:rPr lang="da-DK" dirty="0" smtClean="0"/>
              <a:t>2) De(t) kendte delspørgsmål i tilknytning til projekter lavet i undervisningen</a:t>
            </a:r>
          </a:p>
          <a:p>
            <a:pPr marL="0" indent="0">
              <a:buNone/>
            </a:pPr>
            <a:r>
              <a:rPr lang="da-DK" dirty="0" smtClean="0"/>
              <a:t>Da spørgsmålene er kendte kan der stilles større krav fx i forhold til ræsonnement</a:t>
            </a:r>
          </a:p>
          <a:p>
            <a:pPr marL="0" indent="0">
              <a:buNone/>
            </a:pPr>
            <a:endParaRPr lang="da-DK" dirty="0" smtClean="0"/>
          </a:p>
          <a:p>
            <a:pPr marL="0" indent="0">
              <a:buNone/>
            </a:pPr>
            <a:r>
              <a:rPr lang="da-DK" dirty="0" smtClean="0"/>
              <a:t>3) Man tager udgangspunkt i mindstekravsopgaverne. </a:t>
            </a:r>
          </a:p>
          <a:p>
            <a:pPr marL="0" indent="0">
              <a:buNone/>
            </a:pPr>
            <a:r>
              <a:rPr lang="da-DK" dirty="0" smtClean="0"/>
              <a:t>Det er individuelt hvor lang tid der bruges her. Nogle elever bruger et par minutter, andre flere…</a:t>
            </a:r>
          </a:p>
          <a:p>
            <a:pPr marL="0" indent="0">
              <a:buNone/>
            </a:pPr>
            <a:r>
              <a:rPr lang="da-DK" b="1" dirty="0" smtClean="0">
                <a:solidFill>
                  <a:srgbClr val="FF0000"/>
                </a:solidFill>
              </a:rPr>
              <a:t>I SKAL have været omkring mindstekravsopgaverne, hvis I vælger at en elev ikke skal bestå.</a:t>
            </a:r>
          </a:p>
          <a:p>
            <a:pPr marL="0" indent="0">
              <a:buNone/>
            </a:pPr>
            <a:endParaRPr lang="da-DK" dirty="0" smtClean="0"/>
          </a:p>
          <a:p>
            <a:pPr marL="0" indent="0">
              <a:buNone/>
            </a:pPr>
            <a:endParaRPr lang="da-DK" dirty="0"/>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1550776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6632"/>
            <a:ext cx="6478588" cy="1143000"/>
          </a:xfrm>
        </p:spPr>
        <p:txBody>
          <a:bodyPr/>
          <a:lstStyle/>
          <a:p>
            <a:r>
              <a:rPr lang="da-DK" dirty="0" smtClean="0"/>
              <a:t>Matematik B - bedømmelse</a:t>
            </a:r>
            <a:endParaRPr lang="da-DK" dirty="0"/>
          </a:p>
        </p:txBody>
      </p:sp>
      <p:sp>
        <p:nvSpPr>
          <p:cNvPr id="3" name="Pladsholder til indhold 2"/>
          <p:cNvSpPr>
            <a:spLocks noGrp="1"/>
          </p:cNvSpPr>
          <p:nvPr>
            <p:ph idx="1"/>
          </p:nvPr>
        </p:nvSpPr>
        <p:spPr>
          <a:xfrm>
            <a:off x="431800" y="1268760"/>
            <a:ext cx="8277225" cy="4560540"/>
          </a:xfrm>
        </p:spPr>
        <p:txBody>
          <a:bodyPr/>
          <a:lstStyle/>
          <a:p>
            <a:pPr marL="0" indent="0">
              <a:buNone/>
            </a:pPr>
            <a:r>
              <a:rPr lang="da-DK" dirty="0"/>
              <a:t>Ved den </a:t>
            </a:r>
            <a:r>
              <a:rPr lang="da-DK" i="1" dirty="0"/>
              <a:t>mundtlige</a:t>
            </a:r>
            <a:r>
              <a:rPr lang="da-DK" dirty="0"/>
              <a:t> prøve lægges der vægt på eksaminandens evne til at</a:t>
            </a:r>
            <a:r>
              <a:rPr lang="da-DK" dirty="0" smtClean="0"/>
              <a:t>:</a:t>
            </a:r>
            <a:endParaRPr lang="da-DK" dirty="0"/>
          </a:p>
          <a:p>
            <a:pPr marL="0" indent="0">
              <a:buNone/>
            </a:pPr>
            <a:r>
              <a:rPr lang="da-DK" dirty="0" smtClean="0"/>
              <a:t>-  </a:t>
            </a:r>
            <a:r>
              <a:rPr lang="da-DK" dirty="0"/>
              <a:t>demonstrere overblik </a:t>
            </a:r>
          </a:p>
          <a:p>
            <a:pPr marL="0" indent="0">
              <a:buNone/>
            </a:pPr>
            <a:r>
              <a:rPr lang="da-DK" dirty="0" smtClean="0"/>
              <a:t>-  </a:t>
            </a:r>
            <a:r>
              <a:rPr lang="da-DK" dirty="0"/>
              <a:t>redegøre for matematisk tankegang og foretage simple ræsonnementer </a:t>
            </a:r>
          </a:p>
          <a:p>
            <a:pPr marL="0" indent="0">
              <a:buNone/>
            </a:pPr>
            <a:r>
              <a:rPr lang="da-DK" dirty="0" smtClean="0"/>
              <a:t>- veksle </a:t>
            </a:r>
            <a:r>
              <a:rPr lang="da-DK" dirty="0"/>
              <a:t>mellem et matematisk begrebs forskellige repræsentationer </a:t>
            </a:r>
          </a:p>
          <a:p>
            <a:pPr marL="0" indent="0">
              <a:buNone/>
            </a:pPr>
            <a:r>
              <a:rPr lang="da-DK" dirty="0" smtClean="0"/>
              <a:t>-  </a:t>
            </a:r>
            <a:r>
              <a:rPr lang="da-DK" dirty="0"/>
              <a:t>formulere sig i og skifte mellem det matematiske symbolsprog og det daglige talte sprog </a:t>
            </a:r>
          </a:p>
          <a:p>
            <a:pPr marL="0" indent="0">
              <a:buNone/>
            </a:pPr>
            <a:r>
              <a:rPr lang="da-DK" dirty="0" smtClean="0"/>
              <a:t>-  </a:t>
            </a:r>
            <a:r>
              <a:rPr lang="da-DK" dirty="0"/>
              <a:t>demonstrere ejerskab til projektrapporten. </a:t>
            </a:r>
          </a:p>
          <a:p>
            <a:endParaRPr lang="da-DK" dirty="0"/>
          </a:p>
          <a:p>
            <a:pPr marL="0" indent="0">
              <a:buNone/>
            </a:pPr>
            <a:r>
              <a:rPr lang="da-DK" dirty="0"/>
              <a:t>Der gives én karakter på baggrund af en helhedsbedømmelse af eksaminandens præstation, omfattende projektet og eksaminandens mundtlige præstation. </a:t>
            </a:r>
          </a:p>
          <a:p>
            <a:pPr marL="0" indent="0">
              <a:buNone/>
            </a:pPr>
            <a:endParaRPr lang="da-DK" dirty="0" smtClean="0"/>
          </a:p>
          <a:p>
            <a:pPr marL="0" indent="0">
              <a:buNone/>
            </a:pPr>
            <a:r>
              <a:rPr lang="da-DK" dirty="0" smtClean="0"/>
              <a:t>Hvis </a:t>
            </a:r>
            <a:r>
              <a:rPr lang="da-DK" dirty="0"/>
              <a:t>eksaminandens præstation lever op til fagets mindstekrav opnår eksaminanden en karakter svarende til bestået eller højere. </a:t>
            </a:r>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3143018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6478588" cy="1152128"/>
          </a:xfrm>
        </p:spPr>
        <p:txBody>
          <a:bodyPr/>
          <a:lstStyle/>
          <a:p>
            <a:r>
              <a:rPr lang="da-DK" dirty="0" smtClean="0"/>
              <a:t>Datoer</a:t>
            </a:r>
            <a:endParaRPr lang="da-DK" dirty="0"/>
          </a:p>
        </p:txBody>
      </p:sp>
      <p:sp>
        <p:nvSpPr>
          <p:cNvPr id="3" name="Pladsholder til indhold 2"/>
          <p:cNvSpPr>
            <a:spLocks noGrp="1"/>
          </p:cNvSpPr>
          <p:nvPr>
            <p:ph idx="1"/>
          </p:nvPr>
        </p:nvSpPr>
        <p:spPr>
          <a:xfrm>
            <a:off x="431800" y="1484784"/>
            <a:ext cx="8277225" cy="4344516"/>
          </a:xfrm>
        </p:spPr>
        <p:txBody>
          <a:bodyPr/>
          <a:lstStyle/>
          <a:p>
            <a:pPr marL="0" indent="0">
              <a:buNone/>
            </a:pPr>
            <a:r>
              <a:rPr lang="da-DK" sz="2400" dirty="0" smtClean="0"/>
              <a:t>Møde omkring forberedelsesmaterialet </a:t>
            </a:r>
          </a:p>
          <a:p>
            <a:pPr marL="0" indent="0">
              <a:buNone/>
            </a:pPr>
            <a:endParaRPr lang="da-DK" sz="2400" dirty="0" smtClean="0"/>
          </a:p>
          <a:p>
            <a:pPr marL="0" indent="0">
              <a:buNone/>
            </a:pPr>
            <a:r>
              <a:rPr lang="da-DK" sz="2400" dirty="0" smtClean="0"/>
              <a:t>23. maj kl 13.00 – 16.00 på Kold College</a:t>
            </a:r>
          </a:p>
          <a:p>
            <a:pPr marL="0" indent="0">
              <a:buNone/>
            </a:pPr>
            <a:endParaRPr lang="da-DK" sz="2400" dirty="0" smtClean="0"/>
          </a:p>
          <a:p>
            <a:pPr marL="0" indent="0">
              <a:buNone/>
            </a:pPr>
            <a:r>
              <a:rPr lang="da-DK" sz="2400" dirty="0" smtClean="0"/>
              <a:t>Tilmelding hos fagkonsulenten </a:t>
            </a:r>
            <a:r>
              <a:rPr lang="da-DK" sz="2400" dirty="0" smtClean="0">
                <a:hlinkClick r:id="rId2"/>
              </a:rPr>
              <a:t>lamad1@stukuvm.dk</a:t>
            </a:r>
            <a:endParaRPr lang="da-DK" sz="2400" dirty="0" smtClean="0"/>
          </a:p>
          <a:p>
            <a:pPr marL="0" indent="0">
              <a:buNone/>
            </a:pPr>
            <a:endParaRPr lang="da-DK" sz="2400" dirty="0" smtClean="0"/>
          </a:p>
          <a:p>
            <a:pPr marL="0" indent="0">
              <a:buNone/>
            </a:pPr>
            <a:endParaRPr lang="da-DK" sz="2400" dirty="0" smtClean="0"/>
          </a:p>
          <a:p>
            <a:pPr marL="0" indent="0">
              <a:buNone/>
            </a:pPr>
            <a:r>
              <a:rPr lang="da-DK" sz="2400" dirty="0" smtClean="0"/>
              <a:t>FIP 29. august 09.30 – 16.00 i Odense</a:t>
            </a:r>
          </a:p>
          <a:p>
            <a:pPr marL="0" indent="0">
              <a:buNone/>
            </a:pPr>
            <a:endParaRPr lang="da-DK" sz="2400" dirty="0" smtClean="0"/>
          </a:p>
          <a:p>
            <a:pPr marL="0" indent="0">
              <a:buNone/>
            </a:pPr>
            <a:r>
              <a:rPr lang="da-DK" sz="2400" dirty="0" smtClean="0"/>
              <a:t>Tilmelding hos GL-E (efter sommerferien)</a:t>
            </a:r>
            <a:endParaRPr lang="da-DK" sz="2400" dirty="0"/>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116641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6478588" cy="1143000"/>
          </a:xfrm>
        </p:spPr>
        <p:txBody>
          <a:bodyPr/>
          <a:lstStyle/>
          <a:p>
            <a:r>
              <a:rPr lang="da-DK" dirty="0" smtClean="0"/>
              <a:t>Formelsamlingen</a:t>
            </a:r>
            <a:endParaRPr lang="da-DK" dirty="0"/>
          </a:p>
        </p:txBody>
      </p:sp>
      <p:sp>
        <p:nvSpPr>
          <p:cNvPr id="3" name="Pladsholder til indhold 2"/>
          <p:cNvSpPr>
            <a:spLocks noGrp="1"/>
          </p:cNvSpPr>
          <p:nvPr>
            <p:ph idx="1"/>
          </p:nvPr>
        </p:nvSpPr>
        <p:spPr>
          <a:xfrm>
            <a:off x="431800" y="1484784"/>
            <a:ext cx="8277225" cy="4344516"/>
          </a:xfrm>
        </p:spPr>
        <p:txBody>
          <a:bodyPr/>
          <a:lstStyle/>
          <a:p>
            <a:pPr marL="0" indent="0">
              <a:buNone/>
            </a:pPr>
            <a:r>
              <a:rPr lang="da-DK" dirty="0" smtClean="0"/>
              <a:t>Ligger på </a:t>
            </a:r>
            <a:r>
              <a:rPr lang="da-DK" dirty="0" err="1" smtClean="0"/>
              <a:t>UVM’s</a:t>
            </a:r>
            <a:r>
              <a:rPr lang="da-DK" dirty="0" smtClean="0"/>
              <a:t> hjemmeside under læreplaner.</a:t>
            </a:r>
          </a:p>
          <a:p>
            <a:pPr marL="0" indent="0">
              <a:buNone/>
            </a:pPr>
            <a:r>
              <a:rPr lang="da-DK" dirty="0" smtClean="0"/>
              <a:t>Skolen printer selv eksemplarer ud til eleverne.</a:t>
            </a:r>
            <a:endParaRPr lang="da-DK" dirty="0"/>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91" t="10693" r="51100" b="32362"/>
          <a:stretch/>
        </p:blipFill>
        <p:spPr bwMode="auto">
          <a:xfrm>
            <a:off x="2123728" y="2276872"/>
            <a:ext cx="5133975" cy="3905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081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Ændringer/præciseringer i vejledningen</a:t>
            </a:r>
            <a:endParaRPr lang="da-DK" dirty="0"/>
          </a:p>
        </p:txBody>
      </p:sp>
      <p:sp>
        <p:nvSpPr>
          <p:cNvPr id="3" name="Pladsholder til indhold 2"/>
          <p:cNvSpPr>
            <a:spLocks noGrp="1"/>
          </p:cNvSpPr>
          <p:nvPr>
            <p:ph idx="1"/>
          </p:nvPr>
        </p:nvSpPr>
        <p:spPr>
          <a:xfrm>
            <a:off x="431800" y="1340768"/>
            <a:ext cx="8277225" cy="4488532"/>
          </a:xfrm>
        </p:spPr>
        <p:txBody>
          <a:bodyPr/>
          <a:lstStyle/>
          <a:p>
            <a:pPr marL="0" indent="0">
              <a:buNone/>
            </a:pPr>
            <a:endParaRPr lang="da-DK" dirty="0" smtClean="0"/>
          </a:p>
          <a:p>
            <a:pPr lvl="0"/>
            <a:r>
              <a:rPr lang="da-DK" sz="2400" dirty="0" smtClean="0"/>
              <a:t>Præciseringer indenfor kernestof</a:t>
            </a:r>
            <a:endParaRPr lang="da-DK" sz="2400" dirty="0"/>
          </a:p>
          <a:p>
            <a:pPr lvl="0"/>
            <a:endParaRPr lang="da-DK" sz="2400" dirty="0" smtClean="0"/>
          </a:p>
          <a:p>
            <a:pPr lvl="0"/>
            <a:r>
              <a:rPr lang="da-DK" sz="2400" dirty="0" smtClean="0"/>
              <a:t>Vejledning </a:t>
            </a:r>
            <a:r>
              <a:rPr lang="da-DK" sz="2400" dirty="0"/>
              <a:t>i forhold til det centralt stillede matematik B projekt</a:t>
            </a:r>
          </a:p>
          <a:p>
            <a:pPr lvl="0"/>
            <a:endParaRPr lang="da-DK" sz="2400" dirty="0" smtClean="0"/>
          </a:p>
          <a:p>
            <a:pPr lvl="0"/>
            <a:r>
              <a:rPr lang="da-DK" sz="2400" dirty="0" smtClean="0"/>
              <a:t>Mindstekravsopgaver </a:t>
            </a:r>
            <a:r>
              <a:rPr lang="da-DK" sz="2400" dirty="0"/>
              <a:t>til den mundtlige prøve på B niveau</a:t>
            </a:r>
          </a:p>
          <a:p>
            <a:pPr lvl="0"/>
            <a:endParaRPr lang="da-DK" sz="2400" dirty="0" smtClean="0"/>
          </a:p>
          <a:p>
            <a:pPr lvl="0"/>
            <a:r>
              <a:rPr lang="da-DK" sz="2400" dirty="0" smtClean="0"/>
              <a:t>De </a:t>
            </a:r>
            <a:r>
              <a:rPr lang="da-DK" sz="2400" dirty="0"/>
              <a:t>ukendte bilag til den mundtlige prøve på A </a:t>
            </a:r>
            <a:r>
              <a:rPr lang="da-DK" sz="2400" dirty="0" smtClean="0"/>
              <a:t>niveau</a:t>
            </a:r>
          </a:p>
          <a:p>
            <a:pPr lvl="0"/>
            <a:endParaRPr lang="da-DK" sz="2400" dirty="0"/>
          </a:p>
          <a:p>
            <a:pPr lvl="0"/>
            <a:r>
              <a:rPr lang="da-DK" sz="2400" dirty="0" smtClean="0"/>
              <a:t>Lektier</a:t>
            </a:r>
            <a:endParaRPr lang="da-DK" sz="2400" dirty="0"/>
          </a:p>
          <a:p>
            <a:pPr marL="0" indent="0">
              <a:buNone/>
            </a:pPr>
            <a:endParaRPr lang="da-DK" dirty="0"/>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3793093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Præciseringer i vejledningen</a:t>
            </a:r>
            <a:endParaRPr lang="da-DK" dirty="0"/>
          </a:p>
        </p:txBody>
      </p:sp>
      <p:sp>
        <p:nvSpPr>
          <p:cNvPr id="3" name="Pladsholder til indhold 2"/>
          <p:cNvSpPr>
            <a:spLocks noGrp="1"/>
          </p:cNvSpPr>
          <p:nvPr>
            <p:ph idx="1"/>
          </p:nvPr>
        </p:nvSpPr>
        <p:spPr>
          <a:xfrm>
            <a:off x="431800" y="1340768"/>
            <a:ext cx="8277225" cy="4488532"/>
          </a:xfrm>
        </p:spPr>
        <p:txBody>
          <a:bodyPr/>
          <a:lstStyle/>
          <a:p>
            <a:pPr marL="0" indent="0">
              <a:buNone/>
            </a:pPr>
            <a:r>
              <a:rPr lang="da-DK" dirty="0"/>
              <a:t>Man arbejder med regulære polygoner og forskellige typer af plane og rumlige figurer som fx. </a:t>
            </a:r>
            <a:r>
              <a:rPr lang="da-DK" dirty="0">
                <a:solidFill>
                  <a:srgbClr val="FF0000"/>
                </a:solidFill>
              </a:rPr>
              <a:t>korde, pilhøjde, cirkeludsnit, cirkelafsnit,</a:t>
            </a:r>
            <a:r>
              <a:rPr lang="da-DK" dirty="0"/>
              <a:t> prisme, cylinder, kegle, keglestub, pyramide, pyramidestub, kugle, kugleudsnit og kugleafsnit.</a:t>
            </a:r>
          </a:p>
          <a:p>
            <a:pPr marL="0" indent="0">
              <a:buNone/>
            </a:pPr>
            <a:endParaRPr lang="da-DK" dirty="0" smtClean="0"/>
          </a:p>
          <a:p>
            <a:pPr marL="0" indent="0">
              <a:buNone/>
            </a:pPr>
            <a:r>
              <a:rPr lang="da-DK" dirty="0" smtClean="0"/>
              <a:t>For A-niveau:</a:t>
            </a:r>
          </a:p>
          <a:p>
            <a:pPr marL="0" indent="0">
              <a:buNone/>
            </a:pPr>
            <a:r>
              <a:rPr lang="da-DK" dirty="0" smtClean="0">
                <a:solidFill>
                  <a:srgbClr val="FF0000"/>
                </a:solidFill>
              </a:rPr>
              <a:t>Man </a:t>
            </a:r>
            <a:r>
              <a:rPr lang="da-DK" dirty="0">
                <a:solidFill>
                  <a:srgbClr val="FF0000"/>
                </a:solidFill>
              </a:rPr>
              <a:t>arbejder ligeledes med rumfang af omdrejningslegemer med både x- </a:t>
            </a:r>
            <a:r>
              <a:rPr lang="da-DK" dirty="0" err="1">
                <a:solidFill>
                  <a:srgbClr val="FF0000"/>
                </a:solidFill>
              </a:rPr>
              <a:t>hhv</a:t>
            </a:r>
            <a:r>
              <a:rPr lang="da-DK" dirty="0">
                <a:solidFill>
                  <a:srgbClr val="FF0000"/>
                </a:solidFill>
              </a:rPr>
              <a:t> y-aksen som omdrejningsakse.</a:t>
            </a:r>
          </a:p>
          <a:p>
            <a:pPr marL="0" indent="0">
              <a:buNone/>
            </a:pPr>
            <a:endParaRPr lang="da-DK" dirty="0" smtClean="0"/>
          </a:p>
          <a:p>
            <a:pPr marL="0" indent="0">
              <a:buNone/>
            </a:pPr>
            <a:r>
              <a:rPr lang="da-DK" dirty="0"/>
              <a:t>På A-niveau vil det kun være i forbindelse med den skriftlige eksamen, at der testes i mindstekrav. De vejledende eksamenssæt til A-niveau vil indeholde eksempler på mindstekravsopgaver </a:t>
            </a:r>
            <a:r>
              <a:rPr lang="da-DK" dirty="0">
                <a:solidFill>
                  <a:srgbClr val="FF0000"/>
                </a:solidFill>
              </a:rPr>
              <a:t>og disse er markeret med grønt.</a:t>
            </a:r>
          </a:p>
          <a:p>
            <a:pPr marL="0" indent="0">
              <a:buNone/>
            </a:pPr>
            <a:endParaRPr lang="da-DK" dirty="0"/>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2939167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Vejledningen: B niveau</a:t>
            </a:r>
            <a:endParaRPr lang="da-DK" dirty="0"/>
          </a:p>
        </p:txBody>
      </p:sp>
      <p:sp>
        <p:nvSpPr>
          <p:cNvPr id="3" name="Pladsholder til indhold 2"/>
          <p:cNvSpPr>
            <a:spLocks noGrp="1"/>
          </p:cNvSpPr>
          <p:nvPr>
            <p:ph idx="1"/>
          </p:nvPr>
        </p:nvSpPr>
        <p:spPr>
          <a:xfrm>
            <a:off x="431800" y="1340768"/>
            <a:ext cx="8277225" cy="4488532"/>
          </a:xfrm>
        </p:spPr>
        <p:txBody>
          <a:bodyPr/>
          <a:lstStyle/>
          <a:p>
            <a:r>
              <a:rPr lang="da-DK" dirty="0"/>
              <a:t>Ved den mundtlige prøve trækker eksaminanden ved lodtrækning en kendt opgave, der knytter sig til et af projekterne fra undervisningen og den teori, det omhandler. Derudover trækker eksaminanden ved lodtrækning en ukendt stillet opgave, der afprøver fagets mindstekrav. Denne ukendte stillede opgave </a:t>
            </a:r>
            <a:r>
              <a:rPr lang="da-DK" dirty="0">
                <a:solidFill>
                  <a:srgbClr val="FF0000"/>
                </a:solidFill>
              </a:rPr>
              <a:t>er 4 små</a:t>
            </a:r>
            <a:r>
              <a:rPr lang="da-DK" dirty="0"/>
              <a:t>  opgaver i flere emner. </a:t>
            </a:r>
          </a:p>
          <a:p>
            <a:r>
              <a:rPr lang="da-DK" dirty="0"/>
              <a:t>Den mundtlige prøve falder i  </a:t>
            </a:r>
            <a:r>
              <a:rPr lang="da-DK" dirty="0">
                <a:solidFill>
                  <a:srgbClr val="FF0000"/>
                </a:solidFill>
              </a:rPr>
              <a:t>3 </a:t>
            </a:r>
            <a:r>
              <a:rPr lang="da-DK" dirty="0"/>
              <a:t>dele. I den ene del redegør eksaminanden for sin projektbesvarelse af det centralt udmeldte tema, der suppleres med uddybende spørgsmål for at afklare eksaminandens matematiske forståelse og ejerskab til opgaven. Denne del af eksaminationen må højest omfatte 1/3 af eksaminationstiden. Den anden del af prøven former sig som en samtale mellem eksaminand og eksaminator med udgangspunkt i den ved lodtrækning trukne kendte opgave. Såfremt eksaminationen i de to dele rejser tvivl om, hvorvidt eksaminanden kan honorere mindstekravene bruges den tredje og sidste del af eksaminationen på at teste fagets mindstekrav. Honorering af disse mindstekrav vil give en karakter på mindst 02. </a:t>
            </a:r>
            <a:r>
              <a:rPr lang="da-DK" dirty="0">
                <a:solidFill>
                  <a:srgbClr val="FF0000"/>
                </a:solidFill>
              </a:rPr>
              <a:t>Det er individuelt hvor lang tid der bruges på disse mindstekravsopgaver, men eleven har fået udvidet sin forberedelsestid med 30 minutter til disse mindstekravsopgaver, og har derfor arbejdet med dem i forberedelsen. Så for nogle elever bruges der måske 2 minutter og for andre fx 10 minutter på denne sidste del.</a:t>
            </a:r>
            <a:r>
              <a:rPr lang="da-DK" dirty="0"/>
              <a:t> </a:t>
            </a:r>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3892129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Vejledningen B niveau</a:t>
            </a:r>
            <a:endParaRPr lang="da-DK" dirty="0"/>
          </a:p>
        </p:txBody>
      </p:sp>
      <p:sp>
        <p:nvSpPr>
          <p:cNvPr id="3" name="Pladsholder til indhold 2"/>
          <p:cNvSpPr>
            <a:spLocks noGrp="1"/>
          </p:cNvSpPr>
          <p:nvPr>
            <p:ph idx="1"/>
          </p:nvPr>
        </p:nvSpPr>
        <p:spPr>
          <a:xfrm>
            <a:off x="431800" y="1340768"/>
            <a:ext cx="8277225" cy="4488532"/>
          </a:xfrm>
        </p:spPr>
        <p:txBody>
          <a:bodyPr/>
          <a:lstStyle/>
          <a:p>
            <a:pPr marL="0" indent="0">
              <a:buNone/>
            </a:pPr>
            <a:r>
              <a:rPr lang="da-DK" dirty="0">
                <a:solidFill>
                  <a:srgbClr val="FF0000"/>
                </a:solidFill>
              </a:rPr>
              <a:t>Vejledning </a:t>
            </a:r>
          </a:p>
          <a:p>
            <a:pPr marL="0" indent="0">
              <a:buNone/>
            </a:pPr>
            <a:r>
              <a:rPr lang="da-DK" dirty="0">
                <a:solidFill>
                  <a:srgbClr val="FF0000"/>
                </a:solidFill>
              </a:rPr>
              <a:t>I den periode, hvor eleverne arbejder med matematik B projektet, fungerer læreren som vejleder. Det betyder at man ikke underviser, heller ikke selvom det er fristende at tage en problemstilling, som mange elever har svært ved, op på tavlen og gennemgå i fællesskab. Problemet med en sådan gennemgang er, at den ikke er tilegnet den enkelte elev, og at eleverne derfor ikke har mulighed for at sige fra, når de selv kan komme videre på egen hånd. </a:t>
            </a:r>
          </a:p>
          <a:p>
            <a:pPr marL="0" indent="0">
              <a:buNone/>
            </a:pPr>
            <a:r>
              <a:rPr lang="da-DK" dirty="0">
                <a:solidFill>
                  <a:srgbClr val="FF0000"/>
                </a:solidFill>
              </a:rPr>
              <a:t>Eleverne skal aflevere en selvstændig og individuel besvarelse. Det betyder ikke, at de ikke må arbejde sammen, men derimod at de selv skal kunne beskrive og forklare, hvad de laver. En gruppe af elever må altså ikke</a:t>
            </a:r>
            <a:r>
              <a:rPr lang="da-DK" i="1" dirty="0">
                <a:solidFill>
                  <a:srgbClr val="FF0000"/>
                </a:solidFill>
              </a:rPr>
              <a:t> </a:t>
            </a:r>
            <a:r>
              <a:rPr lang="da-DK" dirty="0">
                <a:solidFill>
                  <a:srgbClr val="FF0000"/>
                </a:solidFill>
              </a:rPr>
              <a:t>aflevere en fælles løsning, heller ikke selv om de ændrer et par sætninger her og der. Det er en hårfin balance, og som lærer må man tilskynde, at eleverne arbejder selvstændigt, men meget gerne hjælper hinanden. </a:t>
            </a:r>
          </a:p>
          <a:p>
            <a:pPr marL="0" indent="0">
              <a:buNone/>
            </a:pPr>
            <a:r>
              <a:rPr lang="da-DK" dirty="0">
                <a:solidFill>
                  <a:srgbClr val="FF0000"/>
                </a:solidFill>
              </a:rPr>
              <a:t>Vejledningen slutter ved afslutningen af prøveperioden. I tiden mellem afleveringen og en eventuel mundtlig prøve, læser og vurderer man elevernes besvarelser, og her er det vigtigt, at man ikke giver feedback</a:t>
            </a:r>
            <a:r>
              <a:rPr lang="da-DK" i="1" dirty="0">
                <a:solidFill>
                  <a:srgbClr val="FF0000"/>
                </a:solidFill>
              </a:rPr>
              <a:t> </a:t>
            </a:r>
            <a:r>
              <a:rPr lang="da-DK" dirty="0">
                <a:solidFill>
                  <a:srgbClr val="FF0000"/>
                </a:solidFill>
              </a:rPr>
              <a:t>til eleverne. Den projektbesvarelse, der præsenteres ved den mundtlige prøve, må ikke være kommenteret.</a:t>
            </a:r>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1214857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Præciseringer i vejledningen</a:t>
            </a:r>
            <a:endParaRPr lang="da-DK" dirty="0"/>
          </a:p>
        </p:txBody>
      </p:sp>
      <p:sp>
        <p:nvSpPr>
          <p:cNvPr id="3" name="Pladsholder til indhold 2"/>
          <p:cNvSpPr>
            <a:spLocks noGrp="1"/>
          </p:cNvSpPr>
          <p:nvPr>
            <p:ph idx="1"/>
          </p:nvPr>
        </p:nvSpPr>
        <p:spPr>
          <a:xfrm>
            <a:off x="431800" y="1340768"/>
            <a:ext cx="8277225" cy="4488532"/>
          </a:xfrm>
        </p:spPr>
        <p:txBody>
          <a:bodyPr/>
          <a:lstStyle/>
          <a:p>
            <a:pPr marL="0" indent="0">
              <a:buNone/>
            </a:pPr>
            <a:r>
              <a:rPr lang="da-DK" dirty="0" smtClean="0"/>
              <a:t>På A niveau:</a:t>
            </a:r>
          </a:p>
          <a:p>
            <a:pPr marL="0" indent="0">
              <a:buNone/>
            </a:pPr>
            <a:r>
              <a:rPr lang="da-DK" dirty="0" smtClean="0">
                <a:solidFill>
                  <a:srgbClr val="FF0000"/>
                </a:solidFill>
              </a:rPr>
              <a:t>De </a:t>
            </a:r>
            <a:r>
              <a:rPr lang="da-DK" dirty="0">
                <a:solidFill>
                  <a:srgbClr val="FF0000"/>
                </a:solidFill>
              </a:rPr>
              <a:t>ukendte bilag skal perspektivere spørgsmålet gennem billeder, figurer, kort overskuelig tekst og lignende. Bilag kan også være fysiske genstande. Bilaget trækkes sammen med det mundtlige spørgsmål, og inddrages i den faglige samtale i anden del af eksaminationen.</a:t>
            </a:r>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1720142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Præciseringer i vejledningen</a:t>
            </a:r>
            <a:endParaRPr lang="da-DK" dirty="0"/>
          </a:p>
        </p:txBody>
      </p:sp>
      <p:sp>
        <p:nvSpPr>
          <p:cNvPr id="3" name="Pladsholder til indhold 2"/>
          <p:cNvSpPr>
            <a:spLocks noGrp="1"/>
          </p:cNvSpPr>
          <p:nvPr>
            <p:ph idx="1"/>
          </p:nvPr>
        </p:nvSpPr>
        <p:spPr>
          <a:xfrm>
            <a:off x="431800" y="1340768"/>
            <a:ext cx="8277225" cy="4488532"/>
          </a:xfrm>
        </p:spPr>
        <p:txBody>
          <a:bodyPr/>
          <a:lstStyle/>
          <a:p>
            <a:pPr marL="0" indent="0">
              <a:buNone/>
            </a:pPr>
            <a:r>
              <a:rPr lang="da-DK" dirty="0">
                <a:solidFill>
                  <a:srgbClr val="FF0000"/>
                </a:solidFill>
              </a:rPr>
              <a:t>Lektier</a:t>
            </a:r>
          </a:p>
          <a:p>
            <a:pPr marL="0" indent="0">
              <a:buNone/>
            </a:pPr>
            <a:r>
              <a:rPr lang="da-DK" dirty="0">
                <a:solidFill>
                  <a:srgbClr val="FF0000"/>
                </a:solidFill>
              </a:rPr>
              <a:t>Htx-elever har meget at lave. Derfor skal man nøje overveje, hvor mange og hvilke lektier man giver dem for, og det skal være meningsfuldt for eleven at lave dem. Måske skal man ikke til hver gang – uden større omtanke – give dem nogle sider for, der skal læses. Vi gennemgår dem jo alligevel i undervisningen, og måske står udbyttet af at have læst på forhånd ikke mål med den tid, der bruges på det. Hermed menes ikke at eleverne ikke skal forberede sig. Man skal blot overveje, hvordan de skal forberede sig, og det der er arbejdet med hjemme skal tages op, uddybes og afrundes i undervisningen. Det kan være en rigtig god idé at lade eleverne bruge deres nyerhvervede viden ved f.eks. at regne et par enkelte opgaver i undervisningen, og derudover lade dem træne yderligere med opgaveregning derhjemme. Disse opgaver skal måske ikke gennemgås detaljeret i den følgende lektion, men man kan lade eleverne gennemgå dem i mindre grupper eventuelt med hjælp fra en standardbesvarelse. Især dygtige elever finder det meget kedeligt at se andres (tavle)gennemgang af opgaver, de har lavet.</a:t>
            </a:r>
          </a:p>
        </p:txBody>
      </p:sp>
      <p:sp>
        <p:nvSpPr>
          <p:cNvPr id="4" name="Pladsholder til dato 3"/>
          <p:cNvSpPr>
            <a:spLocks noGrp="1"/>
          </p:cNvSpPr>
          <p:nvPr>
            <p:ph type="dt" sz="half" idx="10"/>
          </p:nvPr>
        </p:nvSpPr>
        <p:spPr/>
        <p:txBody>
          <a:bodyPr/>
          <a:lstStyle/>
          <a:p>
            <a:fld id="{63E0D5D1-773B-4AC4-A09A-3721A9945D7F}" type="datetime1">
              <a:rPr lang="da-DK" smtClean="0"/>
              <a:t>04-04-2019</a:t>
            </a:fld>
            <a:endParaRPr lang="da-DK"/>
          </a:p>
        </p:txBody>
      </p:sp>
    </p:spTree>
    <p:extLst>
      <p:ext uri="{BB962C8B-B14F-4D97-AF65-F5344CB8AC3E}">
        <p14:creationId xmlns:p14="http://schemas.microsoft.com/office/powerpoint/2010/main" val="1977045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P-præsentation DEP">
  <a:themeElements>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å - Ministeriet for børn og undervisning">
  <a:themeElements>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Blå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ød - Ministeriet for børn og undervisning">
  <a:themeElements>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Rød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ød - Ministeriet for børn og undervisning">
  <a:themeElements>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Rød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2.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3.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4.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5.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ppt/theme/themeOverride6.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docProps/app.xml><?xml version="1.0" encoding="utf-8"?>
<Properties xmlns="http://schemas.openxmlformats.org/officeDocument/2006/extended-properties" xmlns:vt="http://schemas.openxmlformats.org/officeDocument/2006/docPropsVTypes">
  <Template/>
  <TotalTime>5863</TotalTime>
  <Words>1458</Words>
  <Application>Microsoft Office PowerPoint</Application>
  <PresentationFormat>Skærmshow (4:3)</PresentationFormat>
  <Paragraphs>133</Paragraphs>
  <Slides>13</Slides>
  <Notes>5</Notes>
  <HiddenSlides>0</HiddenSlides>
  <MMClips>0</MMClips>
  <ScaleCrop>false</ScaleCrop>
  <HeadingPairs>
    <vt:vector size="4" baseType="variant">
      <vt:variant>
        <vt:lpstr>Tema</vt:lpstr>
      </vt:variant>
      <vt:variant>
        <vt:i4>4</vt:i4>
      </vt:variant>
      <vt:variant>
        <vt:lpstr>Diastitler</vt:lpstr>
      </vt:variant>
      <vt:variant>
        <vt:i4>13</vt:i4>
      </vt:variant>
    </vt:vector>
  </HeadingPairs>
  <TitlesOfParts>
    <vt:vector size="17" baseType="lpstr">
      <vt:lpstr>PP-præsentation DEP</vt:lpstr>
      <vt:lpstr>Blå - Ministeriet for børn og undervisning</vt:lpstr>
      <vt:lpstr>Rød - Ministeriet for børn og undervisning</vt:lpstr>
      <vt:lpstr>1_Rød - Ministeriet for børn og undervisning</vt:lpstr>
      <vt:lpstr>Program onsdag den 20. marts 2019</vt:lpstr>
      <vt:lpstr>Datoer</vt:lpstr>
      <vt:lpstr>Formelsamlingen</vt:lpstr>
      <vt:lpstr>Ændringer/præciseringer i vejledningen</vt:lpstr>
      <vt:lpstr>Præciseringer i vejledningen</vt:lpstr>
      <vt:lpstr>Vejledningen: B niveau</vt:lpstr>
      <vt:lpstr>Vejledningen B niveau</vt:lpstr>
      <vt:lpstr>Præciseringer i vejledningen</vt:lpstr>
      <vt:lpstr>Præciseringer i vejledningen</vt:lpstr>
      <vt:lpstr>Matematik B</vt:lpstr>
      <vt:lpstr>Matematik B</vt:lpstr>
      <vt:lpstr>Matematik B</vt:lpstr>
      <vt:lpstr>Matematik B - bedømmelse</vt:lpstr>
    </vt:vector>
  </TitlesOfParts>
  <Company>UNI-C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Mikkel Pilehave Jensen</dc:creator>
  <cp:lastModifiedBy>Salim Melhem</cp:lastModifiedBy>
  <cp:revision>358</cp:revision>
  <cp:lastPrinted>2016-10-24T11:02:26Z</cp:lastPrinted>
  <dcterms:created xsi:type="dcterms:W3CDTF">2014-09-16T08:55:08Z</dcterms:created>
  <dcterms:modified xsi:type="dcterms:W3CDTF">2019-04-04T09:37:18Z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