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67" y="-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588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65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639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426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4220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382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974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6986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415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653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926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E5E0D-7C7C-4F47-94CE-EB2B1C205A22}" type="datetimeFigureOut">
              <a:rPr lang="da-DK" smtClean="0"/>
              <a:t>07-03-2019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CFBF6-F47E-4B00-ADF3-6DBE61EF6E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532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iljoegis.mim.d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07" y="1648479"/>
            <a:ext cx="5761219" cy="4377307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4" y="1802050"/>
            <a:ext cx="5628164" cy="444899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kstfelt 3"/>
          <p:cNvSpPr txBox="1"/>
          <p:nvPr/>
        </p:nvSpPr>
        <p:spPr>
          <a:xfrm>
            <a:off x="628944" y="552366"/>
            <a:ext cx="10996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 smtClean="0"/>
              <a:t>Bilag til opgave om glaciale landskaber og deres karakteristika</a:t>
            </a:r>
          </a:p>
          <a:p>
            <a:r>
              <a:rPr lang="da-DK" sz="1100" dirty="0" smtClean="0"/>
              <a:t>Kort 1: </a:t>
            </a:r>
            <a:r>
              <a:rPr lang="da-DK" sz="1100" b="1" dirty="0" smtClean="0"/>
              <a:t>Postglaciale erosionsdale </a:t>
            </a:r>
            <a:r>
              <a:rPr lang="da-DK" sz="1100" dirty="0" smtClean="0"/>
              <a:t>på sydsiden af Vejle Fjord. Bemærk de karakteristiske </a:t>
            </a:r>
            <a:r>
              <a:rPr lang="da-DK" sz="1100" b="1" dirty="0" smtClean="0"/>
              <a:t>V-formet dale</a:t>
            </a:r>
            <a:endParaRPr lang="da-DK" sz="1100" dirty="0"/>
          </a:p>
          <a:p>
            <a:endParaRPr lang="da-DK" sz="1100" dirty="0" smtClean="0"/>
          </a:p>
          <a:p>
            <a:r>
              <a:rPr lang="da-DK" sz="1100" dirty="0" smtClean="0"/>
              <a:t>Et landskabs højder kan på et kort markeres med højdekurver. I denne første opgave skal du bruge højdekurverne til at forstå variationerne i landskabet. Det er nødvendigt for at kunne beskrive, analysere landskaber og forstå hvordan et landskab er blevet dannet. Opgaven tager udgangspunkt i et landskab præget af processer efter istiden (post = efter, istid = glacial). 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6257108" y="6035279"/>
            <a:ext cx="5175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" dirty="0" smtClean="0"/>
              <a:t>Alle kort er fra hjemmesiden </a:t>
            </a:r>
            <a:r>
              <a:rPr lang="da-DK" sz="800" dirty="0" smtClean="0">
                <a:hlinkClick r:id="rId4"/>
              </a:rPr>
              <a:t>www.miljoegis.mim.dk</a:t>
            </a:r>
            <a:r>
              <a:rPr lang="da-DK" sz="800" dirty="0" smtClean="0"/>
              <a:t> </a:t>
            </a:r>
          </a:p>
          <a:p>
            <a:r>
              <a:rPr lang="da-DK" sz="800" dirty="0" smtClean="0"/>
              <a:t>Fotos er taget af </a:t>
            </a:r>
            <a:r>
              <a:rPr lang="da-DK" sz="800" dirty="0" err="1" smtClean="0"/>
              <a:t>C.B.Skipper</a:t>
            </a:r>
            <a:r>
              <a:rPr lang="da-DK" sz="800" dirty="0" smtClean="0"/>
              <a:t> med mindre andet er angivet.</a:t>
            </a:r>
            <a:endParaRPr lang="da-DK" sz="800" dirty="0"/>
          </a:p>
        </p:txBody>
      </p:sp>
      <p:sp>
        <p:nvSpPr>
          <p:cNvPr id="6" name="Tekstfelt 5"/>
          <p:cNvSpPr txBox="1"/>
          <p:nvPr/>
        </p:nvSpPr>
        <p:spPr>
          <a:xfrm>
            <a:off x="6335486" y="1743966"/>
            <a:ext cx="5042264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a-DK" sz="1100" dirty="0">
                <a:solidFill>
                  <a:srgbClr val="FF0000"/>
                </a:solidFill>
              </a:rPr>
              <a:t>Opgave: </a:t>
            </a:r>
            <a:r>
              <a:rPr lang="da-DK" sz="1100" dirty="0"/>
              <a:t>Tegn et profil af landskabet langs profillinjen A-B. Tegn med blyant på papir eller plot højder og afstande i et XY-diagram i fx </a:t>
            </a:r>
            <a:r>
              <a:rPr lang="da-DK" sz="1100" dirty="0" err="1"/>
              <a:t>excel</a:t>
            </a:r>
            <a:r>
              <a:rPr lang="da-DK" sz="1100" dirty="0"/>
              <a:t> og anvend et X-Y-diagram med blød kurve til at tegne profilet op. Vurdér om det er nødvendigt med en </a:t>
            </a:r>
            <a:r>
              <a:rPr lang="da-DK" sz="1100" dirty="0" err="1"/>
              <a:t>overhøjning</a:t>
            </a:r>
            <a:r>
              <a:rPr lang="da-DK" sz="1100" dirty="0"/>
              <a:t> på y-aksen, for at få landskabet til at træde tydeligt frem langs profillinjen. Indtegn også profillinje A-B på reliefkortet til </a:t>
            </a:r>
            <a:r>
              <a:rPr lang="da-DK" sz="1100" dirty="0" smtClean="0"/>
              <a:t>højre.</a:t>
            </a:r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1348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e 16"/>
          <p:cNvGrpSpPr/>
          <p:nvPr/>
        </p:nvGrpSpPr>
        <p:grpSpPr>
          <a:xfrm>
            <a:off x="660770" y="1024436"/>
            <a:ext cx="11092486" cy="5225025"/>
            <a:chOff x="660770" y="1024436"/>
            <a:chExt cx="11092486" cy="5225025"/>
          </a:xfrm>
        </p:grpSpPr>
        <p:grpSp>
          <p:nvGrpSpPr>
            <p:cNvPr id="12" name="Gruppe 11"/>
            <p:cNvGrpSpPr/>
            <p:nvPr/>
          </p:nvGrpSpPr>
          <p:grpSpPr>
            <a:xfrm>
              <a:off x="660770" y="1024436"/>
              <a:ext cx="10860000" cy="5186177"/>
              <a:chOff x="660770" y="1024436"/>
              <a:chExt cx="10860000" cy="5186177"/>
            </a:xfrm>
          </p:grpSpPr>
          <p:grpSp>
            <p:nvGrpSpPr>
              <p:cNvPr id="10" name="Gruppe 9"/>
              <p:cNvGrpSpPr/>
              <p:nvPr/>
            </p:nvGrpSpPr>
            <p:grpSpPr>
              <a:xfrm>
                <a:off x="660770" y="1024436"/>
                <a:ext cx="10860000" cy="5186177"/>
                <a:chOff x="660770" y="1024436"/>
                <a:chExt cx="10860000" cy="5186177"/>
              </a:xfrm>
            </p:grpSpPr>
            <p:grpSp>
              <p:nvGrpSpPr>
                <p:cNvPr id="6" name="Gruppe 5"/>
                <p:cNvGrpSpPr/>
                <p:nvPr/>
              </p:nvGrpSpPr>
              <p:grpSpPr>
                <a:xfrm>
                  <a:off x="660770" y="1024436"/>
                  <a:ext cx="10860000" cy="4603351"/>
                  <a:chOff x="660770" y="1024436"/>
                  <a:chExt cx="10860000" cy="4603351"/>
                </a:xfrm>
              </p:grpSpPr>
              <p:pic>
                <p:nvPicPr>
                  <p:cNvPr id="3" name="Billede 2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0770" y="1618705"/>
                    <a:ext cx="7090894" cy="4009082"/>
                  </a:xfrm>
                  <a:prstGeom prst="rect">
                    <a:avLst/>
                  </a:prstGeom>
                </p:spPr>
              </p:pic>
              <p:pic>
                <p:nvPicPr>
                  <p:cNvPr id="2" name="Billede 1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14533" y="1044950"/>
                    <a:ext cx="6006237" cy="3483994"/>
                  </a:xfrm>
                  <a:prstGeom prst="rect">
                    <a:avLst/>
                  </a:prstGeom>
                  <a:ln>
                    <a:solidFill>
                      <a:schemeClr val="tx2"/>
                    </a:solidFill>
                  </a:ln>
                </p:spPr>
              </p:pic>
              <p:sp>
                <p:nvSpPr>
                  <p:cNvPr id="4" name="Tekstfelt 3"/>
                  <p:cNvSpPr txBox="1"/>
                  <p:nvPr/>
                </p:nvSpPr>
                <p:spPr>
                  <a:xfrm>
                    <a:off x="774720" y="1024436"/>
                    <a:ext cx="1069655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a-DK" sz="1400" dirty="0" smtClean="0"/>
                      <a:t>Kort 2: </a:t>
                    </a:r>
                    <a:r>
                      <a:rPr lang="da-DK" sz="1400" b="1" dirty="0" smtClean="0"/>
                      <a:t>Smeltevandsslette </a:t>
                    </a:r>
                    <a:r>
                      <a:rPr lang="da-DK" sz="1400" dirty="0" smtClean="0"/>
                      <a:t>ved Filskov nær </a:t>
                    </a:r>
                  </a:p>
                  <a:p>
                    <a:r>
                      <a:rPr lang="da-DK" sz="1400" dirty="0" smtClean="0"/>
                      <a:t>Grindsted i Vestjylland</a:t>
                    </a:r>
                  </a:p>
                </p:txBody>
              </p:sp>
              <p:pic>
                <p:nvPicPr>
                  <p:cNvPr id="5" name="Billede 4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10602959" y="1098134"/>
                    <a:ext cx="860418" cy="1324719"/>
                  </a:xfrm>
                  <a:prstGeom prst="rect">
                    <a:avLst/>
                  </a:prstGeom>
                  <a:ln>
                    <a:solidFill>
                      <a:schemeClr val="tx2"/>
                    </a:solidFill>
                  </a:ln>
                </p:spPr>
              </p:pic>
            </p:grpSp>
            <p:pic>
              <p:nvPicPr>
                <p:cNvPr id="7" name="Billede 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73850" y="4641715"/>
                  <a:ext cx="2079283" cy="1559463"/>
                </a:xfrm>
                <a:prstGeom prst="rect">
                  <a:avLst/>
                </a:prstGeom>
                <a:ln>
                  <a:solidFill>
                    <a:schemeClr val="tx2"/>
                  </a:solidFill>
                </a:ln>
              </p:spPr>
            </p:pic>
            <p:pic>
              <p:nvPicPr>
                <p:cNvPr id="8" name="Picture 2" descr="C:\Users\Skipper\Pictures\2013-08-20\130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246961" y="4643120"/>
                  <a:ext cx="2089991" cy="1567493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</p:pic>
            <p:pic>
              <p:nvPicPr>
                <p:cNvPr id="9" name="Picture 2" descr="C:\Users\Skipper\Pictures\2013-08-20\128-Irvin i grusgrav VSjælland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430780" y="4643121"/>
                  <a:ext cx="2089990" cy="1567492"/>
                </a:xfrm>
                <a:prstGeom prst="rect">
                  <a:avLst/>
                </a:prstGeom>
                <a:noFill/>
                <a:ln>
                  <a:solidFill>
                    <a:schemeClr val="tx2"/>
                  </a:solidFill>
                </a:ln>
              </p:spPr>
            </p:pic>
          </p:grpSp>
          <p:pic>
            <p:nvPicPr>
              <p:cNvPr id="11" name="Picture 2" descr="http://www.swisseduc.ch/glaciers/glossary/icons/sandur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585732" y="4644002"/>
                <a:ext cx="2394290" cy="1539186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</p:pic>
        </p:grpSp>
        <p:sp>
          <p:nvSpPr>
            <p:cNvPr id="13" name="Tekstfelt 12"/>
            <p:cNvSpPr txBox="1"/>
            <p:nvPr/>
          </p:nvSpPr>
          <p:spPr>
            <a:xfrm>
              <a:off x="2526171" y="5892229"/>
              <a:ext cx="2300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Smeltevandsslette med smeltevandsflod foran en gletsjer i Island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felt 13"/>
            <p:cNvSpPr txBox="1"/>
            <p:nvPr/>
          </p:nvSpPr>
          <p:spPr>
            <a:xfrm>
              <a:off x="5039583" y="5904834"/>
              <a:ext cx="23005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Smeltevandsslette ved Skelhøje vest for Viborg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felt 14"/>
            <p:cNvSpPr txBox="1"/>
            <p:nvPr/>
          </p:nvSpPr>
          <p:spPr>
            <a:xfrm>
              <a:off x="7190592" y="5910907"/>
              <a:ext cx="23005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Smeltevandsgrus og sten i grusgrav på Vestsjælland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kstfelt 15"/>
            <p:cNvSpPr txBox="1"/>
            <p:nvPr/>
          </p:nvSpPr>
          <p:spPr>
            <a:xfrm>
              <a:off x="9452663" y="5935829"/>
              <a:ext cx="230059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Stenblokke i grusgrav på Vestsjælland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28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/>
          <p:cNvGrpSpPr/>
          <p:nvPr/>
        </p:nvGrpSpPr>
        <p:grpSpPr>
          <a:xfrm>
            <a:off x="774720" y="1024436"/>
            <a:ext cx="10696553" cy="5156284"/>
            <a:chOff x="774720" y="1024436"/>
            <a:chExt cx="10696553" cy="5156284"/>
          </a:xfrm>
        </p:grpSpPr>
        <p:sp>
          <p:nvSpPr>
            <p:cNvPr id="2" name="Tekstfelt 1"/>
            <p:cNvSpPr txBox="1"/>
            <p:nvPr/>
          </p:nvSpPr>
          <p:spPr>
            <a:xfrm>
              <a:off x="774720" y="1024436"/>
              <a:ext cx="106965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dirty="0" smtClean="0"/>
                <a:t>Kort 3: En af Danmarks flotteste </a:t>
              </a:r>
              <a:r>
                <a:rPr lang="da-DK" sz="1400" b="1" dirty="0" smtClean="0"/>
                <a:t>randmoræner</a:t>
              </a:r>
              <a:r>
                <a:rPr lang="da-DK" sz="1400" dirty="0" smtClean="0"/>
                <a:t> er</a:t>
              </a:r>
              <a:r>
                <a:rPr lang="da-DK" sz="1400" b="1" dirty="0" smtClean="0"/>
                <a:t> </a:t>
              </a:r>
              <a:r>
                <a:rPr lang="da-DK" sz="1400" dirty="0" smtClean="0"/>
                <a:t>Vejrhøjbuen ved Fårevejle på Vestsjælland</a:t>
              </a:r>
            </a:p>
          </p:txBody>
        </p:sp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20" y="1449977"/>
              <a:ext cx="5487302" cy="3646526"/>
            </a:xfrm>
            <a:prstGeom prst="rect">
              <a:avLst/>
            </a:prstGeom>
          </p:spPr>
        </p:pic>
        <p:pic>
          <p:nvPicPr>
            <p:cNvPr id="3" name="Billed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8007" y="2537542"/>
              <a:ext cx="5505592" cy="364317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5" name="Billed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6285" y="4539924"/>
              <a:ext cx="1383356" cy="1640796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77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/>
          <p:cNvGrpSpPr/>
          <p:nvPr/>
        </p:nvGrpSpPr>
        <p:grpSpPr>
          <a:xfrm>
            <a:off x="774721" y="815431"/>
            <a:ext cx="10550776" cy="5503056"/>
            <a:chOff x="774721" y="815431"/>
            <a:chExt cx="10550776" cy="5503056"/>
          </a:xfrm>
        </p:grpSpPr>
        <p:grpSp>
          <p:nvGrpSpPr>
            <p:cNvPr id="6" name="Gruppe 5"/>
            <p:cNvGrpSpPr/>
            <p:nvPr/>
          </p:nvGrpSpPr>
          <p:grpSpPr>
            <a:xfrm>
              <a:off x="774721" y="815431"/>
              <a:ext cx="10550776" cy="5503056"/>
              <a:chOff x="774721" y="815431"/>
              <a:chExt cx="10550776" cy="5503056"/>
            </a:xfrm>
          </p:grpSpPr>
          <p:pic>
            <p:nvPicPr>
              <p:cNvPr id="4" name="Billed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0523" y="1410589"/>
                <a:ext cx="5554974" cy="4855342"/>
              </a:xfrm>
              <a:prstGeom prst="rect">
                <a:avLst/>
              </a:prstGeom>
            </p:spPr>
          </p:pic>
          <p:sp>
            <p:nvSpPr>
              <p:cNvPr id="2" name="Tekstfelt 1"/>
              <p:cNvSpPr txBox="1"/>
              <p:nvPr/>
            </p:nvSpPr>
            <p:spPr>
              <a:xfrm>
                <a:off x="774721" y="815431"/>
                <a:ext cx="52575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400" dirty="0" smtClean="0"/>
                  <a:t>Kort 4a: Nogle af Danmarks største og dybeste </a:t>
                </a:r>
                <a:r>
                  <a:rPr lang="da-DK" sz="1400" b="1" dirty="0" smtClean="0"/>
                  <a:t>dødishuller</a:t>
                </a:r>
                <a:r>
                  <a:rPr lang="da-DK" sz="1400" dirty="0" smtClean="0"/>
                  <a:t> </a:t>
                </a:r>
              </a:p>
              <a:p>
                <a:r>
                  <a:rPr lang="da-DK" sz="1400" dirty="0" smtClean="0"/>
                  <a:t>ligger sydøst for Haslev på Midtsjælland</a:t>
                </a:r>
              </a:p>
            </p:txBody>
          </p:sp>
          <p:pic>
            <p:nvPicPr>
              <p:cNvPr id="3" name="Billed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5015" y="1446662"/>
                <a:ext cx="5785613" cy="4871825"/>
              </a:xfrm>
              <a:prstGeom prst="rect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</p:pic>
          <p:pic>
            <p:nvPicPr>
              <p:cNvPr id="5" name="Billed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24288" y="969320"/>
                <a:ext cx="1134162" cy="1350800"/>
              </a:xfrm>
              <a:prstGeom prst="rect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</p:pic>
        </p:grpSp>
        <p:pic>
          <p:nvPicPr>
            <p:cNvPr id="7" name="Picture 2" descr="http://notendur.hi.is/oi/Lakes%20in%20dead%20ice%20landscape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02622" y="982967"/>
              <a:ext cx="1801067" cy="13508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8" name="Tekstfelt 7"/>
            <p:cNvSpPr txBox="1"/>
            <p:nvPr/>
          </p:nvSpPr>
          <p:spPr>
            <a:xfrm>
              <a:off x="8202622" y="2104676"/>
              <a:ext cx="162727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Dødislandskab i Island (A. Grosen)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2" descr="https://notendur.hi.is/~oi/Dead%20ice%20below%20sandur%20deposits3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96462" y="1001484"/>
              <a:ext cx="1801067" cy="1350800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10" name="Tekstfelt 9"/>
            <p:cNvSpPr txBox="1"/>
            <p:nvPr/>
          </p:nvSpPr>
          <p:spPr>
            <a:xfrm>
              <a:off x="6283541" y="2104676"/>
              <a:ext cx="17984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Begravet dødis i Grønland (A. Grosen)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68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774720" y="540147"/>
            <a:ext cx="10696553" cy="5446704"/>
            <a:chOff x="774720" y="540147"/>
            <a:chExt cx="10696553" cy="5446704"/>
          </a:xfrm>
        </p:grpSpPr>
        <p:sp>
          <p:nvSpPr>
            <p:cNvPr id="2" name="Tekstfelt 1"/>
            <p:cNvSpPr txBox="1"/>
            <p:nvPr/>
          </p:nvSpPr>
          <p:spPr>
            <a:xfrm>
              <a:off x="774720" y="540147"/>
              <a:ext cx="106965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400" dirty="0" smtClean="0"/>
                <a:t>Kort 4b: Et andet eksempel på </a:t>
              </a:r>
              <a:r>
                <a:rPr lang="da-DK" sz="1400" b="1" dirty="0"/>
                <a:t>d</a:t>
              </a:r>
              <a:r>
                <a:rPr lang="da-DK" sz="1400" b="1" dirty="0" smtClean="0"/>
                <a:t>ødislandskab</a:t>
              </a:r>
              <a:r>
                <a:rPr lang="da-DK" sz="1400" dirty="0" smtClean="0"/>
                <a:t> ses ved Vindelev lidt nordøst for Jelling.</a:t>
              </a:r>
            </a:p>
            <a:p>
              <a:endParaRPr lang="da-DK" sz="1400" dirty="0"/>
            </a:p>
            <a:p>
              <a:r>
                <a:rPr lang="da-DK" sz="1400" dirty="0" smtClean="0"/>
                <a:t>Det topografiske kort er et </a:t>
              </a:r>
              <a:r>
                <a:rPr lang="da-DK" sz="1400" i="1" dirty="0" smtClean="0"/>
                <a:t>højt målebordsblad</a:t>
              </a:r>
              <a:r>
                <a:rPr lang="da-DK" sz="1400" dirty="0" smtClean="0"/>
                <a:t> fra perioden 1842-1899. </a:t>
              </a:r>
            </a:p>
            <a:p>
              <a:r>
                <a:rPr lang="da-DK" sz="1400" dirty="0" smtClean="0"/>
                <a:t>Bemærk at ækvidistancen er anderledes end på de andre topografiske kort.</a:t>
              </a:r>
            </a:p>
          </p:txBody>
        </p:sp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20" y="2458240"/>
              <a:ext cx="7598571" cy="3528611"/>
            </a:xfrm>
            <a:prstGeom prst="rect">
              <a:avLst/>
            </a:prstGeom>
          </p:spPr>
        </p:pic>
        <p:pic>
          <p:nvPicPr>
            <p:cNvPr id="3" name="Billed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408" y="1380004"/>
              <a:ext cx="7178865" cy="3642861"/>
            </a:xfrm>
            <a:prstGeom prst="rect">
              <a:avLst/>
            </a:prstGeom>
          </p:spPr>
        </p:pic>
        <p:pic>
          <p:nvPicPr>
            <p:cNvPr id="6" name="Billed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9084" y="1599429"/>
              <a:ext cx="973884" cy="1552846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079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/>
        </p:nvGrpSpPr>
        <p:grpSpPr>
          <a:xfrm>
            <a:off x="774719" y="1255738"/>
            <a:ext cx="10134978" cy="4934042"/>
            <a:chOff x="774719" y="1255738"/>
            <a:chExt cx="10134978" cy="4934042"/>
          </a:xfrm>
        </p:grpSpPr>
        <p:grpSp>
          <p:nvGrpSpPr>
            <p:cNvPr id="6" name="Gruppe 5"/>
            <p:cNvGrpSpPr/>
            <p:nvPr/>
          </p:nvGrpSpPr>
          <p:grpSpPr>
            <a:xfrm>
              <a:off x="774719" y="1255738"/>
              <a:ext cx="10134978" cy="4934042"/>
              <a:chOff x="774719" y="1255738"/>
              <a:chExt cx="10134978" cy="4934042"/>
            </a:xfrm>
          </p:grpSpPr>
          <p:sp>
            <p:nvSpPr>
              <p:cNvPr id="2" name="Tekstfelt 1"/>
              <p:cNvSpPr txBox="1"/>
              <p:nvPr/>
            </p:nvSpPr>
            <p:spPr>
              <a:xfrm>
                <a:off x="774719" y="1255738"/>
                <a:ext cx="29936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400" dirty="0" smtClean="0"/>
                  <a:t>Kort 5: </a:t>
                </a:r>
                <a:r>
                  <a:rPr lang="da-DK" sz="1400" b="1" dirty="0" smtClean="0"/>
                  <a:t>Bundmoræne</a:t>
                </a:r>
                <a:r>
                  <a:rPr lang="da-DK" sz="1400" dirty="0" smtClean="0"/>
                  <a:t> med lidt præg af dødis. Syd for Vejle. </a:t>
                </a:r>
              </a:p>
            </p:txBody>
          </p:sp>
          <p:pic>
            <p:nvPicPr>
              <p:cNvPr id="4" name="Billed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719" y="3121289"/>
                <a:ext cx="7141371" cy="3068491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pic>
            <p:nvPicPr>
              <p:cNvPr id="3" name="Billed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8326" y="1255738"/>
                <a:ext cx="7141371" cy="3161281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  <p:pic>
            <p:nvPicPr>
              <p:cNvPr id="5" name="Billed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77882" y="1571940"/>
                <a:ext cx="922002" cy="1423627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</p:pic>
        </p:grpSp>
        <p:pic>
          <p:nvPicPr>
            <p:cNvPr id="7" name="Billed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3033" y="4508271"/>
              <a:ext cx="2896664" cy="167037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felt 7"/>
            <p:cNvSpPr txBox="1"/>
            <p:nvPr/>
          </p:nvSpPr>
          <p:spPr>
            <a:xfrm>
              <a:off x="8013033" y="5963198"/>
              <a:ext cx="24303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Bundmorænelandskab på Stevns, Østsjælland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0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/>
        </p:nvGrpSpPr>
        <p:grpSpPr>
          <a:xfrm>
            <a:off x="722467" y="1101850"/>
            <a:ext cx="10748805" cy="5278518"/>
            <a:chOff x="722467" y="1101850"/>
            <a:chExt cx="10748805" cy="5278518"/>
          </a:xfrm>
        </p:grpSpPr>
        <p:grpSp>
          <p:nvGrpSpPr>
            <p:cNvPr id="6" name="Gruppe 5"/>
            <p:cNvGrpSpPr/>
            <p:nvPr/>
          </p:nvGrpSpPr>
          <p:grpSpPr>
            <a:xfrm>
              <a:off x="722467" y="1101850"/>
              <a:ext cx="10748805" cy="5149176"/>
              <a:chOff x="722467" y="1101850"/>
              <a:chExt cx="10748805" cy="5149176"/>
            </a:xfrm>
          </p:grpSpPr>
          <p:sp>
            <p:nvSpPr>
              <p:cNvPr id="2" name="Tekstfelt 1"/>
              <p:cNvSpPr txBox="1"/>
              <p:nvPr/>
            </p:nvSpPr>
            <p:spPr>
              <a:xfrm>
                <a:off x="774719" y="1101850"/>
                <a:ext cx="1069655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1400" dirty="0" smtClean="0"/>
                  <a:t>Kort 6: </a:t>
                </a:r>
                <a:r>
                  <a:rPr lang="da-DK" sz="1400" b="1" dirty="0" smtClean="0"/>
                  <a:t>Tunneldal</a:t>
                </a:r>
                <a:r>
                  <a:rPr lang="da-DK" sz="1400" dirty="0" smtClean="0"/>
                  <a:t> nord for Ringsted på Midtsjælland. Tunneldalen kan følges hele vejen fra Køge Bugt til </a:t>
                </a:r>
                <a:r>
                  <a:rPr lang="da-DK" sz="1400" dirty="0" err="1" smtClean="0"/>
                  <a:t>Åmosen</a:t>
                </a:r>
                <a:r>
                  <a:rPr lang="da-DK" sz="1400" dirty="0" smtClean="0"/>
                  <a:t>.</a:t>
                </a:r>
              </a:p>
            </p:txBody>
          </p:sp>
          <p:pic>
            <p:nvPicPr>
              <p:cNvPr id="4" name="Billed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467" y="3079407"/>
                <a:ext cx="7951270" cy="3171619"/>
              </a:xfrm>
              <a:prstGeom prst="rect">
                <a:avLst/>
              </a:prstGeom>
            </p:spPr>
          </p:pic>
          <p:pic>
            <p:nvPicPr>
              <p:cNvPr id="3" name="Billed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1976" y="1469543"/>
                <a:ext cx="7846767" cy="2961044"/>
              </a:xfrm>
              <a:prstGeom prst="rect">
                <a:avLst/>
              </a:prstGeom>
            </p:spPr>
          </p:pic>
          <p:pic>
            <p:nvPicPr>
              <p:cNvPr id="5" name="Billed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970" y="1533466"/>
                <a:ext cx="1194335" cy="1416599"/>
              </a:xfrm>
              <a:prstGeom prst="rect">
                <a:avLst/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</p:pic>
        </p:grpSp>
        <p:pic>
          <p:nvPicPr>
            <p:cNvPr id="7" name="Billede 6" descr="http://pressemeddelelse.info/e10/parker/pm/d446bbf3cd7b5c1a/0/download/9a378a_Vejle_dal_og_Vejle_Fjord_foto_Jan_Kofod_Winther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481" y="4280830"/>
              <a:ext cx="2709519" cy="2099538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8" name="Tekstfelt 7"/>
            <p:cNvSpPr txBox="1"/>
            <p:nvPr/>
          </p:nvSpPr>
          <p:spPr>
            <a:xfrm>
              <a:off x="8673737" y="6028518"/>
              <a:ext cx="26022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solidFill>
                    <a:schemeClr val="bg1"/>
                  </a:solidFill>
                </a:rPr>
                <a:t>Vejle ådal og fjord er et andet eksempel på en smuk tunneldal skabt af smeltevand under iskappen</a:t>
              </a:r>
              <a:endParaRPr lang="da-DK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6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/>
          <p:cNvGrpSpPr/>
          <p:nvPr/>
        </p:nvGrpSpPr>
        <p:grpSpPr>
          <a:xfrm>
            <a:off x="649364" y="878097"/>
            <a:ext cx="10992319" cy="5435277"/>
            <a:chOff x="649364" y="878097"/>
            <a:chExt cx="10992319" cy="5435277"/>
          </a:xfrm>
        </p:grpSpPr>
        <p:grpSp>
          <p:nvGrpSpPr>
            <p:cNvPr id="6" name="Gruppe 5"/>
            <p:cNvGrpSpPr/>
            <p:nvPr/>
          </p:nvGrpSpPr>
          <p:grpSpPr>
            <a:xfrm>
              <a:off x="649364" y="878097"/>
              <a:ext cx="10694778" cy="5435277"/>
              <a:chOff x="649364" y="878097"/>
              <a:chExt cx="10694778" cy="5435277"/>
            </a:xfrm>
          </p:grpSpPr>
          <p:grpSp>
            <p:nvGrpSpPr>
              <p:cNvPr id="8" name="Gruppe 7"/>
              <p:cNvGrpSpPr/>
              <p:nvPr/>
            </p:nvGrpSpPr>
            <p:grpSpPr>
              <a:xfrm>
                <a:off x="649364" y="878097"/>
                <a:ext cx="10694778" cy="5435277"/>
                <a:chOff x="649364" y="878097"/>
                <a:chExt cx="10694778" cy="5435277"/>
              </a:xfrm>
            </p:grpSpPr>
            <p:pic>
              <p:nvPicPr>
                <p:cNvPr id="3" name="Billede 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9364" y="878097"/>
                  <a:ext cx="6773243" cy="3743268"/>
                </a:xfrm>
                <a:prstGeom prst="rect">
                  <a:avLst/>
                </a:prstGeom>
              </p:spPr>
            </p:pic>
            <p:pic>
              <p:nvPicPr>
                <p:cNvPr id="2" name="Billede 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7938" y="2439771"/>
                  <a:ext cx="6064069" cy="3560055"/>
                </a:xfrm>
                <a:prstGeom prst="rect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</p:pic>
            <p:pic>
              <p:nvPicPr>
                <p:cNvPr id="4" name="Billede 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0148" y="4085564"/>
                  <a:ext cx="3623994" cy="2227810"/>
                </a:xfrm>
                <a:prstGeom prst="rect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</p:pic>
            <p:sp>
              <p:nvSpPr>
                <p:cNvPr id="5" name="Tekstfelt 4"/>
                <p:cNvSpPr txBox="1"/>
                <p:nvPr/>
              </p:nvSpPr>
              <p:spPr>
                <a:xfrm>
                  <a:off x="649364" y="6005597"/>
                  <a:ext cx="596571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sz="1400" dirty="0" smtClean="0"/>
                    <a:t>Kort 7: Grindløse </a:t>
                  </a:r>
                  <a:r>
                    <a:rPr lang="da-DK" sz="1400" b="1" dirty="0" err="1" smtClean="0"/>
                    <a:t>Åsbakke</a:t>
                  </a:r>
                  <a:r>
                    <a:rPr lang="da-DK" sz="1400" dirty="0" smtClean="0"/>
                    <a:t> på Nordfyn er en af landets flotteste tunnelåse (</a:t>
                  </a:r>
                  <a:r>
                    <a:rPr lang="da-DK" sz="1400" dirty="0" err="1" smtClean="0"/>
                    <a:t>eske</a:t>
                  </a:r>
                  <a:r>
                    <a:rPr lang="da-DK" sz="1400" dirty="0" smtClean="0"/>
                    <a:t>)</a:t>
                  </a:r>
                </a:p>
              </p:txBody>
            </p:sp>
            <p:pic>
              <p:nvPicPr>
                <p:cNvPr id="7" name="Billede 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9364" y="4712999"/>
                  <a:ext cx="1401505" cy="1200964"/>
                </a:xfrm>
                <a:prstGeom prst="rect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</p:pic>
          </p:grpSp>
          <p:pic>
            <p:nvPicPr>
              <p:cNvPr id="9" name="Picture 2" descr="https://scontent-a-ams.xx.fbcdn.net/hphotos-prn2/v/t1.0-9/524003_419431218082783_1956730431_n.jpg?oh=743190053feeda5937c5650291ea1e47&amp;oe=554497AC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0411" y="878097"/>
                <a:ext cx="3153731" cy="2095917"/>
              </a:xfrm>
              <a:prstGeom prst="rect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kstfelt 9"/>
            <p:cNvSpPr txBox="1"/>
            <p:nvPr/>
          </p:nvSpPr>
          <p:spPr>
            <a:xfrm>
              <a:off x="8972007" y="3039329"/>
              <a:ext cx="266967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/>
                <a:t>Fotoet herover viser en anden </a:t>
              </a:r>
              <a:r>
                <a:rPr lang="da-DK" sz="1200" dirty="0" err="1" smtClean="0"/>
                <a:t>åsbakke</a:t>
              </a:r>
              <a:r>
                <a:rPr lang="da-DK" sz="1200" dirty="0"/>
                <a:t>;</a:t>
              </a:r>
              <a:r>
                <a:rPr lang="da-DK" sz="1200" dirty="0" smtClean="0"/>
                <a:t> Helgenæs Ås syd for Assens.</a:t>
              </a:r>
            </a:p>
            <a:p>
              <a:r>
                <a:rPr lang="da-DK" sz="1200" dirty="0" smtClean="0"/>
                <a:t>Kortet herunder har ækvidistancen 2,5 m, mens det gamle kort til venstre har 5 fod mellem højdekurverne.</a:t>
              </a:r>
              <a:endParaRPr lang="da-DK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47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/>
          <p:cNvGrpSpPr/>
          <p:nvPr/>
        </p:nvGrpSpPr>
        <p:grpSpPr>
          <a:xfrm>
            <a:off x="774719" y="1101850"/>
            <a:ext cx="10696553" cy="5120376"/>
            <a:chOff x="774719" y="1101850"/>
            <a:chExt cx="10696553" cy="5120376"/>
          </a:xfrm>
        </p:grpSpPr>
        <p:grpSp>
          <p:nvGrpSpPr>
            <p:cNvPr id="7" name="Gruppe 6"/>
            <p:cNvGrpSpPr/>
            <p:nvPr/>
          </p:nvGrpSpPr>
          <p:grpSpPr>
            <a:xfrm>
              <a:off x="774719" y="1101850"/>
              <a:ext cx="10696553" cy="5120376"/>
              <a:chOff x="774719" y="1101850"/>
              <a:chExt cx="10696553" cy="5120376"/>
            </a:xfrm>
          </p:grpSpPr>
          <p:sp>
            <p:nvSpPr>
              <p:cNvPr id="2" name="Tekstfelt 1"/>
              <p:cNvSpPr txBox="1"/>
              <p:nvPr/>
            </p:nvSpPr>
            <p:spPr>
              <a:xfrm>
                <a:off x="774719" y="1101850"/>
                <a:ext cx="10696553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a-DK" sz="1400" dirty="0" smtClean="0"/>
                  <a:t>Kort 8: Hegnsvig </a:t>
                </a:r>
                <a:r>
                  <a:rPr lang="da-DK" sz="1400" b="1" dirty="0" smtClean="0"/>
                  <a:t>Bakkeø</a:t>
                </a:r>
                <a:r>
                  <a:rPr lang="da-DK" sz="1400" dirty="0" smtClean="0"/>
                  <a:t> mellem Billund og Grindsted er en af de mindre bakkeøer i Vestjylland</a:t>
                </a:r>
              </a:p>
            </p:txBody>
          </p:sp>
          <p:pic>
            <p:nvPicPr>
              <p:cNvPr id="3" name="Billed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4719" y="1581721"/>
                <a:ext cx="5209428" cy="3186222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" name="Billede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2995" y="1581721"/>
                <a:ext cx="4758365" cy="3202745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5" name="Billed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15549" y="4313705"/>
                <a:ext cx="3628346" cy="1908521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6" name="Billed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55349" y="1101850"/>
                <a:ext cx="888546" cy="1622070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</p:grpSp>
        <p:sp>
          <p:nvSpPr>
            <p:cNvPr id="8" name="Tekstfelt 7"/>
            <p:cNvSpPr txBox="1"/>
            <p:nvPr/>
          </p:nvSpPr>
          <p:spPr>
            <a:xfrm>
              <a:off x="774719" y="5212080"/>
              <a:ext cx="4711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dirty="0" smtClean="0"/>
                <a:t>Opgave: Hvilke andre bakkeøer findes der i Vestjylland? </a:t>
              </a:r>
            </a:p>
            <a:p>
              <a:r>
                <a:rPr lang="da-DK" sz="1200" dirty="0" smtClean="0"/>
                <a:t>Find flere ved hjælp af et landskabskort, som du kan finde i din lærebog, et atlas, som tavlekort eller ved en søgning på nettet.</a:t>
              </a:r>
              <a:endParaRPr lang="da-DK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387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461</Words>
  <Application>Microsoft Office PowerPoint</Application>
  <PresentationFormat>Brugerdefineret</PresentationFormat>
  <Paragraphs>32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9</vt:i4>
      </vt:variant>
    </vt:vector>
  </HeadingPairs>
  <TitlesOfParts>
    <vt:vector size="10" baseType="lpstr"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Christian Berner Skipper</dc:creator>
  <cp:lastModifiedBy>Pia Zeidler</cp:lastModifiedBy>
  <cp:revision>9</cp:revision>
  <dcterms:created xsi:type="dcterms:W3CDTF">2018-02-18T17:02:15Z</dcterms:created>
  <dcterms:modified xsi:type="dcterms:W3CDTF">2019-03-07T07:59:13Z</dcterms:modified>
  <cp:contentStatus>Endelig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