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Mette Loader" initials="AL" lastIdx="1" clrIdx="0">
    <p:extLst/>
  </p:cmAuthor>
  <p:cmAuthor id="2" name="Marie Bilde" initials="MB"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81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31"/>
    <p:restoredTop sz="74578"/>
  </p:normalViewPr>
  <p:slideViewPr>
    <p:cSldViewPr snapToGrid="0" snapToObjects="1">
      <p:cViewPr varScale="1">
        <p:scale>
          <a:sx n="83" d="100"/>
          <a:sy n="83" d="100"/>
        </p:scale>
        <p:origin x="-89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881D07-983F-1042-A348-8EB291C3CD80}" type="datetimeFigureOut">
              <a:rPr lang="da-DK" smtClean="0"/>
              <a:t>06-02-2019</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E6C79-4D42-B84B-9F46-8C67C5FECDD2}" type="slidenum">
              <a:rPr lang="da-DK" smtClean="0"/>
              <a:t>‹nr.›</a:t>
            </a:fld>
            <a:endParaRPr lang="da-DK"/>
          </a:p>
        </p:txBody>
      </p:sp>
    </p:spTree>
    <p:extLst>
      <p:ext uri="{BB962C8B-B14F-4D97-AF65-F5344CB8AC3E}">
        <p14:creationId xmlns:p14="http://schemas.microsoft.com/office/powerpoint/2010/main" val="732239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a:t>
            </a:fld>
            <a:endParaRPr lang="da-DK"/>
          </a:p>
        </p:txBody>
      </p:sp>
    </p:spTree>
    <p:extLst>
      <p:ext uri="{BB962C8B-B14F-4D97-AF65-F5344CB8AC3E}">
        <p14:creationId xmlns:p14="http://schemas.microsoft.com/office/powerpoint/2010/main" val="660592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Noter til indhold</a:t>
            </a:r>
          </a:p>
          <a:p>
            <a:pPr marL="0" marR="0" lvl="0" indent="0" algn="l" defTabSz="457189" rtl="0" eaLnBrk="0" fontAlgn="base" latinLnBrk="0" hangingPunct="0">
              <a:lnSpc>
                <a:spcPct val="100000"/>
              </a:lnSpc>
              <a:spcBef>
                <a:spcPct val="30000"/>
              </a:spcBef>
              <a:spcAft>
                <a:spcPct val="0"/>
              </a:spcAft>
              <a:buClrTx/>
              <a:buSzTx/>
              <a:buFontTx/>
              <a:buNone/>
              <a:tabLst/>
              <a:defRPr/>
            </a:pPr>
            <a:r>
              <a:rPr lang="da-DK" dirty="0"/>
              <a:t>Arbejdet med at skabe systematisk variation i skoledagen forudsætter den rette organisering, som muliggør, at I kan planlægge og gennemføre undervisningen på måder, der bryder med traditionelle monofaglige skemalagte lektioner på klasseniveau. </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dirty="0"/>
          </a:p>
          <a:p>
            <a:pPr marL="0" marR="0" lvl="0" indent="0" algn="l" defTabSz="457189" rtl="0" eaLnBrk="0" fontAlgn="base" latinLnBrk="0" hangingPunct="0">
              <a:lnSpc>
                <a:spcPct val="100000"/>
              </a:lnSpc>
              <a:spcBef>
                <a:spcPct val="30000"/>
              </a:spcBef>
              <a:spcAft>
                <a:spcPct val="0"/>
              </a:spcAft>
              <a:buClrTx/>
              <a:buSzTx/>
              <a:buFontTx/>
              <a:buNone/>
              <a:tabLst/>
              <a:defRPr/>
            </a:pPr>
            <a:r>
              <a:rPr lang="da-DK" dirty="0"/>
              <a:t>Der er eksempler fra praksis i en dansk kontekst, som formidler gode erfaringer med tre organiseringsformer, der muliggør et systematisk arbejde med at tilrettelægge en mere varieret skoledag. </a:t>
            </a:r>
          </a:p>
          <a:p>
            <a:pPr marL="530172" indent="-342866">
              <a:buFont typeface="+mj-lt"/>
              <a:buAutoNum type="arabicPeriod"/>
            </a:pPr>
            <a:r>
              <a:rPr lang="da-DK" dirty="0"/>
              <a:t>Differentierede organiseringsformer og planlægning, fx holddeling og værkstedsundervisning på tværs af klasser og årgange.</a:t>
            </a:r>
          </a:p>
          <a:p>
            <a:pPr marL="530172" indent="-342866">
              <a:buFont typeface="+mj-lt"/>
              <a:buAutoNum type="arabicPeriod"/>
            </a:pPr>
            <a:r>
              <a:rPr lang="da-DK" dirty="0"/>
              <a:t>Samarbejde mellem lærere og pædagoger, fx tværfaglige forløb og værkstedsundervisning.</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dirty="0"/>
          </a:p>
          <a:p>
            <a:pPr marL="0" marR="0" lvl="0" indent="0" algn="l" defTabSz="457189" rtl="0" eaLnBrk="0" fontAlgn="base" latinLnBrk="0" hangingPunct="0">
              <a:lnSpc>
                <a:spcPct val="100000"/>
              </a:lnSpc>
              <a:spcBef>
                <a:spcPct val="30000"/>
              </a:spcBef>
              <a:spcAft>
                <a:spcPct val="0"/>
              </a:spcAft>
              <a:buClrTx/>
              <a:buSzTx/>
              <a:buFontTx/>
              <a:buNone/>
              <a:tabLst/>
              <a:defRPr/>
            </a:pPr>
            <a:r>
              <a:rPr lang="da-DK" b="1" dirty="0"/>
              <a:t>Noter til </a:t>
            </a:r>
            <a:r>
              <a:rPr lang="da-DK" b="1" dirty="0" err="1"/>
              <a:t>facilitator</a:t>
            </a:r>
            <a:endParaRPr lang="da-DK" b="1" dirty="0"/>
          </a:p>
          <a:p>
            <a:pPr marL="0" marR="0" lvl="0" indent="0" algn="l" defTabSz="457189" rtl="0" eaLnBrk="0" fontAlgn="base" latinLnBrk="0" hangingPunct="0">
              <a:lnSpc>
                <a:spcPct val="100000"/>
              </a:lnSpc>
              <a:spcBef>
                <a:spcPct val="30000"/>
              </a:spcBef>
              <a:spcAft>
                <a:spcPct val="0"/>
              </a:spcAft>
              <a:buClrTx/>
              <a:buSzTx/>
              <a:buFontTx/>
              <a:buNone/>
              <a:tabLst/>
              <a:defRPr/>
            </a:pPr>
            <a:r>
              <a:rPr lang="da-DK" dirty="0"/>
              <a:t>De to eksempler på organiseringsformer udfoldes et ad gangen på de følgende slides.</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da-DK" dirty="0"/>
          </a:p>
          <a:p>
            <a:endParaRPr lang="da-DK"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11</a:t>
            </a:fld>
            <a:endParaRPr lang="da-DK"/>
          </a:p>
        </p:txBody>
      </p:sp>
    </p:spTree>
    <p:extLst>
      <p:ext uri="{BB962C8B-B14F-4D97-AF65-F5344CB8AC3E}">
        <p14:creationId xmlns:p14="http://schemas.microsoft.com/office/powerpoint/2010/main" val="563045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Verdana" pitchFamily="34" charset="0"/>
                <a:ea typeface="Verdana" pitchFamily="34" charset="0"/>
                <a:cs typeface="Verdana" pitchFamily="34" charset="0"/>
              </a:rPr>
              <a:t>Lind Skole i Herning Kommune har som led i den seneste folkeskolereform lavet nye strukturer på skoledagen, hvor målet er at skabe variation, øget mulighed for fordybelse og mere kvalitet og læring for alle børn/elever. Konkret består de strukturelle ændringer i følgende organiseringsformer:</a:t>
            </a:r>
          </a:p>
          <a:p>
            <a:r>
              <a:rPr lang="da-DK" sz="1200" kern="1200" dirty="0">
                <a:solidFill>
                  <a:schemeClr val="tx1"/>
                </a:solidFill>
                <a:effectLst/>
                <a:latin typeface="Verdana" pitchFamily="34" charset="0"/>
                <a:ea typeface="Verdana" pitchFamily="34" charset="0"/>
                <a:cs typeface="Verdana" pitchFamily="34" charset="0"/>
              </a:rPr>
              <a:t> </a:t>
            </a:r>
          </a:p>
          <a:p>
            <a:pPr lvl="0"/>
            <a:r>
              <a:rPr lang="da-DK" sz="1200" kern="1200" dirty="0">
                <a:solidFill>
                  <a:schemeClr val="tx1"/>
                </a:solidFill>
                <a:effectLst/>
                <a:latin typeface="Verdana" pitchFamily="34" charset="0"/>
                <a:ea typeface="Verdana" pitchFamily="34" charset="0"/>
                <a:cs typeface="Verdana" pitchFamily="34" charset="0"/>
              </a:rPr>
              <a:t>Morgenbånd: Hver morgen starter alle klasser med en halv times morgenbånd, der tre dage om ugen er tilrettelagt som lektiehjælp og faglig fordybelse med målrettede aktiviteter tilpasset elevernes behov og niveau. Undervisningen varetages af lærere, og eleverne er inddelt i hold, enten i klassen eller på tværs af klasser og/eller årgange. De resterende dage i ugen fungerer morgenbåndet som aktivitetsbånd og fællessamling, hvormed der skabes rum for bevægelse, sang og musik og fællesskab. Børnene/eleverne inddrages i planlægningen af fællessamlingen.</a:t>
            </a:r>
          </a:p>
          <a:p>
            <a:r>
              <a:rPr lang="da-DK" sz="1200" kern="1200" dirty="0">
                <a:solidFill>
                  <a:schemeClr val="tx1"/>
                </a:solidFill>
                <a:effectLst/>
                <a:latin typeface="Verdana" pitchFamily="34" charset="0"/>
                <a:ea typeface="Verdana" pitchFamily="34" charset="0"/>
                <a:cs typeface="Verdana" pitchFamily="34" charset="0"/>
              </a:rPr>
              <a:t> </a:t>
            </a:r>
          </a:p>
          <a:p>
            <a:pPr lvl="0"/>
            <a:r>
              <a:rPr lang="da-DK" sz="1200" kern="1200" dirty="0">
                <a:solidFill>
                  <a:schemeClr val="tx1"/>
                </a:solidFill>
                <a:effectLst/>
                <a:latin typeface="Verdana" pitchFamily="34" charset="0"/>
                <a:ea typeface="Verdana" pitchFamily="34" charset="0"/>
                <a:cs typeface="Verdana" pitchFamily="34" charset="0"/>
              </a:rPr>
              <a:t>Flexdage: Én dag om ugen er skemaet i 0.-6. klasse tilrettelagt som en flexdag, hvor hele dagen er reserveret til et enkelt fag. Denne organiseringsform muliggør ture ud af huset, samarbejde på tværs af klasser og årgange, mere praktiske og anvendelsesorienterede arbejdsformer og fordybelse i konkrete opgaver og projekter.</a:t>
            </a:r>
          </a:p>
          <a:p>
            <a:r>
              <a:rPr lang="da-DK" sz="1200" kern="1200" dirty="0">
                <a:solidFill>
                  <a:schemeClr val="tx1"/>
                </a:solidFill>
                <a:effectLst/>
                <a:latin typeface="Verdana" pitchFamily="34" charset="0"/>
                <a:ea typeface="Verdana" pitchFamily="34" charset="0"/>
                <a:cs typeface="Verdana" pitchFamily="34" charset="0"/>
              </a:rPr>
              <a:t> </a:t>
            </a:r>
          </a:p>
          <a:p>
            <a:pPr lvl="0"/>
            <a:r>
              <a:rPr lang="da-DK" sz="1200" kern="1200" dirty="0">
                <a:solidFill>
                  <a:schemeClr val="tx1"/>
                </a:solidFill>
                <a:effectLst/>
                <a:latin typeface="Verdana" pitchFamily="34" charset="0"/>
                <a:ea typeface="Verdana" pitchFamily="34" charset="0"/>
                <a:cs typeface="Verdana" pitchFamily="34" charset="0"/>
              </a:rPr>
              <a:t>AKADEMI-lektioner: To gange ugentligt har alle elever AKADEMI-lektioner i hhv. dansk og matematik på samme tid, hvilket gør det muligt for lærerne at dele børnene/eleverne på årgangen op efter fagligt niveau og tilpasse undervisningen derefter. AKADEMI-lektionerne er indført med henblik på at fremme variation i skoledagen gennem nye læringsfællesskaber på tværs af klasser. </a:t>
            </a:r>
          </a:p>
          <a:p>
            <a:r>
              <a:rPr lang="da-DK" sz="1200" kern="1200" dirty="0">
                <a:solidFill>
                  <a:schemeClr val="tx1"/>
                </a:solidFill>
                <a:effectLst/>
                <a:latin typeface="Verdana" pitchFamily="34" charset="0"/>
                <a:ea typeface="Verdana" pitchFamily="34" charset="0"/>
                <a:cs typeface="Verdana" pitchFamily="34" charset="0"/>
              </a:rPr>
              <a:t> </a:t>
            </a:r>
          </a:p>
          <a:p>
            <a:r>
              <a:rPr lang="da-DK" sz="1200" kern="1200" dirty="0">
                <a:solidFill>
                  <a:schemeClr val="tx1"/>
                </a:solidFill>
                <a:effectLst/>
                <a:latin typeface="Verdana" pitchFamily="34" charset="0"/>
                <a:ea typeface="Verdana" pitchFamily="34" charset="0"/>
                <a:cs typeface="Verdana" pitchFamily="34" charset="0"/>
              </a:rPr>
              <a:t>Lind Skoles erfaringer med at strukturere skoledagen med morgenbånd viser, at det giver en god start på dagen, hvor børn/elever ved, hvad de skal, og at det giver eleverne ejerskab at være med til at stå for fællessamlingen. Flexdagene har gjort det muligt i højere grad at anvende forskellige tilgange til læring gennem varierende undervisningsaktiviteter og gæstelærere. </a:t>
            </a:r>
          </a:p>
          <a:p>
            <a:r>
              <a:rPr lang="da-DK" sz="1200" kern="1200" dirty="0">
                <a:solidFill>
                  <a:schemeClr val="tx1"/>
                </a:solidFill>
                <a:effectLst/>
                <a:latin typeface="Verdana" pitchFamily="34" charset="0"/>
                <a:ea typeface="Verdana" pitchFamily="34" charset="0"/>
                <a:cs typeface="Verdana" pitchFamily="34" charset="0"/>
              </a:rPr>
              <a:t> </a:t>
            </a:r>
          </a:p>
          <a:p>
            <a:r>
              <a:rPr lang="da-DK" sz="1200" kern="1200" dirty="0">
                <a:solidFill>
                  <a:schemeClr val="tx1"/>
                </a:solidFill>
                <a:effectLst/>
                <a:latin typeface="Verdana" pitchFamily="34" charset="0"/>
                <a:ea typeface="Verdana" pitchFamily="34" charset="0"/>
                <a:cs typeface="Verdana" pitchFamily="34" charset="0"/>
              </a:rPr>
              <a:t>Opmærksomhedspunkter: Det er skolens erfaring, at hvis ovenstående organiseringsformer og tiltag skal lykkes og være meningsfulde, er det væsentligt:</a:t>
            </a:r>
          </a:p>
          <a:p>
            <a:r>
              <a:rPr lang="da-DK" sz="1200" kern="1200" dirty="0">
                <a:solidFill>
                  <a:schemeClr val="tx1"/>
                </a:solidFill>
                <a:effectLst/>
                <a:latin typeface="Verdana" pitchFamily="34" charset="0"/>
                <a:ea typeface="Verdana" pitchFamily="34" charset="0"/>
                <a:cs typeface="Verdana" pitchFamily="34" charset="0"/>
              </a:rPr>
              <a:t> </a:t>
            </a:r>
          </a:p>
          <a:p>
            <a:pPr lvl="0"/>
            <a:r>
              <a:rPr lang="da-DK" sz="1200" kern="1200" dirty="0">
                <a:solidFill>
                  <a:schemeClr val="tx1"/>
                </a:solidFill>
                <a:effectLst/>
                <a:latin typeface="Verdana" pitchFamily="34" charset="0"/>
                <a:ea typeface="Verdana" pitchFamily="34" charset="0"/>
                <a:cs typeface="Verdana" pitchFamily="34" charset="0"/>
              </a:rPr>
              <a:t>At ledelsen samarbejder med det pædagogiske personale og løbende evaluerer og justerer de forskellige tiltag.</a:t>
            </a:r>
          </a:p>
          <a:p>
            <a:pPr lvl="0"/>
            <a:r>
              <a:rPr lang="da-DK" sz="1200" kern="1200" dirty="0">
                <a:solidFill>
                  <a:schemeClr val="tx1"/>
                </a:solidFill>
                <a:effectLst/>
                <a:latin typeface="Verdana" pitchFamily="34" charset="0"/>
                <a:ea typeface="Verdana" pitchFamily="34" charset="0"/>
                <a:cs typeface="Verdana" pitchFamily="34" charset="0"/>
              </a:rPr>
              <a:t>At der blandt ledelse og pædagogisk personale er en fælles forståelse af, hvad lektier er, og hvilken rolle de skal spille i elevernes læreprocesser.</a:t>
            </a:r>
          </a:p>
          <a:p>
            <a:r>
              <a:rPr lang="da-DK" sz="1200" kern="1200" dirty="0">
                <a:solidFill>
                  <a:schemeClr val="tx1"/>
                </a:solidFill>
                <a:effectLst/>
                <a:latin typeface="Verdana" pitchFamily="34" charset="0"/>
                <a:ea typeface="Verdana" pitchFamily="34" charset="0"/>
                <a:cs typeface="Verdana" pitchFamily="34" charset="0"/>
              </a:rPr>
              <a:t>At nye tiltag og organiseringsformer har opbakning fra skolebestyrelse og forældre. </a:t>
            </a: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12</a:t>
            </a:fld>
            <a:endParaRPr lang="da-DK"/>
          </a:p>
        </p:txBody>
      </p:sp>
    </p:spTree>
    <p:extLst>
      <p:ext uri="{BB962C8B-B14F-4D97-AF65-F5344CB8AC3E}">
        <p14:creationId xmlns:p14="http://schemas.microsoft.com/office/powerpoint/2010/main" val="1290215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Verdana" pitchFamily="34" charset="0"/>
                <a:ea typeface="Verdana" pitchFamily="34" charset="0"/>
                <a:cs typeface="Verdana" pitchFamily="34" charset="0"/>
              </a:rPr>
              <a:t>Noter til indhold</a:t>
            </a:r>
          </a:p>
          <a:p>
            <a:endParaRPr lang="da-DK" sz="1200" b="1" kern="1200" dirty="0">
              <a:solidFill>
                <a:schemeClr val="tx1"/>
              </a:solidFill>
              <a:effectLst/>
              <a:latin typeface="Verdana" pitchFamily="34" charset="0"/>
              <a:ea typeface="Verdana" pitchFamily="34" charset="0"/>
              <a:cs typeface="Verdana" pitchFamily="34" charset="0"/>
            </a:endParaRPr>
          </a:p>
          <a:p>
            <a:r>
              <a:rPr lang="da-DK" sz="1200" kern="1200" dirty="0">
                <a:solidFill>
                  <a:schemeClr val="tx1"/>
                </a:solidFill>
                <a:effectLst/>
                <a:latin typeface="Verdana" pitchFamily="34" charset="0"/>
                <a:ea typeface="Verdana" pitchFamily="34" charset="0"/>
                <a:cs typeface="Verdana" pitchFamily="34" charset="0"/>
              </a:rPr>
              <a:t>Skansevejens Skole i Aalborg Kommune arbejder med </a:t>
            </a:r>
            <a:r>
              <a:rPr lang="da-DK" sz="1200" b="1" kern="1200" dirty="0">
                <a:solidFill>
                  <a:schemeClr val="tx1"/>
                </a:solidFill>
                <a:effectLst/>
                <a:latin typeface="Verdana" pitchFamily="34" charset="0"/>
                <a:ea typeface="Verdana" pitchFamily="34" charset="0"/>
                <a:cs typeface="Verdana" pitchFamily="34" charset="0"/>
              </a:rPr>
              <a:t>fleksible læringsfællesskaber</a:t>
            </a:r>
            <a:r>
              <a:rPr lang="da-DK" sz="1200" kern="1200" dirty="0">
                <a:solidFill>
                  <a:schemeClr val="tx1"/>
                </a:solidFill>
                <a:effectLst/>
                <a:latin typeface="Verdana" pitchFamily="34" charset="0"/>
                <a:ea typeface="Verdana" pitchFamily="34" charset="0"/>
                <a:cs typeface="Verdana" pitchFamily="34" charset="0"/>
              </a:rPr>
              <a:t>, hvor eleverne inddeles i hold på forskellige måder for at supplere klasseinddelingen med andre organiseringsformer. Det overordnede formål er at fremme læring og trivsel for alle børn/elever, men læringsfællesskaberne er også en måde at skabe mere variation i skoledagen. Læringsfællesskaberne organiseres typisk med udgangspunkt i årgange.</a:t>
            </a:r>
          </a:p>
          <a:p>
            <a:r>
              <a:rPr lang="da-DK" sz="1200" kern="1200" dirty="0">
                <a:solidFill>
                  <a:schemeClr val="tx1"/>
                </a:solidFill>
                <a:effectLst/>
                <a:latin typeface="Verdana" pitchFamily="34" charset="0"/>
                <a:ea typeface="Verdana" pitchFamily="34" charset="0"/>
                <a:cs typeface="Verdana" pitchFamily="34" charset="0"/>
              </a:rPr>
              <a:t> </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Årgangen inddeles i to basishold (afhænger af årgangens størrelse) på ca. 30 børn/elever, der igen deles i mindre hold efter behov. Holdene dannes på forskellig vis, således at de kan sammensættes ud fra fx køn, alder, niveau, motivation, læringstilgange mv.</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Skolen arbejder desuden med holddannelse på tværs af 0., 1. og 2. årgang.</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Skemalægningen foregår løbende med en opmærksomhed på, at de forskellige fag ses i en meningsfuld sammenhæng.</a:t>
            </a:r>
          </a:p>
          <a:p>
            <a:pPr marL="171450" indent="-171450">
              <a:buFont typeface="Arial" panose="020B0604020202020204" pitchFamily="34" charset="0"/>
              <a:buChar char="•"/>
            </a:pPr>
            <a:endParaRPr lang="da-DK" sz="1200" kern="1200" dirty="0">
              <a:solidFill>
                <a:schemeClr val="tx1"/>
              </a:solidFill>
              <a:effectLst/>
              <a:latin typeface="Verdana" pitchFamily="34" charset="0"/>
              <a:ea typeface="Verdana" pitchFamily="34" charset="0"/>
              <a:cs typeface="Verdana" pitchFamily="34" charset="0"/>
            </a:endParaRPr>
          </a:p>
          <a:p>
            <a:r>
              <a:rPr lang="da-DK" sz="1200" kern="1200" dirty="0">
                <a:solidFill>
                  <a:schemeClr val="tx1"/>
                </a:solidFill>
                <a:effectLst/>
                <a:latin typeface="Verdana" pitchFamily="34" charset="0"/>
                <a:ea typeface="Verdana" pitchFamily="34" charset="0"/>
                <a:cs typeface="Verdana" pitchFamily="34" charset="0"/>
              </a:rPr>
              <a:t>Skansevejens Skoles erfaringer med at organisere børnene/eleverne i fleksible læringsfællesskaber er, at denne organiseringsform gør det muligt i højere grad at tilgodese den enkelte elevs faglige læring og trivsel og således understøtte udviklingen af inkluderende læringsfællesskaber. Samtidig er det skolens erfaring, at de fleksible læringsfællesskaber fremmer læreres og pædagogers samarbejde om den fælles kerneopgave, fordi de er organiseret i teams, der understøtter, at begge faggruppers ressourcer og kompetencer sættes i spil. </a:t>
            </a:r>
          </a:p>
        </p:txBody>
      </p:sp>
      <p:sp>
        <p:nvSpPr>
          <p:cNvPr id="4" name="Pladsholder til slidenummer 3"/>
          <p:cNvSpPr>
            <a:spLocks noGrp="1"/>
          </p:cNvSpPr>
          <p:nvPr>
            <p:ph type="sldNum" sz="quarter" idx="10"/>
          </p:nvPr>
        </p:nvSpPr>
        <p:spPr/>
        <p:txBody>
          <a:bodyPr/>
          <a:lstStyle/>
          <a:p>
            <a:fld id="{5F0E6C79-4D42-B84B-9F46-8C67C5FECDD2}" type="slidenum">
              <a:rPr lang="da-DK" smtClean="0"/>
              <a:t>13</a:t>
            </a:fld>
            <a:endParaRPr lang="da-DK"/>
          </a:p>
        </p:txBody>
      </p:sp>
    </p:spTree>
    <p:extLst>
      <p:ext uri="{BB962C8B-B14F-4D97-AF65-F5344CB8AC3E}">
        <p14:creationId xmlns:p14="http://schemas.microsoft.com/office/powerpoint/2010/main" val="1503709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effectLst/>
              </a:rPr>
              <a:t>Noter til indhold</a:t>
            </a:r>
          </a:p>
          <a:p>
            <a:r>
              <a:rPr lang="da-DK" dirty="0">
                <a:effectLst/>
              </a:rPr>
              <a:t>På Buskelundskolen i Silkeborg Kommune er der etableret en fælles </a:t>
            </a:r>
            <a:r>
              <a:rPr lang="da-DK" b="1" dirty="0">
                <a:effectLst/>
              </a:rPr>
              <a:t>pædagogisk platform</a:t>
            </a:r>
            <a:r>
              <a:rPr lang="da-DK" dirty="0">
                <a:effectLst/>
              </a:rPr>
              <a:t>, der skal understøtte det tværfaglige samarbejde blandt skolens pædagogiske personale. </a:t>
            </a:r>
          </a:p>
          <a:p>
            <a:endParaRPr lang="da-DK" dirty="0">
              <a:effectLst/>
            </a:endParaRPr>
          </a:p>
          <a:p>
            <a:r>
              <a:rPr lang="da-DK" dirty="0">
                <a:effectLst/>
              </a:rPr>
              <a:t>Hensigten, er, at det pædagogiske personale med deres forskellige perspektiver og kompetencer kan bidrage til at skabe differentierede deltagelsesmuligheder for alle børn. Formålet er desuden at skabe et fælles professionelt sprog, der skal bidrage til udviklingen af en organisering, hvor elevernes fællesskaber og det tværfaglige samarbejde er i fokus. I indskolingen er de traditionelle klasser eksempelvis brudt op og organiseret som ’uderum’ og ’hjemmerum’ i stedet. </a:t>
            </a:r>
            <a:r>
              <a:rPr lang="da-DK" sz="1200" kern="1200" dirty="0">
                <a:solidFill>
                  <a:schemeClr val="tx1"/>
                </a:solidFill>
                <a:effectLst/>
                <a:latin typeface="Verdana" pitchFamily="34" charset="0"/>
                <a:ea typeface="Verdana" pitchFamily="34" charset="0"/>
                <a:cs typeface="Verdana" pitchFamily="34" charset="0"/>
              </a:rPr>
              <a:t> </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’Hjemmerum’: Seks børn/elever fra hver årgang (0.-3. klasse) er samlet i et ’hjemmerum’, hvor der er tilknyttet en lærer og en pædagog. Fokus her er børnenes/elevernes sociale og personlige kompetencer.</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’Uderum’: I ’uderummet’ samles børnene/eleverne på tværs af ’hjemmerummene’, og der arbejdes her med deres fagfaglige kompetencer. </a:t>
            </a:r>
          </a:p>
          <a:p>
            <a:pPr marL="171450" indent="-171450">
              <a:buFont typeface="Arial" panose="020B0604020202020204" pitchFamily="34" charset="0"/>
              <a:buChar char="•"/>
            </a:pPr>
            <a:endParaRPr lang="da-DK" sz="1200" kern="1200" dirty="0">
              <a:solidFill>
                <a:schemeClr val="tx1"/>
              </a:solidFill>
              <a:effectLst/>
              <a:latin typeface="Verdana" pitchFamily="34" charset="0"/>
              <a:ea typeface="Verdana" pitchFamily="34" charset="0"/>
              <a:cs typeface="Verdana" pitchFamily="34" charset="0"/>
            </a:endParaRPr>
          </a:p>
          <a:p>
            <a:r>
              <a:rPr lang="da-DK" sz="1200" b="1" kern="1200" dirty="0">
                <a:solidFill>
                  <a:schemeClr val="tx1"/>
                </a:solidFill>
                <a:effectLst/>
                <a:latin typeface="Verdana" pitchFamily="34" charset="0"/>
                <a:ea typeface="Verdana" pitchFamily="34" charset="0"/>
                <a:cs typeface="Verdana" pitchFamily="34" charset="0"/>
              </a:rPr>
              <a:t>Organisering</a:t>
            </a:r>
            <a:r>
              <a:rPr lang="da-DK" sz="1200" kern="1200" dirty="0">
                <a:solidFill>
                  <a:schemeClr val="tx1"/>
                </a:solidFill>
                <a:effectLst/>
                <a:latin typeface="Verdana" pitchFamily="34" charset="0"/>
                <a:ea typeface="Verdana" pitchFamily="34" charset="0"/>
                <a:cs typeface="Verdana" pitchFamily="34" charset="0"/>
              </a:rPr>
              <a:t> af det tværfaglige samarbejde mellem pædagoger og lærere.</a:t>
            </a:r>
          </a:p>
          <a:p>
            <a:pPr marL="171450" indent="-171450">
              <a:buFont typeface="Arial" panose="020B0604020202020204" pitchFamily="34" charset="0"/>
              <a:buChar char="•"/>
            </a:pPr>
            <a:endParaRPr lang="da-DK" sz="1200" kern="1200" dirty="0">
              <a:solidFill>
                <a:schemeClr val="tx1"/>
              </a:solidFill>
              <a:effectLst/>
              <a:latin typeface="Verdana" pitchFamily="34" charset="0"/>
              <a:ea typeface="Verdana" pitchFamily="34" charset="0"/>
              <a:cs typeface="Verdana" pitchFamily="34" charset="0"/>
            </a:endParaRP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Hver anden uge mødes pædagoger og lærere i storteams. Samarbejdet er fokuseret omkring to opgaver – en ekstern, der handler om børnenes læring og trivsel, og en intern, der er koncentreret om teamets udvikling.</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I teamet er der udpeget en teamledelse bestående af en teamkoordinator, en mødeleder og en læringsskaber. Sidstnævnte har ansvar for teamets interne opgaver. </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Arbejdet i temaet er organiseret omkring en refleksionsproces, hvor der udveksles viden og erfaringer og en beslutningsproces, hvor det afgøres, hvilke aktiviteter, interventioner eller tiltag der skal implementeres.</a:t>
            </a: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14</a:t>
            </a:fld>
            <a:endParaRPr lang="da-DK"/>
          </a:p>
        </p:txBody>
      </p:sp>
    </p:spTree>
    <p:extLst>
      <p:ext uri="{BB962C8B-B14F-4D97-AF65-F5344CB8AC3E}">
        <p14:creationId xmlns:p14="http://schemas.microsoft.com/office/powerpoint/2010/main" val="1258327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154" rtl="0" eaLnBrk="1" fontAlgn="auto" latinLnBrk="0" hangingPunct="1">
              <a:lnSpc>
                <a:spcPct val="120000"/>
              </a:lnSpc>
              <a:spcBef>
                <a:spcPts val="0"/>
              </a:spcBef>
              <a:spcAft>
                <a:spcPts val="0"/>
              </a:spcAft>
              <a:buClr>
                <a:srgbClr val="000000"/>
              </a:buClr>
              <a:buSzTx/>
              <a:buFont typeface="Wingdings" pitchFamily="2" charset="2"/>
              <a:buNone/>
              <a:tabLst/>
              <a:defRPr/>
            </a:pPr>
            <a:r>
              <a:rPr kumimoji="0" lang="da-DK" sz="1200" b="1" i="0" u="none" strike="noStrike" kern="1200" cap="none" spc="0" normalizeH="0" baseline="0" noProof="0" dirty="0">
                <a:ln>
                  <a:noFill/>
                </a:ln>
                <a:solidFill>
                  <a:srgbClr val="192337"/>
                </a:solidFill>
                <a:effectLst/>
                <a:uLnTx/>
                <a:uFillTx/>
                <a:latin typeface="Verdana" pitchFamily="34" charset="0"/>
                <a:ea typeface="Verdana" pitchFamily="34" charset="0"/>
                <a:cs typeface="Arial" pitchFamily="34" charset="0"/>
              </a:rPr>
              <a:t>Noter til indhold</a:t>
            </a:r>
          </a:p>
          <a:p>
            <a:pPr marL="0" marR="0" lvl="0" indent="0" algn="l" defTabSz="457154" rtl="0" eaLnBrk="1" fontAlgn="auto" latinLnBrk="0" hangingPunct="1">
              <a:lnSpc>
                <a:spcPct val="120000"/>
              </a:lnSpc>
              <a:spcBef>
                <a:spcPts val="0"/>
              </a:spcBef>
              <a:spcAft>
                <a:spcPts val="0"/>
              </a:spcAft>
              <a:buClr>
                <a:srgbClr val="000000"/>
              </a:buClr>
              <a:buSzTx/>
              <a:buFont typeface="Wingdings" pitchFamily="2" charset="2"/>
              <a:buNone/>
              <a:tabLst/>
              <a:defRPr/>
            </a:pPr>
            <a:endParaRPr kumimoji="0" lang="da-DK" sz="1200" b="1" i="0" u="none" strike="noStrike" kern="1200" cap="none" spc="0" normalizeH="0" baseline="0" noProof="0" dirty="0">
              <a:ln>
                <a:noFill/>
              </a:ln>
              <a:solidFill>
                <a:srgbClr val="192337"/>
              </a:solidFill>
              <a:effectLst/>
              <a:uLnTx/>
              <a:uFillTx/>
              <a:latin typeface="Verdana" pitchFamily="34" charset="0"/>
              <a:ea typeface="Verdana" pitchFamily="34" charset="0"/>
              <a:cs typeface="Arial" pitchFamily="34" charset="0"/>
            </a:endParaRPr>
          </a:p>
          <a:p>
            <a:pPr marL="0" marR="0" lvl="0" indent="0" algn="l" defTabSz="457154" rtl="0" eaLnBrk="1" fontAlgn="auto" latinLnBrk="0" hangingPunct="1">
              <a:lnSpc>
                <a:spcPct val="120000"/>
              </a:lnSpc>
              <a:spcBef>
                <a:spcPts val="0"/>
              </a:spcBef>
              <a:spcAft>
                <a:spcPts val="0"/>
              </a:spcAft>
              <a:buClr>
                <a:srgbClr val="000000"/>
              </a:buClr>
              <a:buSzTx/>
              <a:buFont typeface="Wingdings" pitchFamily="2" charset="2"/>
              <a:buNone/>
              <a:tabLst/>
              <a:defRPr/>
            </a:pPr>
            <a:r>
              <a:rPr kumimoji="0" lang="da-DK" sz="1200" b="0" i="0" u="none" strike="noStrike" kern="1200" cap="none" spc="0" normalizeH="0" baseline="0" noProof="0" dirty="0">
                <a:ln>
                  <a:noFill/>
                </a:ln>
                <a:solidFill>
                  <a:srgbClr val="192337"/>
                </a:solidFill>
                <a:effectLst/>
                <a:uLnTx/>
                <a:uFillTx/>
                <a:latin typeface="Verdana" pitchFamily="34" charset="0"/>
                <a:ea typeface="Verdana" pitchFamily="34" charset="0"/>
                <a:cs typeface="Arial" pitchFamily="34" charset="0"/>
              </a:rPr>
              <a:t>Teamsamarbejdet </a:t>
            </a:r>
            <a:r>
              <a:rPr kumimoji="0" lang="da-DK" sz="1600" b="0" i="0" u="none" strike="noStrike" kern="1200" cap="none" spc="0" normalizeH="0" baseline="0" noProof="0" dirty="0">
                <a:ln>
                  <a:noFill/>
                </a:ln>
                <a:solidFill>
                  <a:srgbClr val="000000"/>
                </a:solidFill>
                <a:effectLst/>
                <a:uLnTx/>
                <a:uFillTx/>
                <a:latin typeface="Verdana" pitchFamily="34" charset="0"/>
                <a:ea typeface="Verdana" pitchFamily="34" charset="0"/>
                <a:cs typeface="Arial" pitchFamily="34" charset="0"/>
              </a:rPr>
              <a:t>imellem lærere og pædagoger er orienteret mod et fælles mål om at øge alle elevers læring og trivsel gennem en varieret skoledag. Fx samarbejdes om at lave faglige værksteder i dansk og matematik. </a:t>
            </a:r>
            <a:r>
              <a:rPr kumimoji="0" lang="da-DK" sz="1600" b="0" i="0" u="none" strike="noStrike" kern="1200" cap="none" spc="0" normalizeH="0" baseline="0" noProof="0" dirty="0">
                <a:ln>
                  <a:noFill/>
                </a:ln>
                <a:solidFill>
                  <a:srgbClr val="192337"/>
                </a:solidFill>
                <a:effectLst/>
                <a:uLnTx/>
                <a:uFillTx/>
                <a:latin typeface="Verdana" pitchFamily="34" charset="0"/>
                <a:ea typeface="Verdana" pitchFamily="34" charset="0"/>
                <a:cs typeface="Arial" pitchFamily="34" charset="0"/>
              </a:rPr>
              <a:t>Samarbejdet omkring værksteder muliggør en organisering af skoledagen, der bryder skemaerne op og skaber muligheder for nye måder at tænke undervisning og læring på.</a:t>
            </a:r>
          </a:p>
          <a:p>
            <a:pPr marL="0" marR="0" lvl="0" indent="0" algn="l" defTabSz="457154" rtl="0" eaLnBrk="1" fontAlgn="auto" latinLnBrk="0" hangingPunct="1">
              <a:lnSpc>
                <a:spcPct val="120000"/>
              </a:lnSpc>
              <a:spcBef>
                <a:spcPts val="0"/>
              </a:spcBef>
              <a:spcAft>
                <a:spcPts val="0"/>
              </a:spcAft>
              <a:buClr>
                <a:srgbClr val="000000"/>
              </a:buClr>
              <a:buSzTx/>
              <a:buFont typeface="Wingdings" pitchFamily="2" charset="2"/>
              <a:buNone/>
              <a:tabLst/>
              <a:defRPr/>
            </a:pPr>
            <a:endParaRPr kumimoji="0" lang="da-DK" sz="1200" b="0" i="0" u="none" strike="noStrike" kern="1200" cap="none" spc="0" normalizeH="0" baseline="0" noProof="0" dirty="0">
              <a:ln>
                <a:noFill/>
              </a:ln>
              <a:solidFill>
                <a:srgbClr val="000000"/>
              </a:solidFill>
              <a:effectLst/>
              <a:uLnTx/>
              <a:uFillTx/>
              <a:latin typeface="Verdana" pitchFamily="34" charset="0"/>
              <a:ea typeface="Verdana" pitchFamily="34" charset="0"/>
              <a:cs typeface="Arial" pitchFamily="34" charset="0"/>
            </a:endParaRPr>
          </a:p>
          <a:p>
            <a:pPr marL="0" marR="0" lvl="0" indent="0" algn="l" defTabSz="457154" rtl="0" eaLnBrk="1" fontAlgn="auto" latinLnBrk="0" hangingPunct="1">
              <a:lnSpc>
                <a:spcPct val="120000"/>
              </a:lnSpc>
              <a:spcBef>
                <a:spcPts val="0"/>
              </a:spcBef>
              <a:spcAft>
                <a:spcPts val="0"/>
              </a:spcAft>
              <a:buClr>
                <a:srgbClr val="000000"/>
              </a:buClr>
              <a:buSzTx/>
              <a:buFont typeface="Wingdings" pitchFamily="2" charset="2"/>
              <a:buNone/>
              <a:tabLst/>
              <a:defRPr/>
            </a:pPr>
            <a:r>
              <a:rPr kumimoji="0" lang="da-DK" sz="1200" b="1" i="0" u="none" strike="noStrike" kern="1200" cap="none" spc="0" normalizeH="0" baseline="0" noProof="0" dirty="0">
                <a:ln>
                  <a:noFill/>
                </a:ln>
                <a:solidFill>
                  <a:srgbClr val="192337"/>
                </a:solidFill>
                <a:effectLst/>
                <a:uLnTx/>
                <a:uFillTx/>
                <a:latin typeface="Verdana" pitchFamily="34" charset="0"/>
                <a:ea typeface="Verdana" pitchFamily="34" charset="0"/>
                <a:cs typeface="Arial" pitchFamily="34" charset="0"/>
              </a:rPr>
              <a:t>Organisering af værkstederne: </a:t>
            </a:r>
          </a:p>
          <a:p>
            <a:pPr marL="180957" marR="0" lvl="0" indent="-180957" algn="l" defTabSz="457154" rtl="0" eaLnBrk="1" fontAlgn="auto" latinLnBrk="0" hangingPunct="1">
              <a:lnSpc>
                <a:spcPct val="120000"/>
              </a:lnSpc>
              <a:spcBef>
                <a:spcPts val="0"/>
              </a:spcBef>
              <a:spcAft>
                <a:spcPts val="0"/>
              </a:spcAft>
              <a:buClr>
                <a:srgbClr val="000000"/>
              </a:buClr>
              <a:buSzTx/>
              <a:buFont typeface="Wingdings" pitchFamily="2" charset="2"/>
              <a:buChar char="§"/>
              <a:tabLst/>
              <a:defRPr/>
            </a:pPr>
            <a:r>
              <a:rPr kumimoji="0" lang="da-DK" sz="1200" b="0" i="0" u="none" strike="noStrike" kern="1200" cap="none" spc="0" normalizeH="0" baseline="0" noProof="0" dirty="0">
                <a:ln>
                  <a:noFill/>
                </a:ln>
                <a:solidFill>
                  <a:srgbClr val="192337"/>
                </a:solidFill>
                <a:effectLst/>
                <a:uLnTx/>
                <a:uFillTx/>
                <a:latin typeface="Verdana" pitchFamily="34" charset="0"/>
                <a:ea typeface="Verdana" pitchFamily="34" charset="0"/>
                <a:cs typeface="Arial" pitchFamily="34" charset="0"/>
              </a:rPr>
              <a:t>Indhold og mål er beskrevet tydeligt for børnene/eleverne med henblik på, at de på et kvalificeret grundlag og med hjælp og sparring fra lærerteamet kan vælge lige netop det værksted, der interesserer dem mest, og som vil skabe de bedste muligheder for engagement og læring for den enkelte elev. </a:t>
            </a:r>
          </a:p>
          <a:p>
            <a:pPr marL="180957" marR="0" lvl="0" indent="-180957" algn="l" defTabSz="457154" rtl="0" eaLnBrk="1" fontAlgn="auto" latinLnBrk="0" hangingPunct="1">
              <a:lnSpc>
                <a:spcPct val="120000"/>
              </a:lnSpc>
              <a:spcBef>
                <a:spcPts val="600"/>
              </a:spcBef>
              <a:spcAft>
                <a:spcPts val="0"/>
              </a:spcAft>
              <a:buClr>
                <a:srgbClr val="000000"/>
              </a:buClr>
              <a:buSzTx/>
              <a:buFont typeface="Wingdings" pitchFamily="2" charset="2"/>
              <a:buChar char="§"/>
              <a:tabLst/>
              <a:defRPr/>
            </a:pPr>
            <a:r>
              <a:rPr kumimoji="0" lang="da-DK" sz="1200" b="0" i="0" u="none" strike="noStrike" kern="1200" cap="none" spc="0" normalizeH="0" baseline="0" noProof="0" dirty="0">
                <a:ln>
                  <a:noFill/>
                </a:ln>
                <a:solidFill>
                  <a:srgbClr val="192337"/>
                </a:solidFill>
                <a:effectLst/>
                <a:uLnTx/>
                <a:uFillTx/>
                <a:latin typeface="Verdana" pitchFamily="34" charset="0"/>
                <a:ea typeface="Verdana" pitchFamily="34" charset="0"/>
                <a:cs typeface="Arial" pitchFamily="34" charset="0"/>
              </a:rPr>
              <a:t>Værkstederne forløber over otte gange af to lektioners varighed pr. gang. Efter hver gang afsluttes værkstedet med en fælles evaluering af værkstedernes indhold og form samt elevernes læreprocesser. Dette skal hjælpe til at tydeliggøre, om og hvordan værkstedsmodellen understøtter elevens faglige progression.</a:t>
            </a:r>
          </a:p>
          <a:p>
            <a:pPr marL="0" marR="0" lvl="0" indent="0" algn="l" defTabSz="457154" rtl="0" eaLnBrk="1" fontAlgn="auto" latinLnBrk="0" hangingPunct="1">
              <a:lnSpc>
                <a:spcPct val="120000"/>
              </a:lnSpc>
              <a:spcBef>
                <a:spcPts val="0"/>
              </a:spcBef>
              <a:spcAft>
                <a:spcPts val="0"/>
              </a:spcAft>
              <a:buClr>
                <a:srgbClr val="000000"/>
              </a:buClr>
              <a:buSzTx/>
              <a:buFont typeface="Wingdings" pitchFamily="2" charset="2"/>
              <a:buNone/>
              <a:tabLst/>
              <a:defRPr/>
            </a:pPr>
            <a:endParaRPr kumimoji="0" lang="da-DK" sz="1200" b="0" i="0" u="none" strike="noStrike" kern="1200" cap="none" spc="0" normalizeH="0" baseline="0" noProof="0" dirty="0">
              <a:ln>
                <a:noFill/>
              </a:ln>
              <a:solidFill>
                <a:srgbClr val="192337"/>
              </a:solidFill>
              <a:effectLst/>
              <a:uLnTx/>
              <a:uFillTx/>
              <a:latin typeface="Verdana" pitchFamily="34" charset="0"/>
              <a:ea typeface="Verdana" pitchFamily="34" charset="0"/>
              <a:cs typeface="Arial" pitchFamily="34" charset="0"/>
            </a:endParaRPr>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15</a:t>
            </a:fld>
            <a:endParaRPr lang="da-DK"/>
          </a:p>
        </p:txBody>
      </p:sp>
    </p:spTree>
    <p:extLst>
      <p:ext uri="{BB962C8B-B14F-4D97-AF65-F5344CB8AC3E}">
        <p14:creationId xmlns:p14="http://schemas.microsoft.com/office/powerpoint/2010/main" val="298681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en-GB" b="1" dirty="0" err="1"/>
              <a:t>Noter</a:t>
            </a:r>
            <a:r>
              <a:rPr lang="en-GB" b="1" dirty="0"/>
              <a:t> </a:t>
            </a:r>
            <a:r>
              <a:rPr lang="en-GB" b="1" dirty="0" err="1"/>
              <a:t>til</a:t>
            </a:r>
            <a:r>
              <a:rPr lang="en-GB" b="1" dirty="0"/>
              <a:t> </a:t>
            </a:r>
            <a:r>
              <a:rPr lang="en-GB" b="1" dirty="0" err="1"/>
              <a:t>indhold</a:t>
            </a:r>
            <a:r>
              <a:rPr lang="en-GB" b="1" dirty="0"/>
              <a:t>:</a:t>
            </a:r>
            <a:endParaRPr lang="en-GB" dirty="0"/>
          </a:p>
          <a:p>
            <a:pPr marL="0" marR="0" lvl="0" indent="0" algn="l" defTabSz="457189" rtl="0" eaLnBrk="0" fontAlgn="base" latinLnBrk="0" hangingPunct="0">
              <a:lnSpc>
                <a:spcPct val="100000"/>
              </a:lnSpc>
              <a:spcBef>
                <a:spcPct val="30000"/>
              </a:spcBef>
              <a:spcAft>
                <a:spcPct val="0"/>
              </a:spcAft>
              <a:buClrTx/>
              <a:buSzTx/>
              <a:buFontTx/>
              <a:buNone/>
              <a:tabLst/>
              <a:defRPr/>
            </a:pPr>
            <a:r>
              <a:rPr lang="en-GB" dirty="0"/>
              <a:t>I </a:t>
            </a:r>
            <a:r>
              <a:rPr lang="en-GB" dirty="0" err="1"/>
              <a:t>sidste</a:t>
            </a:r>
            <a:r>
              <a:rPr lang="en-GB" dirty="0"/>
              <a:t> del </a:t>
            </a:r>
            <a:r>
              <a:rPr lang="en-GB" dirty="0" err="1"/>
              <a:t>af</a:t>
            </a:r>
            <a:r>
              <a:rPr lang="en-GB" dirty="0"/>
              <a:t> </a:t>
            </a:r>
            <a:r>
              <a:rPr lang="en-GB" dirty="0" err="1"/>
              <a:t>præsentationen</a:t>
            </a:r>
            <a:r>
              <a:rPr lang="en-GB" dirty="0"/>
              <a:t> gives der </a:t>
            </a:r>
            <a:r>
              <a:rPr lang="en-GB" dirty="0" err="1"/>
              <a:t>eksempel</a:t>
            </a:r>
            <a:r>
              <a:rPr lang="en-GB" dirty="0"/>
              <a:t> </a:t>
            </a:r>
            <a:r>
              <a:rPr lang="en-GB" dirty="0" err="1"/>
              <a:t>på</a:t>
            </a:r>
            <a:r>
              <a:rPr lang="en-GB" dirty="0"/>
              <a:t>, </a:t>
            </a:r>
            <a:r>
              <a:rPr lang="en-GB" dirty="0" err="1"/>
              <a:t>hvordan</a:t>
            </a:r>
            <a:r>
              <a:rPr lang="en-GB" dirty="0"/>
              <a:t> to </a:t>
            </a:r>
            <a:r>
              <a:rPr lang="da-DK" sz="1200" kern="1200" dirty="0">
                <a:solidFill>
                  <a:schemeClr val="tx1"/>
                </a:solidFill>
                <a:effectLst/>
                <a:latin typeface="Verdana" pitchFamily="34" charset="0"/>
                <a:ea typeface="Verdana" pitchFamily="34" charset="0"/>
                <a:cs typeface="Verdana" pitchFamily="34" charset="0"/>
              </a:rPr>
              <a:t>skoler, der har deltaget i inspirationsprogrammet, har arbejdet med at sikre systematisk variation i skoledagen, der kan understøtte inkluderende læringsmiljøer. På skolerne har de med støtte fra eksterne konsulenter udviklet og afprøvet en indsats, der understøtter variation på det organisatoriske niveau i form af holddeling og tværfaglige flexdage, der skaber mere fleksible og differentierede læringsfællesskaber. Dette er med til at understøtte elevernes motivation, nysgerrighed, deltagelse og lyst til læring.</a:t>
            </a:r>
          </a:p>
          <a:p>
            <a:endParaRPr lang="en-GB" dirty="0"/>
          </a:p>
          <a:p>
            <a:r>
              <a:rPr lang="en-GB" b="1" dirty="0" err="1"/>
              <a:t>Noter</a:t>
            </a:r>
            <a:r>
              <a:rPr lang="en-GB" b="1" dirty="0"/>
              <a:t> </a:t>
            </a:r>
            <a:r>
              <a:rPr lang="en-GB" b="1" dirty="0" err="1"/>
              <a:t>til</a:t>
            </a:r>
            <a:r>
              <a:rPr lang="en-GB" b="1" dirty="0"/>
              <a:t> facilitator: </a:t>
            </a:r>
            <a:endParaRPr lang="en-GB" b="0" dirty="0"/>
          </a:p>
          <a:p>
            <a:r>
              <a:rPr lang="en-GB" b="0" dirty="0"/>
              <a:t>Du </a:t>
            </a:r>
            <a:r>
              <a:rPr lang="en-GB" b="0" dirty="0" err="1"/>
              <a:t>kan</a:t>
            </a:r>
            <a:r>
              <a:rPr lang="en-GB" b="0" dirty="0"/>
              <a:t> </a:t>
            </a:r>
            <a:r>
              <a:rPr lang="en-GB" b="0" dirty="0" err="1"/>
              <a:t>læse</a:t>
            </a:r>
            <a:r>
              <a:rPr lang="en-GB" b="0" dirty="0"/>
              <a:t> mere om </a:t>
            </a:r>
            <a:r>
              <a:rPr lang="en-GB" b="0" dirty="0" err="1"/>
              <a:t>casen</a:t>
            </a:r>
            <a:r>
              <a:rPr lang="en-GB" b="0" dirty="0"/>
              <a:t> </a:t>
            </a:r>
            <a:r>
              <a:rPr lang="en-GB" b="0" dirty="0" err="1"/>
              <a:t>og</a:t>
            </a:r>
            <a:r>
              <a:rPr lang="en-GB" b="0" dirty="0"/>
              <a:t> de </a:t>
            </a:r>
            <a:r>
              <a:rPr lang="en-GB" b="0" dirty="0" err="1"/>
              <a:t>erfaringer</a:t>
            </a:r>
            <a:r>
              <a:rPr lang="en-GB" b="0" dirty="0"/>
              <a:t>, </a:t>
            </a:r>
            <a:r>
              <a:rPr lang="en-GB" b="0" dirty="0" err="1"/>
              <a:t>skolerne</a:t>
            </a:r>
            <a:r>
              <a:rPr lang="en-GB" b="0" dirty="0"/>
              <a:t> </a:t>
            </a:r>
            <a:r>
              <a:rPr lang="en-GB" b="0" dirty="0" err="1"/>
              <a:t>har</a:t>
            </a:r>
            <a:r>
              <a:rPr lang="en-GB" b="0" dirty="0"/>
              <a:t> </a:t>
            </a:r>
            <a:r>
              <a:rPr lang="en-GB" b="0" dirty="0" err="1"/>
              <a:t>gjort</a:t>
            </a:r>
            <a:r>
              <a:rPr lang="en-GB" b="0" dirty="0"/>
              <a:t> sig, </a:t>
            </a:r>
            <a:r>
              <a:rPr lang="en-GB" b="0" dirty="0" err="1"/>
              <a:t>i</a:t>
            </a:r>
            <a:r>
              <a:rPr lang="en-GB" b="0" dirty="0"/>
              <a:t> </a:t>
            </a:r>
            <a:r>
              <a:rPr lang="en-GB" b="0" dirty="0" err="1"/>
              <a:t>temahæftet</a:t>
            </a:r>
            <a:r>
              <a:rPr lang="en-GB" b="0" dirty="0"/>
              <a:t>, der </a:t>
            </a:r>
            <a:r>
              <a:rPr lang="en-GB" b="0" dirty="0" err="1"/>
              <a:t>er</a:t>
            </a:r>
            <a:r>
              <a:rPr lang="en-GB" b="0" dirty="0"/>
              <a:t> </a:t>
            </a:r>
            <a:r>
              <a:rPr lang="en-GB" b="0" dirty="0" err="1"/>
              <a:t>udviklet</a:t>
            </a:r>
            <a:r>
              <a:rPr lang="en-GB" b="0" dirty="0"/>
              <a:t> </a:t>
            </a:r>
            <a:r>
              <a:rPr lang="en-GB" b="0" dirty="0" err="1"/>
              <a:t>i</a:t>
            </a:r>
            <a:r>
              <a:rPr lang="en-GB" b="0" dirty="0"/>
              <a:t> </a:t>
            </a:r>
            <a:r>
              <a:rPr lang="en-GB" b="0" dirty="0" err="1"/>
              <a:t>forbindelse</a:t>
            </a:r>
            <a:r>
              <a:rPr lang="en-GB" b="0" dirty="0"/>
              <a:t> med </a:t>
            </a:r>
            <a:r>
              <a:rPr lang="en-GB" b="0" dirty="0" err="1"/>
              <a:t>inspirationsprogrammet</a:t>
            </a:r>
            <a:r>
              <a:rPr lang="en-GB" b="0" dirty="0"/>
              <a:t>. </a:t>
            </a:r>
            <a:endParaRPr lang="en-GB" b="1"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16</a:t>
            </a:fld>
            <a:endParaRPr lang="da-DK"/>
          </a:p>
        </p:txBody>
      </p:sp>
    </p:spTree>
    <p:extLst>
      <p:ext uri="{BB962C8B-B14F-4D97-AF65-F5344CB8AC3E}">
        <p14:creationId xmlns:p14="http://schemas.microsoft.com/office/powerpoint/2010/main" val="1270737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a:t>
            </a:r>
            <a:r>
              <a:rPr lang="en-GB" b="1" dirty="0" err="1"/>
              <a:t>indhold</a:t>
            </a:r>
            <a:endParaRPr lang="en-GB" b="1" dirty="0"/>
          </a:p>
          <a:p>
            <a:endParaRPr lang="en-GB" b="1" u="none" dirty="0"/>
          </a:p>
          <a:p>
            <a:r>
              <a:rPr lang="en-GB" b="1" u="none" dirty="0" err="1"/>
              <a:t>Udfordring</a:t>
            </a:r>
            <a:r>
              <a:rPr lang="en-GB" b="1" dirty="0"/>
              <a:t>: </a:t>
            </a:r>
            <a:r>
              <a:rPr lang="da-DK" sz="1200" kern="1200" dirty="0">
                <a:solidFill>
                  <a:schemeClr val="tx1"/>
                </a:solidFill>
                <a:effectLst/>
                <a:latin typeface="Verdana" pitchFamily="34" charset="0"/>
                <a:ea typeface="Verdana" pitchFamily="34" charset="0"/>
                <a:cs typeface="Verdana" pitchFamily="34" charset="0"/>
              </a:rPr>
              <a:t>På Andst Børne- og Skolecenter og Grønvangskolen i Vejen Kommune har det pædagogiske personale og skoleledelsen igennem de sidste to år arbejdet med elevernes motivation, da det er det pædagogiske personales oplevelse, at grupper af elever, specielt i 3.-6. klasse, ikke tilstrækkeligt motiveres og engageres i den daglige undervisning. </a:t>
            </a:r>
          </a:p>
          <a:p>
            <a:r>
              <a:rPr lang="da-DK" sz="1200" kern="1200" dirty="0">
                <a:solidFill>
                  <a:schemeClr val="tx1"/>
                </a:solidFill>
                <a:effectLst/>
                <a:latin typeface="Verdana" pitchFamily="34" charset="0"/>
                <a:ea typeface="Verdana" pitchFamily="34" charset="0"/>
                <a:cs typeface="Verdana" pitchFamily="34" charset="0"/>
              </a:rPr>
              <a:t> </a:t>
            </a:r>
          </a:p>
          <a:p>
            <a:r>
              <a:rPr lang="da-DK" sz="1200" kern="1200" dirty="0">
                <a:solidFill>
                  <a:schemeClr val="tx1"/>
                </a:solidFill>
                <a:effectLst/>
                <a:latin typeface="Verdana" pitchFamily="34" charset="0"/>
                <a:ea typeface="Verdana" pitchFamily="34" charset="0"/>
                <a:cs typeface="Verdana" pitchFamily="34" charset="0"/>
              </a:rPr>
              <a:t>Skolerne er optaget af, hvordan de kan tilrettelægge læringsmiljøer, der skaber deltagelsesmuligheder for alle elever gennem variation af undervisningen med fokus på at styrke elevernes motivation og engagement. Ledere og pædagogisk personale på de to skoler vurderer, at de i den enkelte undervisningssituation er opmærksomme på og har redskaber og metoder til at sikre variation. Men variationen koordineres ikke tilstrækkeligt på tværs af undervisere, fag og klasser, og dermed sikres der ikke sammenhæng på skolerne i forhold til, hvordan der skabes variation i skoledagen og i et skoleforløb. Lærere, pædagoger og ledelse oplever desuden, at de har forskellige forståelser af variation, og at de mangler et fælles sprog om og tilgang til at sikre koordineret variation i elevernes skoledag. </a:t>
            </a:r>
          </a:p>
          <a:p>
            <a:endParaRPr lang="da-DK" sz="1200" kern="1200" dirty="0">
              <a:solidFill>
                <a:schemeClr val="tx1"/>
              </a:solidFill>
              <a:effectLst/>
              <a:latin typeface="Verdana" pitchFamily="34" charset="0"/>
              <a:ea typeface="Verdana" pitchFamily="34" charset="0"/>
              <a:cs typeface="Verdana" pitchFamily="34" charset="0"/>
            </a:endParaRPr>
          </a:p>
          <a:p>
            <a:r>
              <a:rPr lang="da-DK" sz="1200" b="1" kern="1200" dirty="0">
                <a:solidFill>
                  <a:schemeClr val="tx1"/>
                </a:solidFill>
                <a:effectLst/>
                <a:latin typeface="Verdana" pitchFamily="34" charset="0"/>
                <a:ea typeface="Verdana" pitchFamily="34" charset="0"/>
                <a:cs typeface="Verdana" pitchFamily="34" charset="0"/>
              </a:rPr>
              <a:t>Formål/mål: </a:t>
            </a:r>
            <a:r>
              <a:rPr lang="da-DK" sz="1200" kern="1200" dirty="0">
                <a:solidFill>
                  <a:schemeClr val="tx1"/>
                </a:solidFill>
                <a:effectLst/>
                <a:latin typeface="Verdana" pitchFamily="34" charset="0"/>
                <a:ea typeface="Verdana" pitchFamily="34" charset="0"/>
                <a:cs typeface="Verdana" pitchFamily="34" charset="0"/>
              </a:rPr>
              <a:t>Det overordnede formål med projektet er at skabe øget motivation og engagement for deltagelse i undervisningen hos eleverne. Et centralt element heri er at styrke elevernes oplevelse af inddragelse og medbestemmelse i forhold til undervisningens tilrettelæggelse. På sigt er det målet at styrke elevernes trivsel og faglige udvikling. </a:t>
            </a:r>
          </a:p>
          <a:p>
            <a:r>
              <a:rPr lang="da-DK" sz="1200" kern="1200" dirty="0">
                <a:solidFill>
                  <a:schemeClr val="tx1"/>
                </a:solidFill>
                <a:effectLst/>
                <a:latin typeface="Verdana" pitchFamily="34" charset="0"/>
                <a:ea typeface="Verdana" pitchFamily="34" charset="0"/>
                <a:cs typeface="Verdana" pitchFamily="34" charset="0"/>
              </a:rPr>
              <a:t> </a:t>
            </a:r>
          </a:p>
          <a:p>
            <a:r>
              <a:rPr lang="da-DK" sz="1200" kern="1200" dirty="0">
                <a:solidFill>
                  <a:schemeClr val="tx1"/>
                </a:solidFill>
                <a:effectLst/>
                <a:latin typeface="Verdana" pitchFamily="34" charset="0"/>
                <a:ea typeface="Verdana" pitchFamily="34" charset="0"/>
                <a:cs typeface="Verdana" pitchFamily="34" charset="0"/>
              </a:rPr>
              <a:t>For at indfri denne målsætning skal projektet bidrage til en styrkelse af </a:t>
            </a:r>
            <a:r>
              <a:rPr lang="da-DK" sz="1200" i="0" kern="1200" dirty="0">
                <a:solidFill>
                  <a:schemeClr val="tx1"/>
                </a:solidFill>
                <a:effectLst/>
                <a:latin typeface="Verdana" pitchFamily="34" charset="0"/>
                <a:ea typeface="Verdana" pitchFamily="34" charset="0"/>
                <a:cs typeface="Verdana" pitchFamily="34" charset="0"/>
              </a:rPr>
              <a:t>den pædagogiske praksis og undervisningen i en mere varieret skoledag</a:t>
            </a:r>
            <a:r>
              <a:rPr lang="da-DK" sz="1200" i="1" kern="1200" dirty="0">
                <a:solidFill>
                  <a:schemeClr val="tx1"/>
                </a:solidFill>
                <a:effectLst/>
                <a:latin typeface="Verdana" pitchFamily="34" charset="0"/>
                <a:ea typeface="Verdana" pitchFamily="34" charset="0"/>
                <a:cs typeface="Verdana" pitchFamily="34" charset="0"/>
              </a:rPr>
              <a:t>. </a:t>
            </a:r>
            <a:r>
              <a:rPr lang="da-DK" sz="1200" kern="1200" dirty="0">
                <a:solidFill>
                  <a:schemeClr val="tx1"/>
                </a:solidFill>
                <a:effectLst/>
                <a:latin typeface="Verdana" pitchFamily="34" charset="0"/>
                <a:ea typeface="Verdana" pitchFamily="34" charset="0"/>
                <a:cs typeface="Verdana" pitchFamily="34" charset="0"/>
              </a:rPr>
              <a:t>Skolerne har opstillet tre konkrete resultater for deres pædagogiske praksis, som de har ønsket at opnå med projektet:</a:t>
            </a:r>
          </a:p>
          <a:p>
            <a:pPr marL="171450" indent="-171450">
              <a:buFont typeface="Arial" panose="020B0604020202020204" pitchFamily="34" charset="0"/>
              <a:buChar char="•"/>
            </a:pPr>
            <a:endParaRPr lang="da-DK" sz="1200" kern="1200" dirty="0">
              <a:solidFill>
                <a:schemeClr val="tx1"/>
              </a:solidFill>
              <a:effectLst/>
              <a:latin typeface="Verdana" pitchFamily="34" charset="0"/>
              <a:ea typeface="Verdana" pitchFamily="34" charset="0"/>
              <a:cs typeface="Verdana" pitchFamily="34" charset="0"/>
            </a:endParaRPr>
          </a:p>
          <a:p>
            <a:pPr marL="171450" lvl="0" indent="-171450">
              <a:buFont typeface="Arial" panose="020B0604020202020204" pitchFamily="34" charset="0"/>
              <a:buChar char="•"/>
            </a:pPr>
            <a:r>
              <a:rPr lang="da-DK" dirty="0">
                <a:effectLst/>
              </a:rPr>
              <a:t>En </a:t>
            </a:r>
            <a:r>
              <a:rPr lang="da-DK" b="1" dirty="0">
                <a:effectLst/>
              </a:rPr>
              <a:t>fælles forståelse </a:t>
            </a:r>
            <a:r>
              <a:rPr lang="da-DK" dirty="0">
                <a:effectLst/>
              </a:rPr>
              <a:t>af formålet med en mere varieret skoledag blandt lærere, pædagoger og ledelse på skolerne. </a:t>
            </a:r>
          </a:p>
          <a:p>
            <a:pPr marL="171450" lvl="0" indent="-171450">
              <a:buFont typeface="Arial" panose="020B0604020202020204" pitchFamily="34" charset="0"/>
              <a:buChar char="•"/>
            </a:pPr>
            <a:r>
              <a:rPr lang="da-DK" dirty="0">
                <a:effectLst/>
              </a:rPr>
              <a:t>En </a:t>
            </a:r>
            <a:r>
              <a:rPr lang="da-DK" b="1" dirty="0">
                <a:effectLst/>
              </a:rPr>
              <a:t>koordineret indsats </a:t>
            </a:r>
            <a:r>
              <a:rPr lang="da-DK" dirty="0">
                <a:effectLst/>
              </a:rPr>
              <a:t>i forhold til at sikre variation i skoledagen, så variationen ikke kun sker i den enkelte undervisers lektioner, men koordineret på tværs af lektioner og undervisere. Som led i styrket koordination af praksis er det også målet, at der i højere grad arbejdes bevidst med differentiering i forhold til elevernes forskellige forudsætninger for at være aktivt deltagende.</a:t>
            </a:r>
          </a:p>
          <a:p>
            <a:pPr marL="171450" lvl="0" indent="-171450">
              <a:buFont typeface="Arial" panose="020B0604020202020204" pitchFamily="34" charset="0"/>
              <a:buChar char="•"/>
            </a:pPr>
            <a:r>
              <a:rPr lang="da-DK" dirty="0">
                <a:effectLst/>
              </a:rPr>
              <a:t>En </a:t>
            </a:r>
            <a:r>
              <a:rPr lang="da-DK" b="1" dirty="0" err="1">
                <a:effectLst/>
              </a:rPr>
              <a:t>vidensbaseret</a:t>
            </a:r>
            <a:r>
              <a:rPr lang="da-DK" b="1" dirty="0">
                <a:effectLst/>
              </a:rPr>
              <a:t> tilgang </a:t>
            </a:r>
            <a:r>
              <a:rPr lang="da-DK" dirty="0">
                <a:effectLst/>
              </a:rPr>
              <a:t>til arbejdet med øget variation i skoledagen, hvor aktiviteter og tiltag i undervisningen planlægges ud fra viden om sammenhæng til forventede resultater i form af øget motivation, deltagelse og på sigt styrket faglighed hos eleverne.</a:t>
            </a:r>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17</a:t>
            </a:fld>
            <a:endParaRPr lang="da-DK"/>
          </a:p>
        </p:txBody>
      </p:sp>
    </p:spTree>
    <p:extLst>
      <p:ext uri="{BB962C8B-B14F-4D97-AF65-F5344CB8AC3E}">
        <p14:creationId xmlns:p14="http://schemas.microsoft.com/office/powerpoint/2010/main" val="566713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Verdana" pitchFamily="34" charset="0"/>
                <a:ea typeface="Verdana" pitchFamily="34" charset="0"/>
                <a:cs typeface="Verdana" pitchFamily="34" charset="0"/>
              </a:rPr>
              <a:t>Indhold</a:t>
            </a:r>
          </a:p>
          <a:p>
            <a:r>
              <a:rPr lang="da-DK" sz="1200" kern="1200" dirty="0">
                <a:solidFill>
                  <a:schemeClr val="tx1"/>
                </a:solidFill>
                <a:effectLst/>
                <a:latin typeface="Verdana" pitchFamily="34" charset="0"/>
                <a:ea typeface="Verdana" pitchFamily="34" charset="0"/>
                <a:cs typeface="Verdana" pitchFamily="34" charset="0"/>
              </a:rPr>
              <a:t>Indsatsen består overordnet i at organisere skoledagen på nye måder, der understøtter en øget systematik i arbejdet med at skabe variation i skoledagen. På begge skoler er gennemført flexdage, hvor der har været fokus på elevernes med- og selvbestemmelse, variation i arbejdsmetoder, læringsrum og fagligt indhold med fokus på differentiering og holddeling, der tager afsæt i elevernes forskellige forudsætninger og behov. På den måde er det intentionen, at flexdagene kan bidrage til at videreudvikle skolernes inkluderende læringsmiljøer ved at tilbyde nye og flere deltagelsesmuligheder for eleverne, eksempelvis gennem udeundervisning, bevægelse og fleksibel holddannelse. </a:t>
            </a:r>
          </a:p>
          <a:p>
            <a:r>
              <a:rPr lang="da-DK" sz="1200" kern="1200" dirty="0">
                <a:solidFill>
                  <a:schemeClr val="tx1"/>
                </a:solidFill>
                <a:effectLst/>
                <a:latin typeface="Verdana" pitchFamily="34" charset="0"/>
                <a:ea typeface="Verdana" pitchFamily="34" charset="0"/>
                <a:cs typeface="Verdana" pitchFamily="34" charset="0"/>
              </a:rPr>
              <a:t> </a:t>
            </a:r>
          </a:p>
          <a:p>
            <a:r>
              <a:rPr lang="da-DK" sz="1200" kern="1200" dirty="0">
                <a:solidFill>
                  <a:schemeClr val="tx1"/>
                </a:solidFill>
                <a:effectLst/>
                <a:latin typeface="Verdana" pitchFamily="34" charset="0"/>
                <a:ea typeface="Verdana" pitchFamily="34" charset="0"/>
                <a:cs typeface="Verdana" pitchFamily="34" charset="0"/>
              </a:rPr>
              <a:t>Skemaet blev brudt op og de lærere og pædagoger, der underviser eleverne den pågældende dag, fik mulighed for at tilrettelægge skoledagen ud fra andre principper end de eksisterende klasser og lektioner, og med afsæt i de fag, som eleverne normalvis har den dag. Baseret på de indledende elevfokusgrupper og medarbejdernes egne ønsker til at skabe større variation i skoledagen blev det besluttet at arbejde med følgende metoder og elementer i flexdagene:</a:t>
            </a:r>
          </a:p>
          <a:p>
            <a:r>
              <a:rPr lang="da-DK" sz="1200" b="1" kern="1200" dirty="0">
                <a:solidFill>
                  <a:schemeClr val="tx1"/>
                </a:solidFill>
                <a:effectLst/>
                <a:latin typeface="Verdana" pitchFamily="34" charset="0"/>
                <a:ea typeface="Verdana" pitchFamily="34" charset="0"/>
                <a:cs typeface="Verdana" pitchFamily="34" charset="0"/>
              </a:rPr>
              <a:t> </a:t>
            </a:r>
            <a:endParaRPr lang="da-DK" sz="1200" kern="1200" dirty="0">
              <a:solidFill>
                <a:schemeClr val="tx1"/>
              </a:solidFill>
              <a:effectLst/>
              <a:latin typeface="Verdana" pitchFamily="34" charset="0"/>
              <a:ea typeface="Verdana" pitchFamily="34" charset="0"/>
              <a:cs typeface="Verdana" pitchFamily="34" charset="0"/>
            </a:endParaRP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Peer </a:t>
            </a:r>
            <a:r>
              <a:rPr lang="da-DK" sz="1200" kern="1200" dirty="0" err="1">
                <a:solidFill>
                  <a:schemeClr val="tx1"/>
                </a:solidFill>
                <a:effectLst/>
                <a:latin typeface="Verdana" pitchFamily="34" charset="0"/>
                <a:ea typeface="Verdana" pitchFamily="34" charset="0"/>
                <a:cs typeface="Verdana" pitchFamily="34" charset="0"/>
              </a:rPr>
              <a:t>learning</a:t>
            </a:r>
            <a:r>
              <a:rPr lang="da-DK" sz="1200" kern="1200" dirty="0">
                <a:solidFill>
                  <a:schemeClr val="tx1"/>
                </a:solidFill>
                <a:effectLst/>
                <a:latin typeface="Verdana" pitchFamily="34" charset="0"/>
                <a:ea typeface="Verdana" pitchFamily="34" charset="0"/>
                <a:cs typeface="Verdana" pitchFamily="34" charset="0"/>
              </a:rPr>
              <a:t> </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Holddannelse på interessebaserede værksteder</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Udeundervisning</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Bevægelse.</a:t>
            </a:r>
          </a:p>
          <a:p>
            <a:pPr marL="0" lvl="0" indent="0">
              <a:buFont typeface="Arial" panose="020B0604020202020204" pitchFamily="34" charset="0"/>
              <a:buNone/>
            </a:pPr>
            <a:endParaRPr lang="da-DK" sz="1200" kern="1200" dirty="0">
              <a:solidFill>
                <a:schemeClr val="tx1"/>
              </a:solidFill>
              <a:effectLst/>
              <a:latin typeface="Verdana" pitchFamily="34" charset="0"/>
              <a:ea typeface="Verdana" pitchFamily="34" charset="0"/>
              <a:cs typeface="Verdana" pitchFamily="34" charset="0"/>
            </a:endParaRPr>
          </a:p>
          <a:p>
            <a:r>
              <a:rPr lang="da-DK" sz="1200" kern="1200" dirty="0">
                <a:solidFill>
                  <a:schemeClr val="tx1"/>
                </a:solidFill>
                <a:effectLst/>
                <a:latin typeface="Verdana" pitchFamily="34" charset="0"/>
                <a:ea typeface="Verdana" pitchFamily="34" charset="0"/>
                <a:cs typeface="Verdana" pitchFamily="34" charset="0"/>
              </a:rPr>
              <a:t>Der blev desuden aftalt en række såkaldte ”benspænd” for lærere og pædagoger i forhold til tilrettelæggelse af en mere varieret skoledag:</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Faglige oplæg fra underviseren må højst vare 10 minutter.</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Der skal gennemføres </a:t>
            </a:r>
            <a:r>
              <a:rPr lang="da-DK" sz="1200" kern="1200" dirty="0" err="1">
                <a:solidFill>
                  <a:schemeClr val="tx1"/>
                </a:solidFill>
                <a:effectLst/>
                <a:latin typeface="Verdana" pitchFamily="34" charset="0"/>
                <a:ea typeface="Verdana" pitchFamily="34" charset="0"/>
                <a:cs typeface="Verdana" pitchFamily="34" charset="0"/>
              </a:rPr>
              <a:t>brain</a:t>
            </a:r>
            <a:r>
              <a:rPr lang="da-DK" sz="1200" kern="1200" dirty="0">
                <a:solidFill>
                  <a:schemeClr val="tx1"/>
                </a:solidFill>
                <a:effectLst/>
                <a:latin typeface="Verdana" pitchFamily="34" charset="0"/>
                <a:ea typeface="Verdana" pitchFamily="34" charset="0"/>
                <a:cs typeface="Verdana" pitchFamily="34" charset="0"/>
              </a:rPr>
              <a:t> breaks, der relaterer til det fag/den problemstilling, eleverne arbejder med (så det ikke opleves som løsrevet pause).</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Undervisningsforløb skal være tværfaglige.</a:t>
            </a:r>
          </a:p>
          <a:p>
            <a:pPr marL="0" indent="0">
              <a:buFont typeface="Arial" panose="020B0604020202020204" pitchFamily="34" charset="0"/>
              <a:buNone/>
            </a:pPr>
            <a:r>
              <a:rPr lang="da-DK" sz="1200" kern="1200" dirty="0">
                <a:solidFill>
                  <a:schemeClr val="tx1"/>
                </a:solidFill>
                <a:effectLst/>
                <a:latin typeface="Verdana" pitchFamily="34" charset="0"/>
                <a:ea typeface="Verdana" pitchFamily="34" charset="0"/>
                <a:cs typeface="Verdana" pitchFamily="34" charset="0"/>
              </a:rPr>
              <a:t>Der er gennemført en lang række flexdage med forskelligt indhold og fokus i projektet. På de næste slides præsenteres to eksempler på flexdage. </a:t>
            </a:r>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18</a:t>
            </a:fld>
            <a:endParaRPr lang="da-DK"/>
          </a:p>
        </p:txBody>
      </p:sp>
    </p:spTree>
    <p:extLst>
      <p:ext uri="{BB962C8B-B14F-4D97-AF65-F5344CB8AC3E}">
        <p14:creationId xmlns:p14="http://schemas.microsoft.com/office/powerpoint/2010/main" val="661450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Verdana" pitchFamily="34" charset="0"/>
                <a:ea typeface="Verdana" pitchFamily="34" charset="0"/>
                <a:cs typeface="Verdana" pitchFamily="34" charset="0"/>
              </a:rPr>
              <a:t>Noter til indhold</a:t>
            </a:r>
          </a:p>
          <a:p>
            <a:r>
              <a:rPr lang="da-DK" sz="1200" b="0" kern="1200" dirty="0">
                <a:solidFill>
                  <a:schemeClr val="tx1"/>
                </a:solidFill>
                <a:effectLst/>
                <a:latin typeface="Verdana" pitchFamily="34" charset="0"/>
                <a:ea typeface="Verdana" pitchFamily="34" charset="0"/>
                <a:cs typeface="Verdana" pitchFamily="34" charset="0"/>
              </a:rPr>
              <a:t>Der blev gennemført fokusgruppeinterviews med udvalgte elever om, hvornår de oplever undervisningen som motiverende, og hvornår de oplever at være særligt engagerede i undervisningen. Udbyttet af interviewene blev brugt til at fastlægge indhold og form på flexdagene. </a:t>
            </a:r>
          </a:p>
          <a:p>
            <a:endParaRPr lang="da-DK" sz="1200" kern="1200" dirty="0">
              <a:solidFill>
                <a:schemeClr val="tx1"/>
              </a:solidFill>
              <a:effectLst/>
              <a:latin typeface="Verdana" pitchFamily="34" charset="0"/>
              <a:ea typeface="Verdana" pitchFamily="34" charset="0"/>
              <a:cs typeface="Verdana" pitchFamily="34" charset="0"/>
            </a:endParaRPr>
          </a:p>
          <a:p>
            <a:r>
              <a:rPr lang="da-DK" sz="1200" kern="1200" dirty="0">
                <a:solidFill>
                  <a:schemeClr val="tx1"/>
                </a:solidFill>
                <a:effectLst/>
                <a:latin typeface="Verdana" pitchFamily="34" charset="0"/>
                <a:ea typeface="Verdana" pitchFamily="34" charset="0"/>
                <a:cs typeface="Verdana" pitchFamily="34" charset="0"/>
              </a:rPr>
              <a:t>Baseret på de indledende elevfokusgrupper og medarbejdernes egne ønsker til at skabe større variation i skoledagen blev det besluttet at arbejde med følgende metoder og elementer i flexdagene:</a:t>
            </a:r>
          </a:p>
          <a:p>
            <a:r>
              <a:rPr lang="da-DK" sz="1200" b="1" kern="1200" dirty="0">
                <a:solidFill>
                  <a:schemeClr val="tx1"/>
                </a:solidFill>
                <a:effectLst/>
                <a:latin typeface="Verdana" pitchFamily="34" charset="0"/>
                <a:ea typeface="Verdana" pitchFamily="34" charset="0"/>
                <a:cs typeface="Verdana" pitchFamily="34" charset="0"/>
              </a:rPr>
              <a:t> </a:t>
            </a:r>
            <a:endParaRPr lang="da-DK" sz="1200" kern="1200" dirty="0">
              <a:solidFill>
                <a:schemeClr val="tx1"/>
              </a:solidFill>
              <a:effectLst/>
              <a:latin typeface="Verdana" pitchFamily="34" charset="0"/>
              <a:ea typeface="Verdana" pitchFamily="34" charset="0"/>
              <a:cs typeface="Verdana" pitchFamily="34" charset="0"/>
            </a:endParaRP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Peer </a:t>
            </a:r>
            <a:r>
              <a:rPr lang="da-DK" sz="1200" kern="1200" dirty="0" err="1">
                <a:solidFill>
                  <a:schemeClr val="tx1"/>
                </a:solidFill>
                <a:effectLst/>
                <a:latin typeface="Verdana" pitchFamily="34" charset="0"/>
                <a:ea typeface="Verdana" pitchFamily="34" charset="0"/>
                <a:cs typeface="Verdana" pitchFamily="34" charset="0"/>
              </a:rPr>
              <a:t>learning</a:t>
            </a:r>
            <a:r>
              <a:rPr lang="da-DK" sz="1200" kern="1200" dirty="0">
                <a:solidFill>
                  <a:schemeClr val="tx1"/>
                </a:solidFill>
                <a:effectLst/>
                <a:latin typeface="Verdana" pitchFamily="34" charset="0"/>
                <a:ea typeface="Verdana" pitchFamily="34" charset="0"/>
                <a:cs typeface="Verdana" pitchFamily="34" charset="0"/>
              </a:rPr>
              <a:t> </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Holddannelse på interessebaserede værksteder</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Udeundervisning</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Bevægelse.</a:t>
            </a:r>
          </a:p>
          <a:p>
            <a:pPr marL="171450" lvl="0" indent="-171450">
              <a:buFont typeface="Arial" panose="020B0604020202020204" pitchFamily="34" charset="0"/>
              <a:buChar char="•"/>
            </a:pPr>
            <a:endParaRPr lang="da-DK" sz="1200" kern="1200" dirty="0">
              <a:solidFill>
                <a:schemeClr val="tx1"/>
              </a:solidFill>
              <a:effectLst/>
              <a:latin typeface="Verdana" pitchFamily="34" charset="0"/>
              <a:ea typeface="Verdana" pitchFamily="34" charset="0"/>
              <a:cs typeface="Verdana" pitchFamily="34" charset="0"/>
            </a:endParaRPr>
          </a:p>
          <a:p>
            <a:r>
              <a:rPr lang="da-DK" dirty="0"/>
              <a:t>Der blev desuden aftalt en række såkaldte ”benspænd” for lærere og pædagoger i forhold til tilrettelæggelse af en mere varieret skoledag, som har til formål at sikre, at personalet lader sig udfordre på netop de punkter, som eleverne har givet udtryk for har betydning for, hvorvidt de oplever undervisningen som spændende og motiverende. </a:t>
            </a:r>
          </a:p>
          <a:p>
            <a:endParaRPr lang="da-DK" dirty="0"/>
          </a:p>
          <a:p>
            <a:pPr marL="171450" lvl="0" indent="-171450">
              <a:buFont typeface="Arial" panose="020B0604020202020204" pitchFamily="34" charset="0"/>
              <a:buChar char="•"/>
            </a:pPr>
            <a:r>
              <a:rPr lang="da-DK" dirty="0"/>
              <a:t>Faglige oplæg fra underviseren må højst vare 10 minutter.</a:t>
            </a:r>
          </a:p>
          <a:p>
            <a:pPr marL="171450" lvl="0" indent="-171450">
              <a:buFont typeface="Arial" panose="020B0604020202020204" pitchFamily="34" charset="0"/>
              <a:buChar char="•"/>
            </a:pPr>
            <a:r>
              <a:rPr lang="da-DK" dirty="0"/>
              <a:t>Der skal gennemføres </a:t>
            </a:r>
            <a:r>
              <a:rPr lang="da-DK" dirty="0" err="1"/>
              <a:t>brain</a:t>
            </a:r>
            <a:r>
              <a:rPr lang="da-DK" dirty="0"/>
              <a:t> breaks, der relaterer til det fag/den problemstilling, eleverne arbejder med (så det ikke opleves som løsrevet pause).</a:t>
            </a:r>
          </a:p>
          <a:p>
            <a:pPr marL="171450" lvl="0" indent="-171450">
              <a:buFont typeface="Arial" panose="020B0604020202020204" pitchFamily="34" charset="0"/>
              <a:buChar char="•"/>
            </a:pPr>
            <a:r>
              <a:rPr lang="da-DK" dirty="0"/>
              <a:t>Undervisningsforløb skal være tværfaglige.</a:t>
            </a:r>
          </a:p>
          <a:p>
            <a:pPr marL="0" lvl="0" indent="0">
              <a:buFont typeface="Arial" panose="020B0604020202020204" pitchFamily="34" charset="0"/>
              <a:buNone/>
            </a:pPr>
            <a:endParaRPr lang="da-DK" sz="1200" kern="1200" dirty="0">
              <a:solidFill>
                <a:schemeClr val="tx1"/>
              </a:solidFill>
              <a:effectLst/>
              <a:latin typeface="Verdana" pitchFamily="34" charset="0"/>
              <a:ea typeface="Verdana" pitchFamily="34" charset="0"/>
              <a:cs typeface="Verdana" pitchFamily="34" charset="0"/>
            </a:endParaRPr>
          </a:p>
          <a:p>
            <a:pPr marL="0" lvl="0" indent="0">
              <a:buFont typeface="Arial" panose="020B0604020202020204" pitchFamily="34" charset="0"/>
              <a:buNone/>
            </a:pPr>
            <a:r>
              <a:rPr lang="da-DK" sz="1200" kern="1200" dirty="0">
                <a:solidFill>
                  <a:schemeClr val="tx1"/>
                </a:solidFill>
                <a:effectLst/>
                <a:latin typeface="Verdana" pitchFamily="34" charset="0"/>
                <a:ea typeface="Verdana" pitchFamily="34" charset="0"/>
                <a:cs typeface="Verdana" pitchFamily="34" charset="0"/>
              </a:rPr>
              <a:t>Der er gennemført en lang række flexdage med forskelligt indhold og fokus i projektet. På de næste slides præsenteres to eksempler på flexdage. </a:t>
            </a:r>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19</a:t>
            </a:fld>
            <a:endParaRPr lang="da-DK"/>
          </a:p>
        </p:txBody>
      </p:sp>
    </p:spTree>
    <p:extLst>
      <p:ext uri="{BB962C8B-B14F-4D97-AF65-F5344CB8AC3E}">
        <p14:creationId xmlns:p14="http://schemas.microsoft.com/office/powerpoint/2010/main" val="1619297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i="1" kern="1200" dirty="0">
                <a:solidFill>
                  <a:schemeClr val="tx1"/>
                </a:solidFill>
                <a:effectLst/>
                <a:latin typeface="Verdana" pitchFamily="34" charset="0"/>
                <a:ea typeface="Verdana" pitchFamily="34" charset="0"/>
                <a:cs typeface="Verdana" pitchFamily="34" charset="0"/>
              </a:rPr>
              <a:t>Matematik med cykel – når matematikundervisningen flyttes udendørs og kobles til anvendelsesorienteret læring</a:t>
            </a:r>
            <a:endParaRPr lang="da-DK" sz="1200" kern="1200" dirty="0">
              <a:solidFill>
                <a:schemeClr val="tx1"/>
              </a:solidFill>
              <a:effectLst/>
              <a:latin typeface="Verdana" pitchFamily="34" charset="0"/>
              <a:ea typeface="Verdana" pitchFamily="34" charset="0"/>
              <a:cs typeface="Verdana" pitchFamily="34" charset="0"/>
            </a:endParaRPr>
          </a:p>
          <a:p>
            <a:r>
              <a:rPr lang="da-DK" sz="1200" kern="1200" dirty="0">
                <a:solidFill>
                  <a:schemeClr val="tx1"/>
                </a:solidFill>
                <a:effectLst/>
                <a:latin typeface="Verdana" pitchFamily="34" charset="0"/>
                <a:ea typeface="Verdana" pitchFamily="34" charset="0"/>
                <a:cs typeface="Verdana" pitchFamily="34" charset="0"/>
              </a:rPr>
              <a:t>Et eksempel på en flexdag, hvor undervisningen fulgte metoden ’holddannelse på interessebaserede værksteder’, er </a:t>
            </a:r>
            <a:r>
              <a:rPr lang="da-DK" sz="1200" i="1" kern="1200" dirty="0">
                <a:solidFill>
                  <a:schemeClr val="tx1"/>
                </a:solidFill>
                <a:effectLst/>
                <a:latin typeface="Verdana" pitchFamily="34" charset="0"/>
                <a:ea typeface="Verdana" pitchFamily="34" charset="0"/>
                <a:cs typeface="Verdana" pitchFamily="34" charset="0"/>
              </a:rPr>
              <a:t>matematik med cykel,</a:t>
            </a:r>
            <a:r>
              <a:rPr lang="da-DK" sz="1200" kern="1200" dirty="0">
                <a:solidFill>
                  <a:schemeClr val="tx1"/>
                </a:solidFill>
                <a:effectLst/>
                <a:latin typeface="Verdana" pitchFamily="34" charset="0"/>
                <a:ea typeface="Verdana" pitchFamily="34" charset="0"/>
                <a:cs typeface="Verdana" pitchFamily="34" charset="0"/>
              </a:rPr>
              <a:t> hvor eleverne på 3. årgang blev samlet på tværs af klasser og inddelt på fire mindre hold. Målsætningerne for dagen var både af faglig og social karakter. </a:t>
            </a:r>
          </a:p>
          <a:p>
            <a:endParaRPr lang="da-DK" sz="1200" kern="1200" dirty="0">
              <a:solidFill>
                <a:schemeClr val="tx1"/>
              </a:solidFill>
              <a:effectLst/>
              <a:latin typeface="Verdana" pitchFamily="34" charset="0"/>
              <a:ea typeface="Verdana" pitchFamily="34" charset="0"/>
              <a:cs typeface="Verdana" pitchFamily="34" charset="0"/>
            </a:endParaRP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Holddannelsen tog afsæt i et ønske om at styrke elevernes sociale relationer på årgangen. Målet var således både at skabe mulighed for, at eleverne kunne indgå i nye sociale relationer og herigennem skabe nye deltagelsesmuligheder, der tilgodeser elever, som af forskellige årsager ikke altid lykkes med at deltage i deres egen klasses sociale og faglige fællesskab. Målet var samtidigt at styrke elevernes samarbejdsevner, samt at undervisere og elever kunne lære hinanden at kende på tværs af klasser og skabe andre læringsmuligheder for eleverne gennem nye underviser-elevrelationer.  </a:t>
            </a:r>
          </a:p>
          <a:p>
            <a:r>
              <a:rPr lang="da-DK" sz="1200" kern="1200" dirty="0">
                <a:solidFill>
                  <a:schemeClr val="tx1"/>
                </a:solidFill>
                <a:effectLst/>
                <a:latin typeface="Verdana" pitchFamily="34" charset="0"/>
                <a:ea typeface="Verdana" pitchFamily="34" charset="0"/>
                <a:cs typeface="Verdana" pitchFamily="34" charset="0"/>
              </a:rPr>
              <a:t> </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De faglige mål for eleverne var, at eleverne skulle bestå den lille cyklistprøve, herunder at kende sin cykel og krop ved at mestre sving, balance, op- og nedkørsel samt hop med cykel. Derudover skulle eleverne blive fortrolige med tidtagning og måling af bremselængde med brug af stopur og målebånd. </a:t>
            </a:r>
          </a:p>
          <a:p>
            <a:r>
              <a:rPr lang="da-DK" sz="1200" kern="1200" dirty="0">
                <a:solidFill>
                  <a:schemeClr val="tx1"/>
                </a:solidFill>
                <a:effectLst/>
                <a:latin typeface="Verdana" pitchFamily="34" charset="0"/>
                <a:ea typeface="Verdana" pitchFamily="34" charset="0"/>
                <a:cs typeface="Verdana" pitchFamily="34" charset="0"/>
              </a:rPr>
              <a:t> </a:t>
            </a:r>
          </a:p>
          <a:p>
            <a:r>
              <a:rPr lang="da-DK" sz="1200" kern="1200" dirty="0">
                <a:solidFill>
                  <a:schemeClr val="tx1"/>
                </a:solidFill>
                <a:effectLst/>
                <a:latin typeface="Verdana" pitchFamily="34" charset="0"/>
                <a:ea typeface="Verdana" pitchFamily="34" charset="0"/>
                <a:cs typeface="Verdana" pitchFamily="34" charset="0"/>
              </a:rPr>
              <a:t>Undervisningen foregik udendørs på en cykelbane. Dagen blev indledt af en kort lærerinstruktion om dagens mål og proces. Derefter arbejdede eleverne på hold med at holde balance på cyklen, at kunne cykle op- og ned ad ramper og at køre og holde i position på cyklen. Derudover arbejdede de med at tage tid på hinanden med stopur og måle distancer samt udvalgte dele på cyklen med målebånd. Eleverne skulle som led i dagen bestå den lille cyklistprøve.</a:t>
            </a:r>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20</a:t>
            </a:fld>
            <a:endParaRPr lang="da-DK"/>
          </a:p>
        </p:txBody>
      </p:sp>
    </p:spTree>
    <p:extLst>
      <p:ext uri="{BB962C8B-B14F-4D97-AF65-F5344CB8AC3E}">
        <p14:creationId xmlns:p14="http://schemas.microsoft.com/office/powerpoint/2010/main" val="471210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b="1" dirty="0" err="1"/>
              <a:t>Noter</a:t>
            </a:r>
            <a:r>
              <a:rPr lang="en-GB" b="1" dirty="0"/>
              <a:t> </a:t>
            </a:r>
            <a:r>
              <a:rPr lang="en-GB" b="1" dirty="0" err="1"/>
              <a:t>til</a:t>
            </a:r>
            <a:r>
              <a:rPr lang="en-GB" b="1" dirty="0"/>
              <a:t> </a:t>
            </a:r>
            <a:r>
              <a:rPr lang="en-GB" b="1" dirty="0" err="1"/>
              <a:t>indhold</a:t>
            </a:r>
            <a:endParaRPr lang="en-GB" b="1" dirty="0"/>
          </a:p>
          <a:p>
            <a:endParaRPr lang="en-GB" dirty="0"/>
          </a:p>
          <a:p>
            <a:r>
              <a:rPr lang="en-GB" dirty="0" err="1"/>
              <a:t>Slidepakken</a:t>
            </a:r>
            <a:r>
              <a:rPr lang="en-GB" dirty="0"/>
              <a:t> </a:t>
            </a:r>
            <a:r>
              <a:rPr lang="en-GB" dirty="0" err="1"/>
              <a:t>bygger</a:t>
            </a:r>
            <a:r>
              <a:rPr lang="en-GB" dirty="0"/>
              <a:t> </a:t>
            </a:r>
            <a:r>
              <a:rPr lang="en-GB" dirty="0" err="1"/>
              <a:t>på</a:t>
            </a:r>
            <a:r>
              <a:rPr lang="en-GB" dirty="0"/>
              <a:t> et </a:t>
            </a:r>
            <a:r>
              <a:rPr lang="en-GB" dirty="0" err="1"/>
              <a:t>vidensgrundlag</a:t>
            </a:r>
            <a:r>
              <a:rPr lang="en-GB" dirty="0"/>
              <a:t>, </a:t>
            </a:r>
            <a:r>
              <a:rPr lang="en-GB" dirty="0" err="1"/>
              <a:t>som</a:t>
            </a:r>
            <a:r>
              <a:rPr lang="en-GB" dirty="0"/>
              <a:t> </a:t>
            </a:r>
            <a:r>
              <a:rPr lang="en-GB" dirty="0" err="1"/>
              <a:t>er</a:t>
            </a:r>
            <a:r>
              <a:rPr lang="en-GB" dirty="0"/>
              <a:t> </a:t>
            </a:r>
            <a:r>
              <a:rPr lang="en-GB" dirty="0" err="1"/>
              <a:t>baseret</a:t>
            </a:r>
            <a:r>
              <a:rPr lang="en-GB" dirty="0"/>
              <a:t> </a:t>
            </a:r>
            <a:r>
              <a:rPr lang="en-GB" dirty="0" err="1"/>
              <a:t>på</a:t>
            </a:r>
            <a:r>
              <a:rPr lang="en-GB" dirty="0"/>
              <a:t> </a:t>
            </a:r>
            <a:r>
              <a:rPr lang="en-GB" dirty="0" err="1"/>
              <a:t>tre</a:t>
            </a:r>
            <a:r>
              <a:rPr lang="en-GB" dirty="0"/>
              <a:t> </a:t>
            </a:r>
            <a:r>
              <a:rPr lang="en-GB" dirty="0" err="1"/>
              <a:t>typer</a:t>
            </a:r>
            <a:r>
              <a:rPr lang="en-GB" dirty="0"/>
              <a:t> </a:t>
            </a:r>
            <a:r>
              <a:rPr lang="en-GB" dirty="0" err="1"/>
              <a:t>af</a:t>
            </a:r>
            <a:r>
              <a:rPr lang="en-GB" dirty="0"/>
              <a:t> </a:t>
            </a:r>
            <a:r>
              <a:rPr lang="en-GB" dirty="0" err="1"/>
              <a:t>viden</a:t>
            </a:r>
            <a:r>
              <a:rPr lang="en-GB" dirty="0"/>
              <a:t>: </a:t>
            </a:r>
          </a:p>
          <a:p>
            <a:endParaRPr lang="en-GB" dirty="0"/>
          </a:p>
          <a:p>
            <a:pPr marL="342900" indent="-342900">
              <a:buAutoNum type="arabicParenR"/>
            </a:pPr>
            <a:r>
              <a:rPr lang="en-GB" sz="1200" dirty="0" err="1"/>
              <a:t>Forskningsviden</a:t>
            </a:r>
            <a:r>
              <a:rPr lang="en-GB" sz="1200" dirty="0"/>
              <a:t> om, </a:t>
            </a:r>
            <a:r>
              <a:rPr lang="en-GB" sz="1200" dirty="0" err="1"/>
              <a:t>hvad</a:t>
            </a:r>
            <a:r>
              <a:rPr lang="en-GB" sz="1200" dirty="0"/>
              <a:t> der </a:t>
            </a:r>
            <a:r>
              <a:rPr lang="en-GB" sz="1200" dirty="0" err="1"/>
              <a:t>virker</a:t>
            </a:r>
            <a:r>
              <a:rPr lang="en-GB" sz="1200" dirty="0"/>
              <a:t>.</a:t>
            </a:r>
          </a:p>
          <a:p>
            <a:pPr marL="342900" indent="-342900">
              <a:buAutoNum type="arabicParenR"/>
            </a:pPr>
            <a:r>
              <a:rPr lang="en-GB" sz="1200" dirty="0" err="1"/>
              <a:t>Eksempler</a:t>
            </a:r>
            <a:r>
              <a:rPr lang="en-GB" sz="1200" dirty="0"/>
              <a:t> </a:t>
            </a:r>
            <a:r>
              <a:rPr lang="en-GB" sz="1200" dirty="0" err="1"/>
              <a:t>fra</a:t>
            </a:r>
            <a:r>
              <a:rPr lang="en-GB" sz="1200" dirty="0"/>
              <a:t> </a:t>
            </a:r>
            <a:r>
              <a:rPr lang="en-GB" sz="1200" dirty="0" err="1"/>
              <a:t>praksis</a:t>
            </a:r>
            <a:r>
              <a:rPr lang="en-GB" sz="1200" dirty="0"/>
              <a:t> </a:t>
            </a:r>
            <a:r>
              <a:rPr lang="en-GB" sz="1200" dirty="0" err="1"/>
              <a:t>på</a:t>
            </a:r>
            <a:r>
              <a:rPr lang="en-GB" sz="1200" dirty="0"/>
              <a:t>, </a:t>
            </a:r>
            <a:r>
              <a:rPr lang="en-GB" sz="1200" dirty="0" err="1"/>
              <a:t>hvordan</a:t>
            </a:r>
            <a:r>
              <a:rPr lang="en-GB" sz="1200" dirty="0"/>
              <a:t> man </a:t>
            </a:r>
            <a:r>
              <a:rPr lang="en-GB" sz="1200" dirty="0" err="1"/>
              <a:t>kan</a:t>
            </a:r>
            <a:r>
              <a:rPr lang="en-GB" sz="1200" dirty="0"/>
              <a:t> </a:t>
            </a:r>
            <a:r>
              <a:rPr lang="en-GB" sz="1200" dirty="0" err="1"/>
              <a:t>tilrettelægge</a:t>
            </a:r>
            <a:r>
              <a:rPr lang="en-GB" sz="1200" dirty="0"/>
              <a:t> </a:t>
            </a:r>
            <a:r>
              <a:rPr lang="en-GB" sz="1200" dirty="0" err="1"/>
              <a:t>og</a:t>
            </a:r>
            <a:r>
              <a:rPr lang="en-GB" sz="1200" dirty="0"/>
              <a:t> </a:t>
            </a:r>
            <a:r>
              <a:rPr lang="en-GB" sz="1200" dirty="0" err="1"/>
              <a:t>organisere</a:t>
            </a:r>
            <a:r>
              <a:rPr lang="en-GB" sz="1200" dirty="0"/>
              <a:t> </a:t>
            </a:r>
            <a:r>
              <a:rPr lang="en-GB" sz="1200" dirty="0" err="1"/>
              <a:t>en</a:t>
            </a:r>
            <a:r>
              <a:rPr lang="en-GB" sz="1200" dirty="0"/>
              <a:t> </a:t>
            </a:r>
            <a:r>
              <a:rPr lang="en-GB" sz="1200" dirty="0" err="1"/>
              <a:t>varieret</a:t>
            </a:r>
            <a:r>
              <a:rPr lang="en-GB" sz="1200" dirty="0"/>
              <a:t> </a:t>
            </a:r>
            <a:r>
              <a:rPr lang="en-GB" sz="1200" dirty="0" err="1"/>
              <a:t>skoledag</a:t>
            </a:r>
            <a:r>
              <a:rPr lang="en-GB" sz="1200" dirty="0"/>
              <a:t>. </a:t>
            </a:r>
          </a:p>
          <a:p>
            <a:pPr marL="342900" indent="-342900">
              <a:buAutoNum type="arabicParenR"/>
            </a:pPr>
            <a:r>
              <a:rPr lang="en-GB" sz="1200" dirty="0"/>
              <a:t>Case, der </a:t>
            </a:r>
            <a:r>
              <a:rPr lang="en-GB" sz="1200" dirty="0" err="1"/>
              <a:t>formidler</a:t>
            </a:r>
            <a:r>
              <a:rPr lang="en-GB" sz="1200" dirty="0"/>
              <a:t> </a:t>
            </a:r>
            <a:r>
              <a:rPr lang="en-GB" sz="1200" dirty="0" err="1"/>
              <a:t>konkrete</a:t>
            </a:r>
            <a:r>
              <a:rPr lang="en-GB" sz="1200" dirty="0"/>
              <a:t> </a:t>
            </a:r>
            <a:r>
              <a:rPr lang="en-GB" sz="1200" dirty="0" err="1"/>
              <a:t>erfaringer</a:t>
            </a:r>
            <a:r>
              <a:rPr lang="en-GB" sz="1200" dirty="0"/>
              <a:t> </a:t>
            </a:r>
            <a:r>
              <a:rPr lang="en-GB" sz="1200" dirty="0" err="1"/>
              <a:t>fra</a:t>
            </a:r>
            <a:r>
              <a:rPr lang="en-GB" sz="1200" dirty="0"/>
              <a:t> </a:t>
            </a:r>
            <a:r>
              <a:rPr lang="en-GB" sz="1200" dirty="0" err="1"/>
              <a:t>deltagende</a:t>
            </a:r>
            <a:r>
              <a:rPr lang="en-GB" sz="1200" dirty="0"/>
              <a:t> </a:t>
            </a:r>
            <a:r>
              <a:rPr lang="en-GB" sz="1200" dirty="0" err="1"/>
              <a:t>kommuner</a:t>
            </a:r>
            <a:r>
              <a:rPr lang="en-GB" sz="1200" dirty="0"/>
              <a:t> </a:t>
            </a:r>
            <a:r>
              <a:rPr lang="en-GB" sz="1200" dirty="0" err="1"/>
              <a:t>i</a:t>
            </a:r>
            <a:r>
              <a:rPr lang="en-GB" sz="1200" dirty="0"/>
              <a:t> </a:t>
            </a:r>
            <a:r>
              <a:rPr lang="en-GB" sz="1200" dirty="0" err="1"/>
              <a:t>inspirationsprogrammet</a:t>
            </a:r>
            <a:r>
              <a:rPr lang="en-GB" sz="1200" dirty="0"/>
              <a:t>.</a:t>
            </a:r>
          </a:p>
          <a:p>
            <a:endParaRPr lang="en-GB" b="1" dirty="0"/>
          </a:p>
          <a:p>
            <a:r>
              <a:rPr lang="en-GB" b="0" dirty="0" err="1"/>
              <a:t>Særligt</a:t>
            </a:r>
            <a:r>
              <a:rPr lang="en-GB" b="0" dirty="0"/>
              <a:t> for </a:t>
            </a:r>
            <a:r>
              <a:rPr lang="en-GB" b="0" dirty="0" err="1"/>
              <a:t>vidensgrundlaget</a:t>
            </a:r>
            <a:r>
              <a:rPr lang="en-GB" b="0" dirty="0"/>
              <a:t> om </a:t>
            </a:r>
            <a:r>
              <a:rPr lang="en-GB" b="0" dirty="0" err="1"/>
              <a:t>en</a:t>
            </a:r>
            <a:r>
              <a:rPr lang="en-GB" b="0" dirty="0"/>
              <a:t> </a:t>
            </a:r>
            <a:r>
              <a:rPr lang="en-GB" b="0" dirty="0" err="1"/>
              <a:t>varieret</a:t>
            </a:r>
            <a:r>
              <a:rPr lang="en-GB" b="0" dirty="0"/>
              <a:t> </a:t>
            </a:r>
            <a:r>
              <a:rPr lang="en-GB" b="0" dirty="0" err="1"/>
              <a:t>skoledag</a:t>
            </a:r>
            <a:r>
              <a:rPr lang="en-GB" b="0" dirty="0"/>
              <a:t> </a:t>
            </a:r>
            <a:r>
              <a:rPr lang="en-GB" b="0" dirty="0" err="1"/>
              <a:t>gælder</a:t>
            </a:r>
            <a:r>
              <a:rPr lang="en-GB" b="0" dirty="0"/>
              <a:t>, at der </a:t>
            </a:r>
            <a:r>
              <a:rPr lang="en-GB" b="0" dirty="0" err="1"/>
              <a:t>i</a:t>
            </a:r>
            <a:r>
              <a:rPr lang="en-GB" b="0" dirty="0"/>
              <a:t> </a:t>
            </a:r>
            <a:r>
              <a:rPr lang="en-GB" b="0" dirty="0" err="1"/>
              <a:t>overvejende</a:t>
            </a:r>
            <a:r>
              <a:rPr lang="en-GB" b="0" dirty="0"/>
              <a:t> grad </a:t>
            </a:r>
            <a:r>
              <a:rPr lang="en-GB" b="0" dirty="0" err="1"/>
              <a:t>er</a:t>
            </a:r>
            <a:r>
              <a:rPr lang="en-GB" b="0" dirty="0"/>
              <a:t> tale om </a:t>
            </a:r>
            <a:r>
              <a:rPr lang="en-GB" b="0" dirty="0" err="1"/>
              <a:t>viden</a:t>
            </a:r>
            <a:r>
              <a:rPr lang="en-GB" b="0" dirty="0"/>
              <a:t>, der </a:t>
            </a:r>
            <a:r>
              <a:rPr lang="en-GB" b="0" dirty="0" err="1"/>
              <a:t>er</a:t>
            </a:r>
            <a:r>
              <a:rPr lang="en-GB" b="0" dirty="0"/>
              <a:t> </a:t>
            </a:r>
            <a:r>
              <a:rPr lang="en-GB" b="0" dirty="0" err="1"/>
              <a:t>baseret</a:t>
            </a:r>
            <a:r>
              <a:rPr lang="en-GB" b="0" dirty="0"/>
              <a:t> </a:t>
            </a:r>
            <a:r>
              <a:rPr lang="en-GB" b="0" dirty="0" err="1"/>
              <a:t>på</a:t>
            </a:r>
            <a:r>
              <a:rPr lang="en-GB" b="0" dirty="0"/>
              <a:t> </a:t>
            </a:r>
            <a:r>
              <a:rPr lang="en-GB" b="0" dirty="0" err="1"/>
              <a:t>gode</a:t>
            </a:r>
            <a:r>
              <a:rPr lang="en-GB" b="0" dirty="0"/>
              <a:t> </a:t>
            </a:r>
            <a:r>
              <a:rPr lang="en-GB" b="0" dirty="0" err="1"/>
              <a:t>erfaringer</a:t>
            </a:r>
            <a:r>
              <a:rPr lang="en-GB" b="0" dirty="0"/>
              <a:t> </a:t>
            </a:r>
            <a:r>
              <a:rPr lang="en-GB" b="0" dirty="0" err="1"/>
              <a:t>og</a:t>
            </a:r>
            <a:r>
              <a:rPr lang="en-GB" b="0" dirty="0"/>
              <a:t> </a:t>
            </a:r>
            <a:r>
              <a:rPr lang="en-GB" b="0" dirty="0" err="1"/>
              <a:t>eksempler</a:t>
            </a:r>
            <a:r>
              <a:rPr lang="en-GB" b="0" dirty="0"/>
              <a:t> </a:t>
            </a:r>
            <a:r>
              <a:rPr lang="en-GB" b="0" dirty="0" err="1"/>
              <a:t>fra</a:t>
            </a:r>
            <a:r>
              <a:rPr lang="en-GB" b="0" dirty="0"/>
              <a:t> </a:t>
            </a:r>
            <a:r>
              <a:rPr lang="en-GB" b="0" dirty="0" err="1"/>
              <a:t>skoler</a:t>
            </a:r>
            <a:r>
              <a:rPr lang="en-GB" b="0" dirty="0"/>
              <a:t>, der </a:t>
            </a:r>
            <a:r>
              <a:rPr lang="en-GB" b="0" dirty="0" err="1"/>
              <a:t>på</a:t>
            </a:r>
            <a:r>
              <a:rPr lang="en-GB" b="0" dirty="0"/>
              <a:t> </a:t>
            </a:r>
            <a:r>
              <a:rPr lang="en-GB" b="0" dirty="0" err="1"/>
              <a:t>forskellig</a:t>
            </a:r>
            <a:r>
              <a:rPr lang="en-GB" b="0" dirty="0"/>
              <a:t> vis </a:t>
            </a:r>
            <a:r>
              <a:rPr lang="en-GB" b="0" dirty="0" err="1"/>
              <a:t>har</a:t>
            </a:r>
            <a:r>
              <a:rPr lang="en-GB" b="0" dirty="0"/>
              <a:t> </a:t>
            </a:r>
            <a:r>
              <a:rPr lang="en-GB" b="0" dirty="0" err="1"/>
              <a:t>arbejdet</a:t>
            </a:r>
            <a:r>
              <a:rPr lang="en-GB" b="0" dirty="0"/>
              <a:t> med </a:t>
            </a:r>
            <a:r>
              <a:rPr lang="en-GB" b="0" dirty="0" err="1"/>
              <a:t>organiseringsformer</a:t>
            </a:r>
            <a:r>
              <a:rPr lang="en-GB" b="0" dirty="0"/>
              <a:t>, der </a:t>
            </a:r>
            <a:r>
              <a:rPr lang="en-GB" b="0" dirty="0" err="1"/>
              <a:t>understøtter</a:t>
            </a:r>
            <a:r>
              <a:rPr lang="en-GB" b="0" dirty="0"/>
              <a:t> </a:t>
            </a:r>
            <a:r>
              <a:rPr lang="en-GB" b="0" dirty="0" err="1"/>
              <a:t>og</a:t>
            </a:r>
            <a:r>
              <a:rPr lang="en-GB" b="0" dirty="0"/>
              <a:t> </a:t>
            </a:r>
            <a:r>
              <a:rPr lang="en-GB" b="0" dirty="0" err="1"/>
              <a:t>muliggør</a:t>
            </a:r>
            <a:r>
              <a:rPr lang="en-GB" b="0" dirty="0"/>
              <a:t> </a:t>
            </a:r>
            <a:r>
              <a:rPr lang="en-GB" b="0" dirty="0" err="1"/>
              <a:t>forskellige</a:t>
            </a:r>
            <a:r>
              <a:rPr lang="en-GB" b="0" dirty="0"/>
              <a:t> </a:t>
            </a:r>
            <a:r>
              <a:rPr lang="en-GB" b="0" dirty="0" err="1"/>
              <a:t>typer</a:t>
            </a:r>
            <a:r>
              <a:rPr lang="en-GB" b="0" dirty="0"/>
              <a:t> </a:t>
            </a:r>
            <a:r>
              <a:rPr lang="en-GB" b="0" dirty="0" err="1"/>
              <a:t>af</a:t>
            </a:r>
            <a:r>
              <a:rPr lang="en-GB" b="0" dirty="0"/>
              <a:t> variation. </a:t>
            </a:r>
            <a:endParaRPr lang="en-GB" dirty="0"/>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Bagerst i slidepakken kan du finde forslag til videre læsning og en litteraturliste for den viden, som formidles her. </a:t>
            </a:r>
          </a:p>
          <a:p>
            <a:endParaRPr lang="da-DK"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2</a:t>
            </a:fld>
            <a:endParaRPr lang="da-DK"/>
          </a:p>
        </p:txBody>
      </p:sp>
    </p:spTree>
    <p:extLst>
      <p:ext uri="{BB962C8B-B14F-4D97-AF65-F5344CB8AC3E}">
        <p14:creationId xmlns:p14="http://schemas.microsoft.com/office/powerpoint/2010/main" val="83642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i="1" kern="1200" dirty="0">
                <a:solidFill>
                  <a:schemeClr val="tx1"/>
                </a:solidFill>
                <a:effectLst/>
                <a:latin typeface="Verdana" pitchFamily="34" charset="0"/>
                <a:ea typeface="Verdana" pitchFamily="34" charset="0"/>
                <a:cs typeface="Verdana" pitchFamily="34" charset="0"/>
              </a:rPr>
              <a:t>Medbestemmelse som metode til at øge elevernes motivation og nysgerrighed</a:t>
            </a:r>
            <a:endParaRPr lang="da-DK" sz="1200" kern="1200" dirty="0">
              <a:solidFill>
                <a:schemeClr val="tx1"/>
              </a:solidFill>
              <a:effectLst/>
              <a:latin typeface="Verdana" pitchFamily="34" charset="0"/>
              <a:ea typeface="Verdana" pitchFamily="34" charset="0"/>
              <a:cs typeface="Verdana" pitchFamily="34" charset="0"/>
            </a:endParaRPr>
          </a:p>
          <a:p>
            <a:r>
              <a:rPr lang="da-DK" sz="1200" kern="1200" dirty="0">
                <a:solidFill>
                  <a:schemeClr val="tx1"/>
                </a:solidFill>
                <a:effectLst/>
                <a:latin typeface="Verdana" pitchFamily="34" charset="0"/>
                <a:ea typeface="Verdana" pitchFamily="34" charset="0"/>
                <a:cs typeface="Verdana" pitchFamily="34" charset="0"/>
              </a:rPr>
              <a:t>Et andet eksempel på flexdage er et forløb med to flexdage på mellemtrinnet med fokus på elevernes medbestemmelse om valg af arbejdsmetode og arbejdssted (læringsrum på skolen og udenfor). Lærere og pædagoger på mellemtrinnet var nysgerrige efter at undersøge, om eleverne blev mere motiverede og nysgerrige i undervisningen, når de selv fik indflydelse på, hvordan og hvor de vil arbejde. Intentionen var at skabe læringsrum, der imødekommer elevernes lyst til læring, og hvor eleverne får indflydelse på at forme deres egen arbejdsproces og herigennem skabe muligheder for deltagelse, som tager afsæt i den enkelte elev. Derudover var det et mål at skabe tryghed, samhørighed og øget kendskab til hinanden på tværs af klasser gennem forløbet.</a:t>
            </a:r>
            <a:r>
              <a:rPr lang="da-DK" sz="1200" u="sng" kern="1200" dirty="0">
                <a:solidFill>
                  <a:schemeClr val="tx1"/>
                </a:solidFill>
                <a:effectLst/>
                <a:latin typeface="Verdana" pitchFamily="34" charset="0"/>
                <a:ea typeface="Verdana" pitchFamily="34" charset="0"/>
                <a:cs typeface="Verdana" pitchFamily="34" charset="0"/>
              </a:rPr>
              <a:t> </a:t>
            </a:r>
          </a:p>
          <a:p>
            <a:endParaRPr lang="da-DK" sz="1200" kern="1200" dirty="0">
              <a:solidFill>
                <a:schemeClr val="tx1"/>
              </a:solidFill>
              <a:effectLst/>
              <a:latin typeface="Verdana" pitchFamily="34" charset="0"/>
              <a:ea typeface="Verdana" pitchFamily="34" charset="0"/>
              <a:cs typeface="Verdana" pitchFamily="34" charset="0"/>
            </a:endParaRPr>
          </a:p>
          <a:p>
            <a:r>
              <a:rPr lang="da-DK" sz="1200" kern="1200" dirty="0">
                <a:solidFill>
                  <a:schemeClr val="tx1"/>
                </a:solidFill>
                <a:effectLst/>
                <a:latin typeface="Verdana" pitchFamily="34" charset="0"/>
                <a:ea typeface="Verdana" pitchFamily="34" charset="0"/>
                <a:cs typeface="Verdana" pitchFamily="34" charset="0"/>
              </a:rPr>
              <a:t>Lærere og pædagoger havde udvalgt et fælles tema for flexdagene, som alle elever skulle arbejde med. I første forløb skulle eleverne arbejde med temaet ’dyr’ og i andet forløb ’ Egeskov Slot’. Årsagen til, at temaet var givet på forhånd, var at fokusere på én type variation i forløbet – nemlig elevernes medbestemmelse om arbejdsform og arbejdssted – og holde det faglige indhold og tema fast, så eleverne ikke også skulle forholde sig til dette. </a:t>
            </a:r>
          </a:p>
          <a:p>
            <a:endParaRPr lang="da-DK" sz="1200" kern="1200" dirty="0">
              <a:solidFill>
                <a:schemeClr val="tx1"/>
              </a:solidFill>
              <a:effectLst/>
              <a:latin typeface="Verdana" pitchFamily="34" charset="0"/>
              <a:ea typeface="Verdana" pitchFamily="34" charset="0"/>
              <a:cs typeface="Verdana" pitchFamily="34" charset="0"/>
            </a:endParaRPr>
          </a:p>
          <a:p>
            <a:r>
              <a:rPr lang="da-DK" sz="1200" kern="1200" dirty="0">
                <a:solidFill>
                  <a:schemeClr val="tx1"/>
                </a:solidFill>
                <a:effectLst/>
                <a:latin typeface="Verdana" pitchFamily="34" charset="0"/>
                <a:ea typeface="Verdana" pitchFamily="34" charset="0"/>
                <a:cs typeface="Verdana" pitchFamily="34" charset="0"/>
              </a:rPr>
              <a:t>På flexdagene blev forløbet igangsat med en kort fælles gennemgang af mål og kriterier for flexdagen, hvor eleverne var samlet på tværs af 3. til 5. klassetrin. Kriterier for flexdagen fremgår nedenfor: </a:t>
            </a:r>
          </a:p>
          <a:p>
            <a:endParaRPr lang="da-DK" sz="1200" kern="1200" dirty="0">
              <a:solidFill>
                <a:schemeClr val="tx1"/>
              </a:solidFill>
              <a:effectLst/>
              <a:latin typeface="Verdana" pitchFamily="34" charset="0"/>
              <a:ea typeface="Verdana" pitchFamily="34" charset="0"/>
              <a:cs typeface="Verdana" pitchFamily="34" charset="0"/>
            </a:endParaRP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Eleverne vælger sig ind på den arbejdsmetode, der motiverer dem mest; peer </a:t>
            </a:r>
            <a:r>
              <a:rPr lang="da-DK" sz="1200" kern="1200" dirty="0" err="1">
                <a:solidFill>
                  <a:schemeClr val="tx1"/>
                </a:solidFill>
                <a:effectLst/>
                <a:latin typeface="Verdana" pitchFamily="34" charset="0"/>
                <a:ea typeface="Verdana" pitchFamily="34" charset="0"/>
                <a:cs typeface="Verdana" pitchFamily="34" charset="0"/>
              </a:rPr>
              <a:t>learning</a:t>
            </a:r>
            <a:r>
              <a:rPr lang="da-DK" sz="1200" kern="1200" dirty="0">
                <a:solidFill>
                  <a:schemeClr val="tx1"/>
                </a:solidFill>
                <a:effectLst/>
                <a:latin typeface="Verdana" pitchFamily="34" charset="0"/>
                <a:ea typeface="Verdana" pitchFamily="34" charset="0"/>
                <a:cs typeface="Verdana" pitchFamily="34" charset="0"/>
              </a:rPr>
              <a:t>, individuelt arbejde, makkerpar eller gruppearbejde.</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Eleverne sammensætter selv de grupper, de skal arbejde i, ud fra en vurdering af, hvem de arbejder bedst sammen med (undtaget, hvis man har valgt individuelt/makkerarbejde)</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Eleverne må selv vælge, hvor de vil arbejde – indendørs på skolen eller udendørs på skolens arealer. De skal give besked til underviseren om, hvor de arbejder. </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Alle skriver en dagsorden for dagen i Google Docs: Hvad skal vi arbejde med og hvordan vil vi arbejde?</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Alle skal planlægge og gennemføre et fagligt </a:t>
            </a:r>
            <a:r>
              <a:rPr lang="da-DK" sz="1200" kern="1200" dirty="0" err="1">
                <a:solidFill>
                  <a:schemeClr val="tx1"/>
                </a:solidFill>
                <a:effectLst/>
                <a:latin typeface="Verdana" pitchFamily="34" charset="0"/>
                <a:ea typeface="Verdana" pitchFamily="34" charset="0"/>
                <a:cs typeface="Verdana" pitchFamily="34" charset="0"/>
              </a:rPr>
              <a:t>brain</a:t>
            </a:r>
            <a:r>
              <a:rPr lang="da-DK" sz="1200" kern="1200" dirty="0">
                <a:solidFill>
                  <a:schemeClr val="tx1"/>
                </a:solidFill>
                <a:effectLst/>
                <a:latin typeface="Verdana" pitchFamily="34" charset="0"/>
                <a:ea typeface="Verdana" pitchFamily="34" charset="0"/>
                <a:cs typeface="Verdana" pitchFamily="34" charset="0"/>
              </a:rPr>
              <a:t> break i løbet af dagen.</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Der skal udarbejdes et produkt, der formidler arbejdet med teamet, som kan fremlægges for de øvrige elever og undervisere. </a:t>
            </a:r>
          </a:p>
          <a:p>
            <a:pPr marL="171450" lvl="0" indent="-171450">
              <a:buFont typeface="Arial" panose="020B0604020202020204" pitchFamily="34" charset="0"/>
              <a:buChar char="•"/>
            </a:pPr>
            <a:r>
              <a:rPr lang="da-DK" sz="1200" kern="1200" dirty="0">
                <a:solidFill>
                  <a:schemeClr val="tx1"/>
                </a:solidFill>
                <a:effectLst/>
                <a:latin typeface="Verdana" pitchFamily="34" charset="0"/>
                <a:ea typeface="Verdana" pitchFamily="34" charset="0"/>
                <a:cs typeface="Verdana" pitchFamily="34" charset="0"/>
              </a:rPr>
              <a:t>Vi forventer, at alle er færdige med deres produkt kl. 12.45 og er klar til at holde et kort oplæg for resten af holdet. Alle skal desuden udfylde et evalueringsark.</a:t>
            </a:r>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21</a:t>
            </a:fld>
            <a:endParaRPr lang="da-DK"/>
          </a:p>
        </p:txBody>
      </p:sp>
    </p:spTree>
    <p:extLst>
      <p:ext uri="{BB962C8B-B14F-4D97-AF65-F5344CB8AC3E}">
        <p14:creationId xmlns:p14="http://schemas.microsoft.com/office/powerpoint/2010/main" val="1864297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da-DK" b="1" dirty="0"/>
              <a:t>Noter til indhold</a:t>
            </a:r>
          </a:p>
          <a:p>
            <a:pPr marL="0" indent="0">
              <a:buNone/>
            </a:pPr>
            <a:r>
              <a:rPr lang="da-DK" dirty="0"/>
              <a:t>Forståelse af varieret skoledag med fokus på, hvordan forskellige </a:t>
            </a:r>
            <a:r>
              <a:rPr lang="da-DK" b="1" i="0" u="none" dirty="0"/>
              <a:t>organiseringsformer</a:t>
            </a:r>
            <a:r>
              <a:rPr lang="da-DK" i="1" dirty="0"/>
              <a:t> </a:t>
            </a:r>
            <a:r>
              <a:rPr lang="da-DK" dirty="0"/>
              <a:t>og måder at </a:t>
            </a:r>
            <a:r>
              <a:rPr lang="da-DK" b="1" i="0" dirty="0"/>
              <a:t>tilrettelægge skoledagen</a:t>
            </a:r>
            <a:r>
              <a:rPr lang="da-DK" b="0" i="0" dirty="0"/>
              <a:t>,</a:t>
            </a:r>
            <a:r>
              <a:rPr lang="da-DK" b="1" i="0" dirty="0"/>
              <a:t> </a:t>
            </a:r>
            <a:r>
              <a:rPr lang="da-DK" dirty="0"/>
              <a:t>kan bidrage til at skabe variation. Aktiviteter, der bidrager til at skabe selve variationen, er ikke inddraget i dette perspektiv.</a:t>
            </a:r>
          </a:p>
          <a:p>
            <a:pPr marL="0" indent="0">
              <a:buNone/>
            </a:pPr>
            <a:endParaRPr lang="da-DK" dirty="0"/>
          </a:p>
          <a:p>
            <a:pPr marL="0" indent="0">
              <a:buNone/>
            </a:pPr>
            <a:r>
              <a:rPr lang="da-DK" dirty="0"/>
              <a:t>I slidepakken formidles viden om to elementer af en mere varieret skoledag: </a:t>
            </a:r>
          </a:p>
          <a:p>
            <a:pPr marL="342866" indent="-342866">
              <a:buFont typeface="+mj-lt"/>
              <a:buAutoNum type="arabicPeriod"/>
            </a:pPr>
            <a:r>
              <a:rPr lang="da-DK" dirty="0"/>
              <a:t>Hvordan kan man skabe rammer for variation i den enkelte undervisningstime?</a:t>
            </a:r>
          </a:p>
          <a:p>
            <a:pPr marL="342866" indent="-342866">
              <a:buFont typeface="+mj-lt"/>
              <a:buAutoNum type="arabicPeriod"/>
            </a:pPr>
            <a:r>
              <a:rPr lang="da-DK" dirty="0"/>
              <a:t>Hvordan kan man skabe rammer for en varieret skoledag/skoleuge/skoleår ved eksempelvis at tænke skemalægning, organisering og samarbejde på nye måder?</a:t>
            </a:r>
          </a:p>
          <a:p>
            <a:endParaRPr lang="en-GB" dirty="0"/>
          </a:p>
          <a:p>
            <a:endParaRPr lang="en-GB" dirty="0"/>
          </a:p>
        </p:txBody>
      </p:sp>
      <p:sp>
        <p:nvSpPr>
          <p:cNvPr id="4" name="Pladsholder til slidenummer 3"/>
          <p:cNvSpPr>
            <a:spLocks noGrp="1"/>
          </p:cNvSpPr>
          <p:nvPr>
            <p:ph type="sldNum" sz="quarter" idx="10"/>
          </p:nvPr>
        </p:nvSpPr>
        <p:spPr/>
        <p:txBody>
          <a:bodyPr/>
          <a:lstStyle/>
          <a:p>
            <a:fld id="{5F0E6C79-4D42-B84B-9F46-8C67C5FECDD2}" type="slidenum">
              <a:rPr lang="da-DK" smtClean="0"/>
              <a:t>3</a:t>
            </a:fld>
            <a:endParaRPr lang="da-DK"/>
          </a:p>
        </p:txBody>
      </p:sp>
    </p:spTree>
    <p:extLst>
      <p:ext uri="{BB962C8B-B14F-4D97-AF65-F5344CB8AC3E}">
        <p14:creationId xmlns:p14="http://schemas.microsoft.com/office/powerpoint/2010/main" val="1317175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b="1" kern="1200" dirty="0">
                <a:solidFill>
                  <a:schemeClr val="tx1"/>
                </a:solidFill>
                <a:effectLst/>
                <a:latin typeface="Verdana" pitchFamily="34" charset="0"/>
                <a:ea typeface="Verdana" pitchFamily="34" charset="0"/>
                <a:cs typeface="Verdana" pitchFamily="34" charset="0"/>
              </a:rPr>
              <a:t>Noter til indhold</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sz="1200" kern="1200" dirty="0">
                <a:solidFill>
                  <a:schemeClr val="tx1"/>
                </a:solidFill>
                <a:effectLst/>
                <a:latin typeface="Verdana" pitchFamily="34" charset="0"/>
                <a:ea typeface="Verdana" pitchFamily="34" charset="0"/>
                <a:cs typeface="Verdana" pitchFamily="34" charset="0"/>
              </a:rPr>
              <a:t>Eksisterende forskning fremhæver, at variation i undervisningsformer og -indhold er et væsentligt kendetegn ved god undervisning, der kan bidrage til at motivere og skabe øget lyst til læring hos eleverne.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sz="1200" kern="1200" dirty="0">
                <a:solidFill>
                  <a:schemeClr val="tx1"/>
                </a:solidFill>
                <a:effectLst/>
                <a:latin typeface="Verdana" pitchFamily="34" charset="0"/>
                <a:ea typeface="Verdana" pitchFamily="34" charset="0"/>
                <a:cs typeface="Verdana" pitchFamily="34" charset="0"/>
              </a:rPr>
              <a:t>En længere og mere varieret skoledag kan bidrage til at understøtte elevers læring – i særlig grad de elever, der er i risiko for at blive ekskluderet fra skolens fællesskaber – såfremt det øgede antal timer anvendes på pædagogisk-didaktisk relevante måder. </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a-DK" sz="1200" kern="1200" dirty="0">
                <a:solidFill>
                  <a:schemeClr val="tx1"/>
                </a:solidFill>
                <a:effectLst/>
                <a:latin typeface="Verdana" pitchFamily="34" charset="0"/>
                <a:ea typeface="Verdana" pitchFamily="34" charset="0"/>
                <a:cs typeface="Verdana" pitchFamily="34" charset="0"/>
              </a:rPr>
              <a:t>Resultater fra evaluerings- og følgeforskningsprogrammet til den danske folkeskolereform viser desuden, at elevernes holdning til skoledagens længde er påvirket af, hvorvidt skoledagen indeholder aktiviteter uden for klasserummet. Jo flere eksterne aktiviteter, dvs. jo mere variation, der er i forhold til undervisningens fysiske rammer, jo mindre er oplevelsen af, at skoledagen er for lang.</a:t>
            </a:r>
          </a:p>
          <a:p>
            <a:pPr marL="0" indent="0">
              <a:buFont typeface="Arial" panose="020B0604020202020204" pitchFamily="34" charset="0"/>
              <a:buNone/>
            </a:pPr>
            <a:endParaRPr lang="da-DK" sz="1200" b="1" kern="1200" dirty="0">
              <a:solidFill>
                <a:schemeClr val="tx1"/>
              </a:solidFill>
              <a:effectLst/>
              <a:latin typeface="Verdana" pitchFamily="34" charset="0"/>
              <a:ea typeface="Verdana" pitchFamily="34" charset="0"/>
              <a:cs typeface="Verdana" pitchFamily="34" charset="0"/>
            </a:endParaRPr>
          </a:p>
          <a:p>
            <a:pPr marL="0" indent="0">
              <a:buFont typeface="Arial" panose="020B0604020202020204" pitchFamily="34" charset="0"/>
              <a:buNone/>
            </a:pPr>
            <a:r>
              <a:rPr lang="da-DK" sz="1200" b="1" kern="1200" dirty="0">
                <a:solidFill>
                  <a:schemeClr val="tx1"/>
                </a:solidFill>
                <a:effectLst/>
                <a:latin typeface="Verdana" pitchFamily="34" charset="0"/>
                <a:ea typeface="Verdana" pitchFamily="34" charset="0"/>
                <a:cs typeface="Verdana" pitchFamily="34" charset="0"/>
              </a:rPr>
              <a:t>Hvordan og hvorfor virker en mere varieret skoledag?</a:t>
            </a:r>
          </a:p>
          <a:p>
            <a:pPr marL="171450" marR="0" lvl="0" indent="-171450" algn="l" defTabSz="457189"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err="1"/>
              <a:t>Når</a:t>
            </a:r>
            <a:r>
              <a:rPr lang="en-GB" dirty="0"/>
              <a:t> man </a:t>
            </a:r>
            <a:r>
              <a:rPr lang="en-GB" dirty="0" err="1"/>
              <a:t>arbejder</a:t>
            </a:r>
            <a:r>
              <a:rPr lang="en-GB" dirty="0"/>
              <a:t> med variation </a:t>
            </a:r>
            <a:r>
              <a:rPr lang="en-GB" dirty="0" err="1"/>
              <a:t>i</a:t>
            </a:r>
            <a:r>
              <a:rPr lang="en-GB" dirty="0"/>
              <a:t> </a:t>
            </a:r>
            <a:r>
              <a:rPr lang="en-GB" dirty="0" err="1"/>
              <a:t>undervisningen</a:t>
            </a:r>
            <a:r>
              <a:rPr lang="en-GB" dirty="0"/>
              <a:t>, </a:t>
            </a:r>
            <a:r>
              <a:rPr lang="en-GB" dirty="0" err="1"/>
              <a:t>skabes</a:t>
            </a:r>
            <a:r>
              <a:rPr lang="en-GB" dirty="0"/>
              <a:t> der </a:t>
            </a:r>
            <a:r>
              <a:rPr lang="en-GB" dirty="0" err="1"/>
              <a:t>differentierede</a:t>
            </a:r>
            <a:r>
              <a:rPr lang="en-GB" dirty="0"/>
              <a:t> </a:t>
            </a:r>
            <a:r>
              <a:rPr lang="en-GB" dirty="0" err="1"/>
              <a:t>muligheder</a:t>
            </a:r>
            <a:r>
              <a:rPr lang="en-GB" dirty="0"/>
              <a:t> for at </a:t>
            </a:r>
            <a:r>
              <a:rPr lang="en-GB" dirty="0" err="1"/>
              <a:t>lære</a:t>
            </a:r>
            <a:r>
              <a:rPr lang="en-GB" dirty="0"/>
              <a:t> </a:t>
            </a:r>
            <a:r>
              <a:rPr lang="en-GB" dirty="0" err="1"/>
              <a:t>og</a:t>
            </a:r>
            <a:r>
              <a:rPr lang="en-GB" dirty="0"/>
              <a:t> </a:t>
            </a:r>
            <a:r>
              <a:rPr lang="en-GB" dirty="0" err="1"/>
              <a:t>deltage</a:t>
            </a:r>
            <a:r>
              <a:rPr lang="en-GB" dirty="0"/>
              <a:t> </a:t>
            </a:r>
            <a:r>
              <a:rPr lang="en-GB" dirty="0" err="1"/>
              <a:t>på</a:t>
            </a:r>
            <a:r>
              <a:rPr lang="en-GB" dirty="0"/>
              <a:t> for </a:t>
            </a:r>
            <a:r>
              <a:rPr lang="en-GB" dirty="0" err="1"/>
              <a:t>eleverne</a:t>
            </a:r>
            <a:r>
              <a:rPr lang="en-GB" dirty="0"/>
              <a:t>. </a:t>
            </a:r>
            <a:r>
              <a:rPr lang="en-GB" dirty="0" err="1"/>
              <a:t>En</a:t>
            </a:r>
            <a:r>
              <a:rPr lang="en-GB" dirty="0"/>
              <a:t> </a:t>
            </a:r>
            <a:r>
              <a:rPr lang="en-GB" dirty="0" err="1"/>
              <a:t>varieret</a:t>
            </a:r>
            <a:r>
              <a:rPr lang="en-GB" dirty="0"/>
              <a:t> </a:t>
            </a:r>
            <a:r>
              <a:rPr lang="en-GB" dirty="0" err="1"/>
              <a:t>undervisning</a:t>
            </a:r>
            <a:r>
              <a:rPr lang="en-GB" dirty="0"/>
              <a:t>, </a:t>
            </a:r>
            <a:r>
              <a:rPr lang="en-GB" dirty="0" err="1"/>
              <a:t>skoleuge</a:t>
            </a:r>
            <a:r>
              <a:rPr lang="en-GB" dirty="0"/>
              <a:t> </a:t>
            </a:r>
            <a:r>
              <a:rPr lang="en-GB" dirty="0" err="1"/>
              <a:t>eller</a:t>
            </a:r>
            <a:r>
              <a:rPr lang="en-GB" dirty="0"/>
              <a:t> </a:t>
            </a:r>
            <a:r>
              <a:rPr lang="en-GB" dirty="0" err="1"/>
              <a:t>skoleår</a:t>
            </a:r>
            <a:r>
              <a:rPr lang="en-GB" dirty="0"/>
              <a:t> </a:t>
            </a:r>
            <a:r>
              <a:rPr lang="en-GB" dirty="0" err="1"/>
              <a:t>kan</a:t>
            </a:r>
            <a:r>
              <a:rPr lang="en-GB" dirty="0"/>
              <a:t> </a:t>
            </a:r>
            <a:r>
              <a:rPr lang="en-GB" dirty="0" err="1"/>
              <a:t>bidrage</a:t>
            </a:r>
            <a:r>
              <a:rPr lang="en-GB" dirty="0"/>
              <a:t> </a:t>
            </a:r>
            <a:r>
              <a:rPr lang="en-GB" dirty="0" err="1"/>
              <a:t>til</a:t>
            </a:r>
            <a:r>
              <a:rPr lang="en-GB" dirty="0"/>
              <a:t> at </a:t>
            </a:r>
            <a:r>
              <a:rPr lang="en-GB" dirty="0" err="1"/>
              <a:t>skabe</a:t>
            </a:r>
            <a:r>
              <a:rPr lang="en-GB" dirty="0"/>
              <a:t> </a:t>
            </a:r>
            <a:r>
              <a:rPr lang="en-GB" dirty="0" err="1"/>
              <a:t>øget</a:t>
            </a:r>
            <a:r>
              <a:rPr lang="en-GB" dirty="0"/>
              <a:t> </a:t>
            </a:r>
            <a:r>
              <a:rPr lang="en-GB" dirty="0" err="1"/>
              <a:t>lyst</a:t>
            </a:r>
            <a:r>
              <a:rPr lang="en-GB" dirty="0"/>
              <a:t> </a:t>
            </a:r>
            <a:r>
              <a:rPr lang="en-GB" dirty="0" err="1"/>
              <a:t>til</a:t>
            </a:r>
            <a:r>
              <a:rPr lang="en-GB" dirty="0"/>
              <a:t> </a:t>
            </a:r>
            <a:r>
              <a:rPr lang="en-GB" dirty="0" err="1"/>
              <a:t>læring</a:t>
            </a:r>
            <a:r>
              <a:rPr lang="en-GB" dirty="0"/>
              <a:t> </a:t>
            </a:r>
            <a:r>
              <a:rPr lang="en-GB" dirty="0" err="1"/>
              <a:t>hos</a:t>
            </a:r>
            <a:r>
              <a:rPr lang="en-GB" dirty="0"/>
              <a:t> </a:t>
            </a:r>
            <a:r>
              <a:rPr lang="en-GB" dirty="0" err="1"/>
              <a:t>eleverne</a:t>
            </a:r>
            <a:r>
              <a:rPr lang="en-GB" dirty="0"/>
              <a:t>, </a:t>
            </a:r>
            <a:r>
              <a:rPr lang="en-GB" dirty="0" err="1"/>
              <a:t>og</a:t>
            </a:r>
            <a:r>
              <a:rPr lang="en-GB" dirty="0"/>
              <a:t> </a:t>
            </a:r>
            <a:r>
              <a:rPr lang="en-GB" dirty="0" err="1"/>
              <a:t>når</a:t>
            </a:r>
            <a:r>
              <a:rPr lang="en-GB" dirty="0"/>
              <a:t> der </a:t>
            </a:r>
            <a:r>
              <a:rPr lang="en-GB" dirty="0" err="1"/>
              <a:t>findes</a:t>
            </a:r>
            <a:r>
              <a:rPr lang="en-GB" dirty="0"/>
              <a:t> </a:t>
            </a:r>
            <a:r>
              <a:rPr lang="en-GB" dirty="0" err="1"/>
              <a:t>forskellige</a:t>
            </a:r>
            <a:r>
              <a:rPr lang="en-GB" dirty="0"/>
              <a:t> </a:t>
            </a:r>
            <a:r>
              <a:rPr lang="en-GB" dirty="0" err="1"/>
              <a:t>muligheder</a:t>
            </a:r>
            <a:r>
              <a:rPr lang="en-GB" dirty="0"/>
              <a:t> at </a:t>
            </a:r>
            <a:r>
              <a:rPr lang="en-GB" dirty="0" err="1"/>
              <a:t>deltage</a:t>
            </a:r>
            <a:r>
              <a:rPr lang="en-GB" dirty="0"/>
              <a:t> </a:t>
            </a:r>
            <a:r>
              <a:rPr lang="en-GB" dirty="0" err="1"/>
              <a:t>på</a:t>
            </a:r>
            <a:r>
              <a:rPr lang="en-GB" dirty="0"/>
              <a:t> </a:t>
            </a:r>
            <a:r>
              <a:rPr lang="en-GB" dirty="0" err="1"/>
              <a:t>i</a:t>
            </a:r>
            <a:r>
              <a:rPr lang="en-GB" dirty="0"/>
              <a:t> </a:t>
            </a:r>
            <a:r>
              <a:rPr lang="en-GB" dirty="0" err="1"/>
              <a:t>undervisningen</a:t>
            </a:r>
            <a:r>
              <a:rPr lang="en-GB" dirty="0"/>
              <a:t>, giver </a:t>
            </a:r>
            <a:r>
              <a:rPr lang="en-GB" dirty="0" err="1"/>
              <a:t>dette</a:t>
            </a:r>
            <a:r>
              <a:rPr lang="en-GB" dirty="0"/>
              <a:t> </a:t>
            </a:r>
            <a:r>
              <a:rPr lang="en-GB" dirty="0" err="1"/>
              <a:t>eleverne</a:t>
            </a:r>
            <a:r>
              <a:rPr lang="en-GB" dirty="0"/>
              <a:t> </a:t>
            </a:r>
            <a:r>
              <a:rPr lang="en-GB" dirty="0" err="1"/>
              <a:t>mulighed</a:t>
            </a:r>
            <a:r>
              <a:rPr lang="en-GB" dirty="0"/>
              <a:t> for </a:t>
            </a:r>
            <a:r>
              <a:rPr lang="en-GB" dirty="0" err="1"/>
              <a:t>i</a:t>
            </a:r>
            <a:r>
              <a:rPr lang="en-GB" dirty="0"/>
              <a:t> </a:t>
            </a:r>
            <a:r>
              <a:rPr lang="en-GB" dirty="0" err="1"/>
              <a:t>højere</a:t>
            </a:r>
            <a:r>
              <a:rPr lang="en-GB" dirty="0"/>
              <a:t> grad at </a:t>
            </a:r>
            <a:r>
              <a:rPr lang="en-GB" dirty="0" err="1"/>
              <a:t>finde</a:t>
            </a:r>
            <a:r>
              <a:rPr lang="en-GB" dirty="0"/>
              <a:t> sig </a:t>
            </a:r>
            <a:r>
              <a:rPr lang="en-GB" dirty="0" err="1"/>
              <a:t>til</a:t>
            </a:r>
            <a:r>
              <a:rPr lang="en-GB" dirty="0"/>
              <a:t> </a:t>
            </a:r>
            <a:r>
              <a:rPr lang="en-GB" dirty="0" err="1"/>
              <a:t>rette</a:t>
            </a:r>
            <a:r>
              <a:rPr lang="en-GB" dirty="0"/>
              <a:t> </a:t>
            </a:r>
            <a:r>
              <a:rPr lang="en-GB" dirty="0" err="1"/>
              <a:t>i</a:t>
            </a:r>
            <a:r>
              <a:rPr lang="en-GB" dirty="0"/>
              <a:t> </a:t>
            </a:r>
            <a:r>
              <a:rPr lang="en-GB" dirty="0" err="1"/>
              <a:t>og</a:t>
            </a:r>
            <a:r>
              <a:rPr lang="en-GB" dirty="0"/>
              <a:t> </a:t>
            </a:r>
            <a:r>
              <a:rPr lang="en-GB" dirty="0" err="1"/>
              <a:t>være</a:t>
            </a:r>
            <a:r>
              <a:rPr lang="en-GB" dirty="0"/>
              <a:t> del </a:t>
            </a:r>
            <a:r>
              <a:rPr lang="en-GB" dirty="0" err="1"/>
              <a:t>af</a:t>
            </a:r>
            <a:r>
              <a:rPr lang="en-GB" dirty="0"/>
              <a:t> </a:t>
            </a:r>
            <a:r>
              <a:rPr lang="en-GB" dirty="0" err="1"/>
              <a:t>skolens</a:t>
            </a:r>
            <a:r>
              <a:rPr lang="en-GB" dirty="0"/>
              <a:t> </a:t>
            </a:r>
            <a:r>
              <a:rPr lang="en-GB" dirty="0" err="1"/>
              <a:t>forskellige</a:t>
            </a:r>
            <a:r>
              <a:rPr lang="en-GB" dirty="0"/>
              <a:t> </a:t>
            </a:r>
            <a:r>
              <a:rPr lang="en-GB" dirty="0" err="1"/>
              <a:t>fællesskaber</a:t>
            </a:r>
            <a:r>
              <a:rPr lang="en-GB" dirty="0"/>
              <a:t>. </a:t>
            </a:r>
            <a:r>
              <a:rPr lang="en-GB" dirty="0" err="1"/>
              <a:t>Lysten</a:t>
            </a:r>
            <a:r>
              <a:rPr lang="en-GB" dirty="0"/>
              <a:t> </a:t>
            </a:r>
            <a:r>
              <a:rPr lang="en-GB" dirty="0" err="1"/>
              <a:t>til</a:t>
            </a:r>
            <a:r>
              <a:rPr lang="en-GB" dirty="0"/>
              <a:t> at </a:t>
            </a:r>
            <a:r>
              <a:rPr lang="en-GB" dirty="0" err="1"/>
              <a:t>lære</a:t>
            </a:r>
            <a:r>
              <a:rPr lang="en-GB" dirty="0"/>
              <a:t>, </a:t>
            </a:r>
            <a:r>
              <a:rPr lang="en-GB" dirty="0" err="1"/>
              <a:t>muligheden</a:t>
            </a:r>
            <a:r>
              <a:rPr lang="en-GB" dirty="0"/>
              <a:t> for at </a:t>
            </a:r>
            <a:r>
              <a:rPr lang="en-GB" dirty="0" err="1"/>
              <a:t>deltage</a:t>
            </a:r>
            <a:r>
              <a:rPr lang="en-GB" dirty="0"/>
              <a:t> </a:t>
            </a:r>
            <a:r>
              <a:rPr lang="en-GB" dirty="0" err="1"/>
              <a:t>på</a:t>
            </a:r>
            <a:r>
              <a:rPr lang="en-GB" dirty="0"/>
              <a:t> </a:t>
            </a:r>
            <a:r>
              <a:rPr lang="en-GB" dirty="0" err="1"/>
              <a:t>forskellige</a:t>
            </a:r>
            <a:r>
              <a:rPr lang="en-GB" dirty="0"/>
              <a:t> </a:t>
            </a:r>
            <a:r>
              <a:rPr lang="en-GB" dirty="0" err="1"/>
              <a:t>måder</a:t>
            </a:r>
            <a:r>
              <a:rPr lang="en-GB" dirty="0"/>
              <a:t> </a:t>
            </a:r>
            <a:r>
              <a:rPr lang="en-GB" dirty="0" err="1"/>
              <a:t>og</a:t>
            </a:r>
            <a:r>
              <a:rPr lang="en-GB" dirty="0"/>
              <a:t> </a:t>
            </a:r>
            <a:r>
              <a:rPr lang="en-GB" dirty="0" err="1"/>
              <a:t>oplevelsen</a:t>
            </a:r>
            <a:r>
              <a:rPr lang="en-GB" dirty="0"/>
              <a:t> </a:t>
            </a:r>
            <a:r>
              <a:rPr lang="en-GB" dirty="0" err="1"/>
              <a:t>af</a:t>
            </a:r>
            <a:r>
              <a:rPr lang="en-GB" dirty="0"/>
              <a:t> at </a:t>
            </a:r>
            <a:r>
              <a:rPr lang="en-GB" dirty="0" err="1"/>
              <a:t>høre</a:t>
            </a:r>
            <a:r>
              <a:rPr lang="en-GB" dirty="0"/>
              <a:t> </a:t>
            </a:r>
            <a:r>
              <a:rPr lang="en-GB" dirty="0" err="1"/>
              <a:t>til</a:t>
            </a:r>
            <a:r>
              <a:rPr lang="en-GB" dirty="0"/>
              <a:t>, </a:t>
            </a:r>
            <a:r>
              <a:rPr lang="en-GB" dirty="0" err="1"/>
              <a:t>er</a:t>
            </a:r>
            <a:r>
              <a:rPr lang="en-GB" dirty="0"/>
              <a:t> </a:t>
            </a:r>
            <a:r>
              <a:rPr lang="en-GB" dirty="0" err="1"/>
              <a:t>alle</a:t>
            </a:r>
            <a:r>
              <a:rPr lang="en-GB" dirty="0"/>
              <a:t> </a:t>
            </a:r>
            <a:r>
              <a:rPr lang="en-GB" dirty="0" err="1"/>
              <a:t>centrale</a:t>
            </a:r>
            <a:r>
              <a:rPr lang="en-GB" dirty="0"/>
              <a:t> </a:t>
            </a:r>
            <a:r>
              <a:rPr lang="en-GB" dirty="0" err="1"/>
              <a:t>elementer</a:t>
            </a:r>
            <a:r>
              <a:rPr lang="en-GB" dirty="0"/>
              <a:t> </a:t>
            </a:r>
            <a:r>
              <a:rPr lang="en-GB" dirty="0" err="1"/>
              <a:t>i</a:t>
            </a:r>
            <a:r>
              <a:rPr lang="en-GB" dirty="0"/>
              <a:t> </a:t>
            </a:r>
            <a:r>
              <a:rPr lang="en-GB" dirty="0" err="1"/>
              <a:t>inkluderende</a:t>
            </a:r>
            <a:r>
              <a:rPr lang="en-GB" dirty="0"/>
              <a:t> </a:t>
            </a:r>
            <a:r>
              <a:rPr lang="en-GB" dirty="0" err="1"/>
              <a:t>læringsmiljøer</a:t>
            </a:r>
            <a:r>
              <a:rPr lang="da-DK" sz="1200" kern="1200" dirty="0">
                <a:solidFill>
                  <a:schemeClr val="tx1"/>
                </a:solidFill>
                <a:effectLst/>
                <a:latin typeface="Verdana" pitchFamily="34" charset="0"/>
                <a:ea typeface="Verdana" pitchFamily="34" charset="0"/>
                <a:cs typeface="Verdana" pitchFamily="34" charset="0"/>
              </a:rPr>
              <a:t>. Når man skal arbejde med at styrke inkluderende læringsmiljøer, er det derfor centralt at have fokus på, hvordan man kan skabe rammer og organiseringsformer, der gør det muligt at arbejde med variation og dermed fremme elevernes deltagelsesmuligheder.</a:t>
            </a:r>
          </a:p>
        </p:txBody>
      </p:sp>
      <p:sp>
        <p:nvSpPr>
          <p:cNvPr id="4" name="Pladsholder til slidenummer 3"/>
          <p:cNvSpPr>
            <a:spLocks noGrp="1"/>
          </p:cNvSpPr>
          <p:nvPr>
            <p:ph type="sldNum" sz="quarter" idx="10"/>
          </p:nvPr>
        </p:nvSpPr>
        <p:spPr/>
        <p:txBody>
          <a:bodyPr/>
          <a:lstStyle/>
          <a:p>
            <a:fld id="{5F0E6C79-4D42-B84B-9F46-8C67C5FECDD2}" type="slidenum">
              <a:rPr lang="da-DK" smtClean="0"/>
              <a:t>5</a:t>
            </a:fld>
            <a:endParaRPr lang="da-DK"/>
          </a:p>
        </p:txBody>
      </p:sp>
    </p:spTree>
    <p:extLst>
      <p:ext uri="{BB962C8B-B14F-4D97-AF65-F5344CB8AC3E}">
        <p14:creationId xmlns:p14="http://schemas.microsoft.com/office/powerpoint/2010/main" val="1505901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b="1" kern="1200" dirty="0">
                <a:solidFill>
                  <a:schemeClr val="tx1"/>
                </a:solidFill>
                <a:effectLst/>
                <a:latin typeface="Verdana" pitchFamily="34" charset="0"/>
                <a:ea typeface="Verdana" pitchFamily="34" charset="0"/>
                <a:cs typeface="Verdana" pitchFamily="34" charset="0"/>
              </a:rPr>
              <a:t>Noter til </a:t>
            </a:r>
            <a:r>
              <a:rPr lang="da-DK" sz="1200" b="1" kern="1200" dirty="0" err="1">
                <a:solidFill>
                  <a:schemeClr val="tx1"/>
                </a:solidFill>
                <a:effectLst/>
                <a:latin typeface="Verdana" pitchFamily="34" charset="0"/>
                <a:ea typeface="Verdana" pitchFamily="34" charset="0"/>
                <a:cs typeface="Verdana" pitchFamily="34" charset="0"/>
              </a:rPr>
              <a:t>facilitator</a:t>
            </a:r>
            <a:endParaRPr lang="da-DK" sz="1200" b="1" kern="1200" dirty="0">
              <a:solidFill>
                <a:schemeClr val="tx1"/>
              </a:solidFill>
              <a:effectLst/>
              <a:latin typeface="Verdana" pitchFamily="34" charset="0"/>
              <a:ea typeface="Verdana" pitchFamily="34" charset="0"/>
              <a:cs typeface="Verdana" pitchFamily="34" charset="0"/>
            </a:endParaRP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kern="1200" dirty="0">
                <a:solidFill>
                  <a:schemeClr val="tx1"/>
                </a:solidFill>
                <a:effectLst/>
                <a:latin typeface="Verdana" pitchFamily="34" charset="0"/>
                <a:ea typeface="Verdana" pitchFamily="34" charset="0"/>
                <a:cs typeface="Verdana" pitchFamily="34" charset="0"/>
              </a:rPr>
              <a:t>Forskning viser, at tre konkrete typer variation har positiv effekt på elevernes udbytte af undervisningen. De tre typer af variation uddybes på de følgende slides.</a:t>
            </a:r>
          </a:p>
          <a:p>
            <a:endParaRPr lang="da-DK" b="0" baseline="0" dirty="0"/>
          </a:p>
        </p:txBody>
      </p:sp>
      <p:sp>
        <p:nvSpPr>
          <p:cNvPr id="4" name="Pladsholder til slidenummer 3"/>
          <p:cNvSpPr>
            <a:spLocks noGrp="1"/>
          </p:cNvSpPr>
          <p:nvPr>
            <p:ph type="sldNum" sz="quarter" idx="10"/>
          </p:nvPr>
        </p:nvSpPr>
        <p:spPr/>
        <p:txBody>
          <a:bodyPr/>
          <a:lstStyle/>
          <a:p>
            <a:fld id="{5F0E6C79-4D42-B84B-9F46-8C67C5FECDD2}" type="slidenum">
              <a:rPr lang="da-DK" smtClean="0"/>
              <a:t>6</a:t>
            </a:fld>
            <a:endParaRPr lang="da-DK"/>
          </a:p>
        </p:txBody>
      </p:sp>
    </p:spTree>
    <p:extLst>
      <p:ext uri="{BB962C8B-B14F-4D97-AF65-F5344CB8AC3E}">
        <p14:creationId xmlns:p14="http://schemas.microsoft.com/office/powerpoint/2010/main" val="1584755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baseline="0" dirty="0"/>
              <a:t>Noter til indhold</a:t>
            </a:r>
          </a:p>
          <a:p>
            <a:r>
              <a:rPr lang="da-DK" b="0" baseline="0" dirty="0"/>
              <a:t>Forskning viser, at bevægelse i undervisningen er virkningsfuldt, idet b</a:t>
            </a:r>
            <a:r>
              <a:rPr lang="da-DK" b="0" dirty="0"/>
              <a:t>evægelse i undervisningen skaber øget motivation, trivsel og læring hos eleverne. </a:t>
            </a:r>
          </a:p>
          <a:p>
            <a:pPr marL="342866" indent="-342866">
              <a:spcAft>
                <a:spcPts val="0"/>
              </a:spcAft>
              <a:buFont typeface="+mj-lt"/>
              <a:buAutoNum type="arabicPeriod"/>
            </a:pPr>
            <a:endParaRPr lang="da-DK" b="1" dirty="0"/>
          </a:p>
          <a:p>
            <a:pPr marL="641314" indent="-285750">
              <a:buFont typeface="Arial" panose="020B0604020202020204" pitchFamily="34" charset="0"/>
              <a:buChar char="•"/>
            </a:pPr>
            <a:r>
              <a:rPr lang="da-DK" dirty="0"/>
              <a:t>Fysiske aktiviteter i undervisningen kan skærpe elevernes koncentration og løfte deres faglige resultater, når de arbejder med konkrete opgaver.</a:t>
            </a:r>
          </a:p>
          <a:p>
            <a:pPr marL="641314" indent="-285750">
              <a:buFont typeface="Arial" panose="020B0604020202020204" pitchFamily="34" charset="0"/>
              <a:buChar char="•"/>
            </a:pPr>
            <a:r>
              <a:rPr lang="da-DK" dirty="0"/>
              <a:t>Bevægelse i undervisningen kan mindske uhensigtsmæssig uro i undervisningen, fx ved overgange mellem opgaver.  </a:t>
            </a:r>
          </a:p>
          <a:p>
            <a:pPr marL="641314" indent="-285750">
              <a:buFont typeface="Arial" panose="020B0604020202020204" pitchFamily="34" charset="0"/>
              <a:buChar char="•"/>
            </a:pPr>
            <a:r>
              <a:rPr lang="da-DK" dirty="0"/>
              <a:t>Fysisk aktivitet kan skabe større trivsel og skærpe elevernes motivation for at indgå aktivt i læringsfællesskaber samt understøtte elevernes læring og kognitive udvikling.</a:t>
            </a:r>
          </a:p>
          <a:p>
            <a:endParaRPr lang="da-DK" b="0" baseline="0"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7</a:t>
            </a:fld>
            <a:endParaRPr lang="da-DK"/>
          </a:p>
        </p:txBody>
      </p:sp>
    </p:spTree>
    <p:extLst>
      <p:ext uri="{BB962C8B-B14F-4D97-AF65-F5344CB8AC3E}">
        <p14:creationId xmlns:p14="http://schemas.microsoft.com/office/powerpoint/2010/main" val="1896859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baseline="0" dirty="0"/>
              <a:t>Noter til indhold</a:t>
            </a:r>
          </a:p>
          <a:p>
            <a:r>
              <a:rPr lang="da-DK" b="0" baseline="0" dirty="0"/>
              <a:t>Forskning viser, at udeskole og undervisning i udendørs læringsmiljøer bidrager til øget motivation, engagement og en oplevelse af meningsfuldhed for eleverne. </a:t>
            </a:r>
          </a:p>
          <a:p>
            <a:endParaRPr lang="da-DK" b="0" baseline="0" dirty="0"/>
          </a:p>
          <a:p>
            <a:pPr marL="0" marR="0" lvl="0" indent="0" algn="l" defTabSz="457189" rtl="0" eaLnBrk="0" fontAlgn="base" latinLnBrk="0" hangingPunct="0">
              <a:lnSpc>
                <a:spcPct val="100000"/>
              </a:lnSpc>
              <a:spcBef>
                <a:spcPct val="30000"/>
              </a:spcBef>
              <a:spcAft>
                <a:spcPct val="0"/>
              </a:spcAft>
              <a:buClrTx/>
              <a:buSzTx/>
              <a:buFontTx/>
              <a:buNone/>
              <a:tabLst/>
              <a:defRPr/>
            </a:pPr>
            <a:r>
              <a:rPr lang="da-DK" dirty="0"/>
              <a:t>Det gør en forskel i sig selv, at undervisningen foregår i </a:t>
            </a:r>
            <a:r>
              <a:rPr lang="da-DK" i="1" dirty="0"/>
              <a:t>andre rammer </a:t>
            </a:r>
            <a:r>
              <a:rPr lang="da-DK" dirty="0"/>
              <a:t>end normalt. Elever oplever den variation som motiverende, fordi det skaber et nyt perspektiv, hvor fagligt indhold fremstår spændende, og der er mulighed for at møde andre undervisere, som besidder andre erfaringer og kompetencer end deres vanlige undervisere. Udeskole giver ligeledes anledning til, at eleverne kan indgå i lokale samarbejder og arbejde med virkelighedsnære problemstillinger.</a:t>
            </a:r>
          </a:p>
          <a:p>
            <a:endParaRPr lang="da-DK" b="0" baseline="0"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8</a:t>
            </a:fld>
            <a:endParaRPr lang="da-DK"/>
          </a:p>
        </p:txBody>
      </p:sp>
    </p:spTree>
    <p:extLst>
      <p:ext uri="{BB962C8B-B14F-4D97-AF65-F5344CB8AC3E}">
        <p14:creationId xmlns:p14="http://schemas.microsoft.com/office/powerpoint/2010/main" val="1128019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baseline="0" dirty="0"/>
              <a:t>Noter til indhold</a:t>
            </a:r>
          </a:p>
          <a:p>
            <a:pPr marL="0" marR="0" lvl="0" indent="0" algn="l" defTabSz="457189" rtl="0" eaLnBrk="0" fontAlgn="base" latinLnBrk="0" hangingPunct="0">
              <a:lnSpc>
                <a:spcPct val="100000"/>
              </a:lnSpc>
              <a:spcBef>
                <a:spcPct val="30000"/>
              </a:spcBef>
              <a:spcAft>
                <a:spcPct val="0"/>
              </a:spcAft>
              <a:buClrTx/>
              <a:buSzTx/>
              <a:buFontTx/>
              <a:buNone/>
              <a:tabLst/>
              <a:defRPr/>
            </a:pPr>
            <a:r>
              <a:rPr lang="da-DK" b="0" baseline="0" dirty="0"/>
              <a:t>Forskning viser at, at a</a:t>
            </a:r>
            <a:r>
              <a:rPr lang="da-DK" b="0" dirty="0"/>
              <a:t>nvendelsesorienterede, autentiske og kreative læringsmiljøer understøtter elevernes nysgerrighed og giver mulighed for udvikling af forskellige fagligheder blandt eleverne. Dette appellerer til nye og andre deltagelses- og læringsmuligheder for eleverne end den traditionelle undervisning. </a:t>
            </a:r>
          </a:p>
          <a:p>
            <a:endParaRPr lang="da-DK" b="0" baseline="0" dirty="0"/>
          </a:p>
          <a:p>
            <a:pPr marL="0" marR="0" lvl="0" indent="0" algn="l" defTabSz="457189" rtl="0" eaLnBrk="0" fontAlgn="base" latinLnBrk="0" hangingPunct="0">
              <a:lnSpc>
                <a:spcPct val="100000"/>
              </a:lnSpc>
              <a:spcBef>
                <a:spcPct val="30000"/>
              </a:spcBef>
              <a:spcAft>
                <a:spcPct val="0"/>
              </a:spcAft>
              <a:buClrTx/>
              <a:buSzTx/>
              <a:buFontTx/>
              <a:buNone/>
              <a:tabLst/>
              <a:defRPr/>
            </a:pPr>
            <a:r>
              <a:rPr lang="da-DK" dirty="0"/>
              <a:t>I mødet med forskellige fagprofessionelle, disses særlige vidensområder, begreber og forståelser udvikler eleverne et større udsyn og får mulighed for at opdage og forstå et fænomen eller en problemstilling på flere måder. </a:t>
            </a:r>
          </a:p>
          <a:p>
            <a:endParaRPr lang="da-DK" b="0" baseline="0"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9</a:t>
            </a:fld>
            <a:endParaRPr lang="da-DK"/>
          </a:p>
        </p:txBody>
      </p:sp>
    </p:spTree>
    <p:extLst>
      <p:ext uri="{BB962C8B-B14F-4D97-AF65-F5344CB8AC3E}">
        <p14:creationId xmlns:p14="http://schemas.microsoft.com/office/powerpoint/2010/main" val="641915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b="1" kern="1200" dirty="0">
                <a:solidFill>
                  <a:schemeClr val="tx1"/>
                </a:solidFill>
                <a:effectLst/>
                <a:latin typeface="Verdana" pitchFamily="34" charset="0"/>
                <a:ea typeface="Verdana" pitchFamily="34" charset="0"/>
                <a:cs typeface="Verdana" pitchFamily="34" charset="0"/>
              </a:rPr>
              <a:t>Noter til indhold</a:t>
            </a:r>
          </a:p>
          <a:p>
            <a:pPr marL="0" marR="0" lvl="0" indent="0" algn="l" defTabSz="457189" rtl="0" eaLnBrk="0" fontAlgn="base" latinLnBrk="0" hangingPunct="0">
              <a:lnSpc>
                <a:spcPct val="100000"/>
              </a:lnSpc>
              <a:spcBef>
                <a:spcPct val="30000"/>
              </a:spcBef>
              <a:spcAft>
                <a:spcPct val="0"/>
              </a:spcAft>
              <a:buClrTx/>
              <a:buSzTx/>
              <a:buFontTx/>
              <a:buNone/>
              <a:tabLst/>
              <a:defRPr/>
            </a:pPr>
            <a:r>
              <a:rPr lang="da-DK" sz="1200" kern="1200" dirty="0">
                <a:solidFill>
                  <a:schemeClr val="tx1"/>
                </a:solidFill>
                <a:effectLst/>
                <a:latin typeface="Verdana" pitchFamily="34" charset="0"/>
                <a:ea typeface="Verdana" pitchFamily="34" charset="0"/>
                <a:cs typeface="Verdana" pitchFamily="34" charset="0"/>
              </a:rPr>
              <a:t>Der findes ikke forskning om, hvordan man som kommune/skole konkret kan skabe rammer og organiseringsformer, der understøtter, at variation systematisk anvendes som del af den pædagogiske praksis. De følgende slides baserer sig på konkrete erfaringsopsamlinger fra forskellige skoler i en dansk kontekst og har således karakter af eksempler på erfaringer fra praksis.</a:t>
            </a:r>
          </a:p>
          <a:p>
            <a:endParaRPr lang="en-GB" dirty="0"/>
          </a:p>
          <a:p>
            <a:endParaRPr lang="da-DK" dirty="0"/>
          </a:p>
        </p:txBody>
      </p:sp>
      <p:sp>
        <p:nvSpPr>
          <p:cNvPr id="4" name="Pladsholder til slidenummer 3"/>
          <p:cNvSpPr>
            <a:spLocks noGrp="1"/>
          </p:cNvSpPr>
          <p:nvPr>
            <p:ph type="sldNum" sz="quarter" idx="10"/>
          </p:nvPr>
        </p:nvSpPr>
        <p:spPr/>
        <p:txBody>
          <a:bodyPr/>
          <a:lstStyle/>
          <a:p>
            <a:fld id="{5F0E6C79-4D42-B84B-9F46-8C67C5FECDD2}" type="slidenum">
              <a:rPr lang="da-DK" smtClean="0"/>
              <a:t>10</a:t>
            </a:fld>
            <a:endParaRPr lang="da-DK"/>
          </a:p>
        </p:txBody>
      </p:sp>
    </p:spTree>
    <p:extLst>
      <p:ext uri="{BB962C8B-B14F-4D97-AF65-F5344CB8AC3E}">
        <p14:creationId xmlns:p14="http://schemas.microsoft.com/office/powerpoint/2010/main" val="18713993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2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www.eva.dk/" TargetMode="External"/><Relationship Id="rId7" Type="http://schemas.openxmlformats.org/officeDocument/2006/relationships/hyperlink" Target="http://www.skolelederforeningen.org/" TargetMode="External"/><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hyperlink" Target="http://www.docendo.dk/" TargetMode="External"/><Relationship Id="rId5" Type="http://schemas.openxmlformats.org/officeDocument/2006/relationships/hyperlink" Target="http://www.emu.dk/" TargetMode="External"/><Relationship Id="rId4" Type="http://schemas.openxmlformats.org/officeDocument/2006/relationships/hyperlink" Target="http://www.skolerne-i-snekkersten.dk/"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www.emu.dk/" TargetMode="External"/><Relationship Id="rId2" Type="http://schemas.openxmlformats.org/officeDocument/2006/relationships/hyperlink" Target="http://www.kl.dk/" TargetMode="Externa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www.eva.dk/" TargetMode="External"/><Relationship Id="rId2" Type="http://schemas.openxmlformats.org/officeDocument/2006/relationships/hyperlink" Target="http://www.emu.dk/" TargetMode="Externa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www.skolespring.dk/" TargetMode="External"/><Relationship Id="rId2" Type="http://schemas.openxmlformats.org/officeDocument/2006/relationships/hyperlink" Target="http://www.uvm.dk/" TargetMode="External"/><Relationship Id="rId1" Type="http://schemas.openxmlformats.org/officeDocument/2006/relationships/slideMaster" Target="../slideMasters/slideMaster1.xml"/><Relationship Id="rId5" Type="http://schemas.openxmlformats.org/officeDocument/2006/relationships/hyperlink" Target="http://www.emu.dk/" TargetMode="External"/><Relationship Id="rId4" Type="http://schemas.openxmlformats.org/officeDocument/2006/relationships/hyperlink" Target="http://www.eva.dk/"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pic>
        <p:nvPicPr>
          <p:cNvPr id="8" name="Billede 7"/>
          <p:cNvPicPr>
            <a:picLocks noChangeAspect="1"/>
          </p:cNvPicPr>
          <p:nvPr userDrawn="1"/>
        </p:nvPicPr>
        <p:blipFill rotWithShape="1">
          <a:blip r:embed="rId2">
            <a:extLst>
              <a:ext uri="{28A0092B-C50C-407E-A947-70E740481C1C}">
                <a14:useLocalDpi xmlns:a14="http://schemas.microsoft.com/office/drawing/2010/main" val="0"/>
              </a:ext>
            </a:extLst>
          </a:blip>
          <a:srcRect b="2085"/>
          <a:stretch/>
        </p:blipFill>
        <p:spPr>
          <a:xfrm>
            <a:off x="0" y="-1"/>
            <a:ext cx="12192000" cy="6858001"/>
          </a:xfrm>
          <a:prstGeom prst="rect">
            <a:avLst/>
          </a:prstGeom>
        </p:spPr>
      </p:pic>
      <p:pic>
        <p:nvPicPr>
          <p:cNvPr id="10" name="Billed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7513" y="6342099"/>
            <a:ext cx="1177988" cy="244433"/>
          </a:xfrm>
          <a:prstGeom prst="rect">
            <a:avLst/>
          </a:prstGeom>
          <a:noFill/>
          <a:ln>
            <a:noFill/>
          </a:ln>
        </p:spPr>
      </p:pic>
      <p:pic>
        <p:nvPicPr>
          <p:cNvPr id="11" name="Billed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1491" y="178059"/>
            <a:ext cx="1605209" cy="726736"/>
          </a:xfrm>
          <a:prstGeom prst="rect">
            <a:avLst/>
          </a:prstGeom>
        </p:spPr>
      </p:pic>
      <p:sp>
        <p:nvSpPr>
          <p:cNvPr id="15" name="Rektangel 14"/>
          <p:cNvSpPr/>
          <p:nvPr userDrawn="1"/>
        </p:nvSpPr>
        <p:spPr>
          <a:xfrm>
            <a:off x="0" y="3514292"/>
            <a:ext cx="12192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p:cNvSpPr/>
          <p:nvPr userDrawn="1"/>
        </p:nvSpPr>
        <p:spPr>
          <a:xfrm>
            <a:off x="0" y="3514292"/>
            <a:ext cx="12192000" cy="2520000"/>
          </a:xfrm>
          <a:prstGeom prst="rect">
            <a:avLst/>
          </a:pr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p:cNvSpPr txBox="1"/>
          <p:nvPr userDrawn="1"/>
        </p:nvSpPr>
        <p:spPr>
          <a:xfrm>
            <a:off x="407988" y="4138308"/>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dirty="0" err="1">
                <a:solidFill>
                  <a:schemeClr val="bg1"/>
                </a:solidFill>
                <a:latin typeface="+mj-lt"/>
              </a:rPr>
              <a:t>Organisering</a:t>
            </a:r>
            <a:r>
              <a:rPr lang="en-GB" sz="3200" dirty="0">
                <a:solidFill>
                  <a:schemeClr val="bg1"/>
                </a:solidFill>
                <a:latin typeface="+mj-lt"/>
              </a:rPr>
              <a:t> </a:t>
            </a:r>
            <a:r>
              <a:rPr lang="en-GB" sz="3200" dirty="0" err="1">
                <a:solidFill>
                  <a:schemeClr val="bg1"/>
                </a:solidFill>
                <a:latin typeface="+mj-lt"/>
              </a:rPr>
              <a:t>af</a:t>
            </a:r>
            <a:r>
              <a:rPr lang="en-GB" sz="3200" dirty="0">
                <a:solidFill>
                  <a:schemeClr val="bg1"/>
                </a:solidFill>
                <a:latin typeface="+mj-lt"/>
              </a:rPr>
              <a:t> </a:t>
            </a:r>
            <a:r>
              <a:rPr lang="en-GB" sz="3200" dirty="0" err="1">
                <a:solidFill>
                  <a:schemeClr val="bg1"/>
                </a:solidFill>
                <a:latin typeface="+mj-lt"/>
              </a:rPr>
              <a:t>en</a:t>
            </a:r>
            <a:r>
              <a:rPr lang="en-GB" sz="3200" dirty="0">
                <a:solidFill>
                  <a:schemeClr val="bg1"/>
                </a:solidFill>
                <a:latin typeface="+mj-lt"/>
              </a:rPr>
              <a:t> mere </a:t>
            </a:r>
            <a:r>
              <a:rPr lang="en-GB" sz="3200" dirty="0" err="1">
                <a:solidFill>
                  <a:schemeClr val="bg1"/>
                </a:solidFill>
                <a:latin typeface="+mj-lt"/>
              </a:rPr>
              <a:t>varieret</a:t>
            </a:r>
            <a:r>
              <a:rPr lang="en-GB" sz="3200" dirty="0">
                <a:solidFill>
                  <a:schemeClr val="bg1"/>
                </a:solidFill>
                <a:latin typeface="+mj-lt"/>
              </a:rPr>
              <a:t> </a:t>
            </a:r>
            <a:r>
              <a:rPr lang="en-GB" sz="3200" dirty="0" err="1">
                <a:solidFill>
                  <a:schemeClr val="bg1"/>
                </a:solidFill>
                <a:latin typeface="+mj-lt"/>
              </a:rPr>
              <a:t>skoledag</a:t>
            </a:r>
            <a:r>
              <a:rPr lang="en-GB" sz="3200" dirty="0">
                <a:solidFill>
                  <a:schemeClr val="bg1"/>
                </a:solidFill>
                <a:latin typeface="+mj-lt"/>
              </a:rPr>
              <a:t>, </a:t>
            </a:r>
            <a:br>
              <a:rPr lang="en-GB" sz="3200" dirty="0">
                <a:solidFill>
                  <a:schemeClr val="bg1"/>
                </a:solidFill>
                <a:latin typeface="+mj-lt"/>
              </a:rPr>
            </a:br>
            <a:r>
              <a:rPr lang="en-GB" sz="3200" dirty="0">
                <a:solidFill>
                  <a:schemeClr val="bg1"/>
                </a:solidFill>
                <a:latin typeface="+mj-lt"/>
              </a:rPr>
              <a:t>der </a:t>
            </a:r>
            <a:r>
              <a:rPr lang="en-GB" sz="3200" dirty="0" err="1">
                <a:solidFill>
                  <a:schemeClr val="bg1"/>
                </a:solidFill>
                <a:latin typeface="+mj-lt"/>
              </a:rPr>
              <a:t>understøtter</a:t>
            </a:r>
            <a:r>
              <a:rPr lang="en-GB" sz="3200" dirty="0">
                <a:solidFill>
                  <a:schemeClr val="bg1"/>
                </a:solidFill>
                <a:latin typeface="+mj-lt"/>
              </a:rPr>
              <a:t> </a:t>
            </a:r>
            <a:r>
              <a:rPr lang="en-GB" sz="3200" dirty="0" err="1">
                <a:solidFill>
                  <a:schemeClr val="bg1"/>
                </a:solidFill>
                <a:latin typeface="+mj-lt"/>
              </a:rPr>
              <a:t>inkluderende</a:t>
            </a:r>
            <a:r>
              <a:rPr lang="en-GB" sz="3200" dirty="0">
                <a:solidFill>
                  <a:schemeClr val="bg1"/>
                </a:solidFill>
                <a:latin typeface="+mj-lt"/>
              </a:rPr>
              <a:t> </a:t>
            </a:r>
            <a:r>
              <a:rPr lang="en-GB" sz="3200" dirty="0" err="1">
                <a:solidFill>
                  <a:schemeClr val="bg1"/>
                </a:solidFill>
                <a:latin typeface="+mj-lt"/>
              </a:rPr>
              <a:t>læringsmiljøer</a:t>
            </a:r>
            <a:endParaRPr lang="en-GB" sz="3200" dirty="0">
              <a:solidFill>
                <a:schemeClr val="bg1"/>
              </a:solidFill>
              <a:latin typeface="+mj-lt"/>
            </a:endParaRPr>
          </a:p>
        </p:txBody>
      </p:sp>
      <p:cxnSp>
        <p:nvCxnSpPr>
          <p:cNvPr id="14" name="Lige forbindelse 13"/>
          <p:cNvCxnSpPr/>
          <p:nvPr userDrawn="1"/>
        </p:nvCxnSpPr>
        <p:spPr>
          <a:xfrm>
            <a:off x="427512" y="3990109"/>
            <a:ext cx="7920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kstfelt 16"/>
          <p:cNvSpPr txBox="1"/>
          <p:nvPr userDrawn="1"/>
        </p:nvSpPr>
        <p:spPr>
          <a:xfrm>
            <a:off x="427513" y="5214197"/>
            <a:ext cx="8716488" cy="230832"/>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dirty="0" err="1">
                <a:solidFill>
                  <a:schemeClr val="bg1"/>
                </a:solidFill>
                <a:latin typeface="+mj-lt"/>
              </a:rPr>
              <a:t>Vidensgrundlag</a:t>
            </a:r>
            <a:r>
              <a:rPr lang="en-GB" sz="1500" dirty="0">
                <a:solidFill>
                  <a:schemeClr val="bg1"/>
                </a:solidFill>
                <a:latin typeface="+mj-lt"/>
              </a:rPr>
              <a:t> </a:t>
            </a:r>
          </a:p>
        </p:txBody>
      </p:sp>
      <p:pic>
        <p:nvPicPr>
          <p:cNvPr id="20" name="Billed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73309" y="2244425"/>
            <a:ext cx="3204523" cy="3000329"/>
          </a:xfrm>
          <a:prstGeom prst="rect">
            <a:avLst/>
          </a:prstGeom>
        </p:spPr>
      </p:pic>
      <p:pic>
        <p:nvPicPr>
          <p:cNvPr id="21" name="Billede 2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67947" y="6342099"/>
            <a:ext cx="1189290" cy="244433"/>
          </a:xfrm>
          <a:prstGeom prst="rect">
            <a:avLst/>
          </a:prstGeom>
        </p:spPr>
      </p:pic>
    </p:spTree>
    <p:extLst>
      <p:ext uri="{BB962C8B-B14F-4D97-AF65-F5344CB8AC3E}">
        <p14:creationId xmlns:p14="http://schemas.microsoft.com/office/powerpoint/2010/main" val="935286344"/>
      </p:ext>
    </p:extLst>
  </p:cSld>
  <p:clrMapOvr>
    <a:masterClrMapping/>
  </p:clrMapOvr>
  <p:extLst mod="1">
    <p:ext uri="{DCECCB84-F9BA-43D5-87BE-67443E8EF086}">
      <p15:sldGuideLst xmlns:p15="http://schemas.microsoft.com/office/powerpoint/2012/main" xmlns="">
        <p15:guide id="1" orient="horz" pos="2160" userDrawn="1">
          <p15:clr>
            <a:srgbClr val="FBAE40"/>
          </p15:clr>
        </p15:guide>
        <p15:guide id="2" pos="25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Brugerdefineret layout">
    <p:bg>
      <p:bgPr>
        <a:solidFill>
          <a:schemeClr val="accent6"/>
        </a:solidFill>
        <a:effectLst/>
      </p:bgPr>
    </p:bg>
    <p:spTree>
      <p:nvGrpSpPr>
        <p:cNvPr id="1" name=""/>
        <p:cNvGrpSpPr/>
        <p:nvPr/>
      </p:nvGrpSpPr>
      <p:grpSpPr>
        <a:xfrm>
          <a:off x="0" y="0"/>
          <a:ext cx="0" cy="0"/>
          <a:chOff x="0" y="0"/>
          <a:chExt cx="0" cy="0"/>
        </a:xfrm>
      </p:grpSpPr>
      <p:sp>
        <p:nvSpPr>
          <p:cNvPr id="3" name="Tekstfelt 2"/>
          <p:cNvSpPr txBox="1"/>
          <p:nvPr userDrawn="1"/>
        </p:nvSpPr>
        <p:spPr>
          <a:xfrm>
            <a:off x="763979" y="2290227"/>
            <a:ext cx="10664042" cy="1938992"/>
          </a:xfrm>
          <a:prstGeom prst="rect">
            <a:avLst/>
          </a:prstGeom>
          <a:noFill/>
        </p:spPr>
        <p:txBody>
          <a:bodyPr wrap="square" rtlCol="0">
            <a:spAutoFit/>
          </a:bodyPr>
          <a:lstStyle/>
          <a:p>
            <a:pPr algn="ctr"/>
            <a:r>
              <a:rPr lang="da-DK" sz="4800" b="1" dirty="0">
                <a:solidFill>
                  <a:schemeClr val="bg1"/>
                </a:solidFill>
                <a:latin typeface="+mj-lt"/>
              </a:rPr>
              <a:t>Eksempler fra praksis</a:t>
            </a:r>
            <a:r>
              <a:rPr lang="en-GB" sz="5400" dirty="0">
                <a:solidFill>
                  <a:schemeClr val="bg1"/>
                </a:solidFill>
                <a:latin typeface="+mj-lt"/>
              </a:rPr>
              <a:t/>
            </a:r>
            <a:br>
              <a:rPr lang="en-GB" sz="5400" dirty="0">
                <a:solidFill>
                  <a:schemeClr val="bg1"/>
                </a:solidFill>
                <a:latin typeface="+mj-lt"/>
              </a:rPr>
            </a:br>
            <a:r>
              <a:rPr lang="da-DK" sz="3600" b="0" dirty="0">
                <a:solidFill>
                  <a:schemeClr val="bg1"/>
                </a:solidFill>
                <a:latin typeface="+mj-lt"/>
              </a:rPr>
              <a:t>Hvordan kan man understøtte øget systematik i tilrettelæggelsen af en mere varieret skoledag?</a:t>
            </a:r>
            <a:endParaRPr lang="da-DK" sz="3600" dirty="0">
              <a:solidFill>
                <a:schemeClr val="bg1"/>
              </a:solidFill>
              <a:latin typeface="+mj-lt"/>
            </a:endParaRPr>
          </a:p>
        </p:txBody>
      </p:sp>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63622" y="258179"/>
            <a:ext cx="928798" cy="928798"/>
          </a:xfrm>
          <a:prstGeom prst="rect">
            <a:avLst/>
          </a:prstGeom>
          <a:effectLst>
            <a:outerShdw blurRad="50800" dist="50800" dir="4800000" algn="ctr" rotWithShape="0">
              <a:schemeClr val="accent6">
                <a:lumMod val="75000"/>
                <a:alpha val="94000"/>
              </a:schemeClr>
            </a:outerShdw>
          </a:effectLst>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Brugerdefineret layout">
    <p:spTree>
      <p:nvGrpSpPr>
        <p:cNvPr id="1" name=""/>
        <p:cNvGrpSpPr/>
        <p:nvPr/>
      </p:nvGrpSpPr>
      <p:grpSpPr>
        <a:xfrm>
          <a:off x="0" y="0"/>
          <a:ext cx="0" cy="0"/>
          <a:chOff x="0" y="0"/>
          <a:chExt cx="0" cy="0"/>
        </a:xfrm>
      </p:grpSpPr>
      <p:pic>
        <p:nvPicPr>
          <p:cNvPr id="10" name="Billede 9"/>
          <p:cNvPicPr>
            <a:picLocks noChangeAspect="1"/>
          </p:cNvPicPr>
          <p:nvPr userDrawn="1"/>
        </p:nvPicPr>
        <p:blipFill rotWithShape="1">
          <a:blip r:embed="rId2">
            <a:extLst>
              <a:ext uri="{28A0092B-C50C-407E-A947-70E740481C1C}">
                <a14:useLocalDpi xmlns:a14="http://schemas.microsoft.com/office/drawing/2010/main" val="0"/>
              </a:ext>
            </a:extLst>
          </a:blip>
          <a:srcRect l="10576" r="24727"/>
          <a:stretch/>
        </p:blipFill>
        <p:spPr>
          <a:xfrm>
            <a:off x="6646323" y="-1"/>
            <a:ext cx="5545677" cy="6858001"/>
          </a:xfrm>
          <a:prstGeom prst="rect">
            <a:avLst/>
          </a:prstGeom>
        </p:spPr>
      </p:pic>
      <p:sp>
        <p:nvSpPr>
          <p:cNvPr id="3" name="Tekstfelt 2"/>
          <p:cNvSpPr txBox="1"/>
          <p:nvPr userDrawn="1"/>
        </p:nvSpPr>
        <p:spPr>
          <a:xfrm>
            <a:off x="900000" y="719999"/>
            <a:ext cx="5279419" cy="1969770"/>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Hvordan kan man arbejde med tilrettelæggelse af en mere varieret skoledag</a:t>
            </a:r>
            <a:endParaRPr lang="en-GB" sz="3200" dirty="0">
              <a:solidFill>
                <a:schemeClr val="tx1"/>
              </a:solidFill>
              <a:latin typeface="+mj-lt"/>
            </a:endParaRPr>
          </a:p>
        </p:txBody>
      </p:sp>
      <p:sp>
        <p:nvSpPr>
          <p:cNvPr id="7" name="Afrundet rektangel 6"/>
          <p:cNvSpPr/>
          <p:nvPr userDrawn="1"/>
        </p:nvSpPr>
        <p:spPr>
          <a:xfrm>
            <a:off x="900001" y="3136405"/>
            <a:ext cx="5204964" cy="2384437"/>
          </a:xfrm>
          <a:prstGeom prst="roundRect">
            <a:avLst>
              <a:gd name="adj" fmla="val 8375"/>
            </a:avLst>
          </a:prstGeom>
          <a:solidFill>
            <a:schemeClr val="accent6"/>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p:cNvSpPr txBox="1"/>
          <p:nvPr userDrawn="1"/>
        </p:nvSpPr>
        <p:spPr>
          <a:xfrm>
            <a:off x="1321907" y="3509684"/>
            <a:ext cx="4499419" cy="1538883"/>
          </a:xfrm>
          <a:prstGeom prst="rect">
            <a:avLst/>
          </a:prstGeom>
          <a:noFill/>
        </p:spPr>
        <p:txBody>
          <a:bodyPr wrap="square" lIns="0" tIns="0" rIns="0" bIns="0" rtlCol="0">
            <a:spAutoFit/>
          </a:bodyPr>
          <a:lstStyle/>
          <a:p>
            <a:pPr marL="0" indent="0">
              <a:buNone/>
            </a:pPr>
            <a:r>
              <a:rPr lang="da-DK" sz="1500" dirty="0">
                <a:solidFill>
                  <a:schemeClr val="bg1"/>
                </a:solidFill>
              </a:rPr>
              <a:t>Eksempler fra praksis illustrerer to forskellige måder at arbejde systematisk med tilrettelæggelse af en mere varieret skoledag på et </a:t>
            </a:r>
            <a:r>
              <a:rPr lang="da-DK" sz="1500" b="1" dirty="0">
                <a:solidFill>
                  <a:schemeClr val="bg1"/>
                </a:solidFill>
              </a:rPr>
              <a:t>organisatorisk niveau</a:t>
            </a:r>
          </a:p>
          <a:p>
            <a:pPr marL="0" indent="0">
              <a:buNone/>
            </a:pPr>
            <a:endParaRPr lang="da-DK" sz="1500" b="1" dirty="0">
              <a:solidFill>
                <a:schemeClr val="bg1"/>
              </a:solidFill>
            </a:endParaRPr>
          </a:p>
          <a:p>
            <a:pPr marL="198900" indent="-198900">
              <a:spcAft>
                <a:spcPts val="1200"/>
              </a:spcAft>
              <a:buFont typeface="+mj-lt"/>
              <a:buAutoNum type="arabicPeriod"/>
            </a:pPr>
            <a:r>
              <a:rPr lang="da-DK" sz="1500" dirty="0">
                <a:solidFill>
                  <a:schemeClr val="bg1"/>
                </a:solidFill>
              </a:rPr>
              <a:t>Differentierede organiseringsformer og planlægning. </a:t>
            </a:r>
          </a:p>
          <a:p>
            <a:pPr marL="198900" indent="-198900">
              <a:spcAft>
                <a:spcPts val="1200"/>
              </a:spcAft>
              <a:buFont typeface="+mj-lt"/>
              <a:buAutoNum type="arabicPeriod"/>
            </a:pPr>
            <a:r>
              <a:rPr lang="da-DK" sz="1500" dirty="0">
                <a:solidFill>
                  <a:schemeClr val="bg1"/>
                </a:solidFill>
              </a:rPr>
              <a:t>Samarbejde mellem lærere og pædagoger. </a:t>
            </a:r>
          </a:p>
        </p:txBody>
      </p:sp>
      <p:sp>
        <p:nvSpPr>
          <p:cNvPr id="6" name="Tekstfelt 5"/>
          <p:cNvSpPr txBox="1"/>
          <p:nvPr userDrawn="1"/>
        </p:nvSpPr>
        <p:spPr>
          <a:xfrm>
            <a:off x="900000" y="818623"/>
            <a:ext cx="1731440" cy="307777"/>
          </a:xfrm>
          <a:prstGeom prst="rect">
            <a:avLst/>
          </a:prstGeom>
          <a:solidFill>
            <a:srgbClr val="EA8145"/>
          </a:solidFill>
        </p:spPr>
        <p:txBody>
          <a:bodyPr wrap="square" rtlCol="0">
            <a:spAutoFit/>
          </a:bodyPr>
          <a:lstStyle/>
          <a:p>
            <a:r>
              <a:rPr lang="da-DK" sz="1400" kern="1200" dirty="0">
                <a:solidFill>
                  <a:schemeClr val="bg1"/>
                </a:solidFill>
                <a:latin typeface="+mn-lt"/>
                <a:ea typeface="+mn-ea"/>
                <a:cs typeface="+mn-cs"/>
              </a:rPr>
              <a:t>Eksempler </a:t>
            </a:r>
            <a:r>
              <a:rPr lang="da-DK" sz="1400" kern="1200">
                <a:solidFill>
                  <a:schemeClr val="bg1"/>
                </a:solidFill>
                <a:latin typeface="+mn-lt"/>
                <a:ea typeface="+mn-ea"/>
                <a:cs typeface="+mn-cs"/>
              </a:rPr>
              <a:t>fra praksis</a:t>
            </a:r>
            <a:endParaRPr lang="da-DK" sz="1400" dirty="0">
              <a:solidFill>
                <a:schemeClr val="bg1"/>
              </a:solidFill>
            </a:endParaRPr>
          </a:p>
        </p:txBody>
      </p:sp>
      <p:sp>
        <p:nvSpPr>
          <p:cNvPr id="8" name="Pladsholder til slidenummer 5"/>
          <p:cNvSpPr>
            <a:spLocks noGrp="1"/>
          </p:cNvSpPr>
          <p:nvPr userDrawn="1">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Brugerdefineret layout">
    <p:spTree>
      <p:nvGrpSpPr>
        <p:cNvPr id="1" name=""/>
        <p:cNvGrpSpPr/>
        <p:nvPr/>
      </p:nvGrpSpPr>
      <p:grpSpPr>
        <a:xfrm>
          <a:off x="0" y="0"/>
          <a:ext cx="0" cy="0"/>
          <a:chOff x="0" y="0"/>
          <a:chExt cx="0" cy="0"/>
        </a:xfrm>
      </p:grpSpPr>
      <p:sp>
        <p:nvSpPr>
          <p:cNvPr id="3" name="Tekstfelt 2"/>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Erfaring fra praksis</a:t>
            </a:r>
            <a:endParaRPr lang="en-GB" sz="3200" dirty="0">
              <a:solidFill>
                <a:schemeClr val="tx1"/>
              </a:solidFill>
              <a:latin typeface="+mj-lt"/>
            </a:endParaRPr>
          </a:p>
        </p:txBody>
      </p:sp>
      <p:sp>
        <p:nvSpPr>
          <p:cNvPr id="5" name="Tekstfelt 4"/>
          <p:cNvSpPr txBox="1"/>
          <p:nvPr userDrawn="1"/>
        </p:nvSpPr>
        <p:spPr>
          <a:xfrm>
            <a:off x="899520" y="3533669"/>
            <a:ext cx="4315681" cy="1713290"/>
          </a:xfrm>
          <a:prstGeom prst="rect">
            <a:avLst/>
          </a:prstGeom>
          <a:noFill/>
        </p:spPr>
        <p:txBody>
          <a:bodyPr wrap="square" lIns="0" tIns="0" rIns="0" bIns="0" rtlCol="0">
            <a:spAutoFit/>
          </a:bodyPr>
          <a:lstStyle/>
          <a:p>
            <a:pPr marL="177750" indent="-177750">
              <a:spcAft>
                <a:spcPts val="800"/>
              </a:spcAft>
              <a:buFont typeface="Arial" charset="0"/>
              <a:buChar char="•"/>
            </a:pPr>
            <a:r>
              <a:rPr lang="da-DK" sz="1400" dirty="0"/>
              <a:t>Skabe rammer for systematisk arbejde med variation i skoledagen.</a:t>
            </a:r>
          </a:p>
          <a:p>
            <a:pPr marL="177750" indent="-177750">
              <a:spcAft>
                <a:spcPts val="800"/>
              </a:spcAft>
              <a:buFont typeface="Arial" charset="0"/>
              <a:buChar char="•"/>
            </a:pPr>
            <a:r>
              <a:rPr lang="da-DK" sz="1400" dirty="0"/>
              <a:t>Skabe øget mulighed for fordybelse og mere kvalitet og læring for alle elever.</a:t>
            </a:r>
          </a:p>
          <a:p>
            <a:pPr marL="177750" indent="-177750">
              <a:spcAft>
                <a:spcPts val="800"/>
              </a:spcAft>
              <a:buFont typeface="Arial" charset="0"/>
              <a:buChar char="•"/>
            </a:pPr>
            <a:r>
              <a:rPr lang="da-DK" sz="1400" dirty="0"/>
              <a:t>Skabe mulighed for at anvende forskellige tilgange til læring gennem varierende undervisningsaktiviteter og gæstelærere.</a:t>
            </a:r>
          </a:p>
        </p:txBody>
      </p:sp>
      <p:sp>
        <p:nvSpPr>
          <p:cNvPr id="6" name="Tekstfelt 5"/>
          <p:cNvSpPr txBox="1"/>
          <p:nvPr userDrawn="1"/>
        </p:nvSpPr>
        <p:spPr>
          <a:xfrm>
            <a:off x="900000" y="818623"/>
            <a:ext cx="3793920" cy="307777"/>
          </a:xfrm>
          <a:prstGeom prst="rect">
            <a:avLst/>
          </a:prstGeom>
          <a:solidFill>
            <a:srgbClr val="EA8145"/>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a:ln>
                  <a:noFill/>
                </a:ln>
                <a:solidFill>
                  <a:schemeClr val="bg1"/>
                </a:solidFill>
                <a:effectLst/>
                <a:uLnTx/>
                <a:uFillTx/>
                <a:latin typeface="+mn-lt"/>
                <a:ea typeface="Verdana" pitchFamily="34" charset="0"/>
                <a:cs typeface="Verdana" pitchFamily="34" charset="0"/>
              </a:rPr>
              <a:t>1. </a:t>
            </a:r>
            <a:r>
              <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Differentierede organiseringsformer og planlægning</a:t>
            </a:r>
          </a:p>
        </p:txBody>
      </p:sp>
      <p:sp>
        <p:nvSpPr>
          <p:cNvPr id="8" name="Tekstfelt 7"/>
          <p:cNvSpPr txBox="1"/>
          <p:nvPr userDrawn="1"/>
        </p:nvSpPr>
        <p:spPr>
          <a:xfrm>
            <a:off x="900001" y="2014771"/>
            <a:ext cx="10438559" cy="692497"/>
          </a:xfrm>
          <a:prstGeom prst="rect">
            <a:avLst/>
          </a:prstGeom>
          <a:noFill/>
        </p:spPr>
        <p:txBody>
          <a:bodyPr wrap="square" lIns="0" tIns="0" rIns="0" bIns="0" rtlCol="0">
            <a:spAutoFit/>
          </a:bodyPr>
          <a:lstStyle/>
          <a:p>
            <a:pPr defTabSz="457200" eaLnBrk="0" hangingPunct="0"/>
            <a:r>
              <a:rPr lang="da-DK" sz="1500" b="1" dirty="0"/>
              <a:t>Morgenbånd, flexdage og AKADEMI-lektioner</a:t>
            </a:r>
            <a:r>
              <a:rPr lang="da-DK" sz="1500" dirty="0"/>
              <a:t> er eksempler på tre konkrete organiseringsformer, som understøtter et systematisk arbejde med at skabe rammer for øget variation i skoledagen og som bidrager til flere deltagelses- og læringsmuligheder for eleverne.</a:t>
            </a:r>
          </a:p>
          <a:p>
            <a:endParaRPr lang="da-DK" sz="1500" dirty="0"/>
          </a:p>
        </p:txBody>
      </p:sp>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9520" y="2768228"/>
            <a:ext cx="599010" cy="599010"/>
          </a:xfrm>
          <a:prstGeom prst="rect">
            <a:avLst/>
          </a:prstGeom>
        </p:spPr>
      </p:pic>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28431" y="2768228"/>
            <a:ext cx="599010" cy="599010"/>
          </a:xfrm>
          <a:prstGeom prst="rect">
            <a:avLst/>
          </a:prstGeom>
        </p:spPr>
      </p:pic>
      <p:sp>
        <p:nvSpPr>
          <p:cNvPr id="10" name="Tekstfelt 9"/>
          <p:cNvSpPr txBox="1"/>
          <p:nvPr userDrawn="1"/>
        </p:nvSpPr>
        <p:spPr>
          <a:xfrm>
            <a:off x="1664480" y="2926917"/>
            <a:ext cx="1254400" cy="246221"/>
          </a:xfrm>
          <a:prstGeom prst="rect">
            <a:avLst/>
          </a:prstGeom>
          <a:noFill/>
        </p:spPr>
        <p:txBody>
          <a:bodyPr wrap="square" lIns="0" tIns="0" rIns="0" bIns="0" rtlCol="0">
            <a:spAutoFit/>
          </a:bodyPr>
          <a:lstStyle/>
          <a:p>
            <a:pPr defTabSz="457200" eaLnBrk="0" hangingPunct="0"/>
            <a:r>
              <a:rPr lang="da-DK" sz="1600" b="1" dirty="0">
                <a:solidFill>
                  <a:schemeClr val="accent6"/>
                </a:solidFill>
              </a:rPr>
              <a:t>Formålet er at:</a:t>
            </a:r>
            <a:endParaRPr lang="da-DK" sz="1600" dirty="0">
              <a:solidFill>
                <a:schemeClr val="accent6"/>
              </a:solidFill>
            </a:endParaRPr>
          </a:p>
        </p:txBody>
      </p:sp>
      <p:sp>
        <p:nvSpPr>
          <p:cNvPr id="11" name="Tekstfelt 10"/>
          <p:cNvSpPr txBox="1"/>
          <p:nvPr userDrawn="1"/>
        </p:nvSpPr>
        <p:spPr>
          <a:xfrm>
            <a:off x="6821580" y="2926917"/>
            <a:ext cx="1956659" cy="246221"/>
          </a:xfrm>
          <a:prstGeom prst="rect">
            <a:avLst/>
          </a:prstGeom>
          <a:noFill/>
        </p:spPr>
        <p:txBody>
          <a:bodyPr wrap="square" lIns="0" tIns="0" rIns="0" bIns="0" rtlCol="0">
            <a:spAutoFit/>
          </a:bodyPr>
          <a:lstStyle/>
          <a:p>
            <a:pPr defTabSz="457200" eaLnBrk="0" hangingPunct="0"/>
            <a:r>
              <a:rPr lang="da-DK" sz="1600" b="1">
                <a:solidFill>
                  <a:schemeClr val="accent6"/>
                </a:solidFill>
              </a:rPr>
              <a:t>Indholdet</a:t>
            </a:r>
            <a:r>
              <a:rPr lang="da-DK" sz="1600" b="1" baseline="0">
                <a:solidFill>
                  <a:schemeClr val="accent6"/>
                </a:solidFill>
              </a:rPr>
              <a:t> består af</a:t>
            </a:r>
            <a:r>
              <a:rPr lang="da-DK" sz="1600" b="1">
                <a:solidFill>
                  <a:schemeClr val="accent6"/>
                </a:solidFill>
              </a:rPr>
              <a:t>:</a:t>
            </a:r>
            <a:endParaRPr lang="da-DK" sz="1600" dirty="0">
              <a:solidFill>
                <a:schemeClr val="accent6"/>
              </a:solidFill>
            </a:endParaRPr>
          </a:p>
        </p:txBody>
      </p:sp>
      <p:sp>
        <p:nvSpPr>
          <p:cNvPr id="12" name="Tekstfelt 11"/>
          <p:cNvSpPr txBox="1"/>
          <p:nvPr userDrawn="1"/>
        </p:nvSpPr>
        <p:spPr>
          <a:xfrm>
            <a:off x="6028431" y="3533669"/>
            <a:ext cx="5127249" cy="2144177"/>
          </a:xfrm>
          <a:prstGeom prst="rect">
            <a:avLst/>
          </a:prstGeom>
          <a:noFill/>
        </p:spPr>
        <p:txBody>
          <a:bodyPr wrap="square" lIns="0" tIns="0" rIns="0" bIns="0" rtlCol="0">
            <a:spAutoFit/>
          </a:bodyPr>
          <a:lstStyle/>
          <a:p>
            <a:pPr marL="177750" indent="-177750">
              <a:spcAft>
                <a:spcPts val="800"/>
              </a:spcAft>
              <a:buFont typeface="Arial" charset="0"/>
              <a:buChar char="•"/>
            </a:pPr>
            <a:r>
              <a:rPr lang="da-DK" sz="1400" b="1" dirty="0">
                <a:latin typeface="+mn-lt"/>
              </a:rPr>
              <a:t>Morgenbånd</a:t>
            </a:r>
            <a:r>
              <a:rPr lang="da-DK" sz="1400" dirty="0">
                <a:latin typeface="+mn-lt"/>
              </a:rPr>
              <a:t>: Alle klasser indleder dagen med 30 min. morgenbånd i form af lektiehjælp og faglig fordybelse med målrettede aktiviteter tilpasset elevernes behov og niveau eller som aktivitetsbånd og fællessamling. </a:t>
            </a:r>
          </a:p>
          <a:p>
            <a:pPr marL="177750" indent="-177750">
              <a:spcAft>
                <a:spcPts val="800"/>
              </a:spcAft>
              <a:buFont typeface="Arial" charset="0"/>
              <a:buChar char="•"/>
            </a:pPr>
            <a:r>
              <a:rPr lang="en-GB" sz="1400" b="1" dirty="0" err="1">
                <a:latin typeface="+mn-lt"/>
              </a:rPr>
              <a:t>Flexdage</a:t>
            </a:r>
            <a:r>
              <a:rPr lang="en-GB" sz="1400" dirty="0">
                <a:latin typeface="+mn-lt"/>
              </a:rPr>
              <a:t>: </a:t>
            </a:r>
            <a:r>
              <a:rPr lang="en-GB" sz="1400" dirty="0" err="1">
                <a:latin typeface="+mn-lt"/>
              </a:rPr>
              <a:t>Én</a:t>
            </a:r>
            <a:r>
              <a:rPr lang="en-GB" sz="1400" dirty="0">
                <a:latin typeface="+mn-lt"/>
              </a:rPr>
              <a:t> dag om </a:t>
            </a:r>
            <a:r>
              <a:rPr lang="en-GB" sz="1400" dirty="0" err="1">
                <a:latin typeface="+mn-lt"/>
              </a:rPr>
              <a:t>ugen</a:t>
            </a:r>
            <a:r>
              <a:rPr lang="en-GB" sz="1400" dirty="0">
                <a:latin typeface="+mn-lt"/>
              </a:rPr>
              <a:t> </a:t>
            </a:r>
            <a:r>
              <a:rPr lang="en-GB" sz="1400" dirty="0" err="1">
                <a:latin typeface="+mn-lt"/>
              </a:rPr>
              <a:t>er</a:t>
            </a:r>
            <a:r>
              <a:rPr lang="en-GB" sz="1400" dirty="0">
                <a:latin typeface="+mn-lt"/>
              </a:rPr>
              <a:t> </a:t>
            </a:r>
            <a:r>
              <a:rPr lang="en-GB" sz="1400" dirty="0" err="1">
                <a:latin typeface="+mn-lt"/>
              </a:rPr>
              <a:t>skemaet</a:t>
            </a:r>
            <a:r>
              <a:rPr lang="en-GB" sz="1400" dirty="0">
                <a:latin typeface="+mn-lt"/>
              </a:rPr>
              <a:t> </a:t>
            </a:r>
            <a:r>
              <a:rPr lang="en-GB" sz="1400" dirty="0" err="1">
                <a:latin typeface="+mn-lt"/>
              </a:rPr>
              <a:t>i</a:t>
            </a:r>
            <a:r>
              <a:rPr lang="en-GB" sz="1400" dirty="0">
                <a:latin typeface="+mn-lt"/>
              </a:rPr>
              <a:t> 0.-6. </a:t>
            </a:r>
            <a:r>
              <a:rPr lang="en-GB" sz="1400" dirty="0" err="1">
                <a:latin typeface="+mn-lt"/>
              </a:rPr>
              <a:t>klasse</a:t>
            </a:r>
            <a:r>
              <a:rPr lang="en-GB" sz="1400" dirty="0">
                <a:latin typeface="+mn-lt"/>
              </a:rPr>
              <a:t> </a:t>
            </a:r>
            <a:r>
              <a:rPr lang="en-GB" sz="1400" dirty="0" err="1">
                <a:latin typeface="+mn-lt"/>
              </a:rPr>
              <a:t>tilrettelagt</a:t>
            </a:r>
            <a:r>
              <a:rPr lang="en-GB" sz="1400" dirty="0">
                <a:latin typeface="+mn-lt"/>
              </a:rPr>
              <a:t> </a:t>
            </a:r>
            <a:r>
              <a:rPr lang="en-GB" sz="1400" dirty="0" err="1">
                <a:latin typeface="+mn-lt"/>
              </a:rPr>
              <a:t>som</a:t>
            </a:r>
            <a:r>
              <a:rPr lang="en-GB" sz="1400" dirty="0">
                <a:latin typeface="+mn-lt"/>
              </a:rPr>
              <a:t> </a:t>
            </a:r>
            <a:r>
              <a:rPr lang="en-GB" sz="1400" dirty="0" err="1">
                <a:latin typeface="+mn-lt"/>
              </a:rPr>
              <a:t>en</a:t>
            </a:r>
            <a:r>
              <a:rPr lang="en-GB" sz="1400" dirty="0">
                <a:latin typeface="+mn-lt"/>
              </a:rPr>
              <a:t> </a:t>
            </a:r>
            <a:r>
              <a:rPr lang="en-GB" sz="1400" dirty="0" err="1">
                <a:latin typeface="+mn-lt"/>
              </a:rPr>
              <a:t>flexdag</a:t>
            </a:r>
            <a:r>
              <a:rPr lang="en-GB" sz="1400" dirty="0">
                <a:latin typeface="+mn-lt"/>
              </a:rPr>
              <a:t>, </a:t>
            </a:r>
            <a:r>
              <a:rPr lang="en-GB" sz="1400" dirty="0" err="1">
                <a:latin typeface="+mn-lt"/>
              </a:rPr>
              <a:t>hvor</a:t>
            </a:r>
            <a:r>
              <a:rPr lang="en-GB" sz="1400" dirty="0">
                <a:latin typeface="+mn-lt"/>
              </a:rPr>
              <a:t> hele </a:t>
            </a:r>
            <a:r>
              <a:rPr lang="en-GB" sz="1400" dirty="0" err="1">
                <a:latin typeface="+mn-lt"/>
              </a:rPr>
              <a:t>dagen</a:t>
            </a:r>
            <a:r>
              <a:rPr lang="en-GB" sz="1400" dirty="0">
                <a:latin typeface="+mn-lt"/>
              </a:rPr>
              <a:t> </a:t>
            </a:r>
            <a:r>
              <a:rPr lang="en-GB" sz="1400" dirty="0" err="1">
                <a:latin typeface="+mn-lt"/>
              </a:rPr>
              <a:t>er</a:t>
            </a:r>
            <a:r>
              <a:rPr lang="en-GB" sz="1400" dirty="0">
                <a:latin typeface="+mn-lt"/>
              </a:rPr>
              <a:t> </a:t>
            </a:r>
            <a:r>
              <a:rPr lang="en-GB" sz="1400" dirty="0" err="1">
                <a:latin typeface="+mn-lt"/>
              </a:rPr>
              <a:t>reserveret</a:t>
            </a:r>
            <a:r>
              <a:rPr lang="en-GB" sz="1400" dirty="0">
                <a:latin typeface="+mn-lt"/>
              </a:rPr>
              <a:t> </a:t>
            </a:r>
            <a:r>
              <a:rPr lang="en-GB" sz="1400" dirty="0" err="1">
                <a:latin typeface="+mn-lt"/>
              </a:rPr>
              <a:t>til</a:t>
            </a:r>
            <a:r>
              <a:rPr lang="en-GB" sz="1400" dirty="0">
                <a:latin typeface="+mn-lt"/>
              </a:rPr>
              <a:t> et fag. </a:t>
            </a:r>
          </a:p>
          <a:p>
            <a:pPr marL="177750" indent="-177750">
              <a:spcAft>
                <a:spcPts val="800"/>
              </a:spcAft>
              <a:buFont typeface="Arial" charset="0"/>
              <a:buChar char="•"/>
            </a:pPr>
            <a:r>
              <a:rPr lang="en-GB" sz="1400" b="1" dirty="0">
                <a:latin typeface="+mn-lt"/>
              </a:rPr>
              <a:t>AKADEMI-</a:t>
            </a:r>
            <a:r>
              <a:rPr lang="en-GB" sz="1400" b="1" dirty="0" err="1">
                <a:latin typeface="+mn-lt"/>
              </a:rPr>
              <a:t>lektioner</a:t>
            </a:r>
            <a:r>
              <a:rPr lang="en-GB" sz="1400" dirty="0">
                <a:latin typeface="+mn-lt"/>
              </a:rPr>
              <a:t>: </a:t>
            </a:r>
            <a:r>
              <a:rPr lang="da-DK" sz="1400" dirty="0">
                <a:latin typeface="+mn-lt"/>
              </a:rPr>
              <a:t>To gange ugentligt har alle elever AKADEMI-lektioner i hhv. dansk og matematik på samme tid. Det muliggør holddeling på årgangen efter fagligt niveau. </a:t>
            </a:r>
          </a:p>
        </p:txBody>
      </p:sp>
      <p:sp>
        <p:nvSpPr>
          <p:cNvPr id="14"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5" name="Lige forbindelse 14"/>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Billed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Tree>
  </p:cSld>
  <p:clrMapOvr>
    <a:masterClrMapping/>
  </p:clrMapOvr>
  <p:extLst mod="1">
    <p:ext uri="{DCECCB84-F9BA-43D5-87BE-67443E8EF086}">
      <p15:sldGuideLst xmlns:p15="http://schemas.microsoft.com/office/powerpoint/2012/main" xmlns="">
        <p15:guide id="1" orient="horz" pos="1389"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Brugerdefineret layout">
    <p:spTree>
      <p:nvGrpSpPr>
        <p:cNvPr id="1" name=""/>
        <p:cNvGrpSpPr/>
        <p:nvPr/>
      </p:nvGrpSpPr>
      <p:grpSpPr>
        <a:xfrm>
          <a:off x="0" y="0"/>
          <a:ext cx="0" cy="0"/>
          <a:chOff x="0" y="0"/>
          <a:chExt cx="0" cy="0"/>
        </a:xfrm>
      </p:grpSpPr>
      <p:sp>
        <p:nvSpPr>
          <p:cNvPr id="3" name="Tekstfelt 2"/>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Erfaring fra praksis</a:t>
            </a:r>
            <a:endParaRPr lang="en-GB" sz="3200" dirty="0">
              <a:solidFill>
                <a:schemeClr val="tx1"/>
              </a:solidFill>
              <a:latin typeface="+mj-lt"/>
            </a:endParaRPr>
          </a:p>
        </p:txBody>
      </p:sp>
      <p:sp>
        <p:nvSpPr>
          <p:cNvPr id="5" name="Tekstfelt 4"/>
          <p:cNvSpPr txBox="1"/>
          <p:nvPr userDrawn="1"/>
        </p:nvSpPr>
        <p:spPr>
          <a:xfrm>
            <a:off x="899521" y="3775713"/>
            <a:ext cx="4270996" cy="1179810"/>
          </a:xfrm>
          <a:prstGeom prst="rect">
            <a:avLst/>
          </a:prstGeom>
          <a:noFill/>
        </p:spPr>
        <p:txBody>
          <a:bodyPr wrap="square" lIns="0" tIns="0" rIns="0" bIns="0" rtlCol="0">
            <a:spAutoFit/>
          </a:bodyPr>
          <a:lstStyle/>
          <a:p>
            <a:pPr marL="177750" indent="-177750">
              <a:spcAft>
                <a:spcPts val="800"/>
              </a:spcAft>
              <a:buFont typeface="Arial" charset="0"/>
              <a:buChar char="•"/>
            </a:pPr>
            <a:r>
              <a:rPr lang="da-DK" sz="1400" dirty="0">
                <a:latin typeface="+mn-lt"/>
              </a:rPr>
              <a:t>Skabe øget variation i skoledagen ved at inddele eleverne på hold i undervisningen.</a:t>
            </a:r>
          </a:p>
          <a:p>
            <a:pPr marL="177750" indent="-177750">
              <a:spcAft>
                <a:spcPts val="800"/>
              </a:spcAft>
              <a:buFont typeface="Arial" charset="0"/>
              <a:buChar char="•"/>
            </a:pPr>
            <a:r>
              <a:rPr lang="da-DK" sz="1400" dirty="0">
                <a:latin typeface="+mn-lt"/>
              </a:rPr>
              <a:t>Fremme læring og trivsel for alle elever ved at tilrettelægge undervisning, der i højere grad tilgodeser den enkelte elevs faglige læring og trivsel. </a:t>
            </a:r>
          </a:p>
        </p:txBody>
      </p:sp>
      <p:sp>
        <p:nvSpPr>
          <p:cNvPr id="6" name="Tekstfelt 5"/>
          <p:cNvSpPr txBox="1"/>
          <p:nvPr userDrawn="1"/>
        </p:nvSpPr>
        <p:spPr>
          <a:xfrm>
            <a:off x="900000" y="818623"/>
            <a:ext cx="3793920" cy="307777"/>
          </a:xfrm>
          <a:prstGeom prst="rect">
            <a:avLst/>
          </a:prstGeom>
          <a:solidFill>
            <a:srgbClr val="EA8145"/>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a:ln>
                  <a:noFill/>
                </a:ln>
                <a:solidFill>
                  <a:schemeClr val="bg1"/>
                </a:solidFill>
                <a:effectLst/>
                <a:uLnTx/>
                <a:uFillTx/>
                <a:latin typeface="+mn-lt"/>
                <a:ea typeface="Verdana" pitchFamily="34" charset="0"/>
                <a:cs typeface="Verdana" pitchFamily="34" charset="0"/>
              </a:rPr>
              <a:t>1. </a:t>
            </a:r>
            <a:r>
              <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Differentierede organiseringsformer og planlægning</a:t>
            </a:r>
          </a:p>
        </p:txBody>
      </p:sp>
      <p:sp>
        <p:nvSpPr>
          <p:cNvPr id="8" name="Tekstfelt 7"/>
          <p:cNvSpPr txBox="1"/>
          <p:nvPr userDrawn="1"/>
        </p:nvSpPr>
        <p:spPr>
          <a:xfrm>
            <a:off x="900001" y="2014769"/>
            <a:ext cx="9840043" cy="692497"/>
          </a:xfrm>
          <a:prstGeom prst="rect">
            <a:avLst/>
          </a:prstGeom>
          <a:noFill/>
        </p:spPr>
        <p:txBody>
          <a:bodyPr wrap="square" lIns="0" tIns="0" rIns="0" bIns="0" rtlCol="0">
            <a:spAutoFit/>
          </a:bodyPr>
          <a:lstStyle/>
          <a:p>
            <a:pPr marL="0" indent="0" defTabSz="457154" fontAlgn="auto">
              <a:buClr>
                <a:srgbClr val="000000"/>
              </a:buClr>
              <a:buNone/>
              <a:defRPr/>
            </a:pPr>
            <a:r>
              <a:rPr lang="da-DK" sz="1500" b="1" dirty="0">
                <a:solidFill>
                  <a:schemeClr val="tx1"/>
                </a:solidFill>
                <a:latin typeface="+mn-lt"/>
                <a:ea typeface="Verdana" pitchFamily="34" charset="0"/>
                <a:cs typeface="Verdana" pitchFamily="34" charset="0"/>
              </a:rPr>
              <a:t>Fleksible læringsfællesskaber gennem holddannelse</a:t>
            </a:r>
            <a:endParaRPr lang="da-DK" sz="1500" dirty="0">
              <a:solidFill>
                <a:schemeClr val="tx1"/>
              </a:solidFill>
              <a:latin typeface="+mn-lt"/>
              <a:ea typeface="Verdana" pitchFamily="34" charset="0"/>
              <a:cs typeface="Verdana" pitchFamily="34" charset="0"/>
            </a:endParaRPr>
          </a:p>
          <a:p>
            <a:pPr marL="0" marR="0" lvl="0" indent="0" algn="l" defTabSz="457154" rtl="0" eaLnBrk="1" fontAlgn="auto" latinLnBrk="0" hangingPunct="1">
              <a:lnSpc>
                <a:spcPct val="100000"/>
              </a:lnSpc>
              <a:spcBef>
                <a:spcPts val="0"/>
              </a:spcBef>
              <a:spcAft>
                <a:spcPts val="600"/>
              </a:spcAft>
              <a:buClr>
                <a:srgbClr val="000000"/>
              </a:buClr>
              <a:buSzTx/>
              <a:buFont typeface="Wingdings" pitchFamily="2" charset="2"/>
              <a:buNone/>
              <a:tabLst/>
              <a:defRPr/>
            </a:pPr>
            <a:r>
              <a:rPr kumimoji="0" lang="da-DK" sz="1500" b="0" i="0" u="none" strike="noStrike" kern="1200" cap="none" spc="0" normalizeH="0" baseline="0" noProof="0" dirty="0">
                <a:ln>
                  <a:noFill/>
                </a:ln>
                <a:solidFill>
                  <a:schemeClr val="tx1"/>
                </a:solidFill>
                <a:effectLst/>
                <a:uLnTx/>
                <a:uFillTx/>
                <a:latin typeface="+mn-lt"/>
                <a:ea typeface="+mn-ea"/>
                <a:cs typeface="Arial" pitchFamily="34" charset="0"/>
              </a:rPr>
              <a:t>For at </a:t>
            </a:r>
            <a:r>
              <a:rPr lang="da-DK" sz="1500" kern="1200" spc="0" dirty="0">
                <a:solidFill>
                  <a:schemeClr val="tx1"/>
                </a:solidFill>
                <a:latin typeface="+mn-lt"/>
                <a:ea typeface="+mn-ea"/>
                <a:cs typeface="+mn-cs"/>
              </a:rPr>
              <a:t>understøtte muligheden for målrettet undervisning, der imødekommer elevernes interesser, forudsætninger og behov, kan skolen organisere undervisningen på hold, som alternativ eller supplement til klasseinddelt undervisning</a:t>
            </a:r>
            <a:endParaRPr kumimoji="0" lang="da-DK" sz="1500" b="0" i="0" u="none" strike="noStrike" kern="1200" cap="none" spc="0" normalizeH="0" baseline="0" noProof="0" dirty="0">
              <a:ln>
                <a:noFill/>
              </a:ln>
              <a:solidFill>
                <a:schemeClr val="tx1"/>
              </a:solidFill>
              <a:effectLst/>
              <a:uLnTx/>
              <a:uFillTx/>
              <a:latin typeface="+mn-lt"/>
              <a:ea typeface="+mn-ea"/>
              <a:cs typeface="Arial" pitchFamily="34" charset="0"/>
            </a:endParaRPr>
          </a:p>
        </p:txBody>
      </p:sp>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9520" y="3010272"/>
            <a:ext cx="599010" cy="599010"/>
          </a:xfrm>
          <a:prstGeom prst="rect">
            <a:avLst/>
          </a:prstGeom>
        </p:spPr>
      </p:pic>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28431" y="3010272"/>
            <a:ext cx="599010" cy="599010"/>
          </a:xfrm>
          <a:prstGeom prst="rect">
            <a:avLst/>
          </a:prstGeom>
        </p:spPr>
      </p:pic>
      <p:sp>
        <p:nvSpPr>
          <p:cNvPr id="10" name="Tekstfelt 9"/>
          <p:cNvSpPr txBox="1"/>
          <p:nvPr userDrawn="1"/>
        </p:nvSpPr>
        <p:spPr>
          <a:xfrm>
            <a:off x="1664480" y="3091769"/>
            <a:ext cx="3273280" cy="436017"/>
          </a:xfrm>
          <a:prstGeom prst="rect">
            <a:avLst/>
          </a:prstGeom>
          <a:noFill/>
        </p:spPr>
        <p:txBody>
          <a:bodyPr wrap="square" lIns="0" tIns="0" rIns="0" bIns="0" rtlCol="0">
            <a:spAutoFit/>
          </a:bodyPr>
          <a:lstStyle/>
          <a:p>
            <a:pPr marL="0" indent="0">
              <a:lnSpc>
                <a:spcPts val="1700"/>
              </a:lnSpc>
              <a:buNone/>
            </a:pPr>
            <a:r>
              <a:rPr lang="da-DK" sz="1600" b="1" dirty="0">
                <a:solidFill>
                  <a:schemeClr val="accent6"/>
                </a:solidFill>
              </a:rPr>
              <a:t>Formålet med fleksible læringsfællesskaber er at: </a:t>
            </a:r>
          </a:p>
        </p:txBody>
      </p:sp>
      <p:sp>
        <p:nvSpPr>
          <p:cNvPr id="11" name="Tekstfelt 10"/>
          <p:cNvSpPr txBox="1"/>
          <p:nvPr userDrawn="1"/>
        </p:nvSpPr>
        <p:spPr>
          <a:xfrm>
            <a:off x="6821580" y="3091769"/>
            <a:ext cx="3592420" cy="436017"/>
          </a:xfrm>
          <a:prstGeom prst="rect">
            <a:avLst/>
          </a:prstGeom>
          <a:noFill/>
        </p:spPr>
        <p:txBody>
          <a:bodyPr wrap="square" lIns="0" tIns="0" rIns="0" bIns="0" rtlCol="0">
            <a:spAutoFit/>
          </a:bodyPr>
          <a:lstStyle/>
          <a:p>
            <a:pPr marL="0" indent="0">
              <a:lnSpc>
                <a:spcPts val="1700"/>
              </a:lnSpc>
              <a:buFont typeface="Verdana" pitchFamily="34" charset="0"/>
              <a:buNone/>
            </a:pPr>
            <a:r>
              <a:rPr lang="da-DK" sz="1600" b="1" dirty="0">
                <a:solidFill>
                  <a:schemeClr val="accent6"/>
                </a:solidFill>
              </a:rPr>
              <a:t>Hvad består fleksible læringsfælleskaber af i praksis?</a:t>
            </a:r>
          </a:p>
        </p:txBody>
      </p:sp>
      <p:sp>
        <p:nvSpPr>
          <p:cNvPr id="12" name="Tekstfelt 11"/>
          <p:cNvSpPr txBox="1"/>
          <p:nvPr userDrawn="1"/>
        </p:nvSpPr>
        <p:spPr>
          <a:xfrm>
            <a:off x="6028432" y="3775713"/>
            <a:ext cx="4877866" cy="1713290"/>
          </a:xfrm>
          <a:prstGeom prst="rect">
            <a:avLst/>
          </a:prstGeom>
          <a:noFill/>
        </p:spPr>
        <p:txBody>
          <a:bodyPr wrap="square" lIns="0" tIns="0" rIns="0" bIns="0" rtlCol="0">
            <a:spAutoFit/>
          </a:bodyPr>
          <a:lstStyle/>
          <a:p>
            <a:pPr marL="177750" lvl="0" indent="-177750">
              <a:spcAft>
                <a:spcPts val="800"/>
              </a:spcAft>
              <a:buFont typeface="Arial" charset="0"/>
              <a:buChar char="•"/>
            </a:pPr>
            <a:r>
              <a:rPr lang="da-DK" sz="1400" b="0" dirty="0">
                <a:solidFill>
                  <a:schemeClr val="tx1"/>
                </a:solidFill>
                <a:latin typeface="+mn-lt"/>
              </a:rPr>
              <a:t>Årgangen inddeles i to </a:t>
            </a:r>
            <a:r>
              <a:rPr lang="da-DK" sz="1400" b="1" dirty="0">
                <a:solidFill>
                  <a:schemeClr val="tx1"/>
                </a:solidFill>
                <a:latin typeface="+mn-lt"/>
              </a:rPr>
              <a:t>basishold</a:t>
            </a:r>
            <a:r>
              <a:rPr lang="da-DK" sz="1400" b="0" dirty="0">
                <a:solidFill>
                  <a:schemeClr val="tx1"/>
                </a:solidFill>
                <a:latin typeface="+mn-lt"/>
              </a:rPr>
              <a:t>, der igen deles i mindre hold efter behov. Holdene dannes ud fra fx køn, alder, niveau, motivation, læringstilgange mv.</a:t>
            </a:r>
          </a:p>
          <a:p>
            <a:pPr marL="177750" lvl="0" indent="-177750">
              <a:spcAft>
                <a:spcPts val="800"/>
              </a:spcAft>
              <a:buFont typeface="Arial" charset="0"/>
              <a:buChar char="•"/>
            </a:pPr>
            <a:r>
              <a:rPr lang="da-DK" sz="1400" b="0" dirty="0">
                <a:solidFill>
                  <a:schemeClr val="tx1"/>
                </a:solidFill>
                <a:latin typeface="+mn-lt"/>
              </a:rPr>
              <a:t>Udover basishold tilrettelægges undervisning gennem </a:t>
            </a:r>
            <a:r>
              <a:rPr lang="da-DK" sz="1400" b="1" dirty="0">
                <a:solidFill>
                  <a:schemeClr val="tx1"/>
                </a:solidFill>
                <a:latin typeface="+mn-lt"/>
              </a:rPr>
              <a:t>holddannelse</a:t>
            </a:r>
            <a:r>
              <a:rPr lang="da-DK" sz="1400" b="0" dirty="0">
                <a:solidFill>
                  <a:schemeClr val="tx1"/>
                </a:solidFill>
                <a:latin typeface="+mn-lt"/>
              </a:rPr>
              <a:t> på tværs af 0., 1. og 2. årgang.</a:t>
            </a:r>
          </a:p>
          <a:p>
            <a:pPr marL="177750" lvl="0" indent="-177750">
              <a:spcAft>
                <a:spcPts val="800"/>
              </a:spcAft>
              <a:buFont typeface="Arial" charset="0"/>
              <a:buChar char="•"/>
            </a:pPr>
            <a:r>
              <a:rPr lang="da-DK" sz="1400" b="1" dirty="0">
                <a:solidFill>
                  <a:schemeClr val="tx1"/>
                </a:solidFill>
                <a:latin typeface="+mn-lt"/>
              </a:rPr>
              <a:t>Skemalægningen</a:t>
            </a:r>
            <a:r>
              <a:rPr lang="da-DK" sz="1400" b="0" dirty="0">
                <a:solidFill>
                  <a:schemeClr val="tx1"/>
                </a:solidFill>
                <a:latin typeface="+mn-lt"/>
              </a:rPr>
              <a:t> foregår løbende med en opmærksomhed på, at de forskellige fag ses i en meningsfuld sammenhæng.</a:t>
            </a:r>
            <a:endParaRPr lang="da-DK" sz="1400" b="0" spc="0" dirty="0">
              <a:solidFill>
                <a:schemeClr val="tx1"/>
              </a:solidFill>
              <a:latin typeface="+mn-lt"/>
              <a:cs typeface="Arial" pitchFamily="34" charset="0"/>
            </a:endParaRPr>
          </a:p>
        </p:txBody>
      </p:sp>
      <p:sp>
        <p:nvSpPr>
          <p:cNvPr id="13"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4" name="Lige forbindelse 13"/>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Billed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Tree>
  </p:cSld>
  <p:clrMapOvr>
    <a:masterClrMapping/>
  </p:clrMapOvr>
  <p:extLst mod="1">
    <p:ext uri="{DCECCB84-F9BA-43D5-87BE-67443E8EF086}">
      <p15:sldGuideLst xmlns:p15="http://schemas.microsoft.com/office/powerpoint/2012/main" xmlns="">
        <p15:guide id="1" orient="horz" pos="1389"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sp>
        <p:nvSpPr>
          <p:cNvPr id="3" name="Tekstfelt 2"/>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Erfaring fra praksis</a:t>
            </a:r>
            <a:endParaRPr lang="en-GB" sz="3200" dirty="0">
              <a:solidFill>
                <a:schemeClr val="tx1"/>
              </a:solidFill>
              <a:latin typeface="+mj-lt"/>
            </a:endParaRPr>
          </a:p>
        </p:txBody>
      </p:sp>
      <p:sp>
        <p:nvSpPr>
          <p:cNvPr id="6" name="Tekstfelt 5"/>
          <p:cNvSpPr txBox="1"/>
          <p:nvPr userDrawn="1"/>
        </p:nvSpPr>
        <p:spPr>
          <a:xfrm>
            <a:off x="900000" y="818623"/>
            <a:ext cx="3793920" cy="307777"/>
          </a:xfrm>
          <a:prstGeom prst="rect">
            <a:avLst/>
          </a:prstGeom>
          <a:solidFill>
            <a:srgbClr val="EA8145"/>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2. Samarbejde mellem lærere og pædagoger</a:t>
            </a:r>
          </a:p>
        </p:txBody>
      </p:sp>
      <p:sp>
        <p:nvSpPr>
          <p:cNvPr id="8" name="Tekstfelt 7"/>
          <p:cNvSpPr txBox="1"/>
          <p:nvPr userDrawn="1"/>
        </p:nvSpPr>
        <p:spPr>
          <a:xfrm>
            <a:off x="900001" y="2014773"/>
            <a:ext cx="9025395" cy="461665"/>
          </a:xfrm>
          <a:prstGeom prst="rect">
            <a:avLst/>
          </a:prstGeom>
          <a:noFill/>
        </p:spPr>
        <p:txBody>
          <a:bodyPr wrap="square" lIns="0" tIns="0" rIns="0" bIns="0" rtlCol="0">
            <a:spAutoFit/>
          </a:bodyPr>
          <a:lstStyle/>
          <a:p>
            <a:pPr lvl="0" defTabSz="457154" fontAlgn="auto">
              <a:spcBef>
                <a:spcPts val="0"/>
              </a:spcBef>
              <a:spcAft>
                <a:spcPts val="600"/>
              </a:spcAft>
              <a:buClr>
                <a:srgbClr val="000000"/>
              </a:buClr>
              <a:buNone/>
              <a:defRPr/>
            </a:pPr>
            <a:r>
              <a:rPr lang="da-DK" sz="1500" b="1" spc="0" dirty="0">
                <a:solidFill>
                  <a:srgbClr val="192337"/>
                </a:solidFill>
                <a:cs typeface="Arial" pitchFamily="34" charset="0"/>
              </a:rPr>
              <a:t>En fælles pædagogisk platform </a:t>
            </a:r>
            <a:r>
              <a:rPr lang="da-DK" sz="1500" spc="0" dirty="0">
                <a:solidFill>
                  <a:srgbClr val="192337"/>
                </a:solidFill>
                <a:cs typeface="Arial" pitchFamily="34" charset="0"/>
              </a:rPr>
              <a:t>på skolen understøtter det </a:t>
            </a:r>
            <a:r>
              <a:rPr lang="da-DK" sz="1500" b="1" spc="0" dirty="0">
                <a:solidFill>
                  <a:srgbClr val="192337"/>
                </a:solidFill>
                <a:cs typeface="Arial" pitchFamily="34" charset="0"/>
              </a:rPr>
              <a:t>tværfaglige samarbejde </a:t>
            </a:r>
            <a:r>
              <a:rPr lang="da-DK" sz="1500" spc="0" dirty="0">
                <a:solidFill>
                  <a:srgbClr val="192337"/>
                </a:solidFill>
                <a:cs typeface="Arial" pitchFamily="34" charset="0"/>
              </a:rPr>
              <a:t>blandt pædagoger og lærere. Samarbejdet er organiseret i </a:t>
            </a:r>
            <a:r>
              <a:rPr lang="da-DK" sz="1500" b="1" spc="0" dirty="0">
                <a:solidFill>
                  <a:srgbClr val="192337"/>
                </a:solidFill>
                <a:cs typeface="Arial" pitchFamily="34" charset="0"/>
              </a:rPr>
              <a:t>storteams.</a:t>
            </a:r>
            <a:r>
              <a:rPr lang="da-DK" sz="1500" spc="0" dirty="0">
                <a:solidFill>
                  <a:srgbClr val="192337"/>
                </a:solidFill>
                <a:cs typeface="Arial" pitchFamily="34" charset="0"/>
              </a:rPr>
              <a:t> </a:t>
            </a:r>
          </a:p>
        </p:txBody>
      </p:sp>
      <p:sp>
        <p:nvSpPr>
          <p:cNvPr id="5" name="Tekstfelt 4"/>
          <p:cNvSpPr txBox="1"/>
          <p:nvPr userDrawn="1"/>
        </p:nvSpPr>
        <p:spPr>
          <a:xfrm>
            <a:off x="899521" y="3533671"/>
            <a:ext cx="3647542" cy="1826141"/>
          </a:xfrm>
          <a:prstGeom prst="rect">
            <a:avLst/>
          </a:prstGeom>
          <a:noFill/>
        </p:spPr>
        <p:txBody>
          <a:bodyPr wrap="square" lIns="0" tIns="0" rIns="0" bIns="0" rtlCol="0">
            <a:spAutoFit/>
          </a:bodyPr>
          <a:lstStyle/>
          <a:p>
            <a:pPr marL="177750" indent="-177750">
              <a:spcAft>
                <a:spcPts val="800"/>
              </a:spcAft>
              <a:buFont typeface="Arial" charset="0"/>
              <a:buChar char="•"/>
            </a:pPr>
            <a:r>
              <a:rPr lang="da-DK" sz="1400" dirty="0"/>
              <a:t>At det pædagogiske personale bidrager med deres forskellige fagligheder til at skabe differentierede deltagelsesmuligheder for alle elever. </a:t>
            </a:r>
          </a:p>
          <a:p>
            <a:pPr marL="177750" indent="-177750">
              <a:spcAft>
                <a:spcPts val="800"/>
              </a:spcAft>
              <a:buFont typeface="Arial" charset="0"/>
              <a:buChar char="•"/>
            </a:pPr>
            <a:r>
              <a:rPr lang="da-DK" sz="1400" dirty="0"/>
              <a:t>At skabe et fælles professionelt sprog, der skal bidrage til udviklingen af en organisering, hvor elevernes fællesskaber og det tværfaglige samarbejde er i fokus. </a:t>
            </a:r>
          </a:p>
        </p:txBody>
      </p:sp>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9520" y="2768230"/>
            <a:ext cx="599010" cy="599010"/>
          </a:xfrm>
          <a:prstGeom prst="rect">
            <a:avLst/>
          </a:prstGeom>
        </p:spPr>
      </p:pic>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21850" y="2768230"/>
            <a:ext cx="599010" cy="599010"/>
          </a:xfrm>
          <a:prstGeom prst="rect">
            <a:avLst/>
          </a:prstGeom>
        </p:spPr>
      </p:pic>
      <p:sp>
        <p:nvSpPr>
          <p:cNvPr id="10" name="Tekstfelt 9"/>
          <p:cNvSpPr txBox="1"/>
          <p:nvPr userDrawn="1"/>
        </p:nvSpPr>
        <p:spPr>
          <a:xfrm>
            <a:off x="1664480" y="2849727"/>
            <a:ext cx="2741265" cy="436017"/>
          </a:xfrm>
          <a:prstGeom prst="rect">
            <a:avLst/>
          </a:prstGeom>
          <a:noFill/>
        </p:spPr>
        <p:txBody>
          <a:bodyPr wrap="square" lIns="0" tIns="0" rIns="0" bIns="0" rtlCol="0">
            <a:spAutoFit/>
          </a:bodyPr>
          <a:lstStyle/>
          <a:p>
            <a:pPr marL="0" indent="0">
              <a:lnSpc>
                <a:spcPts val="1700"/>
              </a:lnSpc>
              <a:buNone/>
            </a:pPr>
            <a:r>
              <a:rPr lang="da-DK" sz="1600" b="1" dirty="0">
                <a:solidFill>
                  <a:schemeClr val="accent6"/>
                </a:solidFill>
              </a:rPr>
              <a:t>Formålet med det tværfaglige samarbejde</a:t>
            </a:r>
          </a:p>
        </p:txBody>
      </p:sp>
      <p:sp>
        <p:nvSpPr>
          <p:cNvPr id="11" name="Tekstfelt 10"/>
          <p:cNvSpPr txBox="1"/>
          <p:nvPr userDrawn="1"/>
        </p:nvSpPr>
        <p:spPr>
          <a:xfrm>
            <a:off x="6114999" y="2944625"/>
            <a:ext cx="1956659" cy="246221"/>
          </a:xfrm>
          <a:prstGeom prst="rect">
            <a:avLst/>
          </a:prstGeom>
          <a:noFill/>
        </p:spPr>
        <p:txBody>
          <a:bodyPr wrap="square" lIns="0" tIns="0" rIns="0" bIns="0" rtlCol="0">
            <a:spAutoFit/>
          </a:bodyPr>
          <a:lstStyle/>
          <a:p>
            <a:pPr marL="0" indent="0">
              <a:buNone/>
            </a:pPr>
            <a:r>
              <a:rPr lang="da-DK" sz="1600" b="1" dirty="0">
                <a:solidFill>
                  <a:schemeClr val="accent6"/>
                </a:solidFill>
              </a:rPr>
              <a:t>Indholdet i indsatsen</a:t>
            </a:r>
          </a:p>
        </p:txBody>
      </p:sp>
      <p:sp>
        <p:nvSpPr>
          <p:cNvPr id="12" name="Tekstfelt 11"/>
          <p:cNvSpPr txBox="1"/>
          <p:nvPr userDrawn="1"/>
        </p:nvSpPr>
        <p:spPr>
          <a:xfrm>
            <a:off x="5321850" y="3533671"/>
            <a:ext cx="6263030" cy="2780248"/>
          </a:xfrm>
          <a:prstGeom prst="rect">
            <a:avLst/>
          </a:prstGeom>
          <a:noFill/>
        </p:spPr>
        <p:txBody>
          <a:bodyPr wrap="square" lIns="0" tIns="0" rIns="0" bIns="0" rtlCol="0">
            <a:spAutoFit/>
          </a:bodyPr>
          <a:lstStyle/>
          <a:p>
            <a:pPr marL="177750" indent="-177750">
              <a:spcAft>
                <a:spcPts val="800"/>
              </a:spcAft>
              <a:buFont typeface="Arial" charset="0"/>
              <a:buChar char="•"/>
            </a:pPr>
            <a:r>
              <a:rPr lang="da-DK" sz="1400" dirty="0">
                <a:latin typeface="+mn-lt"/>
              </a:rPr>
              <a:t>Indskolingen er organiseret som ’uderum’ og ’hjemmerum’ i stedet for klasser. </a:t>
            </a:r>
          </a:p>
          <a:p>
            <a:pPr marL="177750" indent="-177750">
              <a:spcAft>
                <a:spcPts val="800"/>
              </a:spcAft>
              <a:buFont typeface="Arial" charset="0"/>
              <a:buChar char="•"/>
            </a:pPr>
            <a:r>
              <a:rPr lang="da-DK" sz="1400" dirty="0">
                <a:latin typeface="+mn-lt"/>
              </a:rPr>
              <a:t>Seks elever fra hver årgang (0.-3. klasse) er samlet i et </a:t>
            </a:r>
            <a:r>
              <a:rPr lang="da-DK" sz="1400" b="1" dirty="0">
                <a:latin typeface="+mn-lt"/>
              </a:rPr>
              <a:t>hjemmerum</a:t>
            </a:r>
            <a:r>
              <a:rPr lang="da-DK" sz="1400" dirty="0">
                <a:latin typeface="+mn-lt"/>
              </a:rPr>
              <a:t>, hvor der er tilknyttet en lærer og en pædagog. Fokus er her på at understøtte elevernes sociale og personlige kompetencer.</a:t>
            </a:r>
          </a:p>
          <a:p>
            <a:pPr marL="177750" indent="-177750">
              <a:spcAft>
                <a:spcPts val="800"/>
              </a:spcAft>
              <a:buFont typeface="Arial" charset="0"/>
              <a:buChar char="•"/>
            </a:pPr>
            <a:r>
              <a:rPr lang="da-DK" sz="1400" dirty="0">
                <a:latin typeface="+mn-lt"/>
              </a:rPr>
              <a:t>I </a:t>
            </a:r>
            <a:r>
              <a:rPr lang="da-DK" sz="1400" b="1" dirty="0">
                <a:latin typeface="+mn-lt"/>
              </a:rPr>
              <a:t>uderum</a:t>
            </a:r>
            <a:r>
              <a:rPr lang="da-DK" sz="1400" dirty="0">
                <a:latin typeface="+mn-lt"/>
              </a:rPr>
              <a:t> samles eleverne på tværs af hjemmerum, og der arbejdes her med at udvikle elevernes fagfaglige kompetencer.</a:t>
            </a:r>
          </a:p>
          <a:p>
            <a:pPr marL="177750" indent="-177750" defTabSz="457154" fontAlgn="auto">
              <a:spcBef>
                <a:spcPts val="0"/>
              </a:spcBef>
              <a:spcAft>
                <a:spcPts val="800"/>
              </a:spcAft>
              <a:buClr>
                <a:srgbClr val="000000"/>
              </a:buClr>
              <a:buFont typeface="Arial" charset="0"/>
              <a:buChar char="•"/>
              <a:defRPr/>
            </a:pPr>
            <a:r>
              <a:rPr lang="da-DK" sz="1400" spc="0" dirty="0">
                <a:solidFill>
                  <a:srgbClr val="192337"/>
                </a:solidFill>
                <a:latin typeface="+mn-lt"/>
                <a:cs typeface="Arial" pitchFamily="34" charset="0"/>
              </a:rPr>
              <a:t>Hver anden uge mødes pædagoger og lærere i </a:t>
            </a:r>
            <a:r>
              <a:rPr lang="da-DK" sz="1400" b="1" spc="0" dirty="0">
                <a:solidFill>
                  <a:srgbClr val="192337"/>
                </a:solidFill>
                <a:latin typeface="+mn-lt"/>
                <a:cs typeface="Arial" pitchFamily="34" charset="0"/>
              </a:rPr>
              <a:t>storteams</a:t>
            </a:r>
            <a:r>
              <a:rPr lang="da-DK" sz="1400" spc="0" dirty="0">
                <a:solidFill>
                  <a:srgbClr val="192337"/>
                </a:solidFill>
                <a:latin typeface="+mn-lt"/>
                <a:cs typeface="Arial" pitchFamily="34" charset="0"/>
              </a:rPr>
              <a:t>. Samarbejdet er fokuseret omkring 1) børnenes trivsel og læring og 2) teamets udvikling. </a:t>
            </a:r>
          </a:p>
          <a:p>
            <a:pPr marL="177750" indent="-177750" fontAlgn="auto">
              <a:spcAft>
                <a:spcPts val="800"/>
              </a:spcAft>
              <a:buClr>
                <a:srgbClr val="000000"/>
              </a:buClr>
              <a:buFont typeface="Arial" charset="0"/>
              <a:buChar char="•"/>
              <a:defRPr/>
            </a:pPr>
            <a:r>
              <a:rPr lang="da-DK" sz="1400" spc="0" dirty="0">
                <a:latin typeface="+mn-lt"/>
              </a:rPr>
              <a:t>Teamsamarbejdet er organiseret omkring en </a:t>
            </a:r>
            <a:r>
              <a:rPr lang="da-DK" sz="1400" b="1" spc="0" dirty="0">
                <a:latin typeface="+mn-lt"/>
              </a:rPr>
              <a:t>refleksionsproces</a:t>
            </a:r>
            <a:r>
              <a:rPr lang="da-DK" sz="1400" spc="0" dirty="0">
                <a:latin typeface="+mn-lt"/>
              </a:rPr>
              <a:t>, hvor der udveksles viden og erfaringer løbende og en </a:t>
            </a:r>
            <a:r>
              <a:rPr lang="da-DK" sz="1400" b="1" spc="0" dirty="0">
                <a:latin typeface="+mn-lt"/>
              </a:rPr>
              <a:t>beslutningsproces</a:t>
            </a:r>
            <a:r>
              <a:rPr lang="da-DK" sz="1400" spc="0" dirty="0">
                <a:latin typeface="+mn-lt"/>
              </a:rPr>
              <a:t>, hvor det afgøres, hvilke aktiviteter, interventioner eller tiltag der skal implementeres.</a:t>
            </a:r>
            <a:endParaRPr lang="en-GB" sz="1400" dirty="0">
              <a:latin typeface="+mn-lt"/>
            </a:endParaRPr>
          </a:p>
        </p:txBody>
      </p:sp>
      <p:sp>
        <p:nvSpPr>
          <p:cNvPr id="13" name="Pladsholder til slidenummer 5"/>
          <p:cNvSpPr>
            <a:spLocks noGrp="1"/>
          </p:cNvSpPr>
          <p:nvPr userDrawn="1">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4" name="Lige forbindelse 13"/>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Billed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Tree>
  </p:cSld>
  <p:clrMapOvr>
    <a:masterClrMapping/>
  </p:clrMapOvr>
  <p:extLst mod="1">
    <p:ext uri="{DCECCB84-F9BA-43D5-87BE-67443E8EF086}">
      <p15:sldGuideLst xmlns:p15="http://schemas.microsoft.com/office/powerpoint/2012/main" xmlns="">
        <p15:guide id="1" orient="horz" pos="1389"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sp>
        <p:nvSpPr>
          <p:cNvPr id="3" name="Tekstfelt 2"/>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da-DK" sz="3200" b="0" dirty="0">
                <a:latin typeface="+mj-lt"/>
              </a:rPr>
              <a:t>Erfaring fra praksis</a:t>
            </a:r>
            <a:endParaRPr lang="en-GB" sz="3200" dirty="0">
              <a:solidFill>
                <a:schemeClr val="tx1"/>
              </a:solidFill>
              <a:latin typeface="+mj-lt"/>
            </a:endParaRPr>
          </a:p>
        </p:txBody>
      </p:sp>
      <p:sp>
        <p:nvSpPr>
          <p:cNvPr id="5" name="Tekstfelt 4"/>
          <p:cNvSpPr txBox="1"/>
          <p:nvPr userDrawn="1"/>
        </p:nvSpPr>
        <p:spPr>
          <a:xfrm>
            <a:off x="899520" y="3531045"/>
            <a:ext cx="4146305" cy="1179810"/>
          </a:xfrm>
          <a:prstGeom prst="rect">
            <a:avLst/>
          </a:prstGeom>
          <a:noFill/>
        </p:spPr>
        <p:txBody>
          <a:bodyPr wrap="square" lIns="0" tIns="0" rIns="0" bIns="0" rtlCol="0">
            <a:spAutoFit/>
          </a:bodyPr>
          <a:lstStyle/>
          <a:p>
            <a:pPr marL="177750" indent="-177750">
              <a:spcAft>
                <a:spcPts val="800"/>
              </a:spcAft>
              <a:buFont typeface="Arial" charset="0"/>
              <a:buChar char="•"/>
            </a:pPr>
            <a:r>
              <a:rPr lang="da-DK" sz="1400" dirty="0"/>
              <a:t>Skabe en organisering, der bryder skemaerne op og skaber muligheder for nye måder at tilrettelægge undervisning og læring på.</a:t>
            </a:r>
          </a:p>
          <a:p>
            <a:pPr marL="177750" indent="-177750">
              <a:spcAft>
                <a:spcPts val="800"/>
              </a:spcAft>
              <a:buFont typeface="Arial" charset="0"/>
              <a:buChar char="•"/>
            </a:pPr>
            <a:r>
              <a:rPr lang="da-DK" sz="1400" dirty="0"/>
              <a:t>Styrke alle elevers engagement i undervisningen, trivsel og læring.</a:t>
            </a:r>
          </a:p>
        </p:txBody>
      </p:sp>
      <p:sp>
        <p:nvSpPr>
          <p:cNvPr id="6" name="Tekstfelt 5"/>
          <p:cNvSpPr txBox="1"/>
          <p:nvPr userDrawn="1"/>
        </p:nvSpPr>
        <p:spPr>
          <a:xfrm>
            <a:off x="900000" y="818623"/>
            <a:ext cx="3793920" cy="307777"/>
          </a:xfrm>
          <a:prstGeom prst="rect">
            <a:avLst/>
          </a:prstGeom>
          <a:solidFill>
            <a:srgbClr val="EA8145"/>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2. Samarbejde mellem lærere og pædagoger</a:t>
            </a:r>
          </a:p>
        </p:txBody>
      </p:sp>
      <p:sp>
        <p:nvSpPr>
          <p:cNvPr id="8" name="Tekstfelt 7"/>
          <p:cNvSpPr txBox="1"/>
          <p:nvPr userDrawn="1"/>
        </p:nvSpPr>
        <p:spPr>
          <a:xfrm>
            <a:off x="900001" y="2012147"/>
            <a:ext cx="9848355" cy="461665"/>
          </a:xfrm>
          <a:prstGeom prst="rect">
            <a:avLst/>
          </a:prstGeom>
          <a:noFill/>
        </p:spPr>
        <p:txBody>
          <a:bodyPr wrap="square" lIns="0" tIns="0" rIns="0" bIns="0" rtlCol="0">
            <a:spAutoFit/>
          </a:bodyPr>
          <a:lstStyle/>
          <a:p>
            <a:pPr marL="0" indent="0" fontAlgn="auto">
              <a:lnSpc>
                <a:spcPct val="100000"/>
              </a:lnSpc>
              <a:spcAft>
                <a:spcPts val="0"/>
              </a:spcAft>
              <a:buClr>
                <a:srgbClr val="000000"/>
              </a:buClr>
              <a:buNone/>
              <a:defRPr/>
            </a:pPr>
            <a:r>
              <a:rPr kumimoji="0" lang="da-DK" sz="1500" b="1" i="0" u="none" strike="noStrike" kern="1200" cap="none" spc="0" normalizeH="0" baseline="0" noProof="0" dirty="0">
                <a:ln>
                  <a:noFill/>
                </a:ln>
                <a:solidFill>
                  <a:srgbClr val="192337"/>
                </a:solidFill>
                <a:effectLst/>
                <a:uLnTx/>
                <a:uFillTx/>
                <a:latin typeface="+mn-lt"/>
                <a:ea typeface="+mn-ea"/>
                <a:cs typeface="Arial" pitchFamily="34" charset="0"/>
              </a:rPr>
              <a:t>Variation gennem teamsamarbejde</a:t>
            </a:r>
            <a:r>
              <a:rPr kumimoji="0" lang="da-DK" sz="1500" i="0" u="none" strike="noStrike" kern="1200" cap="none" spc="0" normalizeH="0" baseline="0" noProof="0" dirty="0">
                <a:ln>
                  <a:noFill/>
                </a:ln>
                <a:solidFill>
                  <a:srgbClr val="192337"/>
                </a:solidFill>
                <a:effectLst/>
                <a:uLnTx/>
                <a:uFillTx/>
                <a:latin typeface="+mn-lt"/>
                <a:ea typeface="+mn-ea"/>
                <a:cs typeface="Arial" pitchFamily="34" charset="0"/>
              </a:rPr>
              <a:t>,</a:t>
            </a:r>
            <a:r>
              <a:rPr kumimoji="0" lang="da-DK" sz="1500" b="1" i="0" u="none" strike="noStrike" kern="1200" cap="none" spc="0" normalizeH="0" baseline="0" noProof="0" dirty="0">
                <a:ln>
                  <a:noFill/>
                </a:ln>
                <a:solidFill>
                  <a:srgbClr val="192337"/>
                </a:solidFill>
                <a:effectLst/>
                <a:uLnTx/>
                <a:uFillTx/>
                <a:latin typeface="+mn-lt"/>
                <a:ea typeface="+mn-ea"/>
                <a:cs typeface="Arial" pitchFamily="34" charset="0"/>
              </a:rPr>
              <a:t> </a:t>
            </a:r>
            <a:r>
              <a:rPr kumimoji="0" lang="da-DK" sz="1500" i="0" u="none" strike="noStrike" kern="1200" cap="none" spc="0" normalizeH="0" baseline="0" noProof="0" dirty="0">
                <a:ln>
                  <a:noFill/>
                </a:ln>
                <a:solidFill>
                  <a:srgbClr val="192337"/>
                </a:solidFill>
                <a:effectLst/>
                <a:uLnTx/>
                <a:uFillTx/>
                <a:latin typeface="+mn-lt"/>
                <a:ea typeface="+mn-ea"/>
                <a:cs typeface="Arial" pitchFamily="34" charset="0"/>
              </a:rPr>
              <a:t>hvor pædagogisk personale samarbejder ud fra fælles mål om </a:t>
            </a:r>
            <a:r>
              <a:rPr kumimoji="0" lang="da-DK" sz="1500" b="1" i="0" u="none" strike="noStrike" kern="1200" cap="none" spc="0" normalizeH="0" baseline="0" noProof="0" dirty="0">
                <a:ln>
                  <a:noFill/>
                </a:ln>
                <a:solidFill>
                  <a:srgbClr val="192337"/>
                </a:solidFill>
                <a:effectLst/>
                <a:uLnTx/>
                <a:uFillTx/>
                <a:latin typeface="+mn-lt"/>
                <a:ea typeface="+mn-ea"/>
                <a:cs typeface="Arial" pitchFamily="34" charset="0"/>
              </a:rPr>
              <a:t>værkstedsbaseret undervisning</a:t>
            </a:r>
            <a:r>
              <a:rPr kumimoji="0" lang="da-DK" sz="1500" i="0" u="none" strike="noStrike" kern="1200" cap="none" spc="0" normalizeH="0" baseline="0" noProof="0" dirty="0">
                <a:ln>
                  <a:noFill/>
                </a:ln>
                <a:solidFill>
                  <a:srgbClr val="192337"/>
                </a:solidFill>
                <a:effectLst/>
                <a:uLnTx/>
                <a:uFillTx/>
                <a:latin typeface="+mn-lt"/>
                <a:ea typeface="+mn-ea"/>
                <a:cs typeface="Arial" pitchFamily="34" charset="0"/>
              </a:rPr>
              <a:t>,</a:t>
            </a:r>
            <a:r>
              <a:rPr kumimoji="0" lang="da-DK" sz="1500" b="1" i="0" u="none" strike="noStrike" kern="1200" cap="none" spc="0" normalizeH="0" baseline="0" noProof="0" dirty="0">
                <a:ln>
                  <a:noFill/>
                </a:ln>
                <a:solidFill>
                  <a:srgbClr val="192337"/>
                </a:solidFill>
                <a:effectLst/>
                <a:uLnTx/>
                <a:uFillTx/>
                <a:latin typeface="+mn-lt"/>
                <a:ea typeface="+mn-ea"/>
                <a:cs typeface="Arial" pitchFamily="34" charset="0"/>
              </a:rPr>
              <a:t> </a:t>
            </a:r>
            <a:r>
              <a:rPr kumimoji="0" lang="da-DK" sz="1500" i="0" u="none" strike="noStrike" kern="1200" cap="none" spc="0" normalizeH="0" baseline="0" noProof="0" dirty="0">
                <a:ln>
                  <a:noFill/>
                </a:ln>
                <a:solidFill>
                  <a:srgbClr val="192337"/>
                </a:solidFill>
                <a:effectLst/>
                <a:uLnTx/>
                <a:uFillTx/>
                <a:latin typeface="+mn-lt"/>
                <a:ea typeface="+mn-ea"/>
                <a:cs typeface="Arial" pitchFamily="34" charset="0"/>
              </a:rPr>
              <a:t>der bryder sk</a:t>
            </a:r>
            <a:r>
              <a:rPr lang="en-GB" sz="1500" dirty="0" err="1"/>
              <a:t>emaer</a:t>
            </a:r>
            <a:r>
              <a:rPr lang="en-GB" sz="1500" dirty="0"/>
              <a:t> op </a:t>
            </a:r>
            <a:r>
              <a:rPr lang="en-GB" sz="1500" dirty="0" err="1"/>
              <a:t>og</a:t>
            </a:r>
            <a:r>
              <a:rPr lang="en-GB" sz="1500" dirty="0"/>
              <a:t> </a:t>
            </a:r>
            <a:r>
              <a:rPr lang="en-GB" sz="1500" dirty="0" err="1"/>
              <a:t>skaber</a:t>
            </a:r>
            <a:r>
              <a:rPr lang="en-GB" sz="1500" dirty="0"/>
              <a:t> </a:t>
            </a:r>
            <a:r>
              <a:rPr lang="en-GB" sz="1500" dirty="0" err="1"/>
              <a:t>nye</a:t>
            </a:r>
            <a:r>
              <a:rPr lang="en-GB" sz="1500" dirty="0"/>
              <a:t> </a:t>
            </a:r>
            <a:r>
              <a:rPr lang="en-GB" sz="1500" dirty="0" err="1"/>
              <a:t>måder</a:t>
            </a:r>
            <a:r>
              <a:rPr lang="en-GB" sz="1500" dirty="0"/>
              <a:t> at </a:t>
            </a:r>
            <a:r>
              <a:rPr lang="en-GB" sz="1500" dirty="0" err="1"/>
              <a:t>tænke</a:t>
            </a:r>
            <a:r>
              <a:rPr lang="en-GB" sz="1500" dirty="0"/>
              <a:t> </a:t>
            </a:r>
            <a:r>
              <a:rPr lang="en-GB" sz="1500" dirty="0" err="1"/>
              <a:t>undervisning</a:t>
            </a:r>
            <a:r>
              <a:rPr lang="en-GB" sz="1500" dirty="0"/>
              <a:t> </a:t>
            </a:r>
            <a:r>
              <a:rPr lang="en-GB" sz="1500" dirty="0" err="1"/>
              <a:t>og</a:t>
            </a:r>
            <a:r>
              <a:rPr lang="en-GB" sz="1500" dirty="0"/>
              <a:t> </a:t>
            </a:r>
            <a:r>
              <a:rPr lang="en-GB" sz="1500" dirty="0" err="1"/>
              <a:t>læring</a:t>
            </a:r>
            <a:r>
              <a:rPr lang="en-GB" sz="1500" dirty="0"/>
              <a:t> </a:t>
            </a:r>
            <a:r>
              <a:rPr lang="en-GB" sz="1500" dirty="0" err="1"/>
              <a:t>på</a:t>
            </a:r>
            <a:r>
              <a:rPr lang="en-GB" sz="1500" dirty="0"/>
              <a:t>.</a:t>
            </a:r>
          </a:p>
        </p:txBody>
      </p:sp>
      <p:pic>
        <p:nvPicPr>
          <p:cNvPr id="2" name="Billed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9520" y="2765604"/>
            <a:ext cx="599010" cy="599010"/>
          </a:xfrm>
          <a:prstGeom prst="rect">
            <a:avLst/>
          </a:prstGeom>
        </p:spPr>
      </p:pic>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28431" y="2765604"/>
            <a:ext cx="599010" cy="599010"/>
          </a:xfrm>
          <a:prstGeom prst="rect">
            <a:avLst/>
          </a:prstGeom>
        </p:spPr>
      </p:pic>
      <p:sp>
        <p:nvSpPr>
          <p:cNvPr id="10" name="Tekstfelt 9"/>
          <p:cNvSpPr txBox="1"/>
          <p:nvPr userDrawn="1"/>
        </p:nvSpPr>
        <p:spPr>
          <a:xfrm>
            <a:off x="1664480" y="2924293"/>
            <a:ext cx="3679680" cy="246221"/>
          </a:xfrm>
          <a:prstGeom prst="rect">
            <a:avLst/>
          </a:prstGeom>
          <a:noFill/>
        </p:spPr>
        <p:txBody>
          <a:bodyPr wrap="square" lIns="0" tIns="0" rIns="0" bIns="0" rtlCol="0">
            <a:spAutoFit/>
          </a:bodyPr>
          <a:lstStyle/>
          <a:p>
            <a:pPr marL="0" indent="0">
              <a:buNone/>
            </a:pPr>
            <a:r>
              <a:rPr lang="da-DK" sz="1600" b="1" dirty="0">
                <a:solidFill>
                  <a:schemeClr val="accent6"/>
                </a:solidFill>
              </a:rPr>
              <a:t>Formålet</a:t>
            </a:r>
          </a:p>
        </p:txBody>
      </p:sp>
      <p:sp>
        <p:nvSpPr>
          <p:cNvPr id="11" name="Tekstfelt 10"/>
          <p:cNvSpPr txBox="1"/>
          <p:nvPr userDrawn="1"/>
        </p:nvSpPr>
        <p:spPr>
          <a:xfrm>
            <a:off x="6821580" y="2924293"/>
            <a:ext cx="1956659" cy="246221"/>
          </a:xfrm>
          <a:prstGeom prst="rect">
            <a:avLst/>
          </a:prstGeom>
          <a:noFill/>
        </p:spPr>
        <p:txBody>
          <a:bodyPr wrap="square" lIns="0" tIns="0" rIns="0" bIns="0" rtlCol="0">
            <a:spAutoFit/>
          </a:bodyPr>
          <a:lstStyle/>
          <a:p>
            <a:pPr marL="0" indent="0">
              <a:buNone/>
            </a:pPr>
            <a:r>
              <a:rPr lang="da-DK" sz="1600" b="1" dirty="0">
                <a:solidFill>
                  <a:schemeClr val="accent6"/>
                </a:solidFill>
              </a:rPr>
              <a:t>Indsatsen</a:t>
            </a:r>
          </a:p>
        </p:txBody>
      </p:sp>
      <p:sp>
        <p:nvSpPr>
          <p:cNvPr id="12" name="Tekstfelt 11"/>
          <p:cNvSpPr txBox="1"/>
          <p:nvPr userDrawn="1"/>
        </p:nvSpPr>
        <p:spPr>
          <a:xfrm>
            <a:off x="6028432" y="3531045"/>
            <a:ext cx="5143874" cy="2144177"/>
          </a:xfrm>
          <a:prstGeom prst="rect">
            <a:avLst/>
          </a:prstGeom>
          <a:noFill/>
        </p:spPr>
        <p:txBody>
          <a:bodyPr wrap="square" lIns="0" tIns="0" rIns="0" bIns="0" rtlCol="0">
            <a:spAutoFit/>
          </a:bodyPr>
          <a:lstStyle/>
          <a:p>
            <a:pPr marL="176400" indent="-176400">
              <a:spcAft>
                <a:spcPts val="800"/>
              </a:spcAft>
              <a:buFont typeface="Arial" charset="0"/>
              <a:buChar char="•"/>
            </a:pPr>
            <a:r>
              <a:rPr lang="en-GB" sz="1400" b="1" dirty="0" err="1">
                <a:latin typeface="+mn-lt"/>
              </a:rPr>
              <a:t>Teamsamarbejde</a:t>
            </a:r>
            <a:r>
              <a:rPr lang="en-GB" sz="1400" dirty="0">
                <a:latin typeface="+mn-lt"/>
              </a:rPr>
              <a:t> om </a:t>
            </a:r>
            <a:r>
              <a:rPr lang="en-GB" sz="1400" dirty="0" err="1">
                <a:latin typeface="+mn-lt"/>
              </a:rPr>
              <a:t>faglige</a:t>
            </a:r>
            <a:r>
              <a:rPr lang="en-GB" sz="1400" dirty="0">
                <a:latin typeface="+mn-lt"/>
              </a:rPr>
              <a:t> </a:t>
            </a:r>
            <a:r>
              <a:rPr lang="en-GB" sz="1400" b="1" dirty="0" err="1">
                <a:latin typeface="+mn-lt"/>
              </a:rPr>
              <a:t>værksteder</a:t>
            </a:r>
            <a:r>
              <a:rPr lang="en-GB" sz="1400" b="1" dirty="0">
                <a:latin typeface="+mn-lt"/>
              </a:rPr>
              <a:t> </a:t>
            </a:r>
            <a:r>
              <a:rPr lang="en-GB" sz="1400" b="1" dirty="0" err="1">
                <a:latin typeface="+mn-lt"/>
              </a:rPr>
              <a:t>i</a:t>
            </a:r>
            <a:r>
              <a:rPr lang="en-GB" sz="1400" b="1" dirty="0">
                <a:latin typeface="+mn-lt"/>
              </a:rPr>
              <a:t> </a:t>
            </a:r>
            <a:r>
              <a:rPr lang="en-GB" sz="1400" b="1" dirty="0" err="1">
                <a:latin typeface="+mn-lt"/>
              </a:rPr>
              <a:t>dansk</a:t>
            </a:r>
            <a:r>
              <a:rPr lang="en-GB" sz="1400" b="1" dirty="0">
                <a:latin typeface="+mn-lt"/>
              </a:rPr>
              <a:t> </a:t>
            </a:r>
            <a:r>
              <a:rPr lang="en-GB" sz="1400" b="1" dirty="0" err="1">
                <a:latin typeface="+mn-lt"/>
              </a:rPr>
              <a:t>og</a:t>
            </a:r>
            <a:r>
              <a:rPr lang="en-GB" sz="1400" b="1" dirty="0">
                <a:latin typeface="+mn-lt"/>
              </a:rPr>
              <a:t> </a:t>
            </a:r>
            <a:r>
              <a:rPr lang="en-GB" sz="1400" b="1" dirty="0" err="1">
                <a:latin typeface="+mn-lt"/>
              </a:rPr>
              <a:t>matematik</a:t>
            </a:r>
            <a:r>
              <a:rPr lang="da-DK" sz="1400" spc="0" dirty="0">
                <a:solidFill>
                  <a:srgbClr val="192337"/>
                </a:solidFill>
                <a:latin typeface="+mn-lt"/>
                <a:cs typeface="Arial" pitchFamily="34" charset="0"/>
              </a:rPr>
              <a:t>.</a:t>
            </a:r>
          </a:p>
          <a:p>
            <a:pPr marL="176400" indent="-176400">
              <a:spcAft>
                <a:spcPts val="800"/>
              </a:spcAft>
              <a:buFont typeface="Arial" charset="0"/>
              <a:buChar char="•"/>
            </a:pPr>
            <a:r>
              <a:rPr lang="da-DK" sz="1400" spc="0" dirty="0">
                <a:solidFill>
                  <a:srgbClr val="192337"/>
                </a:solidFill>
                <a:latin typeface="+mn-lt"/>
                <a:cs typeface="Arial" pitchFamily="34" charset="0"/>
              </a:rPr>
              <a:t>Eleverne præsenteres for indhold og mål på værkstederne med henblik på, at eleverne på et kvalificeret grundlag og med hjælp og sparring fra teamet kan vælge netop det værksted, der interesserer dem mest, og som vil skabe de bedste muligheder for </a:t>
            </a:r>
            <a:r>
              <a:rPr lang="da-DK" sz="1400" b="1" spc="0" dirty="0">
                <a:solidFill>
                  <a:srgbClr val="192337"/>
                </a:solidFill>
                <a:latin typeface="+mn-lt"/>
                <a:cs typeface="Arial" pitchFamily="34" charset="0"/>
              </a:rPr>
              <a:t>engagement</a:t>
            </a:r>
            <a:r>
              <a:rPr lang="da-DK" sz="1400" spc="0" dirty="0">
                <a:solidFill>
                  <a:srgbClr val="192337"/>
                </a:solidFill>
                <a:latin typeface="+mn-lt"/>
                <a:cs typeface="Arial" pitchFamily="34" charset="0"/>
              </a:rPr>
              <a:t> og læring for den enkelte elev. </a:t>
            </a:r>
          </a:p>
          <a:p>
            <a:pPr marL="176400" indent="-176400">
              <a:spcAft>
                <a:spcPts val="800"/>
              </a:spcAft>
              <a:buFont typeface="Arial" charset="0"/>
              <a:buChar char="•"/>
            </a:pPr>
            <a:r>
              <a:rPr lang="da-DK" sz="1400" spc="0" dirty="0">
                <a:solidFill>
                  <a:srgbClr val="192337"/>
                </a:solidFill>
                <a:latin typeface="+mn-lt"/>
                <a:cs typeface="Arial" pitchFamily="34" charset="0"/>
              </a:rPr>
              <a:t>Værkstederne forløber over otte gange af to lektioners varighed pr. gang. Efter hver gang afsluttes værkstedet med en fælles </a:t>
            </a:r>
            <a:r>
              <a:rPr lang="da-DK" sz="1400" b="1" spc="0" dirty="0">
                <a:solidFill>
                  <a:srgbClr val="192337"/>
                </a:solidFill>
                <a:latin typeface="+mn-lt"/>
                <a:cs typeface="Arial" pitchFamily="34" charset="0"/>
              </a:rPr>
              <a:t>evaluering</a:t>
            </a:r>
            <a:r>
              <a:rPr lang="da-DK" sz="1400" spc="0" dirty="0">
                <a:solidFill>
                  <a:srgbClr val="192337"/>
                </a:solidFill>
                <a:latin typeface="+mn-lt"/>
                <a:cs typeface="Arial" pitchFamily="34" charset="0"/>
              </a:rPr>
              <a:t> af værkstedernes indhold og form samt elevernes læringsprocesser.</a:t>
            </a:r>
            <a:endParaRPr lang="en-GB" sz="1400" dirty="0">
              <a:latin typeface="+mn-lt"/>
            </a:endParaRPr>
          </a:p>
        </p:txBody>
      </p:sp>
      <p:sp>
        <p:nvSpPr>
          <p:cNvPr id="13"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4" name="Lige forbindelse 13"/>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Billed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Tree>
  </p:cSld>
  <p:clrMapOvr>
    <a:masterClrMapping/>
  </p:clrMapOvr>
  <p:extLst mod="1">
    <p:ext uri="{DCECCB84-F9BA-43D5-87BE-67443E8EF086}">
      <p15:sldGuideLst xmlns:p15="http://schemas.microsoft.com/office/powerpoint/2012/main" xmlns="">
        <p15:guide id="1" orient="horz" pos="1389"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Brugerdefineret layout">
    <p:bg>
      <p:bgPr>
        <a:solidFill>
          <a:schemeClr val="accent6"/>
        </a:solidFill>
        <a:effectLst/>
      </p:bgPr>
    </p:bg>
    <p:spTree>
      <p:nvGrpSpPr>
        <p:cNvPr id="1" name=""/>
        <p:cNvGrpSpPr/>
        <p:nvPr/>
      </p:nvGrpSpPr>
      <p:grpSpPr>
        <a:xfrm>
          <a:off x="0" y="0"/>
          <a:ext cx="0" cy="0"/>
          <a:chOff x="0" y="0"/>
          <a:chExt cx="0" cy="0"/>
        </a:xfrm>
      </p:grpSpPr>
      <p:pic>
        <p:nvPicPr>
          <p:cNvPr id="2" name="Billede 1"/>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15306"/>
          <a:stretch/>
        </p:blipFill>
        <p:spPr>
          <a:xfrm>
            <a:off x="0" y="0"/>
            <a:ext cx="12192000" cy="6858000"/>
          </a:xfrm>
          <a:prstGeom prst="rect">
            <a:avLst/>
          </a:prstGeom>
        </p:spPr>
      </p:pic>
      <p:sp>
        <p:nvSpPr>
          <p:cNvPr id="3" name="Tekstfelt 2"/>
          <p:cNvSpPr txBox="1"/>
          <p:nvPr userDrawn="1"/>
        </p:nvSpPr>
        <p:spPr>
          <a:xfrm>
            <a:off x="763979" y="2290227"/>
            <a:ext cx="10664042" cy="1938992"/>
          </a:xfrm>
          <a:prstGeom prst="rect">
            <a:avLst/>
          </a:prstGeom>
          <a:noFill/>
        </p:spPr>
        <p:txBody>
          <a:bodyPr wrap="square" rtlCol="0">
            <a:spAutoFit/>
          </a:bodyPr>
          <a:lstStyle/>
          <a:p>
            <a:pPr algn="ctr"/>
            <a:r>
              <a:rPr lang="da-DK" sz="4800" b="1" dirty="0">
                <a:solidFill>
                  <a:schemeClr val="bg1"/>
                </a:solidFill>
                <a:latin typeface="+mj-lt"/>
              </a:rPr>
              <a:t>Case</a:t>
            </a:r>
            <a:r>
              <a:rPr lang="en-GB" sz="5400" dirty="0">
                <a:solidFill>
                  <a:schemeClr val="bg1"/>
                </a:solidFill>
                <a:latin typeface="+mj-lt"/>
              </a:rPr>
              <a:t/>
            </a:r>
            <a:br>
              <a:rPr lang="en-GB" sz="5400" dirty="0">
                <a:solidFill>
                  <a:schemeClr val="bg1"/>
                </a:solidFill>
                <a:latin typeface="+mj-lt"/>
              </a:rPr>
            </a:br>
            <a:r>
              <a:rPr lang="en-GB" sz="3600" dirty="0" err="1">
                <a:solidFill>
                  <a:schemeClr val="bg1"/>
                </a:solidFill>
                <a:latin typeface="+mj-lt"/>
              </a:rPr>
              <a:t>Flexdage</a:t>
            </a:r>
            <a:r>
              <a:rPr lang="en-GB" sz="3600" b="0" dirty="0">
                <a:solidFill>
                  <a:schemeClr val="bg1"/>
                </a:solidFill>
                <a:latin typeface="+mj-lt"/>
              </a:rPr>
              <a:t>,</a:t>
            </a:r>
            <a:r>
              <a:rPr lang="en-GB" sz="3600" dirty="0">
                <a:solidFill>
                  <a:schemeClr val="bg1"/>
                </a:solidFill>
                <a:latin typeface="+mj-lt"/>
              </a:rPr>
              <a:t> </a:t>
            </a:r>
            <a:r>
              <a:rPr lang="en-GB" sz="3600" b="0" dirty="0">
                <a:solidFill>
                  <a:schemeClr val="bg1"/>
                </a:solidFill>
                <a:latin typeface="+mj-lt"/>
              </a:rPr>
              <a:t>der </a:t>
            </a:r>
            <a:r>
              <a:rPr lang="en-GB" sz="3600" b="0" dirty="0" err="1">
                <a:solidFill>
                  <a:schemeClr val="bg1"/>
                </a:solidFill>
                <a:latin typeface="+mj-lt"/>
              </a:rPr>
              <a:t>understøtter</a:t>
            </a:r>
            <a:r>
              <a:rPr lang="en-GB" sz="3600" b="0" dirty="0">
                <a:solidFill>
                  <a:schemeClr val="bg1"/>
                </a:solidFill>
                <a:latin typeface="+mj-lt"/>
              </a:rPr>
              <a:t> </a:t>
            </a:r>
            <a:r>
              <a:rPr lang="en-GB" sz="3600" b="0" dirty="0" err="1">
                <a:solidFill>
                  <a:schemeClr val="bg1"/>
                </a:solidFill>
                <a:latin typeface="+mj-lt"/>
              </a:rPr>
              <a:t>elevernes</a:t>
            </a:r>
            <a:r>
              <a:rPr lang="en-GB" sz="3600" b="0" dirty="0">
                <a:solidFill>
                  <a:schemeClr val="bg1"/>
                </a:solidFill>
                <a:latin typeface="+mj-lt"/>
              </a:rPr>
              <a:t> </a:t>
            </a:r>
            <a:br>
              <a:rPr lang="en-GB" sz="3600" b="0" dirty="0">
                <a:solidFill>
                  <a:schemeClr val="bg1"/>
                </a:solidFill>
                <a:latin typeface="+mj-lt"/>
              </a:rPr>
            </a:br>
            <a:r>
              <a:rPr lang="en-GB" sz="3600" b="0" dirty="0">
                <a:solidFill>
                  <a:schemeClr val="bg1"/>
                </a:solidFill>
                <a:latin typeface="+mj-lt"/>
              </a:rPr>
              <a:t>motivation </a:t>
            </a:r>
            <a:r>
              <a:rPr lang="en-GB" sz="3600" b="0" dirty="0" err="1">
                <a:solidFill>
                  <a:schemeClr val="bg1"/>
                </a:solidFill>
                <a:latin typeface="+mj-lt"/>
              </a:rPr>
              <a:t>og</a:t>
            </a:r>
            <a:r>
              <a:rPr lang="en-GB" sz="3600" b="0" dirty="0">
                <a:solidFill>
                  <a:schemeClr val="bg1"/>
                </a:solidFill>
                <a:latin typeface="+mj-lt"/>
              </a:rPr>
              <a:t> engagement</a:t>
            </a:r>
            <a:endParaRPr lang="da-DK" sz="3600" dirty="0">
              <a:solidFill>
                <a:schemeClr val="bg1"/>
              </a:solidFill>
              <a:latin typeface="+mj-lt"/>
            </a:endParaRPr>
          </a:p>
        </p:txBody>
      </p:sp>
      <p:pic>
        <p:nvPicPr>
          <p:cNvPr id="4" name="Billed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63622" y="258179"/>
            <a:ext cx="928798" cy="928798"/>
          </a:xfrm>
          <a:prstGeom prst="rect">
            <a:avLst/>
          </a:prstGeom>
          <a:effectLst>
            <a:outerShdw blurRad="50800" dist="50800" dir="4800000" algn="ctr" rotWithShape="0">
              <a:schemeClr val="accent6">
                <a:lumMod val="75000"/>
                <a:alpha val="94000"/>
              </a:schemeClr>
            </a:outerShdw>
          </a:effectLst>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Brugerdefineret layout">
    <p:spTree>
      <p:nvGrpSpPr>
        <p:cNvPr id="1" name=""/>
        <p:cNvGrpSpPr/>
        <p:nvPr/>
      </p:nvGrpSpPr>
      <p:grpSpPr>
        <a:xfrm>
          <a:off x="0" y="0"/>
          <a:ext cx="0" cy="0"/>
          <a:chOff x="0" y="0"/>
          <a:chExt cx="0" cy="0"/>
        </a:xfrm>
      </p:grpSpPr>
      <p:pic>
        <p:nvPicPr>
          <p:cNvPr id="6" name="Billede 5"/>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3107602" y="-4021905"/>
            <a:ext cx="8123408" cy="11806020"/>
          </a:xfrm>
          <a:prstGeom prst="rect">
            <a:avLst/>
          </a:prstGeom>
        </p:spPr>
      </p:pic>
      <p:pic>
        <p:nvPicPr>
          <p:cNvPr id="15" name="Billed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28431" y="2120477"/>
            <a:ext cx="599010" cy="599010"/>
          </a:xfrm>
          <a:prstGeom prst="rect">
            <a:avLst/>
          </a:prstGeom>
        </p:spPr>
      </p:pic>
      <p:sp>
        <p:nvSpPr>
          <p:cNvPr id="3" name="Tekstfelt 2"/>
          <p:cNvSpPr txBox="1"/>
          <p:nvPr userDrawn="1"/>
        </p:nvSpPr>
        <p:spPr>
          <a:xfrm>
            <a:off x="899520" y="718808"/>
            <a:ext cx="8606703"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b="0" dirty="0">
                <a:latin typeface="+mj-lt"/>
              </a:rPr>
              <a:t>Case flexdage</a:t>
            </a:r>
            <a:endParaRPr lang="en-GB" sz="3200" dirty="0">
              <a:solidFill>
                <a:schemeClr val="tx1"/>
              </a:solidFill>
              <a:latin typeface="+mj-lt"/>
            </a:endParaRPr>
          </a:p>
        </p:txBody>
      </p:sp>
      <p:sp>
        <p:nvSpPr>
          <p:cNvPr id="5" name="Tekstfelt 4"/>
          <p:cNvSpPr txBox="1"/>
          <p:nvPr userDrawn="1"/>
        </p:nvSpPr>
        <p:spPr>
          <a:xfrm>
            <a:off x="899520" y="2884234"/>
            <a:ext cx="4315681" cy="2077492"/>
          </a:xfrm>
          <a:prstGeom prst="rect">
            <a:avLst/>
          </a:prstGeom>
          <a:noFill/>
        </p:spPr>
        <p:txBody>
          <a:bodyPr wrap="square" lIns="0" tIns="0" rIns="0" bIns="0" rtlCol="0">
            <a:spAutoFit/>
          </a:bodyPr>
          <a:lstStyle/>
          <a:p>
            <a:pPr marL="177750" indent="-177750">
              <a:spcAft>
                <a:spcPts val="1200"/>
              </a:spcAft>
              <a:buFont typeface="Arial" charset="0"/>
              <a:buChar char="•"/>
            </a:pPr>
            <a:r>
              <a:rPr lang="da-DK" sz="1500" dirty="0">
                <a:solidFill>
                  <a:schemeClr val="tx1"/>
                </a:solidFill>
                <a:latin typeface="+mn-lt"/>
              </a:rPr>
              <a:t>Grupper af elever, specielt i 3.-6. klasse, er ikke  tilstrækkeligt motiveret og engageret i den daglige undervisning.</a:t>
            </a:r>
          </a:p>
          <a:p>
            <a:pPr marL="177750" indent="-177750">
              <a:spcAft>
                <a:spcPts val="1200"/>
              </a:spcAft>
              <a:buFont typeface="Arial" charset="0"/>
              <a:buChar char="•"/>
            </a:pPr>
            <a:r>
              <a:rPr lang="da-DK" sz="1500" dirty="0">
                <a:solidFill>
                  <a:schemeClr val="tx1"/>
                </a:solidFill>
                <a:latin typeface="+mn-lt"/>
              </a:rPr>
              <a:t>Undervisningen varieres i den enkelte lektion, men variationen koordineres ikke tilstrækkeligt på tværs af undervisere, fag og klasser. Dermed sikres der ikke sammenhæng på skolerne i forhold til, hvordan der skabes variation i hele skoledagen og i et skoleforløb.</a:t>
            </a:r>
            <a:endParaRPr lang="en-GB" sz="1500" dirty="0">
              <a:solidFill>
                <a:schemeClr val="tx1"/>
              </a:solidFill>
              <a:latin typeface="+mn-lt"/>
            </a:endParaRPr>
          </a:p>
        </p:txBody>
      </p:sp>
      <p:pic>
        <p:nvPicPr>
          <p:cNvPr id="2" name="Billed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9520" y="2118793"/>
            <a:ext cx="599010" cy="599010"/>
          </a:xfrm>
          <a:prstGeom prst="rect">
            <a:avLst/>
          </a:prstGeom>
        </p:spPr>
      </p:pic>
      <p:sp>
        <p:nvSpPr>
          <p:cNvPr id="10" name="Tekstfelt 9"/>
          <p:cNvSpPr txBox="1"/>
          <p:nvPr userDrawn="1"/>
        </p:nvSpPr>
        <p:spPr>
          <a:xfrm>
            <a:off x="1664480" y="2277482"/>
            <a:ext cx="3679680" cy="246221"/>
          </a:xfrm>
          <a:prstGeom prst="rect">
            <a:avLst/>
          </a:prstGeom>
          <a:noFill/>
        </p:spPr>
        <p:txBody>
          <a:bodyPr wrap="square" lIns="0" tIns="0" rIns="0" bIns="0" rtlCol="0">
            <a:spAutoFit/>
          </a:bodyPr>
          <a:lstStyle/>
          <a:p>
            <a:pPr marL="0" indent="0">
              <a:buNone/>
            </a:pPr>
            <a:r>
              <a:rPr lang="da-DK" sz="1600" b="1" dirty="0">
                <a:solidFill>
                  <a:schemeClr val="accent6"/>
                </a:solidFill>
              </a:rPr>
              <a:t>Udfordring</a:t>
            </a:r>
          </a:p>
        </p:txBody>
      </p:sp>
      <p:sp>
        <p:nvSpPr>
          <p:cNvPr id="11" name="Tekstfelt 10"/>
          <p:cNvSpPr txBox="1"/>
          <p:nvPr userDrawn="1"/>
        </p:nvSpPr>
        <p:spPr>
          <a:xfrm>
            <a:off x="6821580" y="2277482"/>
            <a:ext cx="1956659" cy="246221"/>
          </a:xfrm>
          <a:prstGeom prst="rect">
            <a:avLst/>
          </a:prstGeom>
          <a:noFill/>
        </p:spPr>
        <p:txBody>
          <a:bodyPr wrap="square" lIns="0" tIns="0" rIns="0" bIns="0" rtlCol="0">
            <a:spAutoFit/>
          </a:bodyPr>
          <a:lstStyle/>
          <a:p>
            <a:pPr marL="0" indent="0">
              <a:buNone/>
            </a:pPr>
            <a:r>
              <a:rPr lang="da-DK" sz="1600" b="1" dirty="0">
                <a:solidFill>
                  <a:schemeClr val="accent6"/>
                </a:solidFill>
              </a:rPr>
              <a:t>Formål/mål</a:t>
            </a:r>
          </a:p>
        </p:txBody>
      </p:sp>
      <p:sp>
        <p:nvSpPr>
          <p:cNvPr id="12" name="Tekstfelt 11"/>
          <p:cNvSpPr txBox="1"/>
          <p:nvPr userDrawn="1"/>
        </p:nvSpPr>
        <p:spPr>
          <a:xfrm>
            <a:off x="6028431" y="2884234"/>
            <a:ext cx="5493009" cy="1538883"/>
          </a:xfrm>
          <a:prstGeom prst="rect">
            <a:avLst/>
          </a:prstGeom>
          <a:noFill/>
        </p:spPr>
        <p:txBody>
          <a:bodyPr wrap="square" lIns="0" tIns="0" rIns="0" bIns="0" rtlCol="0">
            <a:spAutoFit/>
          </a:bodyPr>
          <a:lstStyle/>
          <a:p>
            <a:pPr marL="177750" lvl="0" indent="-177750">
              <a:spcAft>
                <a:spcPts val="1200"/>
              </a:spcAft>
              <a:buFont typeface="Arial" charset="0"/>
              <a:buChar char="•"/>
              <a:defRPr/>
            </a:pPr>
            <a:r>
              <a:rPr lang="da-DK" sz="1500" b="0" dirty="0">
                <a:latin typeface="+mn-lt"/>
              </a:rPr>
              <a:t>At skabe øget motivation og engagement i undervisningen hos eleverne – herunder at styrke elevernes oplevelse af inddragelse og medbestemmelse i forhold til undervisningens tilrettelæggelse.</a:t>
            </a:r>
          </a:p>
          <a:p>
            <a:pPr marL="177750" lvl="0" indent="-177750">
              <a:spcAft>
                <a:spcPts val="1200"/>
              </a:spcAft>
              <a:buFont typeface="Arial" charset="0"/>
              <a:buChar char="•"/>
              <a:defRPr/>
            </a:pPr>
            <a:r>
              <a:rPr lang="da-DK" sz="1500" b="0" dirty="0">
                <a:latin typeface="+mn-lt"/>
              </a:rPr>
              <a:t>At skabe en koordineret indsats i forhold til at sikre variation i hele skoledagen, så variationen ikke kun sker i den enkelte undervisers lektioner, men er koordineret på tværs af lektioner og undervisere.</a:t>
            </a:r>
            <a:endParaRPr kumimoji="0" lang="en-GB" sz="1500" b="0" i="0" u="none" strike="noStrike" kern="1200" cap="none" spc="-50" normalizeH="0" baseline="0" noProof="0" dirty="0">
              <a:ln>
                <a:noFill/>
              </a:ln>
              <a:solidFill>
                <a:srgbClr val="333333"/>
              </a:solidFill>
              <a:effectLst/>
              <a:uLnTx/>
              <a:uFillTx/>
              <a:latin typeface="+mn-lt"/>
              <a:ea typeface="Verdana" pitchFamily="34" charset="0"/>
              <a:cs typeface="Verdana" pitchFamily="34" charset="0"/>
            </a:endParaRPr>
          </a:p>
        </p:txBody>
      </p:sp>
      <p:sp>
        <p:nvSpPr>
          <p:cNvPr id="13" name="Afrundet rektangel 12"/>
          <p:cNvSpPr/>
          <p:nvPr userDrawn="1"/>
        </p:nvSpPr>
        <p:spPr>
          <a:xfrm>
            <a:off x="7601840" y="4829576"/>
            <a:ext cx="4074160" cy="1321763"/>
          </a:xfrm>
          <a:prstGeom prst="roundRect">
            <a:avLst>
              <a:gd name="adj" fmla="val 14798"/>
            </a:avLst>
          </a:prstGeom>
          <a:solidFill>
            <a:schemeClr val="accent6">
              <a:alpha val="80000"/>
            </a:schemeClr>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Tekstfelt 13"/>
          <p:cNvSpPr txBox="1"/>
          <p:nvPr userDrawn="1"/>
        </p:nvSpPr>
        <p:spPr>
          <a:xfrm>
            <a:off x="7796441" y="5003485"/>
            <a:ext cx="3706840" cy="1015663"/>
          </a:xfrm>
          <a:prstGeom prst="rect">
            <a:avLst/>
          </a:prstGeom>
          <a:noFill/>
        </p:spPr>
        <p:txBody>
          <a:bodyPr wrap="square" rtlCol="0">
            <a:spAutoFit/>
          </a:bodyPr>
          <a:lstStyle/>
          <a:p>
            <a:pPr marL="0" marR="0" lvl="0" indent="0" defTabSz="914400" eaLnBrk="1" fontAlgn="auto" latinLnBrk="0" hangingPunct="1">
              <a:lnSpc>
                <a:spcPts val="1800"/>
              </a:lnSpc>
              <a:spcBef>
                <a:spcPts val="0"/>
              </a:spcBef>
              <a:spcAft>
                <a:spcPts val="0"/>
              </a:spcAft>
              <a:buClrTx/>
              <a:buSzTx/>
              <a:buFontTx/>
              <a:buNone/>
              <a:tabLst/>
              <a:defRPr/>
            </a:pPr>
            <a:r>
              <a:rPr kumimoji="0" lang="da-DK" sz="1300" b="0" i="0" u="none" strike="noStrike" kern="0" cap="none" spc="0" normalizeH="0" baseline="0" noProof="0" dirty="0">
                <a:ln>
                  <a:noFill/>
                </a:ln>
                <a:solidFill>
                  <a:schemeClr val="bg1"/>
                </a:solidFill>
                <a:effectLst/>
                <a:uLnTx/>
                <a:uFillTx/>
                <a:latin typeface="+mn-lt"/>
              </a:rPr>
              <a:t>Kommune: Vejen</a:t>
            </a:r>
          </a:p>
          <a:p>
            <a:pPr marL="0" marR="0" lvl="0" indent="0" defTabSz="914400" eaLnBrk="1" fontAlgn="auto" latinLnBrk="0" hangingPunct="1">
              <a:lnSpc>
                <a:spcPts val="1800"/>
              </a:lnSpc>
              <a:spcBef>
                <a:spcPts val="0"/>
              </a:spcBef>
              <a:spcAft>
                <a:spcPts val="0"/>
              </a:spcAft>
              <a:buClrTx/>
              <a:buSzTx/>
              <a:buFontTx/>
              <a:buNone/>
              <a:tabLst/>
              <a:defRPr/>
            </a:pPr>
            <a:r>
              <a:rPr kumimoji="0" lang="da-DK" sz="1300" b="0" i="0" u="none" strike="noStrike" kern="0" cap="none" spc="0" normalizeH="0" baseline="0" noProof="0" dirty="0">
                <a:ln>
                  <a:noFill/>
                </a:ln>
                <a:solidFill>
                  <a:schemeClr val="bg1"/>
                </a:solidFill>
                <a:effectLst/>
                <a:uLnTx/>
                <a:uFillTx/>
                <a:latin typeface="+mn-lt"/>
              </a:rPr>
              <a:t>Institution: Andst Børne- og Skolecenter 0.-6. klasse og Grønvangskolen 0.-9. klasse</a:t>
            </a:r>
          </a:p>
          <a:p>
            <a:pPr marL="0" marR="0" lvl="0" indent="0" defTabSz="914400" eaLnBrk="1" fontAlgn="auto" latinLnBrk="0" hangingPunct="1">
              <a:lnSpc>
                <a:spcPts val="1800"/>
              </a:lnSpc>
              <a:spcBef>
                <a:spcPts val="0"/>
              </a:spcBef>
              <a:spcAft>
                <a:spcPts val="0"/>
              </a:spcAft>
              <a:buClrTx/>
              <a:buSzTx/>
              <a:buFontTx/>
              <a:buNone/>
              <a:tabLst/>
              <a:defRPr/>
            </a:pPr>
            <a:r>
              <a:rPr kumimoji="0" lang="da-DK" sz="1300" b="0" i="0" u="none" strike="noStrike" kern="0" cap="none" spc="0" normalizeH="0" baseline="0" noProof="0" dirty="0">
                <a:ln>
                  <a:noFill/>
                </a:ln>
                <a:solidFill>
                  <a:schemeClr val="bg1"/>
                </a:solidFill>
                <a:effectLst/>
                <a:uLnTx/>
                <a:uFillTx/>
                <a:latin typeface="+mn-lt"/>
              </a:rPr>
              <a:t>Institutionstype: Folkeskole</a:t>
            </a:r>
          </a:p>
        </p:txBody>
      </p:sp>
      <p:cxnSp>
        <p:nvCxnSpPr>
          <p:cNvPr id="24" name="Lige forbindelse 23"/>
          <p:cNvCxnSpPr/>
          <p:nvPr userDrawn="1"/>
        </p:nvCxnSpPr>
        <p:spPr>
          <a:xfrm>
            <a:off x="900000" y="153000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Pladsholder til slidenummer 5"/>
          <p:cNvSpPr>
            <a:spLocks noGrp="1"/>
          </p:cNvSpPr>
          <p:nvPr userDrawn="1">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27" name="Lige forbindelse 26"/>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Billed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sp>
        <p:nvSpPr>
          <p:cNvPr id="3" name="Tekstfelt 2"/>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en-GB" sz="3200" dirty="0" err="1">
                <a:latin typeface="+mj-lt"/>
              </a:rPr>
              <a:t>Hvad</a:t>
            </a:r>
            <a:r>
              <a:rPr lang="en-GB" sz="3200" dirty="0">
                <a:latin typeface="+mj-lt"/>
              </a:rPr>
              <a:t>, </a:t>
            </a:r>
            <a:r>
              <a:rPr lang="en-GB" sz="3200" dirty="0" err="1">
                <a:latin typeface="+mj-lt"/>
              </a:rPr>
              <a:t>hvordan</a:t>
            </a:r>
            <a:r>
              <a:rPr lang="en-GB" sz="3200" dirty="0">
                <a:latin typeface="+mj-lt"/>
              </a:rPr>
              <a:t> </a:t>
            </a:r>
            <a:r>
              <a:rPr lang="en-GB" sz="3200" dirty="0" err="1">
                <a:latin typeface="+mj-lt"/>
              </a:rPr>
              <a:t>og</a:t>
            </a:r>
            <a:r>
              <a:rPr lang="en-GB" sz="3200" dirty="0">
                <a:latin typeface="+mj-lt"/>
              </a:rPr>
              <a:t> </a:t>
            </a:r>
            <a:r>
              <a:rPr lang="en-GB" sz="3200" dirty="0" err="1">
                <a:latin typeface="+mj-lt"/>
              </a:rPr>
              <a:t>hvorfor</a:t>
            </a:r>
            <a:r>
              <a:rPr lang="en-GB" sz="3200" dirty="0">
                <a:latin typeface="+mj-lt"/>
              </a:rPr>
              <a:t> </a:t>
            </a:r>
            <a:r>
              <a:rPr lang="en-GB" sz="3200" dirty="0" err="1">
                <a:latin typeface="+mj-lt"/>
              </a:rPr>
              <a:t>flexdage</a:t>
            </a:r>
            <a:r>
              <a:rPr lang="en-GB" sz="3200" dirty="0">
                <a:latin typeface="+mj-lt"/>
              </a:rPr>
              <a:t>? </a:t>
            </a:r>
            <a:endParaRPr lang="en-GB" sz="3200" dirty="0">
              <a:solidFill>
                <a:schemeClr val="tx1"/>
              </a:solidFill>
              <a:latin typeface="+mj-lt"/>
            </a:endParaRPr>
          </a:p>
        </p:txBody>
      </p:sp>
      <p:sp>
        <p:nvSpPr>
          <p:cNvPr id="6" name="Tekstfelt 5"/>
          <p:cNvSpPr txBox="1"/>
          <p:nvPr userDrawn="1"/>
        </p:nvSpPr>
        <p:spPr>
          <a:xfrm>
            <a:off x="900000" y="818623"/>
            <a:ext cx="540000" cy="307777"/>
          </a:xfrm>
          <a:prstGeom prst="rect">
            <a:avLst/>
          </a:prstGeom>
          <a:solidFill>
            <a:srgbClr val="EA8145"/>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a:ln>
                  <a:noFill/>
                </a:ln>
                <a:solidFill>
                  <a:schemeClr val="bg1"/>
                </a:solidFill>
                <a:effectLst/>
                <a:uLnTx/>
                <a:uFillTx/>
                <a:latin typeface="+mn-lt"/>
                <a:ea typeface="Verdana" pitchFamily="34" charset="0"/>
                <a:cs typeface="Verdana" pitchFamily="34" charset="0"/>
              </a:rPr>
              <a:t>CASE</a:t>
            </a:r>
            <a:endPar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endParaRPr>
          </a:p>
        </p:txBody>
      </p:sp>
      <p:sp>
        <p:nvSpPr>
          <p:cNvPr id="8" name="Tekstfelt 7"/>
          <p:cNvSpPr txBox="1"/>
          <p:nvPr userDrawn="1"/>
        </p:nvSpPr>
        <p:spPr>
          <a:xfrm>
            <a:off x="900001" y="2084665"/>
            <a:ext cx="6543216" cy="3347070"/>
          </a:xfrm>
          <a:prstGeom prst="rect">
            <a:avLst/>
          </a:prstGeom>
          <a:noFill/>
        </p:spPr>
        <p:txBody>
          <a:bodyPr wrap="square" lIns="0" tIns="0" rIns="0" bIns="0" rtlCol="0">
            <a:spAutoFit/>
          </a:bodyPr>
          <a:lstStyle/>
          <a:p>
            <a:pPr marL="0" indent="0">
              <a:spcAft>
                <a:spcPts val="300"/>
              </a:spcAft>
              <a:buNone/>
            </a:pPr>
            <a:r>
              <a:rPr lang="en-GB" sz="1500" b="1" dirty="0" err="1">
                <a:solidFill>
                  <a:schemeClr val="tx1"/>
                </a:solidFill>
                <a:latin typeface="+mn-lt"/>
              </a:rPr>
              <a:t>Hvad</a:t>
            </a:r>
            <a:r>
              <a:rPr lang="en-GB" sz="1500" b="1" dirty="0">
                <a:solidFill>
                  <a:schemeClr val="tx1"/>
                </a:solidFill>
                <a:latin typeface="+mn-lt"/>
              </a:rPr>
              <a:t> </a:t>
            </a:r>
            <a:r>
              <a:rPr lang="en-GB" sz="1500" b="1" dirty="0" err="1">
                <a:solidFill>
                  <a:schemeClr val="tx1"/>
                </a:solidFill>
                <a:latin typeface="+mn-lt"/>
              </a:rPr>
              <a:t>er</a:t>
            </a:r>
            <a:r>
              <a:rPr lang="en-GB" sz="1500" b="1" dirty="0">
                <a:solidFill>
                  <a:schemeClr val="tx1"/>
                </a:solidFill>
                <a:latin typeface="+mn-lt"/>
              </a:rPr>
              <a:t> </a:t>
            </a:r>
            <a:r>
              <a:rPr lang="en-GB" sz="1500" b="1" dirty="0" err="1">
                <a:solidFill>
                  <a:schemeClr val="tx1"/>
                </a:solidFill>
                <a:latin typeface="+mn-lt"/>
              </a:rPr>
              <a:t>flexdage</a:t>
            </a:r>
            <a:r>
              <a:rPr lang="en-GB" sz="1500" b="1" dirty="0">
                <a:solidFill>
                  <a:schemeClr val="tx1"/>
                </a:solidFill>
                <a:latin typeface="+mn-lt"/>
              </a:rPr>
              <a:t>?</a:t>
            </a:r>
          </a:p>
          <a:p>
            <a:pPr marL="177750" indent="-177750">
              <a:spcAft>
                <a:spcPts val="1200"/>
              </a:spcAft>
              <a:buFont typeface="Arial" charset="0"/>
              <a:buChar char="•"/>
            </a:pPr>
            <a:r>
              <a:rPr lang="en-GB" sz="1500" dirty="0" err="1">
                <a:solidFill>
                  <a:schemeClr val="tx1"/>
                </a:solidFill>
                <a:latin typeface="+mn-lt"/>
              </a:rPr>
              <a:t>Flexdage</a:t>
            </a:r>
            <a:r>
              <a:rPr lang="en-GB" sz="1500" dirty="0">
                <a:solidFill>
                  <a:schemeClr val="tx1"/>
                </a:solidFill>
                <a:latin typeface="+mn-lt"/>
              </a:rPr>
              <a:t> </a:t>
            </a:r>
            <a:r>
              <a:rPr lang="en-GB" sz="1500" dirty="0" err="1">
                <a:solidFill>
                  <a:schemeClr val="tx1"/>
                </a:solidFill>
                <a:latin typeface="+mn-lt"/>
              </a:rPr>
              <a:t>er</a:t>
            </a:r>
            <a:r>
              <a:rPr lang="en-GB" sz="1500" dirty="0">
                <a:solidFill>
                  <a:schemeClr val="tx1"/>
                </a:solidFill>
                <a:latin typeface="+mn-lt"/>
              </a:rPr>
              <a:t> </a:t>
            </a:r>
            <a:r>
              <a:rPr lang="en-GB" sz="1500" dirty="0" err="1">
                <a:solidFill>
                  <a:schemeClr val="tx1"/>
                </a:solidFill>
                <a:latin typeface="+mn-lt"/>
              </a:rPr>
              <a:t>en</a:t>
            </a:r>
            <a:r>
              <a:rPr lang="en-GB" sz="1500" dirty="0">
                <a:solidFill>
                  <a:schemeClr val="tx1"/>
                </a:solidFill>
                <a:latin typeface="+mn-lt"/>
              </a:rPr>
              <a:t> </a:t>
            </a:r>
            <a:r>
              <a:rPr lang="en-GB" sz="1500" dirty="0" err="1">
                <a:solidFill>
                  <a:schemeClr val="tx1"/>
                </a:solidFill>
                <a:latin typeface="+mn-lt"/>
              </a:rPr>
              <a:t>måde</a:t>
            </a:r>
            <a:r>
              <a:rPr lang="en-GB" sz="1500" dirty="0">
                <a:solidFill>
                  <a:schemeClr val="tx1"/>
                </a:solidFill>
                <a:latin typeface="+mn-lt"/>
              </a:rPr>
              <a:t> at o</a:t>
            </a:r>
            <a:r>
              <a:rPr lang="da-DK" sz="1500" dirty="0" err="1">
                <a:solidFill>
                  <a:schemeClr val="tx1"/>
                </a:solidFill>
                <a:latin typeface="+mn-lt"/>
              </a:rPr>
              <a:t>rganisere</a:t>
            </a:r>
            <a:r>
              <a:rPr lang="da-DK" sz="1500" dirty="0">
                <a:solidFill>
                  <a:schemeClr val="tx1"/>
                </a:solidFill>
                <a:latin typeface="+mn-lt"/>
              </a:rPr>
              <a:t> skoledagen på, der understøtter en øget systematik i arbejdet med at skabe variation i skoledagen. </a:t>
            </a:r>
          </a:p>
          <a:p>
            <a:pPr marL="0" indent="0">
              <a:spcAft>
                <a:spcPts val="300"/>
              </a:spcAft>
              <a:buNone/>
            </a:pPr>
            <a:r>
              <a:rPr lang="da-DK" sz="1500" b="1" dirty="0">
                <a:solidFill>
                  <a:schemeClr val="tx1"/>
                </a:solidFill>
                <a:latin typeface="+mn-lt"/>
              </a:rPr>
              <a:t>Hvordan gennemføres flexdage?</a:t>
            </a:r>
          </a:p>
          <a:p>
            <a:pPr marL="177750" indent="-177750">
              <a:spcAft>
                <a:spcPts val="1200"/>
              </a:spcAft>
              <a:buFont typeface="Arial" charset="0"/>
              <a:buChar char="•"/>
            </a:pPr>
            <a:r>
              <a:rPr lang="da-DK" sz="1500" dirty="0">
                <a:solidFill>
                  <a:schemeClr val="tx1"/>
                </a:solidFill>
                <a:latin typeface="+mn-lt"/>
              </a:rPr>
              <a:t>Årgangs- og klasseteam samarbejder om at tilrettelægge undervisningsforløb på tværs af fag på flexdag, hvor skemaet er brudt op.</a:t>
            </a:r>
          </a:p>
          <a:p>
            <a:pPr marL="177750" indent="-177750">
              <a:spcAft>
                <a:spcPts val="1200"/>
              </a:spcAft>
              <a:buFont typeface="Arial" charset="0"/>
              <a:buChar char="•"/>
            </a:pPr>
            <a:r>
              <a:rPr lang="da-DK" sz="1500" dirty="0">
                <a:solidFill>
                  <a:schemeClr val="tx1"/>
                </a:solidFill>
                <a:latin typeface="+mn-lt"/>
              </a:rPr>
              <a:t>Fokus på elevernes medbestemmelse ift. valg af arbejdsmetoder og læringsrum samt variation i fagligt indhold for at skabe differentiering.</a:t>
            </a:r>
          </a:p>
          <a:p>
            <a:pPr marL="0" indent="0">
              <a:spcAft>
                <a:spcPts val="300"/>
              </a:spcAft>
              <a:buNone/>
            </a:pPr>
            <a:r>
              <a:rPr lang="da-DK" sz="1500" b="1" dirty="0">
                <a:solidFill>
                  <a:schemeClr val="tx1"/>
                </a:solidFill>
                <a:latin typeface="+mn-lt"/>
              </a:rPr>
              <a:t>Hvorfor flexdage?</a:t>
            </a:r>
          </a:p>
          <a:p>
            <a:pPr marL="177750" indent="-177750">
              <a:spcAft>
                <a:spcPts val="1200"/>
              </a:spcAft>
              <a:buFont typeface="Arial" charset="0"/>
              <a:buChar char="•"/>
            </a:pPr>
            <a:r>
              <a:rPr lang="da-DK" sz="1500" dirty="0">
                <a:solidFill>
                  <a:schemeClr val="tx1"/>
                </a:solidFill>
                <a:latin typeface="+mn-lt"/>
              </a:rPr>
              <a:t>Flexdage er velegnet til at videreudvikle skolernes inkluderende læringsmiljøer ved at tilbyde nye og flere deltagelsesmuligheder for eleverne, fx gennem udeundervisning, bevægelse og fleksibel holddannelse. </a:t>
            </a:r>
          </a:p>
        </p:txBody>
      </p:sp>
      <p:sp>
        <p:nvSpPr>
          <p:cNvPr id="13"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4" name="Lige forbindelse 13"/>
          <p:cNvCxnSpPr/>
          <p:nvPr userDrawn="1"/>
        </p:nvCxnSpPr>
        <p:spPr>
          <a:xfrm>
            <a:off x="516000" y="6390000"/>
            <a:ext cx="11160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Billede 14"/>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t="62030" r="50000"/>
          <a:stretch/>
        </p:blipFill>
        <p:spPr>
          <a:xfrm>
            <a:off x="8022303" y="0"/>
            <a:ext cx="4169698" cy="4602049"/>
          </a:xfrm>
          <a:prstGeom prst="rect">
            <a:avLst/>
          </a:prstGeom>
        </p:spPr>
      </p:pic>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Brugerdefineret layout">
    <p:spTree>
      <p:nvGrpSpPr>
        <p:cNvPr id="1" name=""/>
        <p:cNvGrpSpPr/>
        <p:nvPr/>
      </p:nvGrpSpPr>
      <p:grpSpPr>
        <a:xfrm>
          <a:off x="0" y="0"/>
          <a:ext cx="0" cy="0"/>
          <a:chOff x="0" y="0"/>
          <a:chExt cx="0" cy="0"/>
        </a:xfrm>
      </p:grpSpPr>
      <p:pic>
        <p:nvPicPr>
          <p:cNvPr id="2" name="Billede 1"/>
          <p:cNvPicPr>
            <a:picLocks noChangeAspect="1"/>
          </p:cNvPicPr>
          <p:nvPr userDrawn="1"/>
        </p:nvPicPr>
        <p:blipFill rotWithShape="1">
          <a:blip r:embed="rId2">
            <a:extLst>
              <a:ext uri="{28A0092B-C50C-407E-A947-70E740481C1C}">
                <a14:useLocalDpi xmlns:a14="http://schemas.microsoft.com/office/drawing/2010/main" val="0"/>
              </a:ext>
            </a:extLst>
          </a:blip>
          <a:srcRect t="12391"/>
          <a:stretch/>
        </p:blipFill>
        <p:spPr>
          <a:xfrm>
            <a:off x="4907406" y="0"/>
            <a:ext cx="4989576" cy="4267144"/>
          </a:xfrm>
          <a:prstGeom prst="rect">
            <a:avLst/>
          </a:prstGeom>
        </p:spPr>
      </p:pic>
      <p:sp>
        <p:nvSpPr>
          <p:cNvPr id="3" name="Tekstfelt 2"/>
          <p:cNvSpPr txBox="1"/>
          <p:nvPr userDrawn="1"/>
        </p:nvSpPr>
        <p:spPr>
          <a:xfrm>
            <a:off x="900000" y="638766"/>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t>
            </a:r>
            <a:br>
              <a:rPr lang="da-DK" sz="3200" dirty="0">
                <a:latin typeface="+mj-lt"/>
              </a:rPr>
            </a:br>
            <a:r>
              <a:rPr lang="en-GB" sz="3200" dirty="0" err="1">
                <a:latin typeface="+mj-lt"/>
              </a:rPr>
              <a:t>Indhold</a:t>
            </a:r>
            <a:r>
              <a:rPr lang="en-GB" sz="3200" dirty="0">
                <a:latin typeface="+mj-lt"/>
              </a:rPr>
              <a:t> </a:t>
            </a:r>
            <a:r>
              <a:rPr lang="en-GB" sz="3200" dirty="0" err="1">
                <a:latin typeface="+mj-lt"/>
              </a:rPr>
              <a:t>i</a:t>
            </a:r>
            <a:r>
              <a:rPr lang="en-GB" sz="3200" dirty="0">
                <a:latin typeface="+mj-lt"/>
              </a:rPr>
              <a:t> </a:t>
            </a:r>
            <a:r>
              <a:rPr lang="en-GB" sz="3200" dirty="0" err="1">
                <a:latin typeface="+mj-lt"/>
              </a:rPr>
              <a:t>flexdage</a:t>
            </a:r>
            <a:r>
              <a:rPr lang="en-GB" sz="3200" dirty="0">
                <a:latin typeface="+mj-lt"/>
              </a:rPr>
              <a:t> </a:t>
            </a:r>
            <a:endParaRPr lang="en-GB" sz="3200" dirty="0">
              <a:solidFill>
                <a:schemeClr val="tx1"/>
              </a:solidFill>
              <a:latin typeface="+mj-lt"/>
            </a:endParaRPr>
          </a:p>
        </p:txBody>
      </p:sp>
      <p:sp>
        <p:nvSpPr>
          <p:cNvPr id="6" name="Tekstfelt 5"/>
          <p:cNvSpPr txBox="1"/>
          <p:nvPr userDrawn="1"/>
        </p:nvSpPr>
        <p:spPr>
          <a:xfrm>
            <a:off x="900000" y="818623"/>
            <a:ext cx="540000" cy="307777"/>
          </a:xfrm>
          <a:prstGeom prst="rect">
            <a:avLst/>
          </a:prstGeom>
          <a:solidFill>
            <a:srgbClr val="EA8145"/>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a:ln>
                  <a:noFill/>
                </a:ln>
                <a:solidFill>
                  <a:schemeClr val="bg1"/>
                </a:solidFill>
                <a:effectLst/>
                <a:uLnTx/>
                <a:uFillTx/>
                <a:latin typeface="+mn-lt"/>
                <a:ea typeface="Verdana" pitchFamily="34" charset="0"/>
                <a:cs typeface="Verdana" pitchFamily="34" charset="0"/>
              </a:rPr>
              <a:t>CASE</a:t>
            </a:r>
            <a:endPar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endParaRPr>
          </a:p>
        </p:txBody>
      </p:sp>
      <p:sp>
        <p:nvSpPr>
          <p:cNvPr id="7" name="Afrundet rektangel 6"/>
          <p:cNvSpPr/>
          <p:nvPr userDrawn="1"/>
        </p:nvSpPr>
        <p:spPr>
          <a:xfrm>
            <a:off x="900000" y="1940692"/>
            <a:ext cx="5866559" cy="4231508"/>
          </a:xfrm>
          <a:prstGeom prst="roundRect">
            <a:avLst>
              <a:gd name="adj" fmla="val 4601"/>
            </a:avLst>
          </a:prstGeom>
          <a:solidFill>
            <a:schemeClr val="accent6"/>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Tekstfelt 8"/>
          <p:cNvSpPr txBox="1"/>
          <p:nvPr userDrawn="1"/>
        </p:nvSpPr>
        <p:spPr>
          <a:xfrm>
            <a:off x="1375005" y="2297308"/>
            <a:ext cx="4867853" cy="3539430"/>
          </a:xfrm>
          <a:prstGeom prst="rect">
            <a:avLst/>
          </a:prstGeom>
          <a:noFill/>
        </p:spPr>
        <p:txBody>
          <a:bodyPr wrap="square" lIns="0" tIns="0" rIns="0" bIns="0" rtlCol="0">
            <a:spAutoFit/>
          </a:bodyPr>
          <a:lstStyle/>
          <a:p>
            <a:pPr marL="0" indent="0">
              <a:spcAft>
                <a:spcPts val="800"/>
              </a:spcAft>
              <a:buNone/>
            </a:pPr>
            <a:r>
              <a:rPr lang="da-DK" sz="1500" dirty="0">
                <a:solidFill>
                  <a:schemeClr val="bg1"/>
                </a:solidFill>
                <a:latin typeface="+mn-lt"/>
              </a:rPr>
              <a:t>Skolerne gennemførte </a:t>
            </a:r>
            <a:r>
              <a:rPr lang="da-DK" sz="1500" b="1" dirty="0">
                <a:solidFill>
                  <a:schemeClr val="bg1"/>
                </a:solidFill>
                <a:latin typeface="+mn-lt"/>
              </a:rPr>
              <a:t>fokusgruppeinterviews</a:t>
            </a:r>
            <a:r>
              <a:rPr lang="da-DK" sz="1500" dirty="0">
                <a:solidFill>
                  <a:schemeClr val="bg1"/>
                </a:solidFill>
                <a:latin typeface="+mn-lt"/>
              </a:rPr>
              <a:t> </a:t>
            </a:r>
            <a:r>
              <a:rPr lang="da-DK" sz="1500" b="1" dirty="0">
                <a:solidFill>
                  <a:schemeClr val="bg1"/>
                </a:solidFill>
                <a:latin typeface="+mn-lt"/>
              </a:rPr>
              <a:t>med elever </a:t>
            </a:r>
            <a:r>
              <a:rPr lang="da-DK" sz="1500" dirty="0">
                <a:solidFill>
                  <a:schemeClr val="bg1"/>
                </a:solidFill>
                <a:latin typeface="+mn-lt"/>
              </a:rPr>
              <a:t>for at få indblik i elevernes perspektiver på undervisning, der motiverer og engagerer eleverne.  Det viste bl.a., at:</a:t>
            </a:r>
          </a:p>
          <a:p>
            <a:pPr marL="177750" indent="-177750">
              <a:spcAft>
                <a:spcPts val="800"/>
              </a:spcAft>
              <a:buFont typeface="Arial" charset="0"/>
              <a:buChar char="•"/>
            </a:pPr>
            <a:r>
              <a:rPr lang="da-DK" sz="1500" dirty="0">
                <a:solidFill>
                  <a:schemeClr val="bg1"/>
                </a:solidFill>
                <a:latin typeface="+mn-lt"/>
              </a:rPr>
              <a:t>Eleverne finder undervisningen motiverende, når de arbejder med </a:t>
            </a:r>
            <a:r>
              <a:rPr lang="da-DK" sz="1500" b="1" dirty="0">
                <a:solidFill>
                  <a:schemeClr val="bg1"/>
                </a:solidFill>
                <a:latin typeface="+mn-lt"/>
              </a:rPr>
              <a:t>virkelighedsnære problemstillinger</a:t>
            </a:r>
            <a:r>
              <a:rPr lang="da-DK" sz="1500" dirty="0">
                <a:solidFill>
                  <a:schemeClr val="bg1"/>
                </a:solidFill>
                <a:latin typeface="+mn-lt"/>
              </a:rPr>
              <a:t>, hvor de skal løse opgaver i fællesskab og gerne i autentiske læringsmiljøer. </a:t>
            </a:r>
          </a:p>
          <a:p>
            <a:pPr marL="177750" indent="-177750">
              <a:spcAft>
                <a:spcPts val="800"/>
              </a:spcAft>
              <a:buFont typeface="Arial" charset="0"/>
              <a:buChar char="•"/>
            </a:pPr>
            <a:r>
              <a:rPr lang="da-DK" sz="1500" dirty="0">
                <a:solidFill>
                  <a:schemeClr val="bg1"/>
                </a:solidFill>
                <a:latin typeface="+mn-lt"/>
              </a:rPr>
              <a:t>Eleverne motiveres af </a:t>
            </a:r>
            <a:r>
              <a:rPr lang="da-DK" sz="1500" b="1" dirty="0">
                <a:solidFill>
                  <a:schemeClr val="bg1"/>
                </a:solidFill>
                <a:latin typeface="+mn-lt"/>
              </a:rPr>
              <a:t>tværfaglige forløb </a:t>
            </a:r>
            <a:r>
              <a:rPr lang="da-DK" sz="1500" dirty="0">
                <a:solidFill>
                  <a:schemeClr val="bg1"/>
                </a:solidFill>
                <a:latin typeface="+mn-lt"/>
              </a:rPr>
              <a:t>med </a:t>
            </a:r>
            <a:r>
              <a:rPr lang="da-DK" sz="1500" b="1" dirty="0">
                <a:solidFill>
                  <a:schemeClr val="bg1"/>
                </a:solidFill>
                <a:latin typeface="+mn-lt"/>
              </a:rPr>
              <a:t>værkstedsundervisning</a:t>
            </a:r>
            <a:r>
              <a:rPr lang="da-DK" sz="1500" dirty="0">
                <a:solidFill>
                  <a:schemeClr val="bg1"/>
                </a:solidFill>
                <a:latin typeface="+mn-lt"/>
              </a:rPr>
              <a:t>, der kombinerer teoretisk og praktisk viden samt undervisning på tværs af årgange. </a:t>
            </a:r>
          </a:p>
          <a:p>
            <a:pPr marL="177750" indent="-177750">
              <a:spcAft>
                <a:spcPts val="800"/>
              </a:spcAft>
              <a:buFont typeface="Arial" charset="0"/>
              <a:buChar char="•"/>
            </a:pPr>
            <a:r>
              <a:rPr lang="da-DK" sz="1500" dirty="0">
                <a:solidFill>
                  <a:schemeClr val="bg1"/>
                </a:solidFill>
                <a:latin typeface="+mn-lt"/>
              </a:rPr>
              <a:t>Eleverne finder undervisningen kedelig, når læreren holder </a:t>
            </a:r>
            <a:r>
              <a:rPr lang="da-DK" sz="1500" b="1" dirty="0">
                <a:solidFill>
                  <a:schemeClr val="bg1"/>
                </a:solidFill>
                <a:latin typeface="+mn-lt"/>
              </a:rPr>
              <a:t>lange oplæg </a:t>
            </a:r>
            <a:r>
              <a:rPr lang="da-DK" sz="1500" dirty="0">
                <a:solidFill>
                  <a:schemeClr val="bg1"/>
                </a:solidFill>
                <a:latin typeface="+mn-lt"/>
              </a:rPr>
              <a:t>og instruktioner, og når undervisningen består af </a:t>
            </a:r>
            <a:r>
              <a:rPr lang="da-DK" sz="1500" b="1" dirty="0">
                <a:solidFill>
                  <a:schemeClr val="bg1"/>
                </a:solidFill>
                <a:latin typeface="+mn-lt"/>
              </a:rPr>
              <a:t>gentagelser</a:t>
            </a:r>
            <a:r>
              <a:rPr lang="da-DK" sz="1500" dirty="0">
                <a:solidFill>
                  <a:schemeClr val="bg1"/>
                </a:solidFill>
                <a:latin typeface="+mn-lt"/>
              </a:rPr>
              <a:t> af et fagligt indhold, der formidles flere gange på samme måde. </a:t>
            </a:r>
          </a:p>
        </p:txBody>
      </p:sp>
      <p:sp>
        <p:nvSpPr>
          <p:cNvPr id="10" name="Afrundet rektangel 9"/>
          <p:cNvSpPr/>
          <p:nvPr userDrawn="1"/>
        </p:nvSpPr>
        <p:spPr>
          <a:xfrm>
            <a:off x="6974378" y="1940692"/>
            <a:ext cx="4380807" cy="4231508"/>
          </a:xfrm>
          <a:prstGeom prst="roundRect">
            <a:avLst>
              <a:gd name="adj" fmla="val 4423"/>
            </a:avLst>
          </a:prstGeom>
          <a:solidFill>
            <a:schemeClr val="accent6"/>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ekstfelt 10"/>
          <p:cNvSpPr txBox="1"/>
          <p:nvPr userDrawn="1"/>
        </p:nvSpPr>
        <p:spPr>
          <a:xfrm>
            <a:off x="7506103" y="2318439"/>
            <a:ext cx="3298594" cy="4078039"/>
          </a:xfrm>
          <a:prstGeom prst="rect">
            <a:avLst/>
          </a:prstGeom>
          <a:noFill/>
        </p:spPr>
        <p:txBody>
          <a:bodyPr wrap="square" lIns="0" tIns="0" rIns="0" bIns="0" rtlCol="0">
            <a:spAutoFit/>
          </a:bodyPr>
          <a:lstStyle/>
          <a:p>
            <a:pPr>
              <a:spcAft>
                <a:spcPts val="800"/>
              </a:spcAft>
            </a:pPr>
            <a:r>
              <a:rPr lang="da-DK" sz="1500" b="1" dirty="0">
                <a:solidFill>
                  <a:schemeClr val="bg1"/>
                </a:solidFill>
                <a:latin typeface="+mn-lt"/>
              </a:rPr>
              <a:t>Benspænd for at sikre variation</a:t>
            </a:r>
          </a:p>
          <a:p>
            <a:pPr>
              <a:spcAft>
                <a:spcPts val="800"/>
              </a:spcAft>
            </a:pPr>
            <a:r>
              <a:rPr lang="da-DK" sz="1500" dirty="0">
                <a:solidFill>
                  <a:schemeClr val="bg1"/>
                </a:solidFill>
                <a:latin typeface="+mn-lt"/>
              </a:rPr>
              <a:t>Med afsæt i input fra elevfokusgrupperne aftalte skolerne en række såkaldte ‘benspænd</a:t>
            </a:r>
            <a:r>
              <a:rPr lang="da-DK" sz="1500" b="1" dirty="0">
                <a:solidFill>
                  <a:schemeClr val="bg1"/>
                </a:solidFill>
                <a:latin typeface="+mn-lt"/>
              </a:rPr>
              <a:t>’ </a:t>
            </a:r>
            <a:r>
              <a:rPr lang="da-DK" sz="1500" dirty="0">
                <a:solidFill>
                  <a:schemeClr val="bg1"/>
                </a:solidFill>
                <a:latin typeface="+mn-lt"/>
              </a:rPr>
              <a:t>for lærere og pædagoger i forhold til tilrettelæggelse af flexdage:</a:t>
            </a:r>
          </a:p>
          <a:p>
            <a:pPr marL="177750" lvl="0" indent="-177750">
              <a:spcAft>
                <a:spcPts val="800"/>
              </a:spcAft>
              <a:buFont typeface="Arial" charset="0"/>
              <a:buChar char="•"/>
            </a:pPr>
            <a:r>
              <a:rPr lang="da-DK" sz="1500" dirty="0">
                <a:solidFill>
                  <a:schemeClr val="bg1"/>
                </a:solidFill>
                <a:latin typeface="+mn-lt"/>
              </a:rPr>
              <a:t>Faglige oplæg fra underviseren må højst vare 10 minutter.</a:t>
            </a:r>
          </a:p>
          <a:p>
            <a:pPr marL="177750" lvl="0" indent="-177750">
              <a:spcAft>
                <a:spcPts val="800"/>
              </a:spcAft>
              <a:buFont typeface="Arial" charset="0"/>
              <a:buChar char="•"/>
            </a:pPr>
            <a:r>
              <a:rPr lang="da-DK" sz="1500" dirty="0">
                <a:solidFill>
                  <a:schemeClr val="bg1"/>
                </a:solidFill>
                <a:latin typeface="+mn-lt"/>
              </a:rPr>
              <a:t>Der skal gennemføres </a:t>
            </a:r>
            <a:r>
              <a:rPr lang="da-DK" sz="1500" dirty="0" err="1">
                <a:solidFill>
                  <a:schemeClr val="bg1"/>
                </a:solidFill>
                <a:latin typeface="+mn-lt"/>
              </a:rPr>
              <a:t>brain</a:t>
            </a:r>
            <a:r>
              <a:rPr lang="da-DK" sz="1500" dirty="0">
                <a:solidFill>
                  <a:schemeClr val="bg1"/>
                </a:solidFill>
                <a:latin typeface="+mn-lt"/>
              </a:rPr>
              <a:t> breaks, der relaterer til det fag/den problemstilling, eleverne arbejder med (så det ikke opleves som løsrevet pause).</a:t>
            </a:r>
          </a:p>
          <a:p>
            <a:pPr marL="177750" lvl="0" indent="-177750">
              <a:spcAft>
                <a:spcPts val="800"/>
              </a:spcAft>
              <a:buFont typeface="Arial" charset="0"/>
              <a:buChar char="•"/>
            </a:pPr>
            <a:r>
              <a:rPr lang="da-DK" sz="1500" dirty="0">
                <a:solidFill>
                  <a:schemeClr val="bg1"/>
                </a:solidFill>
                <a:latin typeface="+mn-lt"/>
              </a:rPr>
              <a:t>Undervisningsforløb skal være tværfaglige.</a:t>
            </a:r>
          </a:p>
          <a:p>
            <a:pPr marL="171450" lvl="0" indent="-171450">
              <a:spcAft>
                <a:spcPts val="800"/>
              </a:spcAft>
              <a:buFont typeface="Arial" panose="020B0604020202020204" pitchFamily="34" charset="0"/>
              <a:buChar char="•"/>
            </a:pPr>
            <a:endParaRPr lang="da-DK" sz="1500" dirty="0">
              <a:solidFill>
                <a:schemeClr val="bg1"/>
              </a:solidFill>
              <a:latin typeface="+mn-lt"/>
            </a:endParaRPr>
          </a:p>
          <a:p>
            <a:pPr marL="171450" lvl="0" indent="-171450">
              <a:spcAft>
                <a:spcPts val="800"/>
              </a:spcAft>
              <a:buFont typeface="Arial" panose="020B0604020202020204" pitchFamily="34" charset="0"/>
              <a:buChar char="•"/>
            </a:pPr>
            <a:endParaRPr lang="da-DK" sz="1500" dirty="0">
              <a:solidFill>
                <a:schemeClr val="bg1"/>
              </a:solidFill>
              <a:latin typeface="+mn-lt"/>
            </a:endParaRPr>
          </a:p>
        </p:txBody>
      </p:sp>
      <p:sp>
        <p:nvSpPr>
          <p:cNvPr id="12"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3" name="Lige forbindelse 12"/>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Billed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sp>
        <p:nvSpPr>
          <p:cNvPr id="4" name="Tekstfelt 3"/>
          <p:cNvSpPr txBox="1"/>
          <p:nvPr userDrawn="1"/>
        </p:nvSpPr>
        <p:spPr>
          <a:xfrm>
            <a:off x="900000" y="720000"/>
            <a:ext cx="8606703"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dirty="0">
                <a:solidFill>
                  <a:schemeClr val="tx1"/>
                </a:solidFill>
                <a:latin typeface="+mj-lt"/>
              </a:rPr>
              <a:t>Om </a:t>
            </a:r>
            <a:r>
              <a:rPr lang="en-GB" sz="3200" dirty="0" err="1">
                <a:solidFill>
                  <a:schemeClr val="tx1"/>
                </a:solidFill>
                <a:latin typeface="+mj-lt"/>
              </a:rPr>
              <a:t>vidensgrundlaget</a:t>
            </a:r>
            <a:endParaRPr lang="en-GB" sz="3200" dirty="0">
              <a:solidFill>
                <a:schemeClr val="tx1"/>
              </a:solidFill>
              <a:latin typeface="+mj-lt"/>
            </a:endParaRPr>
          </a:p>
        </p:txBody>
      </p:sp>
      <p:cxnSp>
        <p:nvCxnSpPr>
          <p:cNvPr id="5" name="Lige forbindelse 4"/>
          <p:cNvCxnSpPr/>
          <p:nvPr userDrawn="1"/>
        </p:nvCxnSpPr>
        <p:spPr>
          <a:xfrm>
            <a:off x="900000" y="153000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kstfelt 5"/>
          <p:cNvSpPr txBox="1"/>
          <p:nvPr userDrawn="1"/>
        </p:nvSpPr>
        <p:spPr>
          <a:xfrm>
            <a:off x="900001" y="2101933"/>
            <a:ext cx="5429548" cy="230832"/>
          </a:xfrm>
          <a:prstGeom prst="rect">
            <a:avLst/>
          </a:prstGeom>
          <a:noFill/>
        </p:spPr>
        <p:txBody>
          <a:bodyPr wrap="square" lIns="0" tIns="0" rIns="0" bIns="0" rtlCol="0">
            <a:spAutoFit/>
          </a:bodyPr>
          <a:lstStyle/>
          <a:p>
            <a:pPr marL="0" indent="0">
              <a:spcAft>
                <a:spcPts val="1200"/>
              </a:spcAft>
              <a:buNone/>
            </a:pPr>
            <a:r>
              <a:rPr lang="en-GB" sz="1500" b="1" dirty="0" err="1"/>
              <a:t>Vidensgrundlaget</a:t>
            </a:r>
            <a:r>
              <a:rPr lang="en-GB" sz="1500" b="1" dirty="0"/>
              <a:t> </a:t>
            </a:r>
            <a:r>
              <a:rPr lang="en-GB" sz="1500" b="1" dirty="0" err="1"/>
              <a:t>er</a:t>
            </a:r>
            <a:r>
              <a:rPr lang="en-GB" sz="1500" b="1" dirty="0"/>
              <a:t> </a:t>
            </a:r>
            <a:r>
              <a:rPr lang="en-GB" sz="1500" b="1" dirty="0" err="1"/>
              <a:t>baseret</a:t>
            </a:r>
            <a:r>
              <a:rPr lang="en-GB" sz="1500" b="1" dirty="0"/>
              <a:t> </a:t>
            </a:r>
            <a:r>
              <a:rPr lang="en-GB" sz="1500" b="1" dirty="0" err="1"/>
              <a:t>på</a:t>
            </a:r>
            <a:r>
              <a:rPr lang="en-GB" sz="1500" b="1" dirty="0"/>
              <a:t> </a:t>
            </a:r>
            <a:r>
              <a:rPr lang="en-GB" sz="1500" b="1" dirty="0" err="1"/>
              <a:t>tre</a:t>
            </a:r>
            <a:r>
              <a:rPr lang="en-GB" sz="1500" b="1" dirty="0"/>
              <a:t> </a:t>
            </a:r>
            <a:r>
              <a:rPr lang="en-GB" sz="1500" b="1" dirty="0" err="1"/>
              <a:t>typer</a:t>
            </a:r>
            <a:r>
              <a:rPr lang="en-GB" sz="1500" b="1" dirty="0"/>
              <a:t> </a:t>
            </a:r>
            <a:r>
              <a:rPr lang="en-GB" sz="1500" b="1" dirty="0" err="1"/>
              <a:t>af</a:t>
            </a:r>
            <a:r>
              <a:rPr lang="en-GB" sz="1500" b="1" dirty="0"/>
              <a:t> </a:t>
            </a:r>
            <a:r>
              <a:rPr lang="en-GB" sz="1500" b="1" dirty="0" err="1"/>
              <a:t>viden</a:t>
            </a:r>
            <a:r>
              <a:rPr lang="en-GB" sz="1500" b="1" dirty="0"/>
              <a:t>:</a:t>
            </a:r>
          </a:p>
        </p:txBody>
      </p:sp>
      <p:pic>
        <p:nvPicPr>
          <p:cNvPr id="8" name="Billede 7"/>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t="62030" r="50000"/>
          <a:stretch/>
        </p:blipFill>
        <p:spPr>
          <a:xfrm>
            <a:off x="8022303" y="0"/>
            <a:ext cx="4169698" cy="4602049"/>
          </a:xfrm>
          <a:prstGeom prst="rect">
            <a:avLst/>
          </a:prstGeom>
        </p:spPr>
      </p:pic>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8747" y="4051790"/>
            <a:ext cx="605929" cy="605929"/>
          </a:xfrm>
          <a:prstGeom prst="rect">
            <a:avLst/>
          </a:prstGeom>
        </p:spPr>
      </p:pic>
      <p:pic>
        <p:nvPicPr>
          <p:cNvPr id="12" name="Billed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8748" y="3277203"/>
            <a:ext cx="605929" cy="605929"/>
          </a:xfrm>
          <a:prstGeom prst="rect">
            <a:avLst/>
          </a:prstGeom>
        </p:spPr>
      </p:pic>
      <p:pic>
        <p:nvPicPr>
          <p:cNvPr id="13" name="Billed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8750" y="2502616"/>
            <a:ext cx="605929" cy="605929"/>
          </a:xfrm>
          <a:prstGeom prst="rect">
            <a:avLst/>
          </a:prstGeom>
        </p:spPr>
      </p:pic>
      <p:sp>
        <p:nvSpPr>
          <p:cNvPr id="2" name="Tekstfelt 1"/>
          <p:cNvSpPr txBox="1"/>
          <p:nvPr userDrawn="1"/>
        </p:nvSpPr>
        <p:spPr>
          <a:xfrm>
            <a:off x="1505184" y="4090139"/>
            <a:ext cx="5058888" cy="553998"/>
          </a:xfrm>
          <a:prstGeom prst="rect">
            <a:avLst/>
          </a:prstGeom>
          <a:noFill/>
        </p:spPr>
        <p:txBody>
          <a:bodyPr wrap="square" rtlCol="0">
            <a:sp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GB" sz="1500" dirty="0"/>
              <a:t>case, der </a:t>
            </a:r>
            <a:r>
              <a:rPr lang="en-GB" sz="1500" dirty="0" err="1"/>
              <a:t>formidler</a:t>
            </a:r>
            <a:r>
              <a:rPr lang="en-GB" sz="1500" dirty="0"/>
              <a:t> to </a:t>
            </a:r>
            <a:r>
              <a:rPr lang="en-GB" sz="1500" dirty="0" err="1"/>
              <a:t>skolers</a:t>
            </a:r>
            <a:r>
              <a:rPr lang="en-GB" sz="1500" dirty="0"/>
              <a:t> </a:t>
            </a:r>
            <a:r>
              <a:rPr lang="en-GB" sz="1500" dirty="0" err="1"/>
              <a:t>erfaringer</a:t>
            </a:r>
            <a:r>
              <a:rPr lang="en-GB" sz="1500" dirty="0"/>
              <a:t> med at </a:t>
            </a:r>
            <a:r>
              <a:rPr lang="en-GB" sz="1500" dirty="0" err="1"/>
              <a:t>udvikle</a:t>
            </a:r>
            <a:r>
              <a:rPr lang="en-GB" sz="1500" dirty="0"/>
              <a:t> </a:t>
            </a:r>
            <a:r>
              <a:rPr lang="en-GB" sz="1500" dirty="0" err="1"/>
              <a:t>en</a:t>
            </a:r>
            <a:r>
              <a:rPr lang="en-GB" sz="1500" dirty="0"/>
              <a:t> mere </a:t>
            </a:r>
            <a:r>
              <a:rPr lang="en-GB" sz="1500" dirty="0" err="1"/>
              <a:t>varieret</a:t>
            </a:r>
            <a:r>
              <a:rPr lang="en-GB" sz="1500" dirty="0"/>
              <a:t> </a:t>
            </a:r>
            <a:r>
              <a:rPr lang="en-GB" sz="1500" dirty="0" err="1"/>
              <a:t>skoledag</a:t>
            </a:r>
            <a:r>
              <a:rPr lang="en-GB" sz="1500" dirty="0"/>
              <a:t> </a:t>
            </a:r>
            <a:r>
              <a:rPr lang="en-GB" sz="1500" dirty="0" err="1"/>
              <a:t>i</a:t>
            </a:r>
            <a:r>
              <a:rPr lang="en-GB" sz="1500" dirty="0"/>
              <a:t> </a:t>
            </a:r>
            <a:r>
              <a:rPr lang="en-GB" sz="1500" dirty="0" err="1"/>
              <a:t>egen</a:t>
            </a:r>
            <a:r>
              <a:rPr lang="en-GB" sz="1500" dirty="0"/>
              <a:t> </a:t>
            </a:r>
            <a:r>
              <a:rPr lang="en-GB" sz="1500" dirty="0" err="1"/>
              <a:t>praksis</a:t>
            </a:r>
            <a:r>
              <a:rPr lang="en-GB" sz="1500" dirty="0"/>
              <a:t>.</a:t>
            </a:r>
          </a:p>
        </p:txBody>
      </p:sp>
      <p:sp>
        <p:nvSpPr>
          <p:cNvPr id="3" name="Tekstfelt 2"/>
          <p:cNvSpPr txBox="1"/>
          <p:nvPr userDrawn="1"/>
        </p:nvSpPr>
        <p:spPr>
          <a:xfrm>
            <a:off x="1505184" y="2644116"/>
            <a:ext cx="6737068" cy="323165"/>
          </a:xfrm>
          <a:prstGeom prst="rect">
            <a:avLst/>
          </a:prstGeom>
          <a:noFill/>
        </p:spPr>
        <p:txBody>
          <a:bodyPr wrap="square" rtlCol="0">
            <a:sp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GB" sz="1500" dirty="0" err="1"/>
              <a:t>forskningsviden</a:t>
            </a:r>
            <a:r>
              <a:rPr lang="en-GB" sz="1500" dirty="0"/>
              <a:t>.</a:t>
            </a:r>
          </a:p>
        </p:txBody>
      </p:sp>
      <p:sp>
        <p:nvSpPr>
          <p:cNvPr id="7" name="Tekstfelt 6"/>
          <p:cNvSpPr txBox="1"/>
          <p:nvPr userDrawn="1"/>
        </p:nvSpPr>
        <p:spPr>
          <a:xfrm>
            <a:off x="1505184" y="3305384"/>
            <a:ext cx="6517117" cy="553998"/>
          </a:xfrm>
          <a:prstGeom prst="rect">
            <a:avLst/>
          </a:prstGeom>
          <a:noFill/>
        </p:spPr>
        <p:txBody>
          <a:bodyPr wrap="square" rtlCol="0">
            <a:sp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GB" sz="1500" dirty="0" err="1"/>
              <a:t>eksempler</a:t>
            </a:r>
            <a:r>
              <a:rPr lang="en-GB" sz="1500" dirty="0"/>
              <a:t> </a:t>
            </a:r>
            <a:r>
              <a:rPr lang="en-GB" sz="1500" dirty="0" err="1"/>
              <a:t>fra</a:t>
            </a:r>
            <a:r>
              <a:rPr lang="en-GB" sz="1500" dirty="0"/>
              <a:t> </a:t>
            </a:r>
            <a:r>
              <a:rPr lang="en-GB" sz="1500" dirty="0" err="1"/>
              <a:t>praksis</a:t>
            </a:r>
            <a:r>
              <a:rPr lang="en-GB" sz="1500" dirty="0"/>
              <a:t> </a:t>
            </a:r>
            <a:r>
              <a:rPr lang="en-GB" sz="1500" dirty="0" err="1"/>
              <a:t>på</a:t>
            </a:r>
            <a:r>
              <a:rPr lang="en-GB" sz="1500" dirty="0"/>
              <a:t>, </a:t>
            </a:r>
            <a:r>
              <a:rPr lang="en-GB" sz="1500" dirty="0" err="1"/>
              <a:t>hvordan</a:t>
            </a:r>
            <a:r>
              <a:rPr lang="en-GB" sz="1500" dirty="0"/>
              <a:t> man </a:t>
            </a:r>
            <a:r>
              <a:rPr lang="en-GB" sz="1500" dirty="0" err="1"/>
              <a:t>kan</a:t>
            </a:r>
            <a:r>
              <a:rPr lang="en-GB" sz="1500" dirty="0"/>
              <a:t> </a:t>
            </a:r>
            <a:r>
              <a:rPr lang="en-GB" sz="1500" dirty="0" err="1"/>
              <a:t>skabe</a:t>
            </a:r>
            <a:r>
              <a:rPr lang="en-GB" sz="1500" dirty="0"/>
              <a:t> </a:t>
            </a:r>
            <a:r>
              <a:rPr lang="en-GB" sz="1500" dirty="0" err="1"/>
              <a:t>organisering</a:t>
            </a:r>
            <a:r>
              <a:rPr lang="en-GB" sz="1500" dirty="0"/>
              <a:t>, der </a:t>
            </a:r>
            <a:r>
              <a:rPr lang="en-GB" sz="1500" dirty="0" err="1"/>
              <a:t>understøtter</a:t>
            </a:r>
            <a:r>
              <a:rPr lang="en-GB" sz="1500" dirty="0"/>
              <a:t> </a:t>
            </a:r>
            <a:r>
              <a:rPr lang="en-GB" sz="1500" dirty="0" err="1"/>
              <a:t>øget</a:t>
            </a:r>
            <a:r>
              <a:rPr lang="da-DK" sz="1500" dirty="0"/>
              <a:t> systematik i tilrettelæggelse af en mere varieret skoledag.</a:t>
            </a:r>
            <a:endParaRPr lang="en-GB" sz="1500" dirty="0"/>
          </a:p>
        </p:txBody>
      </p:sp>
    </p:spTree>
    <p:extLst>
      <p:ext uri="{BB962C8B-B14F-4D97-AF65-F5344CB8AC3E}">
        <p14:creationId xmlns:p14="http://schemas.microsoft.com/office/powerpoint/2010/main" val="16723943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Brugerdefineret layout">
    <p:spTree>
      <p:nvGrpSpPr>
        <p:cNvPr id="1" name=""/>
        <p:cNvGrpSpPr/>
        <p:nvPr/>
      </p:nvGrpSpPr>
      <p:grpSpPr>
        <a:xfrm>
          <a:off x="0" y="0"/>
          <a:ext cx="0" cy="0"/>
          <a:chOff x="0" y="0"/>
          <a:chExt cx="0" cy="0"/>
        </a:xfrm>
      </p:grpSpPr>
      <p:sp>
        <p:nvSpPr>
          <p:cNvPr id="3" name="Tekstfelt 2"/>
          <p:cNvSpPr txBox="1"/>
          <p:nvPr userDrawn="1"/>
        </p:nvSpPr>
        <p:spPr>
          <a:xfrm>
            <a:off x="900000" y="736293"/>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3200" dirty="0">
              <a:solidFill>
                <a:schemeClr val="tx1"/>
              </a:solidFill>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3200" dirty="0" err="1">
                <a:solidFill>
                  <a:schemeClr val="tx1"/>
                </a:solidFill>
                <a:latin typeface="+mj-lt"/>
              </a:rPr>
              <a:t>Indhold</a:t>
            </a:r>
            <a:r>
              <a:rPr lang="en-GB" sz="3200" dirty="0">
                <a:solidFill>
                  <a:schemeClr val="tx1"/>
                </a:solidFill>
                <a:latin typeface="+mj-lt"/>
              </a:rPr>
              <a:t> – </a:t>
            </a:r>
            <a:r>
              <a:rPr lang="en-GB" sz="3200" dirty="0" err="1">
                <a:solidFill>
                  <a:schemeClr val="tx1"/>
                </a:solidFill>
                <a:latin typeface="+mj-lt"/>
              </a:rPr>
              <a:t>eksempel</a:t>
            </a:r>
            <a:r>
              <a:rPr lang="en-GB" sz="3200" dirty="0">
                <a:solidFill>
                  <a:schemeClr val="tx1"/>
                </a:solidFill>
                <a:latin typeface="+mj-lt"/>
              </a:rPr>
              <a:t> </a:t>
            </a:r>
            <a:r>
              <a:rPr lang="en-GB" sz="3200" dirty="0" err="1">
                <a:solidFill>
                  <a:schemeClr val="tx1"/>
                </a:solidFill>
                <a:latin typeface="+mj-lt"/>
              </a:rPr>
              <a:t>på</a:t>
            </a:r>
            <a:r>
              <a:rPr lang="en-GB" sz="3200" dirty="0">
                <a:solidFill>
                  <a:schemeClr val="tx1"/>
                </a:solidFill>
                <a:latin typeface="+mj-lt"/>
              </a:rPr>
              <a:t> </a:t>
            </a:r>
            <a:r>
              <a:rPr lang="en-GB" sz="3200" dirty="0" err="1">
                <a:solidFill>
                  <a:schemeClr val="tx1"/>
                </a:solidFill>
                <a:latin typeface="+mj-lt"/>
              </a:rPr>
              <a:t>flexdag</a:t>
            </a:r>
            <a:endParaRPr lang="en-GB" sz="3200" dirty="0">
              <a:solidFill>
                <a:schemeClr val="tx1"/>
              </a:solidFill>
              <a:latin typeface="+mj-lt"/>
            </a:endParaRPr>
          </a:p>
        </p:txBody>
      </p:sp>
      <p:sp>
        <p:nvSpPr>
          <p:cNvPr id="6" name="Tekstfelt 5"/>
          <p:cNvSpPr txBox="1"/>
          <p:nvPr userDrawn="1"/>
        </p:nvSpPr>
        <p:spPr>
          <a:xfrm>
            <a:off x="900000" y="818623"/>
            <a:ext cx="540000" cy="307777"/>
          </a:xfrm>
          <a:prstGeom prst="rect">
            <a:avLst/>
          </a:prstGeom>
          <a:solidFill>
            <a:srgbClr val="EA8145"/>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a:ln>
                  <a:noFill/>
                </a:ln>
                <a:solidFill>
                  <a:schemeClr val="bg1"/>
                </a:solidFill>
                <a:effectLst/>
                <a:uLnTx/>
                <a:uFillTx/>
                <a:latin typeface="+mn-lt"/>
                <a:ea typeface="Verdana" pitchFamily="34" charset="0"/>
                <a:cs typeface="Verdana" pitchFamily="34" charset="0"/>
              </a:rPr>
              <a:t>CASE</a:t>
            </a:r>
            <a:endPar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endParaRPr>
          </a:p>
        </p:txBody>
      </p:sp>
      <p:sp>
        <p:nvSpPr>
          <p:cNvPr id="8" name="Tekstfelt 7"/>
          <p:cNvSpPr txBox="1"/>
          <p:nvPr userDrawn="1"/>
        </p:nvSpPr>
        <p:spPr>
          <a:xfrm>
            <a:off x="900000" y="1942141"/>
            <a:ext cx="10103279" cy="461665"/>
          </a:xfrm>
          <a:prstGeom prst="rect">
            <a:avLst/>
          </a:prstGeom>
          <a:noFill/>
        </p:spPr>
        <p:txBody>
          <a:bodyPr wrap="square" lIns="0" tIns="0" rIns="0" bIns="0" rtlCol="0">
            <a:spAutoFit/>
          </a:bodyPr>
          <a:lstStyle/>
          <a:p>
            <a:pPr marL="0" indent="0">
              <a:buFont typeface="Verdana" pitchFamily="34" charset="0"/>
              <a:buNone/>
            </a:pPr>
            <a:r>
              <a:rPr lang="en-GB" sz="1500" b="1" dirty="0" err="1">
                <a:latin typeface="+mn-lt"/>
              </a:rPr>
              <a:t>Flexdag</a:t>
            </a:r>
            <a:r>
              <a:rPr lang="en-GB" sz="1500" b="1" dirty="0">
                <a:latin typeface="+mn-lt"/>
              </a:rPr>
              <a:t>: </a:t>
            </a:r>
            <a:r>
              <a:rPr lang="en-GB" sz="1500" b="0" dirty="0" err="1">
                <a:latin typeface="+mn-lt"/>
              </a:rPr>
              <a:t>Matematik</a:t>
            </a:r>
            <a:r>
              <a:rPr lang="en-GB" sz="1500" b="0" dirty="0">
                <a:latin typeface="+mn-lt"/>
              </a:rPr>
              <a:t> med </a:t>
            </a:r>
            <a:r>
              <a:rPr lang="en-GB" sz="1500" b="0" dirty="0" err="1">
                <a:latin typeface="+mn-lt"/>
              </a:rPr>
              <a:t>cykel</a:t>
            </a:r>
            <a:r>
              <a:rPr lang="en-GB" sz="1500" b="0" dirty="0">
                <a:latin typeface="+mn-lt"/>
              </a:rPr>
              <a:t> – </a:t>
            </a:r>
            <a:r>
              <a:rPr lang="en-GB" sz="1500" b="0" dirty="0" err="1">
                <a:latin typeface="+mn-lt"/>
              </a:rPr>
              <a:t>når</a:t>
            </a:r>
            <a:r>
              <a:rPr lang="en-GB" sz="1500" b="0" dirty="0">
                <a:latin typeface="+mn-lt"/>
              </a:rPr>
              <a:t> </a:t>
            </a:r>
            <a:r>
              <a:rPr lang="en-GB" sz="1500" b="0" dirty="0" err="1">
                <a:latin typeface="+mn-lt"/>
              </a:rPr>
              <a:t>matematikundervisningen</a:t>
            </a:r>
            <a:r>
              <a:rPr lang="en-GB" sz="1500" b="0" dirty="0">
                <a:latin typeface="+mn-lt"/>
              </a:rPr>
              <a:t> </a:t>
            </a:r>
            <a:r>
              <a:rPr lang="en-GB" sz="1500" b="0" dirty="0" err="1">
                <a:latin typeface="+mn-lt"/>
              </a:rPr>
              <a:t>flyttes</a:t>
            </a:r>
            <a:r>
              <a:rPr lang="en-GB" sz="1500" b="0" dirty="0">
                <a:latin typeface="+mn-lt"/>
              </a:rPr>
              <a:t> </a:t>
            </a:r>
            <a:r>
              <a:rPr lang="en-GB" sz="1500" b="0" dirty="0" err="1">
                <a:latin typeface="+mn-lt"/>
              </a:rPr>
              <a:t>udendørs</a:t>
            </a:r>
            <a:r>
              <a:rPr lang="en-GB" sz="1500" b="0" dirty="0">
                <a:latin typeface="+mn-lt"/>
              </a:rPr>
              <a:t> </a:t>
            </a:r>
            <a:r>
              <a:rPr lang="en-GB" sz="1500" b="0" dirty="0" err="1">
                <a:latin typeface="+mn-lt"/>
              </a:rPr>
              <a:t>og</a:t>
            </a:r>
            <a:r>
              <a:rPr lang="en-GB" sz="1500" b="0" dirty="0">
                <a:latin typeface="+mn-lt"/>
              </a:rPr>
              <a:t> </a:t>
            </a:r>
            <a:r>
              <a:rPr lang="en-GB" sz="1500" b="0" dirty="0" err="1">
                <a:latin typeface="+mn-lt"/>
              </a:rPr>
              <a:t>kobles</a:t>
            </a:r>
            <a:r>
              <a:rPr lang="en-GB" sz="1500" b="0" dirty="0">
                <a:latin typeface="+mn-lt"/>
              </a:rPr>
              <a:t> </a:t>
            </a:r>
            <a:r>
              <a:rPr lang="en-GB" sz="1500" b="0" dirty="0" err="1">
                <a:latin typeface="+mn-lt"/>
              </a:rPr>
              <a:t>til</a:t>
            </a:r>
            <a:r>
              <a:rPr lang="en-GB" sz="1500" b="0" dirty="0">
                <a:latin typeface="+mn-lt"/>
              </a:rPr>
              <a:t> </a:t>
            </a:r>
            <a:r>
              <a:rPr lang="en-GB" sz="1500" b="0" dirty="0" err="1">
                <a:latin typeface="+mn-lt"/>
              </a:rPr>
              <a:t>anvendelsesorienteret</a:t>
            </a:r>
            <a:r>
              <a:rPr lang="en-GB" sz="1500" b="0" dirty="0">
                <a:latin typeface="+mn-lt"/>
              </a:rPr>
              <a:t> </a:t>
            </a:r>
            <a:r>
              <a:rPr lang="en-GB" sz="1500" b="0" dirty="0" err="1">
                <a:latin typeface="+mn-lt"/>
              </a:rPr>
              <a:t>læring</a:t>
            </a:r>
            <a:r>
              <a:rPr lang="en-GB" sz="1500" b="0" dirty="0">
                <a:latin typeface="+mn-lt"/>
              </a:rPr>
              <a:t> </a:t>
            </a:r>
          </a:p>
          <a:p>
            <a:pPr marL="0" indent="0">
              <a:buFont typeface="Verdana" pitchFamily="34" charset="0"/>
              <a:buNone/>
            </a:pPr>
            <a:r>
              <a:rPr lang="en-GB" sz="1500" b="0" dirty="0">
                <a:latin typeface="+mn-lt"/>
              </a:rPr>
              <a:t> </a:t>
            </a:r>
          </a:p>
        </p:txBody>
      </p:sp>
      <p:sp>
        <p:nvSpPr>
          <p:cNvPr id="2" name="Rektangel 1"/>
          <p:cNvSpPr/>
          <p:nvPr userDrawn="1"/>
        </p:nvSpPr>
        <p:spPr>
          <a:xfrm>
            <a:off x="900000" y="2403807"/>
            <a:ext cx="3357040" cy="3427814"/>
          </a:xfrm>
          <a:prstGeom prst="rect">
            <a:avLst/>
          </a:prstGeom>
          <a:solidFill>
            <a:srgbClr val="EA8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kstfelt 6"/>
          <p:cNvSpPr txBox="1"/>
          <p:nvPr userDrawn="1"/>
        </p:nvSpPr>
        <p:spPr>
          <a:xfrm>
            <a:off x="1210640" y="2633022"/>
            <a:ext cx="2756242" cy="2875146"/>
          </a:xfrm>
          <a:prstGeom prst="rect">
            <a:avLst/>
          </a:prstGeom>
          <a:noFill/>
        </p:spPr>
        <p:txBody>
          <a:bodyPr wrap="square" lIns="0" tIns="0" rIns="0" bIns="0" rtlCol="0">
            <a:spAutoFit/>
          </a:bodyPr>
          <a:lstStyle/>
          <a:p>
            <a:pPr marL="0" marR="0" lvl="0" indent="0" algn="l" defTabSz="457189" rtl="0" eaLnBrk="1" fontAlgn="base" latinLnBrk="0" hangingPunct="1">
              <a:lnSpc>
                <a:spcPct val="100000"/>
              </a:lnSpc>
              <a:spcBef>
                <a:spcPct val="0"/>
              </a:spcBef>
              <a:spcAft>
                <a:spcPts val="500"/>
              </a:spcAft>
              <a:buClrTx/>
              <a:buSzTx/>
              <a:buFont typeface="Arial" charset="0"/>
              <a:buNone/>
              <a:tabLst/>
              <a:defRPr/>
            </a:pPr>
            <a:r>
              <a:rPr kumimoji="0" lang="en-GB" sz="1600" b="1" i="0" u="none" strike="noStrike" kern="1200" cap="none" spc="-50" normalizeH="0" baseline="0" noProof="0" dirty="0">
                <a:ln>
                  <a:noFill/>
                </a:ln>
                <a:solidFill>
                  <a:schemeClr val="bg1"/>
                </a:solidFill>
                <a:effectLst/>
                <a:uLnTx/>
                <a:uFillTx/>
                <a:latin typeface="+mn-lt"/>
                <a:ea typeface="Adelle PE" charset="0"/>
                <a:cs typeface="Adelle PE" charset="0"/>
              </a:rPr>
              <a:t>MÅL</a:t>
            </a:r>
            <a:r>
              <a:rPr lang="da-DK" sz="1600" b="1" dirty="0">
                <a:solidFill>
                  <a:schemeClr val="bg1"/>
                </a:solidFill>
                <a:latin typeface="+mn-lt"/>
                <a:ea typeface="Adelle PE" charset="0"/>
                <a:cs typeface="Adelle PE" charset="0"/>
              </a:rPr>
              <a:t> </a:t>
            </a:r>
          </a:p>
          <a:p>
            <a:pPr marL="144000" indent="-144000" algn="l">
              <a:lnSpc>
                <a:spcPct val="100000"/>
              </a:lnSpc>
              <a:spcAft>
                <a:spcPts val="800"/>
              </a:spcAft>
              <a:buFont typeface="Arial" charset="0"/>
              <a:buChar char="•"/>
              <a:defRPr/>
            </a:pPr>
            <a:r>
              <a:rPr kumimoji="0" lang="en-GB" sz="1400" b="0" i="0" u="none" strike="noStrike" kern="1200" cap="none" spc="-50" normalizeH="0" baseline="0" noProof="0" dirty="0" err="1">
                <a:ln>
                  <a:noFill/>
                </a:ln>
                <a:solidFill>
                  <a:schemeClr val="bg1"/>
                </a:solidFill>
                <a:effectLst/>
                <a:uLnTx/>
                <a:uFillTx/>
                <a:latin typeface="+mn-lt"/>
                <a:ea typeface="Adelle PE" charset="0"/>
                <a:cs typeface="Adelle PE" charset="0"/>
              </a:rPr>
              <a:t>Styrke</a:t>
            </a:r>
            <a:r>
              <a:rPr kumimoji="0" lang="en-GB" sz="1400" b="0" i="0" u="none" strike="noStrike" kern="1200" cap="none" spc="-50" normalizeH="0" baseline="0" noProof="0" dirty="0">
                <a:ln>
                  <a:noFill/>
                </a:ln>
                <a:solidFill>
                  <a:schemeClr val="bg1"/>
                </a:solidFill>
                <a:effectLst/>
                <a:uLnTx/>
                <a:uFillTx/>
                <a:latin typeface="+mn-lt"/>
                <a:ea typeface="Adelle PE" charset="0"/>
                <a:cs typeface="Adelle PE" charset="0"/>
              </a:rPr>
              <a:t> </a:t>
            </a:r>
            <a:r>
              <a:rPr kumimoji="0" lang="en-GB" sz="1400" b="0" i="0" u="none" strike="noStrike" kern="1200" cap="none" spc="-50" normalizeH="0" baseline="0" noProof="0" dirty="0" err="1">
                <a:ln>
                  <a:noFill/>
                </a:ln>
                <a:solidFill>
                  <a:schemeClr val="bg1"/>
                </a:solidFill>
                <a:effectLst/>
                <a:uLnTx/>
                <a:uFillTx/>
                <a:latin typeface="+mn-lt"/>
                <a:ea typeface="Adelle PE" charset="0"/>
                <a:cs typeface="Adelle PE" charset="0"/>
              </a:rPr>
              <a:t>elevernes</a:t>
            </a:r>
            <a:r>
              <a:rPr kumimoji="0" lang="en-GB" sz="1400" b="0" i="0" u="none" strike="noStrike" kern="1200" cap="none" spc="-50" normalizeH="0" baseline="0" noProof="0" dirty="0">
                <a:ln>
                  <a:noFill/>
                </a:ln>
                <a:solidFill>
                  <a:schemeClr val="bg1"/>
                </a:solidFill>
                <a:effectLst/>
                <a:uLnTx/>
                <a:uFillTx/>
                <a:latin typeface="+mn-lt"/>
                <a:ea typeface="Adelle PE" charset="0"/>
                <a:cs typeface="Adelle PE" charset="0"/>
              </a:rPr>
              <a:t> </a:t>
            </a:r>
            <a:r>
              <a:rPr kumimoji="0" lang="en-GB" sz="1400" b="0" i="0" u="none" strike="noStrike" kern="1200" cap="none" spc="-50" normalizeH="0" baseline="0" noProof="0" dirty="0" err="1">
                <a:ln>
                  <a:noFill/>
                </a:ln>
                <a:solidFill>
                  <a:schemeClr val="bg1"/>
                </a:solidFill>
                <a:effectLst/>
                <a:uLnTx/>
                <a:uFillTx/>
                <a:latin typeface="+mn-lt"/>
                <a:ea typeface="Adelle PE" charset="0"/>
                <a:cs typeface="Adelle PE" charset="0"/>
              </a:rPr>
              <a:t>samarbejdsevner</a:t>
            </a:r>
            <a:r>
              <a:rPr kumimoji="0" lang="en-GB" sz="1400" b="0" i="0" u="none" strike="noStrike" kern="1200" cap="none" spc="-50" normalizeH="0" baseline="0" noProof="0" dirty="0">
                <a:ln>
                  <a:noFill/>
                </a:ln>
                <a:solidFill>
                  <a:schemeClr val="bg1"/>
                </a:solidFill>
                <a:effectLst/>
                <a:uLnTx/>
                <a:uFillTx/>
                <a:latin typeface="+mn-lt"/>
                <a:ea typeface="Adelle PE" charset="0"/>
                <a:cs typeface="Adelle PE" charset="0"/>
              </a:rPr>
              <a:t>.</a:t>
            </a:r>
          </a:p>
          <a:p>
            <a:pPr marL="144000" indent="-144000" algn="l">
              <a:lnSpc>
                <a:spcPct val="100000"/>
              </a:lnSpc>
              <a:spcAft>
                <a:spcPts val="800"/>
              </a:spcAft>
              <a:buFont typeface="Arial" charset="0"/>
              <a:buChar char="•"/>
              <a:defRPr/>
            </a:pPr>
            <a:r>
              <a:rPr lang="en-GB" sz="1400" b="0" dirty="0" err="1">
                <a:solidFill>
                  <a:schemeClr val="bg1"/>
                </a:solidFill>
                <a:latin typeface="+mn-lt"/>
                <a:ea typeface="Adelle PE" charset="0"/>
                <a:cs typeface="Adelle PE" charset="0"/>
              </a:rPr>
              <a:t>Styrke</a:t>
            </a:r>
            <a:r>
              <a:rPr lang="en-GB" sz="1400" b="0" dirty="0">
                <a:solidFill>
                  <a:schemeClr val="bg1"/>
                </a:solidFill>
                <a:latin typeface="+mn-lt"/>
                <a:ea typeface="Adelle PE" charset="0"/>
                <a:cs typeface="Adelle PE" charset="0"/>
              </a:rPr>
              <a:t> </a:t>
            </a:r>
            <a:r>
              <a:rPr lang="en-GB" sz="1400" b="0" dirty="0" err="1">
                <a:solidFill>
                  <a:schemeClr val="bg1"/>
                </a:solidFill>
                <a:latin typeface="+mn-lt"/>
                <a:ea typeface="Adelle PE" charset="0"/>
                <a:cs typeface="Adelle PE" charset="0"/>
              </a:rPr>
              <a:t>elevernes</a:t>
            </a:r>
            <a:r>
              <a:rPr lang="en-GB" sz="1400" b="0" dirty="0">
                <a:solidFill>
                  <a:schemeClr val="bg1"/>
                </a:solidFill>
                <a:latin typeface="+mn-lt"/>
                <a:ea typeface="Adelle PE" charset="0"/>
                <a:cs typeface="Adelle PE" charset="0"/>
              </a:rPr>
              <a:t> </a:t>
            </a:r>
            <a:r>
              <a:rPr lang="en-GB" sz="1400" b="0" dirty="0" err="1">
                <a:solidFill>
                  <a:schemeClr val="bg1"/>
                </a:solidFill>
                <a:latin typeface="+mn-lt"/>
                <a:ea typeface="Adelle PE" charset="0"/>
                <a:cs typeface="Adelle PE" charset="0"/>
              </a:rPr>
              <a:t>sociale</a:t>
            </a:r>
            <a:r>
              <a:rPr lang="en-GB" sz="1400" b="0" dirty="0">
                <a:solidFill>
                  <a:schemeClr val="bg1"/>
                </a:solidFill>
                <a:latin typeface="+mn-lt"/>
                <a:ea typeface="Adelle PE" charset="0"/>
                <a:cs typeface="Adelle PE" charset="0"/>
              </a:rPr>
              <a:t> </a:t>
            </a:r>
            <a:r>
              <a:rPr lang="en-GB" sz="1400" b="0" dirty="0" err="1">
                <a:solidFill>
                  <a:schemeClr val="bg1"/>
                </a:solidFill>
                <a:latin typeface="+mn-lt"/>
                <a:ea typeface="Adelle PE" charset="0"/>
                <a:cs typeface="Adelle PE" charset="0"/>
              </a:rPr>
              <a:t>relationer</a:t>
            </a:r>
            <a:r>
              <a:rPr kumimoji="0" lang="en-GB" sz="1400" b="0" i="0" u="none" strike="noStrike" kern="1200" cap="none" spc="-50" normalizeH="0" baseline="0" noProof="0" dirty="0">
                <a:ln>
                  <a:noFill/>
                </a:ln>
                <a:solidFill>
                  <a:schemeClr val="bg1"/>
                </a:solidFill>
                <a:effectLst/>
                <a:uLnTx/>
                <a:uFillTx/>
                <a:latin typeface="+mn-lt"/>
                <a:ea typeface="Adelle PE" charset="0"/>
                <a:cs typeface="Adelle PE" charset="0"/>
              </a:rPr>
              <a:t> </a:t>
            </a:r>
            <a:r>
              <a:rPr kumimoji="0" lang="en-GB" sz="1400" b="0" i="0" u="none" strike="noStrike" kern="1200" cap="none" spc="-50" normalizeH="0" baseline="0" noProof="0" dirty="0" err="1">
                <a:ln>
                  <a:noFill/>
                </a:ln>
                <a:solidFill>
                  <a:schemeClr val="bg1"/>
                </a:solidFill>
                <a:effectLst/>
                <a:uLnTx/>
                <a:uFillTx/>
                <a:latin typeface="+mn-lt"/>
                <a:ea typeface="Adelle PE" charset="0"/>
                <a:cs typeface="Adelle PE" charset="0"/>
              </a:rPr>
              <a:t>på</a:t>
            </a:r>
            <a:r>
              <a:rPr kumimoji="0" lang="en-GB" sz="1400" b="0" i="0" u="none" strike="noStrike" kern="1200" cap="none" spc="-50" normalizeH="0" baseline="0" noProof="0" dirty="0">
                <a:ln>
                  <a:noFill/>
                </a:ln>
                <a:solidFill>
                  <a:schemeClr val="bg1"/>
                </a:solidFill>
                <a:effectLst/>
                <a:uLnTx/>
                <a:uFillTx/>
                <a:latin typeface="+mn-lt"/>
                <a:ea typeface="Adelle PE" charset="0"/>
                <a:cs typeface="Adelle PE" charset="0"/>
              </a:rPr>
              <a:t> </a:t>
            </a:r>
            <a:r>
              <a:rPr kumimoji="0" lang="en-GB" sz="1400" b="0" i="0" u="none" strike="noStrike" kern="1200" cap="none" spc="-50" normalizeH="0" baseline="0" noProof="0" dirty="0" err="1">
                <a:ln>
                  <a:noFill/>
                </a:ln>
                <a:solidFill>
                  <a:schemeClr val="bg1"/>
                </a:solidFill>
                <a:effectLst/>
                <a:uLnTx/>
                <a:uFillTx/>
                <a:latin typeface="+mn-lt"/>
                <a:ea typeface="Adelle PE" charset="0"/>
                <a:cs typeface="Adelle PE" charset="0"/>
              </a:rPr>
              <a:t>tværs</a:t>
            </a:r>
            <a:r>
              <a:rPr kumimoji="0" lang="en-GB" sz="1400" b="0" i="0" u="none" strike="noStrike" kern="1200" cap="none" spc="-50" normalizeH="0" baseline="0" noProof="0" dirty="0">
                <a:ln>
                  <a:noFill/>
                </a:ln>
                <a:solidFill>
                  <a:schemeClr val="bg1"/>
                </a:solidFill>
                <a:effectLst/>
                <a:uLnTx/>
                <a:uFillTx/>
                <a:latin typeface="+mn-lt"/>
                <a:ea typeface="Adelle PE" charset="0"/>
                <a:cs typeface="Adelle PE" charset="0"/>
              </a:rPr>
              <a:t> </a:t>
            </a:r>
            <a:r>
              <a:rPr kumimoji="0" lang="en-GB" sz="1400" b="0" i="0" u="none" strike="noStrike" kern="1200" cap="none" spc="-50" normalizeH="0" baseline="0" noProof="0" dirty="0" err="1">
                <a:ln>
                  <a:noFill/>
                </a:ln>
                <a:solidFill>
                  <a:schemeClr val="bg1"/>
                </a:solidFill>
                <a:effectLst/>
                <a:uLnTx/>
                <a:uFillTx/>
                <a:latin typeface="+mn-lt"/>
                <a:ea typeface="Adelle PE" charset="0"/>
                <a:cs typeface="Adelle PE" charset="0"/>
              </a:rPr>
              <a:t>af</a:t>
            </a:r>
            <a:r>
              <a:rPr kumimoji="0" lang="en-GB" sz="1400" b="0" i="0" u="none" strike="noStrike" kern="1200" cap="none" spc="-50" normalizeH="0" baseline="0" noProof="0" dirty="0">
                <a:ln>
                  <a:noFill/>
                </a:ln>
                <a:solidFill>
                  <a:schemeClr val="bg1"/>
                </a:solidFill>
                <a:effectLst/>
                <a:uLnTx/>
                <a:uFillTx/>
                <a:latin typeface="+mn-lt"/>
                <a:ea typeface="Adelle PE" charset="0"/>
                <a:cs typeface="Adelle PE" charset="0"/>
              </a:rPr>
              <a:t> </a:t>
            </a:r>
            <a:r>
              <a:rPr kumimoji="0" lang="en-GB" sz="1400" b="0" i="0" u="none" strike="noStrike" kern="1200" cap="none" spc="-50" normalizeH="0" baseline="0" noProof="0" dirty="0" err="1">
                <a:ln>
                  <a:noFill/>
                </a:ln>
                <a:solidFill>
                  <a:schemeClr val="bg1"/>
                </a:solidFill>
                <a:effectLst/>
                <a:uLnTx/>
                <a:uFillTx/>
                <a:latin typeface="+mn-lt"/>
                <a:ea typeface="Adelle PE" charset="0"/>
                <a:cs typeface="Adelle PE" charset="0"/>
              </a:rPr>
              <a:t>klasser</a:t>
            </a:r>
            <a:r>
              <a:rPr kumimoji="0" lang="en-GB" sz="1400" b="0" i="0" u="none" strike="noStrike" kern="1200" cap="none" spc="-50" normalizeH="0" baseline="0" noProof="0" dirty="0">
                <a:ln>
                  <a:noFill/>
                </a:ln>
                <a:solidFill>
                  <a:schemeClr val="bg1"/>
                </a:solidFill>
                <a:effectLst/>
                <a:uLnTx/>
                <a:uFillTx/>
                <a:latin typeface="+mn-lt"/>
                <a:ea typeface="Adelle PE" charset="0"/>
                <a:cs typeface="Adelle PE" charset="0"/>
              </a:rPr>
              <a:t>.</a:t>
            </a:r>
          </a:p>
          <a:p>
            <a:pPr marL="144000" indent="-144000" algn="l">
              <a:lnSpc>
                <a:spcPct val="100000"/>
              </a:lnSpc>
              <a:spcAft>
                <a:spcPts val="800"/>
              </a:spcAft>
              <a:buFont typeface="Arial" charset="0"/>
              <a:buChar char="•"/>
              <a:defRPr/>
            </a:pPr>
            <a:r>
              <a:rPr lang="en-GB" sz="1400" b="0" dirty="0" err="1">
                <a:solidFill>
                  <a:schemeClr val="bg1"/>
                </a:solidFill>
                <a:latin typeface="+mn-lt"/>
                <a:ea typeface="Adelle PE" charset="0"/>
                <a:cs typeface="Adelle PE" charset="0"/>
              </a:rPr>
              <a:t>Øge</a:t>
            </a:r>
            <a:r>
              <a:rPr lang="en-GB" sz="1400" b="0" dirty="0">
                <a:solidFill>
                  <a:schemeClr val="bg1"/>
                </a:solidFill>
                <a:latin typeface="+mn-lt"/>
                <a:ea typeface="Adelle PE" charset="0"/>
                <a:cs typeface="Adelle PE" charset="0"/>
              </a:rPr>
              <a:t> </a:t>
            </a:r>
            <a:r>
              <a:rPr lang="en-GB" sz="1400" b="0" dirty="0" err="1">
                <a:solidFill>
                  <a:schemeClr val="bg1"/>
                </a:solidFill>
                <a:latin typeface="+mn-lt"/>
                <a:ea typeface="Adelle PE" charset="0"/>
                <a:cs typeface="Adelle PE" charset="0"/>
              </a:rPr>
              <a:t>elevernes</a:t>
            </a:r>
            <a:r>
              <a:rPr lang="en-GB" sz="1400" b="0" dirty="0">
                <a:solidFill>
                  <a:schemeClr val="bg1"/>
                </a:solidFill>
                <a:latin typeface="+mn-lt"/>
                <a:ea typeface="Adelle PE" charset="0"/>
                <a:cs typeface="Adelle PE" charset="0"/>
              </a:rPr>
              <a:t> m</a:t>
            </a:r>
            <a:r>
              <a:rPr kumimoji="0" lang="en-GB" sz="1400" b="0" i="0" u="none" strike="noStrike" kern="1200" cap="none" spc="-50" normalizeH="0" baseline="0" noProof="0" dirty="0" err="1">
                <a:ln>
                  <a:noFill/>
                </a:ln>
                <a:solidFill>
                  <a:schemeClr val="bg1"/>
                </a:solidFill>
                <a:effectLst/>
                <a:uLnTx/>
                <a:uFillTx/>
                <a:latin typeface="+mn-lt"/>
                <a:ea typeface="Adelle PE" charset="0"/>
                <a:cs typeface="Adelle PE" charset="0"/>
              </a:rPr>
              <a:t>estring</a:t>
            </a:r>
            <a:r>
              <a:rPr kumimoji="0" lang="en-GB" sz="1400" b="0" i="0" u="none" strike="noStrike" kern="1200" cap="none" spc="-50" normalizeH="0" baseline="0" noProof="0" dirty="0">
                <a:ln>
                  <a:noFill/>
                </a:ln>
                <a:solidFill>
                  <a:schemeClr val="bg1"/>
                </a:solidFill>
                <a:effectLst/>
                <a:uLnTx/>
                <a:uFillTx/>
                <a:latin typeface="+mn-lt"/>
                <a:ea typeface="Adelle PE" charset="0"/>
                <a:cs typeface="Adelle PE" charset="0"/>
              </a:rPr>
              <a:t> </a:t>
            </a:r>
            <a:r>
              <a:rPr kumimoji="0" lang="en-GB" sz="1400" b="0" i="0" u="none" strike="noStrike" kern="1200" cap="none" spc="-50" normalizeH="0" baseline="0" noProof="0" dirty="0" err="1">
                <a:ln>
                  <a:noFill/>
                </a:ln>
                <a:solidFill>
                  <a:schemeClr val="bg1"/>
                </a:solidFill>
                <a:effectLst/>
                <a:uLnTx/>
                <a:uFillTx/>
                <a:latin typeface="+mn-lt"/>
                <a:ea typeface="Adelle PE" charset="0"/>
                <a:cs typeface="Adelle PE" charset="0"/>
              </a:rPr>
              <a:t>af</a:t>
            </a:r>
            <a:r>
              <a:rPr kumimoji="0" lang="en-GB" sz="1400" b="0" i="0" u="none" strike="noStrike" kern="1200" cap="none" spc="-50" normalizeH="0" baseline="0" noProof="0" dirty="0">
                <a:ln>
                  <a:noFill/>
                </a:ln>
                <a:solidFill>
                  <a:schemeClr val="bg1"/>
                </a:solidFill>
                <a:effectLst/>
                <a:uLnTx/>
                <a:uFillTx/>
                <a:latin typeface="+mn-lt"/>
                <a:ea typeface="Adelle PE" charset="0"/>
                <a:cs typeface="Adelle PE" charset="0"/>
              </a:rPr>
              <a:t> </a:t>
            </a:r>
            <a:r>
              <a:rPr kumimoji="0" lang="en-GB" sz="1400" b="0" i="0" u="none" strike="noStrike" kern="1200" cap="none" spc="-50" normalizeH="0" baseline="0" noProof="0" dirty="0" err="1">
                <a:ln>
                  <a:noFill/>
                </a:ln>
                <a:solidFill>
                  <a:schemeClr val="bg1"/>
                </a:solidFill>
                <a:effectLst/>
                <a:uLnTx/>
                <a:uFillTx/>
                <a:latin typeface="+mn-lt"/>
                <a:ea typeface="Adelle PE" charset="0"/>
                <a:cs typeface="Adelle PE" charset="0"/>
              </a:rPr>
              <a:t>sving</a:t>
            </a:r>
            <a:r>
              <a:rPr kumimoji="0" lang="en-GB" sz="1400" b="0" i="0" u="none" strike="noStrike" kern="1200" cap="none" spc="-50" normalizeH="0" baseline="0" noProof="0" dirty="0">
                <a:ln>
                  <a:noFill/>
                </a:ln>
                <a:solidFill>
                  <a:schemeClr val="bg1"/>
                </a:solidFill>
                <a:effectLst/>
                <a:uLnTx/>
                <a:uFillTx/>
                <a:latin typeface="+mn-lt"/>
                <a:ea typeface="Adelle PE" charset="0"/>
                <a:cs typeface="Adelle PE" charset="0"/>
              </a:rPr>
              <a:t>, balance, op- </a:t>
            </a:r>
            <a:r>
              <a:rPr kumimoji="0" lang="en-GB" sz="1400" b="0" i="0" u="none" strike="noStrike" kern="1200" cap="none" spc="-50" normalizeH="0" baseline="0" noProof="0" dirty="0" err="1">
                <a:ln>
                  <a:noFill/>
                </a:ln>
                <a:solidFill>
                  <a:schemeClr val="bg1"/>
                </a:solidFill>
                <a:effectLst/>
                <a:uLnTx/>
                <a:uFillTx/>
                <a:latin typeface="+mn-lt"/>
                <a:ea typeface="Adelle PE" charset="0"/>
                <a:cs typeface="Adelle PE" charset="0"/>
              </a:rPr>
              <a:t>og</a:t>
            </a:r>
            <a:r>
              <a:rPr kumimoji="0" lang="en-GB" sz="1400" b="0" i="0" u="none" strike="noStrike" kern="1200" cap="none" spc="-50" normalizeH="0" baseline="0" noProof="0" dirty="0">
                <a:ln>
                  <a:noFill/>
                </a:ln>
                <a:solidFill>
                  <a:schemeClr val="bg1"/>
                </a:solidFill>
                <a:effectLst/>
                <a:uLnTx/>
                <a:uFillTx/>
                <a:latin typeface="+mn-lt"/>
                <a:ea typeface="Adelle PE" charset="0"/>
                <a:cs typeface="Adelle PE" charset="0"/>
              </a:rPr>
              <a:t> </a:t>
            </a:r>
            <a:r>
              <a:rPr kumimoji="0" lang="en-GB" sz="1400" b="0" i="0" u="none" strike="noStrike" kern="1200" cap="none" spc="-50" normalizeH="0" baseline="0" noProof="0" dirty="0" err="1">
                <a:ln>
                  <a:noFill/>
                </a:ln>
                <a:solidFill>
                  <a:schemeClr val="bg1"/>
                </a:solidFill>
                <a:effectLst/>
                <a:uLnTx/>
                <a:uFillTx/>
                <a:latin typeface="+mn-lt"/>
                <a:ea typeface="Adelle PE" charset="0"/>
                <a:cs typeface="Adelle PE" charset="0"/>
              </a:rPr>
              <a:t>nedkørsel</a:t>
            </a:r>
            <a:r>
              <a:rPr lang="en-GB" sz="1400" b="0" dirty="0">
                <a:solidFill>
                  <a:schemeClr val="bg1"/>
                </a:solidFill>
                <a:latin typeface="+mn-lt"/>
                <a:ea typeface="Adelle PE" charset="0"/>
                <a:cs typeface="Adelle PE" charset="0"/>
              </a:rPr>
              <a:t> </a:t>
            </a:r>
            <a:r>
              <a:rPr lang="en-GB" sz="1400" b="0" dirty="0" err="1">
                <a:solidFill>
                  <a:schemeClr val="bg1"/>
                </a:solidFill>
                <a:latin typeface="+mn-lt"/>
                <a:ea typeface="Adelle PE" charset="0"/>
                <a:cs typeface="Adelle PE" charset="0"/>
              </a:rPr>
              <a:t>samt</a:t>
            </a:r>
            <a:r>
              <a:rPr kumimoji="0" lang="en-GB" sz="1400" b="0" i="0" u="none" strike="noStrike" kern="1200" cap="none" spc="-50" normalizeH="0" baseline="0" noProof="0" dirty="0">
                <a:ln>
                  <a:noFill/>
                </a:ln>
                <a:solidFill>
                  <a:schemeClr val="bg1"/>
                </a:solidFill>
                <a:effectLst/>
                <a:uLnTx/>
                <a:uFillTx/>
                <a:latin typeface="+mn-lt"/>
                <a:ea typeface="Adelle PE" charset="0"/>
                <a:cs typeface="Adelle PE" charset="0"/>
              </a:rPr>
              <a:t> hop </a:t>
            </a:r>
            <a:r>
              <a:rPr kumimoji="0" lang="en-GB" sz="1400" b="0" i="0" u="none" strike="noStrike" kern="1200" cap="none" spc="-50" normalizeH="0" baseline="0" noProof="0" dirty="0" err="1">
                <a:ln>
                  <a:noFill/>
                </a:ln>
                <a:solidFill>
                  <a:schemeClr val="bg1"/>
                </a:solidFill>
                <a:effectLst/>
                <a:uLnTx/>
                <a:uFillTx/>
                <a:latin typeface="+mn-lt"/>
                <a:ea typeface="Adelle PE" charset="0"/>
                <a:cs typeface="Adelle PE" charset="0"/>
              </a:rPr>
              <a:t>på</a:t>
            </a:r>
            <a:r>
              <a:rPr kumimoji="0" lang="en-GB" sz="1400" b="0" i="0" u="none" strike="noStrike" kern="1200" cap="none" spc="-50" normalizeH="0" baseline="0" noProof="0" dirty="0">
                <a:ln>
                  <a:noFill/>
                </a:ln>
                <a:solidFill>
                  <a:schemeClr val="bg1"/>
                </a:solidFill>
                <a:effectLst/>
                <a:uLnTx/>
                <a:uFillTx/>
                <a:latin typeface="+mn-lt"/>
                <a:ea typeface="Adelle PE" charset="0"/>
                <a:cs typeface="Adelle PE" charset="0"/>
              </a:rPr>
              <a:t> </a:t>
            </a:r>
            <a:r>
              <a:rPr kumimoji="0" lang="en-GB" sz="1400" b="0" i="0" u="none" strike="noStrike" kern="1200" cap="none" spc="-50" normalizeH="0" baseline="0" noProof="0" dirty="0" err="1">
                <a:ln>
                  <a:noFill/>
                </a:ln>
                <a:solidFill>
                  <a:schemeClr val="bg1"/>
                </a:solidFill>
                <a:effectLst/>
                <a:uLnTx/>
                <a:uFillTx/>
                <a:latin typeface="+mn-lt"/>
                <a:ea typeface="Adelle PE" charset="0"/>
                <a:cs typeface="Adelle PE" charset="0"/>
              </a:rPr>
              <a:t>cykel</a:t>
            </a:r>
            <a:r>
              <a:rPr kumimoji="0" lang="en-GB" sz="1400" b="0" i="0" u="none" strike="noStrike" kern="1200" cap="none" spc="-50" normalizeH="0" baseline="0" noProof="0" dirty="0">
                <a:ln>
                  <a:noFill/>
                </a:ln>
                <a:solidFill>
                  <a:schemeClr val="bg1"/>
                </a:solidFill>
                <a:effectLst/>
                <a:uLnTx/>
                <a:uFillTx/>
                <a:latin typeface="+mn-lt"/>
                <a:ea typeface="Adelle PE" charset="0"/>
                <a:cs typeface="Adelle PE" charset="0"/>
              </a:rPr>
              <a:t>.</a:t>
            </a:r>
          </a:p>
          <a:p>
            <a:pPr marL="144000" indent="-144000" algn="l">
              <a:lnSpc>
                <a:spcPct val="100000"/>
              </a:lnSpc>
              <a:spcAft>
                <a:spcPts val="800"/>
              </a:spcAft>
              <a:buFont typeface="Arial" charset="0"/>
              <a:buChar char="•"/>
              <a:defRPr/>
            </a:pPr>
            <a:r>
              <a:rPr kumimoji="0" lang="en-GB" sz="1400" b="0" i="0" u="none" strike="noStrike" kern="1200" cap="none" spc="-50" normalizeH="0" baseline="0" noProof="0" dirty="0" err="1">
                <a:ln>
                  <a:noFill/>
                </a:ln>
                <a:solidFill>
                  <a:schemeClr val="bg1"/>
                </a:solidFill>
                <a:effectLst/>
                <a:uLnTx/>
                <a:uFillTx/>
                <a:latin typeface="+mn-lt"/>
                <a:ea typeface="Adelle PE" charset="0"/>
                <a:cs typeface="Adelle PE" charset="0"/>
              </a:rPr>
              <a:t>Eleverne</a:t>
            </a:r>
            <a:r>
              <a:rPr kumimoji="0" lang="en-GB" sz="1400" b="0" i="0" u="none" strike="noStrike" kern="1200" cap="none" spc="-50" normalizeH="0" baseline="0" noProof="0" dirty="0">
                <a:ln>
                  <a:noFill/>
                </a:ln>
                <a:solidFill>
                  <a:schemeClr val="bg1"/>
                </a:solidFill>
                <a:effectLst/>
                <a:uLnTx/>
                <a:uFillTx/>
                <a:latin typeface="+mn-lt"/>
                <a:ea typeface="Adelle PE" charset="0"/>
                <a:cs typeface="Adelle PE" charset="0"/>
              </a:rPr>
              <a:t> </a:t>
            </a:r>
            <a:r>
              <a:rPr kumimoji="0" lang="en-GB" sz="1400" b="0" i="0" u="none" strike="noStrike" kern="1200" cap="none" spc="-50" normalizeH="0" baseline="0" noProof="0" dirty="0" err="1">
                <a:ln>
                  <a:noFill/>
                </a:ln>
                <a:solidFill>
                  <a:schemeClr val="bg1"/>
                </a:solidFill>
                <a:effectLst/>
                <a:uLnTx/>
                <a:uFillTx/>
                <a:latin typeface="+mn-lt"/>
                <a:ea typeface="Adelle PE" charset="0"/>
                <a:cs typeface="Adelle PE" charset="0"/>
              </a:rPr>
              <a:t>bliver</a:t>
            </a:r>
            <a:r>
              <a:rPr kumimoji="0" lang="en-GB" sz="1400" b="0" i="0" u="none" strike="noStrike" kern="1200" cap="none" spc="-50" normalizeH="0" baseline="0" noProof="0" dirty="0">
                <a:ln>
                  <a:noFill/>
                </a:ln>
                <a:solidFill>
                  <a:schemeClr val="bg1"/>
                </a:solidFill>
                <a:effectLst/>
                <a:uLnTx/>
                <a:uFillTx/>
                <a:latin typeface="+mn-lt"/>
                <a:ea typeface="Adelle PE" charset="0"/>
                <a:cs typeface="Adelle PE" charset="0"/>
              </a:rPr>
              <a:t> </a:t>
            </a:r>
            <a:r>
              <a:rPr kumimoji="0" lang="en-GB" sz="1400" b="0" i="0" u="none" strike="noStrike" kern="1200" cap="none" spc="-50" normalizeH="0" baseline="0" noProof="0" dirty="0" err="1">
                <a:ln>
                  <a:noFill/>
                </a:ln>
                <a:solidFill>
                  <a:schemeClr val="bg1"/>
                </a:solidFill>
                <a:effectLst/>
                <a:uLnTx/>
                <a:uFillTx/>
                <a:latin typeface="+mn-lt"/>
                <a:ea typeface="Adelle PE" charset="0"/>
                <a:cs typeface="Adelle PE" charset="0"/>
              </a:rPr>
              <a:t>fortrolige</a:t>
            </a:r>
            <a:r>
              <a:rPr kumimoji="0" lang="en-GB" sz="1400" b="0" i="0" u="none" strike="noStrike" kern="1200" cap="none" spc="-50" normalizeH="0" baseline="0" noProof="0" dirty="0">
                <a:ln>
                  <a:noFill/>
                </a:ln>
                <a:solidFill>
                  <a:schemeClr val="bg1"/>
                </a:solidFill>
                <a:effectLst/>
                <a:uLnTx/>
                <a:uFillTx/>
                <a:latin typeface="+mn-lt"/>
                <a:ea typeface="Adelle PE" charset="0"/>
                <a:cs typeface="Adelle PE" charset="0"/>
              </a:rPr>
              <a:t> med </a:t>
            </a:r>
            <a:r>
              <a:rPr kumimoji="0" lang="en-GB" sz="1400" b="0" i="0" u="none" strike="noStrike" kern="1200" cap="none" spc="-50" normalizeH="0" baseline="0" noProof="0" dirty="0" err="1">
                <a:ln>
                  <a:noFill/>
                </a:ln>
                <a:solidFill>
                  <a:schemeClr val="bg1"/>
                </a:solidFill>
                <a:effectLst/>
                <a:uLnTx/>
                <a:uFillTx/>
                <a:latin typeface="+mn-lt"/>
                <a:ea typeface="Adelle PE" charset="0"/>
                <a:cs typeface="Adelle PE" charset="0"/>
              </a:rPr>
              <a:t>tidtagning</a:t>
            </a:r>
            <a:r>
              <a:rPr kumimoji="0" lang="en-GB" sz="1400" b="0" i="0" u="none" strike="noStrike" kern="1200" cap="none" spc="-50" normalizeH="0" baseline="0" noProof="0" dirty="0">
                <a:ln>
                  <a:noFill/>
                </a:ln>
                <a:solidFill>
                  <a:schemeClr val="bg1"/>
                </a:solidFill>
                <a:effectLst/>
                <a:uLnTx/>
                <a:uFillTx/>
                <a:latin typeface="+mn-lt"/>
                <a:ea typeface="Adelle PE" charset="0"/>
                <a:cs typeface="Adelle PE" charset="0"/>
              </a:rPr>
              <a:t>, </a:t>
            </a:r>
            <a:r>
              <a:rPr kumimoji="0" lang="en-GB" sz="1400" b="0" i="0" u="none" strike="noStrike" kern="1200" cap="none" spc="-50" normalizeH="0" baseline="0" noProof="0" dirty="0" err="1">
                <a:ln>
                  <a:noFill/>
                </a:ln>
                <a:solidFill>
                  <a:schemeClr val="bg1"/>
                </a:solidFill>
                <a:effectLst/>
                <a:uLnTx/>
                <a:uFillTx/>
                <a:latin typeface="+mn-lt"/>
                <a:ea typeface="Adelle PE" charset="0"/>
                <a:cs typeface="Adelle PE" charset="0"/>
              </a:rPr>
              <a:t>måling</a:t>
            </a:r>
            <a:r>
              <a:rPr kumimoji="0" lang="en-GB" sz="1400" b="0" i="0" u="none" strike="noStrike" kern="1200" cap="none" spc="-50" normalizeH="0" baseline="0" noProof="0" dirty="0">
                <a:ln>
                  <a:noFill/>
                </a:ln>
                <a:solidFill>
                  <a:schemeClr val="bg1"/>
                </a:solidFill>
                <a:effectLst/>
                <a:uLnTx/>
                <a:uFillTx/>
                <a:latin typeface="+mn-lt"/>
                <a:ea typeface="Adelle PE" charset="0"/>
                <a:cs typeface="Adelle PE" charset="0"/>
              </a:rPr>
              <a:t> </a:t>
            </a:r>
            <a:r>
              <a:rPr kumimoji="0" lang="en-GB" sz="1400" b="0" i="0" u="none" strike="noStrike" kern="1200" cap="none" spc="-50" normalizeH="0" baseline="0" noProof="0" dirty="0" err="1">
                <a:ln>
                  <a:noFill/>
                </a:ln>
                <a:solidFill>
                  <a:schemeClr val="bg1"/>
                </a:solidFill>
                <a:effectLst/>
                <a:uLnTx/>
                <a:uFillTx/>
                <a:latin typeface="+mn-lt"/>
                <a:ea typeface="Adelle PE" charset="0"/>
                <a:cs typeface="Adelle PE" charset="0"/>
              </a:rPr>
              <a:t>af</a:t>
            </a:r>
            <a:r>
              <a:rPr kumimoji="0" lang="en-GB" sz="1400" b="0" i="0" u="none" strike="noStrike" kern="1200" cap="none" spc="-50" normalizeH="0" baseline="0" noProof="0" dirty="0">
                <a:ln>
                  <a:noFill/>
                </a:ln>
                <a:solidFill>
                  <a:schemeClr val="bg1"/>
                </a:solidFill>
                <a:effectLst/>
                <a:uLnTx/>
                <a:uFillTx/>
                <a:latin typeface="+mn-lt"/>
                <a:ea typeface="Adelle PE" charset="0"/>
                <a:cs typeface="Adelle PE" charset="0"/>
              </a:rPr>
              <a:t> </a:t>
            </a:r>
            <a:r>
              <a:rPr kumimoji="0" lang="en-GB" sz="1400" b="0" i="0" u="none" strike="noStrike" kern="1200" cap="none" spc="-50" normalizeH="0" baseline="0" noProof="0" dirty="0" err="1">
                <a:ln>
                  <a:noFill/>
                </a:ln>
                <a:solidFill>
                  <a:schemeClr val="bg1"/>
                </a:solidFill>
                <a:effectLst/>
                <a:uLnTx/>
                <a:uFillTx/>
                <a:latin typeface="+mn-lt"/>
                <a:ea typeface="Adelle PE" charset="0"/>
                <a:cs typeface="Adelle PE" charset="0"/>
              </a:rPr>
              <a:t>bremselængde</a:t>
            </a:r>
            <a:r>
              <a:rPr kumimoji="0" lang="en-GB" sz="1400" b="0" i="0" u="none" strike="noStrike" kern="1200" cap="none" spc="-50" normalizeH="0" baseline="0" noProof="0" dirty="0">
                <a:ln>
                  <a:noFill/>
                </a:ln>
                <a:solidFill>
                  <a:schemeClr val="bg1"/>
                </a:solidFill>
                <a:effectLst/>
                <a:uLnTx/>
                <a:uFillTx/>
                <a:latin typeface="+mn-lt"/>
                <a:ea typeface="Adelle PE" charset="0"/>
                <a:cs typeface="Adelle PE" charset="0"/>
              </a:rPr>
              <a:t> med </a:t>
            </a:r>
            <a:r>
              <a:rPr kumimoji="0" lang="en-GB" sz="1400" b="0" i="0" u="none" strike="noStrike" kern="1200" cap="none" spc="-50" normalizeH="0" baseline="0" noProof="0" dirty="0" err="1">
                <a:ln>
                  <a:noFill/>
                </a:ln>
                <a:solidFill>
                  <a:schemeClr val="bg1"/>
                </a:solidFill>
                <a:effectLst/>
                <a:uLnTx/>
                <a:uFillTx/>
                <a:latin typeface="+mn-lt"/>
                <a:ea typeface="Adelle PE" charset="0"/>
                <a:cs typeface="Adelle PE" charset="0"/>
              </a:rPr>
              <a:t>brug</a:t>
            </a:r>
            <a:r>
              <a:rPr kumimoji="0" lang="en-GB" sz="1400" b="0" i="0" u="none" strike="noStrike" kern="1200" cap="none" spc="-50" normalizeH="0" baseline="0" noProof="0" dirty="0">
                <a:ln>
                  <a:noFill/>
                </a:ln>
                <a:solidFill>
                  <a:schemeClr val="bg1"/>
                </a:solidFill>
                <a:effectLst/>
                <a:uLnTx/>
                <a:uFillTx/>
                <a:latin typeface="+mn-lt"/>
                <a:ea typeface="Adelle PE" charset="0"/>
                <a:cs typeface="Adelle PE" charset="0"/>
              </a:rPr>
              <a:t> </a:t>
            </a:r>
            <a:r>
              <a:rPr kumimoji="0" lang="en-GB" sz="1400" b="0" i="0" u="none" strike="noStrike" kern="1200" cap="none" spc="-50" normalizeH="0" baseline="0" noProof="0" dirty="0" err="1">
                <a:ln>
                  <a:noFill/>
                </a:ln>
                <a:solidFill>
                  <a:schemeClr val="bg1"/>
                </a:solidFill>
                <a:effectLst/>
                <a:uLnTx/>
                <a:uFillTx/>
                <a:latin typeface="+mn-lt"/>
                <a:ea typeface="Adelle PE" charset="0"/>
                <a:cs typeface="Adelle PE" charset="0"/>
              </a:rPr>
              <a:t>af</a:t>
            </a:r>
            <a:r>
              <a:rPr kumimoji="0" lang="en-GB" sz="1400" b="0" i="0" u="none" strike="noStrike" kern="1200" cap="none" spc="-50" normalizeH="0" baseline="0" noProof="0" dirty="0">
                <a:ln>
                  <a:noFill/>
                </a:ln>
                <a:solidFill>
                  <a:schemeClr val="bg1"/>
                </a:solidFill>
                <a:effectLst/>
                <a:uLnTx/>
                <a:uFillTx/>
                <a:latin typeface="+mn-lt"/>
                <a:ea typeface="Adelle PE" charset="0"/>
                <a:cs typeface="Adelle PE" charset="0"/>
              </a:rPr>
              <a:t> </a:t>
            </a:r>
            <a:r>
              <a:rPr kumimoji="0" lang="en-GB" sz="1400" b="0" i="0" u="none" strike="noStrike" kern="1200" cap="none" spc="-50" normalizeH="0" baseline="0" noProof="0" dirty="0" err="1">
                <a:ln>
                  <a:noFill/>
                </a:ln>
                <a:solidFill>
                  <a:schemeClr val="bg1"/>
                </a:solidFill>
                <a:effectLst/>
                <a:uLnTx/>
                <a:uFillTx/>
                <a:latin typeface="+mn-lt"/>
                <a:ea typeface="Adelle PE" charset="0"/>
                <a:cs typeface="Adelle PE" charset="0"/>
              </a:rPr>
              <a:t>stopur</a:t>
            </a:r>
            <a:r>
              <a:rPr kumimoji="0" lang="en-GB" sz="1400" b="0" i="0" u="none" strike="noStrike" kern="1200" cap="none" spc="-50" normalizeH="0" baseline="0" noProof="0" dirty="0">
                <a:ln>
                  <a:noFill/>
                </a:ln>
                <a:solidFill>
                  <a:schemeClr val="bg1"/>
                </a:solidFill>
                <a:effectLst/>
                <a:uLnTx/>
                <a:uFillTx/>
                <a:latin typeface="+mn-lt"/>
                <a:ea typeface="Adelle PE" charset="0"/>
                <a:cs typeface="Adelle PE" charset="0"/>
              </a:rPr>
              <a:t> </a:t>
            </a:r>
            <a:r>
              <a:rPr kumimoji="0" lang="en-GB" sz="1400" b="0" i="0" u="none" strike="noStrike" kern="1200" cap="none" spc="-50" normalizeH="0" baseline="0" noProof="0" dirty="0" err="1">
                <a:ln>
                  <a:noFill/>
                </a:ln>
                <a:solidFill>
                  <a:schemeClr val="bg1"/>
                </a:solidFill>
                <a:effectLst/>
                <a:uLnTx/>
                <a:uFillTx/>
                <a:latin typeface="+mn-lt"/>
                <a:ea typeface="Adelle PE" charset="0"/>
                <a:cs typeface="Adelle PE" charset="0"/>
              </a:rPr>
              <a:t>og</a:t>
            </a:r>
            <a:r>
              <a:rPr kumimoji="0" lang="en-GB" sz="1400" b="0" i="0" u="none" strike="noStrike" kern="1200" cap="none" spc="-50" normalizeH="0" baseline="0" noProof="0" dirty="0">
                <a:ln>
                  <a:noFill/>
                </a:ln>
                <a:solidFill>
                  <a:schemeClr val="bg1"/>
                </a:solidFill>
                <a:effectLst/>
                <a:uLnTx/>
                <a:uFillTx/>
                <a:latin typeface="+mn-lt"/>
                <a:ea typeface="Adelle PE" charset="0"/>
                <a:cs typeface="Adelle PE" charset="0"/>
              </a:rPr>
              <a:t> </a:t>
            </a:r>
            <a:r>
              <a:rPr kumimoji="0" lang="en-GB" sz="1400" b="0" i="0" u="none" strike="noStrike" kern="1200" cap="none" spc="-50" normalizeH="0" baseline="0" noProof="0" dirty="0" err="1">
                <a:ln>
                  <a:noFill/>
                </a:ln>
                <a:solidFill>
                  <a:schemeClr val="bg1"/>
                </a:solidFill>
                <a:effectLst/>
                <a:uLnTx/>
                <a:uFillTx/>
                <a:latin typeface="+mn-lt"/>
                <a:ea typeface="Adelle PE" charset="0"/>
                <a:cs typeface="Adelle PE" charset="0"/>
              </a:rPr>
              <a:t>måleband</a:t>
            </a:r>
            <a:r>
              <a:rPr kumimoji="0" lang="en-GB" sz="1400" b="0" i="0" u="none" strike="noStrike" kern="1200" cap="none" spc="-50" normalizeH="0" baseline="0" noProof="0" dirty="0">
                <a:ln>
                  <a:noFill/>
                </a:ln>
                <a:solidFill>
                  <a:schemeClr val="bg1"/>
                </a:solidFill>
                <a:effectLst/>
                <a:uLnTx/>
                <a:uFillTx/>
                <a:latin typeface="+mn-lt"/>
                <a:ea typeface="Adelle PE" charset="0"/>
                <a:cs typeface="Adelle PE" charset="0"/>
              </a:rPr>
              <a:t>.</a:t>
            </a:r>
          </a:p>
          <a:p>
            <a:pPr marL="144000" indent="-144000" algn="l">
              <a:lnSpc>
                <a:spcPct val="100000"/>
              </a:lnSpc>
              <a:spcAft>
                <a:spcPts val="800"/>
              </a:spcAft>
              <a:buFont typeface="Arial" charset="0"/>
              <a:buChar char="•"/>
              <a:defRPr/>
            </a:pPr>
            <a:r>
              <a:rPr lang="en-GB" sz="1400" b="0" dirty="0" err="1">
                <a:solidFill>
                  <a:schemeClr val="bg1"/>
                </a:solidFill>
                <a:latin typeface="+mn-lt"/>
                <a:ea typeface="Adelle PE" charset="0"/>
                <a:cs typeface="Adelle PE" charset="0"/>
              </a:rPr>
              <a:t>Eleverne</a:t>
            </a:r>
            <a:r>
              <a:rPr lang="en-GB" sz="1400" b="0" dirty="0">
                <a:solidFill>
                  <a:schemeClr val="bg1"/>
                </a:solidFill>
                <a:latin typeface="+mn-lt"/>
                <a:ea typeface="Adelle PE" charset="0"/>
                <a:cs typeface="Adelle PE" charset="0"/>
              </a:rPr>
              <a:t> b</a:t>
            </a:r>
            <a:r>
              <a:rPr kumimoji="0" lang="en-GB" sz="1400" b="0" i="0" u="none" strike="noStrike" kern="1200" cap="none" spc="-50" normalizeH="0" baseline="0" noProof="0" dirty="0" err="1">
                <a:ln>
                  <a:noFill/>
                </a:ln>
                <a:solidFill>
                  <a:schemeClr val="bg1"/>
                </a:solidFill>
                <a:effectLst/>
                <a:uLnTx/>
                <a:uFillTx/>
                <a:latin typeface="+mn-lt"/>
                <a:ea typeface="Adelle PE" charset="0"/>
                <a:cs typeface="Adelle PE" charset="0"/>
              </a:rPr>
              <a:t>estår</a:t>
            </a:r>
            <a:r>
              <a:rPr kumimoji="0" lang="en-GB" sz="1400" b="0" i="0" u="none" strike="noStrike" kern="1200" cap="none" spc="-50" normalizeH="0" baseline="0" noProof="0" dirty="0">
                <a:ln>
                  <a:noFill/>
                </a:ln>
                <a:solidFill>
                  <a:schemeClr val="bg1"/>
                </a:solidFill>
                <a:effectLst/>
                <a:uLnTx/>
                <a:uFillTx/>
                <a:latin typeface="+mn-lt"/>
                <a:ea typeface="Adelle PE" charset="0"/>
                <a:cs typeface="Adelle PE" charset="0"/>
              </a:rPr>
              <a:t> den </a:t>
            </a:r>
            <a:r>
              <a:rPr kumimoji="0" lang="en-GB" sz="1400" b="0" i="0" u="none" strike="noStrike" kern="1200" cap="none" spc="-50" normalizeH="0" baseline="0" noProof="0" dirty="0" err="1">
                <a:ln>
                  <a:noFill/>
                </a:ln>
                <a:solidFill>
                  <a:schemeClr val="bg1"/>
                </a:solidFill>
                <a:effectLst/>
                <a:uLnTx/>
                <a:uFillTx/>
                <a:latin typeface="+mn-lt"/>
                <a:ea typeface="Adelle PE" charset="0"/>
                <a:cs typeface="Adelle PE" charset="0"/>
              </a:rPr>
              <a:t>lille</a:t>
            </a:r>
            <a:r>
              <a:rPr kumimoji="0" lang="en-GB" sz="1400" b="0" i="0" u="none" strike="noStrike" kern="1200" cap="none" spc="-50" normalizeH="0" baseline="0" noProof="0" dirty="0">
                <a:ln>
                  <a:noFill/>
                </a:ln>
                <a:solidFill>
                  <a:schemeClr val="bg1"/>
                </a:solidFill>
                <a:effectLst/>
                <a:uLnTx/>
                <a:uFillTx/>
                <a:latin typeface="+mn-lt"/>
                <a:ea typeface="Adelle PE" charset="0"/>
                <a:cs typeface="Adelle PE" charset="0"/>
              </a:rPr>
              <a:t> </a:t>
            </a:r>
            <a:r>
              <a:rPr kumimoji="0" lang="en-GB" sz="1400" b="0" i="0" u="none" strike="noStrike" kern="1200" cap="none" spc="-50" normalizeH="0" baseline="0" noProof="0" dirty="0" err="1">
                <a:ln>
                  <a:noFill/>
                </a:ln>
                <a:solidFill>
                  <a:schemeClr val="bg1"/>
                </a:solidFill>
                <a:effectLst/>
                <a:uLnTx/>
                <a:uFillTx/>
                <a:latin typeface="+mn-lt"/>
                <a:ea typeface="Adelle PE" charset="0"/>
                <a:cs typeface="Adelle PE" charset="0"/>
              </a:rPr>
              <a:t>cyklistprøve</a:t>
            </a:r>
            <a:r>
              <a:rPr kumimoji="0" lang="en-GB" sz="1400" b="0" i="0" u="none" strike="noStrike" kern="1200" cap="none" spc="-50" normalizeH="0" baseline="0" noProof="0" dirty="0">
                <a:ln>
                  <a:noFill/>
                </a:ln>
                <a:solidFill>
                  <a:schemeClr val="bg1"/>
                </a:solidFill>
                <a:effectLst/>
                <a:uLnTx/>
                <a:uFillTx/>
                <a:latin typeface="+mn-lt"/>
                <a:ea typeface="Adelle PE" charset="0"/>
                <a:cs typeface="Adelle PE" charset="0"/>
              </a:rPr>
              <a:t>.</a:t>
            </a:r>
          </a:p>
        </p:txBody>
      </p:sp>
      <p:sp>
        <p:nvSpPr>
          <p:cNvPr id="13" name="Rektangel 12"/>
          <p:cNvSpPr/>
          <p:nvPr userDrawn="1"/>
        </p:nvSpPr>
        <p:spPr>
          <a:xfrm>
            <a:off x="4257039" y="2403807"/>
            <a:ext cx="3976961" cy="3427814"/>
          </a:xfrm>
          <a:prstGeom prst="rect">
            <a:avLst/>
          </a:prstGeom>
          <a:solidFill>
            <a:srgbClr val="EA814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Tekstfelt 13"/>
          <p:cNvSpPr txBox="1"/>
          <p:nvPr userDrawn="1"/>
        </p:nvSpPr>
        <p:spPr>
          <a:xfrm>
            <a:off x="4567679" y="2633022"/>
            <a:ext cx="3473662" cy="2772554"/>
          </a:xfrm>
          <a:prstGeom prst="rect">
            <a:avLst/>
          </a:prstGeom>
          <a:noFill/>
        </p:spPr>
        <p:txBody>
          <a:bodyPr wrap="square" lIns="0" tIns="0" rIns="0" bIns="0" rtlCol="0">
            <a:spAutoFit/>
          </a:bodyPr>
          <a:lstStyle/>
          <a:p>
            <a:pPr marL="0" marR="0" lvl="0" indent="0" algn="l" defTabSz="457189" rtl="0" eaLnBrk="1" fontAlgn="base" latinLnBrk="0" hangingPunct="1">
              <a:lnSpc>
                <a:spcPct val="100000"/>
              </a:lnSpc>
              <a:spcBef>
                <a:spcPct val="0"/>
              </a:spcBef>
              <a:spcAft>
                <a:spcPts val="500"/>
              </a:spcAft>
              <a:buClrTx/>
              <a:buSzTx/>
              <a:buFont typeface="Arial" charset="0"/>
              <a:buNone/>
              <a:tabLst/>
              <a:defRPr/>
            </a:pPr>
            <a:r>
              <a:rPr kumimoji="0" lang="en-GB" sz="1600" b="1"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AKTIVITET</a:t>
            </a:r>
            <a:endParaRPr kumimoji="0" lang="en-GB" sz="1400" b="1" i="0" u="none" strike="noStrike" kern="1200" cap="none" spc="-50" normalizeH="0" baseline="0" noProof="0" dirty="0">
              <a:ln>
                <a:noFill/>
              </a:ln>
              <a:solidFill>
                <a:schemeClr val="bg1"/>
              </a:solidFill>
              <a:effectLst/>
              <a:uLnTx/>
              <a:uFillTx/>
              <a:latin typeface="+mn-lt"/>
              <a:ea typeface="Verdana" pitchFamily="34" charset="0"/>
              <a:cs typeface="Verdana" pitchFamily="34" charset="0"/>
            </a:endParaRPr>
          </a:p>
          <a:p>
            <a:pPr marL="144000" marR="0" lvl="0" indent="-144000" algn="l" defTabSz="457189" rtl="0" eaLnBrk="1" fontAlgn="base" latinLnBrk="0" hangingPunct="1">
              <a:lnSpc>
                <a:spcPct val="100000"/>
              </a:lnSpc>
              <a:spcBef>
                <a:spcPct val="0"/>
              </a:spcBef>
              <a:spcAft>
                <a:spcPts val="800"/>
              </a:spcAft>
              <a:buClrTx/>
              <a:buSzTx/>
              <a:buFont typeface="Arial" charset="0"/>
              <a:buChar char="•"/>
              <a:tabLst/>
              <a:defRPr/>
            </a:pP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Undervisning</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i</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matematik</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på</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udendørs</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cykelbane</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a:t>
            </a:r>
          </a:p>
          <a:p>
            <a:pPr marL="144000" lvl="0" indent="-144000" algn="l">
              <a:spcAft>
                <a:spcPts val="800"/>
              </a:spcAft>
              <a:buFont typeface="Arial" charset="0"/>
              <a:buChar char="•"/>
              <a:defRPr/>
            </a:pPr>
            <a:r>
              <a:rPr lang="da-DK" sz="1400" dirty="0">
                <a:solidFill>
                  <a:schemeClr val="bg1"/>
                </a:solidFill>
                <a:latin typeface="+mn-lt"/>
              </a:rPr>
              <a:t>Dagen indledes af en kort lærerinstruktion om dagens mål og proces.</a:t>
            </a:r>
          </a:p>
          <a:p>
            <a:pPr marL="144000" lvl="0" indent="-144000" algn="l">
              <a:spcAft>
                <a:spcPts val="800"/>
              </a:spcAft>
              <a:buFont typeface="Arial" charset="0"/>
              <a:buChar char="•"/>
              <a:defRPr/>
            </a:pPr>
            <a:r>
              <a:rPr lang="da-DK" sz="1400" dirty="0">
                <a:solidFill>
                  <a:schemeClr val="bg1"/>
                </a:solidFill>
                <a:latin typeface="+mn-lt"/>
              </a:rPr>
              <a:t>Eleverne arbejder på hold med at holde balance på cyklen, at kunne cykle op- og ned ad ramper og at køre og holde i position på cyklen. </a:t>
            </a:r>
          </a:p>
          <a:p>
            <a:pPr marL="144000" lvl="0" indent="-144000" algn="l">
              <a:spcAft>
                <a:spcPts val="800"/>
              </a:spcAft>
              <a:buFont typeface="Arial" charset="0"/>
              <a:buChar char="•"/>
              <a:defRPr/>
            </a:pPr>
            <a:r>
              <a:rPr lang="da-DK" sz="1400" dirty="0">
                <a:solidFill>
                  <a:schemeClr val="bg1"/>
                </a:solidFill>
                <a:latin typeface="+mn-lt"/>
              </a:rPr>
              <a:t>Derudover arbejder eleverne med at tage tid med stopur, måle distancer samt udvalgte dele på cyklen med målebånd.</a:t>
            </a:r>
          </a:p>
        </p:txBody>
      </p:sp>
      <p:sp>
        <p:nvSpPr>
          <p:cNvPr id="15" name="Rektangel 14"/>
          <p:cNvSpPr/>
          <p:nvPr userDrawn="1"/>
        </p:nvSpPr>
        <p:spPr>
          <a:xfrm>
            <a:off x="8234000" y="2403807"/>
            <a:ext cx="2900165" cy="3427814"/>
          </a:xfrm>
          <a:prstGeom prst="rect">
            <a:avLst/>
          </a:prstGeom>
          <a:solidFill>
            <a:srgbClr val="EA814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Tekstfelt 15"/>
          <p:cNvSpPr txBox="1"/>
          <p:nvPr userDrawn="1"/>
        </p:nvSpPr>
        <p:spPr>
          <a:xfrm>
            <a:off x="8544639" y="2633022"/>
            <a:ext cx="2266796" cy="2875146"/>
          </a:xfrm>
          <a:prstGeom prst="rect">
            <a:avLst/>
          </a:prstGeom>
          <a:noFill/>
        </p:spPr>
        <p:txBody>
          <a:bodyPr wrap="square" lIns="0" tIns="0" rIns="0" bIns="0" rtlCol="0">
            <a:spAutoFit/>
          </a:bodyPr>
          <a:lstStyle/>
          <a:p>
            <a:pPr marL="0" marR="0" lvl="0" indent="0" algn="l" defTabSz="457189" rtl="0" eaLnBrk="1" fontAlgn="base" latinLnBrk="0" hangingPunct="1">
              <a:lnSpc>
                <a:spcPct val="100000"/>
              </a:lnSpc>
              <a:spcBef>
                <a:spcPct val="0"/>
              </a:spcBef>
              <a:spcAft>
                <a:spcPts val="500"/>
              </a:spcAft>
              <a:buClrTx/>
              <a:buSzTx/>
              <a:buFont typeface="Arial" charset="0"/>
              <a:buNone/>
              <a:tabLst/>
              <a:defRPr/>
            </a:pPr>
            <a:r>
              <a:rPr kumimoji="0" lang="en-GB" sz="1600" b="1"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ORGANISERING</a:t>
            </a:r>
            <a:endParaRPr kumimoji="0" lang="en-GB" sz="1400" b="1" i="0" u="none" strike="noStrike" kern="1200" cap="none" spc="-50" normalizeH="0" baseline="0" noProof="0" dirty="0">
              <a:ln>
                <a:noFill/>
              </a:ln>
              <a:solidFill>
                <a:schemeClr val="bg1"/>
              </a:solidFill>
              <a:effectLst/>
              <a:uLnTx/>
              <a:uFillTx/>
              <a:latin typeface="+mn-lt"/>
              <a:ea typeface="Verdana" pitchFamily="34" charset="0"/>
              <a:cs typeface="Verdana" pitchFamily="34" charset="0"/>
            </a:endParaRPr>
          </a:p>
          <a:p>
            <a:pPr marL="144000" marR="0" lvl="0" indent="-144000" algn="l" defTabSz="457189" rtl="0" eaLnBrk="1" fontAlgn="base" latinLnBrk="0" hangingPunct="1">
              <a:lnSpc>
                <a:spcPct val="100000"/>
              </a:lnSpc>
              <a:spcBef>
                <a:spcPct val="0"/>
              </a:spcBef>
              <a:spcAft>
                <a:spcPts val="800"/>
              </a:spcAft>
              <a:buClrTx/>
              <a:buSzTx/>
              <a:buFont typeface="Arial" charset="0"/>
              <a:buChar char="•"/>
              <a:tabLst/>
              <a:defRPr/>
            </a:pP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Elever</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på</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3.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årgang</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inddelt</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på</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fire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mindre</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hold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på</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tværs</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af</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klasser</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a:t>
            </a:r>
          </a:p>
          <a:p>
            <a:pPr marL="144000" marR="0" lvl="0" indent="-144000" algn="l" defTabSz="457189" rtl="0" eaLnBrk="1" fontAlgn="base" latinLnBrk="0" hangingPunct="1">
              <a:lnSpc>
                <a:spcPct val="100000"/>
              </a:lnSpc>
              <a:spcBef>
                <a:spcPct val="0"/>
              </a:spcBef>
              <a:spcAft>
                <a:spcPts val="800"/>
              </a:spcAft>
              <a:buClrTx/>
              <a:buSzTx/>
              <a:buFont typeface="Arial" charset="0"/>
              <a:buChar char="•"/>
              <a:tabLst/>
              <a:defRPr/>
            </a:pPr>
            <a:r>
              <a:rPr lang="en-GB" sz="1400" dirty="0" err="1">
                <a:solidFill>
                  <a:schemeClr val="bg1"/>
                </a:solidFill>
                <a:latin typeface="+mn-lt"/>
              </a:rPr>
              <a:t>Tværfagligt</a:t>
            </a:r>
            <a:r>
              <a:rPr lang="en-GB" sz="1400" dirty="0">
                <a:solidFill>
                  <a:schemeClr val="bg1"/>
                </a:solidFill>
                <a:latin typeface="+mn-lt"/>
              </a:rPr>
              <a:t> </a:t>
            </a:r>
            <a:r>
              <a:rPr lang="en-GB" sz="1400" dirty="0" err="1">
                <a:solidFill>
                  <a:schemeClr val="bg1"/>
                </a:solidFill>
                <a:latin typeface="+mn-lt"/>
              </a:rPr>
              <a:t>samarbejde</a:t>
            </a:r>
            <a:r>
              <a:rPr lang="en-GB" sz="1400" dirty="0">
                <a:solidFill>
                  <a:schemeClr val="bg1"/>
                </a:solidFill>
                <a:latin typeface="+mn-lt"/>
              </a:rPr>
              <a:t> </a:t>
            </a:r>
            <a:r>
              <a:rPr lang="en-GB" sz="1400" dirty="0" err="1">
                <a:solidFill>
                  <a:schemeClr val="bg1"/>
                </a:solidFill>
                <a:latin typeface="+mn-lt"/>
              </a:rPr>
              <a:t>mellem</a:t>
            </a:r>
            <a:r>
              <a:rPr lang="en-GB" sz="1400" dirty="0">
                <a:solidFill>
                  <a:schemeClr val="bg1"/>
                </a:solidFill>
                <a:latin typeface="+mn-lt"/>
              </a:rPr>
              <a:t> </a:t>
            </a:r>
            <a:r>
              <a:rPr lang="en-GB" sz="1400" dirty="0" err="1">
                <a:solidFill>
                  <a:schemeClr val="bg1"/>
                </a:solidFill>
                <a:latin typeface="+mn-lt"/>
              </a:rPr>
              <a:t>undervisere</a:t>
            </a:r>
            <a:r>
              <a:rPr lang="en-GB" sz="1400" dirty="0">
                <a:solidFill>
                  <a:schemeClr val="bg1"/>
                </a:solidFill>
                <a:latin typeface="+mn-lt"/>
              </a:rPr>
              <a:t> </a:t>
            </a:r>
            <a:r>
              <a:rPr lang="en-GB" sz="1400" dirty="0" err="1">
                <a:solidFill>
                  <a:schemeClr val="bg1"/>
                </a:solidFill>
                <a:latin typeface="+mn-lt"/>
              </a:rPr>
              <a:t>på</a:t>
            </a:r>
            <a:r>
              <a:rPr lang="en-GB" sz="1400" dirty="0">
                <a:solidFill>
                  <a:schemeClr val="bg1"/>
                </a:solidFill>
                <a:latin typeface="+mn-lt"/>
              </a:rPr>
              <a:t> </a:t>
            </a:r>
            <a:r>
              <a:rPr lang="en-GB" sz="1400" dirty="0" err="1">
                <a:solidFill>
                  <a:schemeClr val="bg1"/>
                </a:solidFill>
                <a:latin typeface="+mn-lt"/>
              </a:rPr>
              <a:t>årgangen</a:t>
            </a:r>
            <a:r>
              <a:rPr lang="en-GB" sz="1400" dirty="0">
                <a:solidFill>
                  <a:schemeClr val="bg1"/>
                </a:solidFill>
                <a:latin typeface="+mn-lt"/>
              </a:rPr>
              <a:t> om </a:t>
            </a:r>
            <a:r>
              <a:rPr lang="en-GB" sz="1400" dirty="0" err="1">
                <a:solidFill>
                  <a:schemeClr val="bg1"/>
                </a:solidFill>
                <a:latin typeface="+mn-lt"/>
              </a:rPr>
              <a:t>planlægning</a:t>
            </a:r>
            <a:r>
              <a:rPr lang="en-GB" sz="1400" dirty="0">
                <a:solidFill>
                  <a:schemeClr val="bg1"/>
                </a:solidFill>
                <a:latin typeface="+mn-lt"/>
              </a:rPr>
              <a:t>, </a:t>
            </a:r>
            <a:r>
              <a:rPr lang="en-GB" sz="1400" dirty="0" err="1">
                <a:solidFill>
                  <a:schemeClr val="bg1"/>
                </a:solidFill>
                <a:latin typeface="+mn-lt"/>
              </a:rPr>
              <a:t>gennemførelse</a:t>
            </a:r>
            <a:r>
              <a:rPr lang="en-GB" sz="1400" dirty="0">
                <a:solidFill>
                  <a:schemeClr val="bg1"/>
                </a:solidFill>
                <a:latin typeface="+mn-lt"/>
              </a:rPr>
              <a:t> </a:t>
            </a:r>
            <a:r>
              <a:rPr lang="en-GB" sz="1400" dirty="0" err="1">
                <a:solidFill>
                  <a:schemeClr val="bg1"/>
                </a:solidFill>
                <a:latin typeface="+mn-lt"/>
              </a:rPr>
              <a:t>og</a:t>
            </a:r>
            <a:r>
              <a:rPr lang="en-GB" sz="1400" dirty="0">
                <a:solidFill>
                  <a:schemeClr val="bg1"/>
                </a:solidFill>
                <a:latin typeface="+mn-lt"/>
              </a:rPr>
              <a:t> </a:t>
            </a:r>
            <a:r>
              <a:rPr lang="en-GB" sz="1400" dirty="0" err="1">
                <a:solidFill>
                  <a:schemeClr val="bg1"/>
                </a:solidFill>
                <a:latin typeface="+mn-lt"/>
              </a:rPr>
              <a:t>evaluering</a:t>
            </a:r>
            <a:r>
              <a:rPr lang="en-GB" sz="1400" dirty="0">
                <a:solidFill>
                  <a:schemeClr val="bg1"/>
                </a:solidFill>
                <a:latin typeface="+mn-lt"/>
              </a:rPr>
              <a:t> </a:t>
            </a:r>
            <a:r>
              <a:rPr lang="en-GB" sz="1400" dirty="0" err="1">
                <a:solidFill>
                  <a:schemeClr val="bg1"/>
                </a:solidFill>
                <a:latin typeface="+mn-lt"/>
              </a:rPr>
              <a:t>af</a:t>
            </a:r>
            <a:r>
              <a:rPr lang="en-GB" sz="1400" dirty="0">
                <a:solidFill>
                  <a:schemeClr val="bg1"/>
                </a:solidFill>
                <a:latin typeface="+mn-lt"/>
              </a:rPr>
              <a:t> </a:t>
            </a:r>
            <a:r>
              <a:rPr lang="en-GB" sz="1400" dirty="0" err="1">
                <a:solidFill>
                  <a:schemeClr val="bg1"/>
                </a:solidFill>
                <a:latin typeface="+mn-lt"/>
              </a:rPr>
              <a:t>flexdagen</a:t>
            </a:r>
            <a:r>
              <a:rPr lang="en-GB" sz="1400" dirty="0">
                <a:solidFill>
                  <a:schemeClr val="bg1"/>
                </a:solidFill>
                <a:latin typeface="+mn-lt"/>
              </a:rPr>
              <a:t>.</a:t>
            </a:r>
            <a:endPar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endParaRPr>
          </a:p>
          <a:p>
            <a:pPr marL="0" marR="0" lvl="0" indent="0" algn="l" defTabSz="457189" rtl="0" eaLnBrk="1" fontAlgn="base" latinLnBrk="0" hangingPunct="1">
              <a:lnSpc>
                <a:spcPct val="100000"/>
              </a:lnSpc>
              <a:spcBef>
                <a:spcPct val="0"/>
              </a:spcBef>
              <a:spcAft>
                <a:spcPts val="1200"/>
              </a:spcAft>
              <a:buClrTx/>
              <a:buSzTx/>
              <a:buFont typeface="Arial" panose="020B0604020202020204" pitchFamily="34" charset="0"/>
              <a:buNone/>
              <a:tabLst/>
              <a:defRPr/>
            </a:pPr>
            <a:endPar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endParaRPr>
          </a:p>
          <a:p>
            <a:pPr marL="0" marR="0" lvl="0" indent="0" algn="l" defTabSz="457189" rtl="0" eaLnBrk="1" fontAlgn="base" latinLnBrk="0" hangingPunct="1">
              <a:lnSpc>
                <a:spcPct val="100000"/>
              </a:lnSpc>
              <a:spcBef>
                <a:spcPct val="0"/>
              </a:spcBef>
              <a:spcAft>
                <a:spcPts val="1200"/>
              </a:spcAft>
              <a:buClrTx/>
              <a:buSzTx/>
              <a:buFont typeface="Arial" panose="020B0604020202020204" pitchFamily="34" charset="0"/>
              <a:buNone/>
              <a:tabLst/>
              <a:defRPr/>
            </a:pPr>
            <a:endPar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endParaRPr>
          </a:p>
        </p:txBody>
      </p:sp>
      <p:sp>
        <p:nvSpPr>
          <p:cNvPr id="17"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8" name="Lige forbindelse 17"/>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Billed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Brugerdefineret layout">
    <p:spTree>
      <p:nvGrpSpPr>
        <p:cNvPr id="1" name=""/>
        <p:cNvGrpSpPr/>
        <p:nvPr/>
      </p:nvGrpSpPr>
      <p:grpSpPr>
        <a:xfrm>
          <a:off x="0" y="0"/>
          <a:ext cx="0" cy="0"/>
          <a:chOff x="0" y="0"/>
          <a:chExt cx="0" cy="0"/>
        </a:xfrm>
      </p:grpSpPr>
      <p:sp>
        <p:nvSpPr>
          <p:cNvPr id="3" name="Tekstfelt 2"/>
          <p:cNvSpPr txBox="1"/>
          <p:nvPr userDrawn="1"/>
        </p:nvSpPr>
        <p:spPr>
          <a:xfrm>
            <a:off x="900000" y="736293"/>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3200" dirty="0">
              <a:solidFill>
                <a:schemeClr val="tx1"/>
              </a:solidFill>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3200" dirty="0" err="1">
                <a:solidFill>
                  <a:schemeClr val="tx1"/>
                </a:solidFill>
                <a:latin typeface="+mj-lt"/>
              </a:rPr>
              <a:t>Indhold</a:t>
            </a:r>
            <a:r>
              <a:rPr lang="en-GB" sz="3200" dirty="0">
                <a:solidFill>
                  <a:schemeClr val="tx1"/>
                </a:solidFill>
                <a:latin typeface="+mj-lt"/>
              </a:rPr>
              <a:t> – </a:t>
            </a:r>
            <a:r>
              <a:rPr lang="en-GB" sz="3200" dirty="0" err="1">
                <a:solidFill>
                  <a:schemeClr val="tx1"/>
                </a:solidFill>
                <a:latin typeface="+mj-lt"/>
              </a:rPr>
              <a:t>eksempel</a:t>
            </a:r>
            <a:r>
              <a:rPr lang="en-GB" sz="3200" dirty="0">
                <a:solidFill>
                  <a:schemeClr val="tx1"/>
                </a:solidFill>
                <a:latin typeface="+mj-lt"/>
              </a:rPr>
              <a:t> </a:t>
            </a:r>
            <a:r>
              <a:rPr lang="en-GB" sz="3200" dirty="0" err="1">
                <a:solidFill>
                  <a:schemeClr val="tx1"/>
                </a:solidFill>
                <a:latin typeface="+mj-lt"/>
              </a:rPr>
              <a:t>på</a:t>
            </a:r>
            <a:r>
              <a:rPr lang="en-GB" sz="3200" dirty="0">
                <a:solidFill>
                  <a:schemeClr val="tx1"/>
                </a:solidFill>
                <a:latin typeface="+mj-lt"/>
              </a:rPr>
              <a:t> </a:t>
            </a:r>
            <a:r>
              <a:rPr lang="en-GB" sz="3200" dirty="0" err="1">
                <a:solidFill>
                  <a:schemeClr val="tx1"/>
                </a:solidFill>
                <a:latin typeface="+mj-lt"/>
              </a:rPr>
              <a:t>flexdag</a:t>
            </a:r>
            <a:endParaRPr lang="en-GB" sz="3200" dirty="0">
              <a:solidFill>
                <a:schemeClr val="tx1"/>
              </a:solidFill>
              <a:latin typeface="+mj-lt"/>
            </a:endParaRPr>
          </a:p>
        </p:txBody>
      </p:sp>
      <p:sp>
        <p:nvSpPr>
          <p:cNvPr id="6" name="Tekstfelt 5"/>
          <p:cNvSpPr txBox="1"/>
          <p:nvPr userDrawn="1"/>
        </p:nvSpPr>
        <p:spPr>
          <a:xfrm>
            <a:off x="900000" y="818623"/>
            <a:ext cx="540000" cy="307777"/>
          </a:xfrm>
          <a:prstGeom prst="rect">
            <a:avLst/>
          </a:prstGeom>
          <a:solidFill>
            <a:srgbClr val="EA8145"/>
          </a:solid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da-DK" sz="1400" b="0" i="0" u="none" strike="noStrike" kern="1200" cap="none" spc="-50" normalizeH="0" baseline="0" noProof="0">
                <a:ln>
                  <a:noFill/>
                </a:ln>
                <a:solidFill>
                  <a:schemeClr val="bg1"/>
                </a:solidFill>
                <a:effectLst/>
                <a:uLnTx/>
                <a:uFillTx/>
                <a:latin typeface="+mn-lt"/>
                <a:ea typeface="Verdana" pitchFamily="34" charset="0"/>
                <a:cs typeface="Verdana" pitchFamily="34" charset="0"/>
              </a:rPr>
              <a:t>CASE</a:t>
            </a:r>
            <a:endParaRPr kumimoji="0" lang="da-DK"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endParaRPr>
          </a:p>
        </p:txBody>
      </p:sp>
      <p:sp>
        <p:nvSpPr>
          <p:cNvPr id="8" name="Tekstfelt 7"/>
          <p:cNvSpPr txBox="1"/>
          <p:nvPr userDrawn="1"/>
        </p:nvSpPr>
        <p:spPr>
          <a:xfrm>
            <a:off x="900000" y="1939004"/>
            <a:ext cx="10103279" cy="230832"/>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 typeface="Verdana" pitchFamily="34" charset="0"/>
              <a:buNone/>
              <a:tabLst/>
              <a:defRPr/>
            </a:pPr>
            <a:r>
              <a:rPr lang="en-GB" sz="1500" b="1" dirty="0" err="1">
                <a:latin typeface="+mn-lt"/>
              </a:rPr>
              <a:t>Flexdag</a:t>
            </a:r>
            <a:r>
              <a:rPr lang="en-GB" sz="1500" b="1" dirty="0">
                <a:latin typeface="+mn-lt"/>
              </a:rPr>
              <a:t>: </a:t>
            </a:r>
            <a:r>
              <a:rPr kumimoji="0" lang="da-DK" sz="1500" b="0" i="0" u="none" strike="noStrike" kern="1200" cap="none" spc="0" normalizeH="0" baseline="0" noProof="0" dirty="0">
                <a:ln>
                  <a:noFill/>
                </a:ln>
                <a:solidFill>
                  <a:schemeClr val="tx1"/>
                </a:solidFill>
                <a:effectLst/>
                <a:uLnTx/>
                <a:uFillTx/>
                <a:latin typeface="+mn-lt"/>
                <a:ea typeface="Verdana" pitchFamily="34" charset="0"/>
                <a:cs typeface="Verdana" pitchFamily="34" charset="0"/>
              </a:rPr>
              <a:t>Medbestemmelse som metode til at øge elevernes motivation og nysgerrighed.</a:t>
            </a:r>
            <a:r>
              <a:rPr lang="en-GB" sz="1500" b="0" dirty="0">
                <a:latin typeface="+mn-lt"/>
              </a:rPr>
              <a:t> </a:t>
            </a:r>
          </a:p>
        </p:txBody>
      </p:sp>
      <p:sp>
        <p:nvSpPr>
          <p:cNvPr id="2" name="Rektangel 1"/>
          <p:cNvSpPr/>
          <p:nvPr userDrawn="1"/>
        </p:nvSpPr>
        <p:spPr>
          <a:xfrm>
            <a:off x="900000" y="2403811"/>
            <a:ext cx="3357040" cy="3427814"/>
          </a:xfrm>
          <a:prstGeom prst="rect">
            <a:avLst/>
          </a:prstGeom>
          <a:solidFill>
            <a:srgbClr val="EA8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kstfelt 6"/>
          <p:cNvSpPr txBox="1"/>
          <p:nvPr userDrawn="1"/>
        </p:nvSpPr>
        <p:spPr>
          <a:xfrm>
            <a:off x="1210640" y="2633026"/>
            <a:ext cx="2756242" cy="2505814"/>
          </a:xfrm>
          <a:prstGeom prst="rect">
            <a:avLst/>
          </a:prstGeom>
          <a:noFill/>
        </p:spPr>
        <p:txBody>
          <a:bodyPr wrap="square" lIns="0" tIns="0" rIns="0" bIns="0" rtlCol="0">
            <a:spAutoFit/>
          </a:bodyPr>
          <a:lstStyle/>
          <a:p>
            <a:pPr marL="0" marR="0" lvl="0" indent="0" algn="l" defTabSz="457189" rtl="0" eaLnBrk="1" fontAlgn="base" latinLnBrk="0" hangingPunct="1">
              <a:lnSpc>
                <a:spcPct val="100000"/>
              </a:lnSpc>
              <a:spcBef>
                <a:spcPct val="0"/>
              </a:spcBef>
              <a:spcAft>
                <a:spcPts val="500"/>
              </a:spcAft>
              <a:buClrTx/>
              <a:buSzTx/>
              <a:buFont typeface="Arial" charset="0"/>
              <a:buNone/>
              <a:tabLst/>
              <a:defRPr/>
            </a:pPr>
            <a:r>
              <a:rPr kumimoji="0" lang="en-GB" sz="1600" b="1" i="0" u="none" strike="noStrike" kern="1200" cap="none" spc="-50" normalizeH="0" baseline="0" noProof="0" dirty="0">
                <a:ln>
                  <a:noFill/>
                </a:ln>
                <a:solidFill>
                  <a:schemeClr val="bg1"/>
                </a:solidFill>
                <a:effectLst/>
                <a:uLnTx/>
                <a:uFillTx/>
                <a:latin typeface="+mn-lt"/>
                <a:ea typeface="Adelle PE" charset="0"/>
                <a:cs typeface="Adelle PE" charset="0"/>
              </a:rPr>
              <a:t>MÅL</a:t>
            </a:r>
            <a:r>
              <a:rPr lang="da-DK" sz="1600" b="1" dirty="0">
                <a:solidFill>
                  <a:schemeClr val="bg1"/>
                </a:solidFill>
                <a:latin typeface="+mn-lt"/>
                <a:ea typeface="Adelle PE" charset="0"/>
                <a:cs typeface="Adelle PE" charset="0"/>
              </a:rPr>
              <a:t> </a:t>
            </a:r>
          </a:p>
          <a:p>
            <a:pPr marL="144000" marR="0" lvl="0" indent="-144000" algn="l" defTabSz="457189" rtl="0" eaLnBrk="1" fontAlgn="base" latinLnBrk="0" hangingPunct="1">
              <a:lnSpc>
                <a:spcPct val="100000"/>
              </a:lnSpc>
              <a:spcBef>
                <a:spcPct val="0"/>
              </a:spcBef>
              <a:spcAft>
                <a:spcPts val="800"/>
              </a:spcAft>
              <a:buClrTx/>
              <a:buSzTx/>
              <a:buFont typeface="Arial" panose="020B0604020202020204" pitchFamily="34" charset="0"/>
              <a:buChar char="•"/>
              <a:tabLst/>
              <a:defRPr/>
            </a:pP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Skabe</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læringsrum</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der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imødekommer</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elevernes</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lyst</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til</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læring</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og</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som</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giver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eleverne</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indflydelse</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på</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forme</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egen</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arbejdsproces</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a:t>
            </a:r>
          </a:p>
          <a:p>
            <a:pPr marL="144000" marR="0" lvl="0" indent="-144000" algn="l" defTabSz="457189" rtl="0" eaLnBrk="1" fontAlgn="base" latinLnBrk="0" hangingPunct="1">
              <a:lnSpc>
                <a:spcPct val="100000"/>
              </a:lnSpc>
              <a:spcBef>
                <a:spcPct val="0"/>
              </a:spcBef>
              <a:spcAft>
                <a:spcPts val="800"/>
              </a:spcAft>
              <a:buClrTx/>
              <a:buSzTx/>
              <a:buFont typeface="Arial" panose="020B0604020202020204" pitchFamily="34" charset="0"/>
              <a:buChar char="•"/>
              <a:tabLst/>
              <a:defRPr/>
            </a:pP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Skabe</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nye</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muligheder</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for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deltagelse</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for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eleverne</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a:t>
            </a:r>
          </a:p>
          <a:p>
            <a:pPr marL="144000" marR="0" lvl="0" indent="-144000" algn="l" defTabSz="457189" rtl="0" eaLnBrk="1" fontAlgn="base" latinLnBrk="0" hangingPunct="1">
              <a:lnSpc>
                <a:spcPct val="100000"/>
              </a:lnSpc>
              <a:spcBef>
                <a:spcPct val="0"/>
              </a:spcBef>
              <a:spcAft>
                <a:spcPts val="800"/>
              </a:spcAft>
              <a:buClrTx/>
              <a:buSzTx/>
              <a:buFont typeface="Arial" panose="020B0604020202020204" pitchFamily="34" charset="0"/>
              <a:buChar char="•"/>
              <a:tabLst/>
              <a:defRPr/>
            </a:pP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Eleverne</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kan</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reflektere</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over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egen</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deltagelse</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og</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vurdere</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egen</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udvikling</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og</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læring</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a:t>
            </a:r>
          </a:p>
        </p:txBody>
      </p:sp>
      <p:sp>
        <p:nvSpPr>
          <p:cNvPr id="13" name="Rektangel 12"/>
          <p:cNvSpPr/>
          <p:nvPr userDrawn="1"/>
        </p:nvSpPr>
        <p:spPr>
          <a:xfrm>
            <a:off x="4257039" y="2403811"/>
            <a:ext cx="3976961" cy="3427814"/>
          </a:xfrm>
          <a:prstGeom prst="rect">
            <a:avLst/>
          </a:prstGeom>
          <a:solidFill>
            <a:srgbClr val="EA814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Tekstfelt 13"/>
          <p:cNvSpPr txBox="1"/>
          <p:nvPr userDrawn="1"/>
        </p:nvSpPr>
        <p:spPr>
          <a:xfrm>
            <a:off x="4567679" y="2633026"/>
            <a:ext cx="3473662" cy="2634054"/>
          </a:xfrm>
          <a:prstGeom prst="rect">
            <a:avLst/>
          </a:prstGeom>
          <a:noFill/>
        </p:spPr>
        <p:txBody>
          <a:bodyPr wrap="square" lIns="0" tIns="0" rIns="0" bIns="0" rtlCol="0">
            <a:spAutoFit/>
          </a:bodyPr>
          <a:lstStyle/>
          <a:p>
            <a:pPr marL="0" marR="0" lvl="0" indent="0" algn="l" defTabSz="457189" rtl="0" eaLnBrk="1" fontAlgn="base" latinLnBrk="0" hangingPunct="1">
              <a:lnSpc>
                <a:spcPct val="100000"/>
              </a:lnSpc>
              <a:spcBef>
                <a:spcPct val="0"/>
              </a:spcBef>
              <a:spcAft>
                <a:spcPts val="500"/>
              </a:spcAft>
              <a:buClrTx/>
              <a:buSzTx/>
              <a:buFont typeface="Arial" charset="0"/>
              <a:buNone/>
              <a:tabLst/>
              <a:defRPr/>
            </a:pPr>
            <a:r>
              <a:rPr kumimoji="0" lang="en-GB" sz="1600" b="1"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AKTIVITET</a:t>
            </a:r>
            <a:endParaRPr kumimoji="0" lang="en-GB" sz="1400" b="1" i="0" u="none" strike="noStrike" kern="1200" cap="none" spc="-50" normalizeH="0" baseline="0" noProof="0" dirty="0">
              <a:ln>
                <a:noFill/>
              </a:ln>
              <a:solidFill>
                <a:schemeClr val="bg1"/>
              </a:solidFill>
              <a:effectLst/>
              <a:uLnTx/>
              <a:uFillTx/>
              <a:latin typeface="+mn-lt"/>
              <a:ea typeface="Verdana" pitchFamily="34" charset="0"/>
              <a:cs typeface="Verdana" pitchFamily="34" charset="0"/>
            </a:endParaRPr>
          </a:p>
          <a:p>
            <a:pPr marL="144000" marR="0" lvl="0" indent="-144000" algn="l" defTabSz="457189" rtl="0" eaLnBrk="1" fontAlgn="base" latinLnBrk="0" hangingPunct="1">
              <a:lnSpc>
                <a:spcPct val="100000"/>
              </a:lnSpc>
              <a:spcBef>
                <a:spcPct val="0"/>
              </a:spcBef>
              <a:spcAft>
                <a:spcPts val="800"/>
              </a:spcAft>
              <a:buClrTx/>
              <a:buSzTx/>
              <a:buFont typeface="Arial" charset="0"/>
              <a:buChar char="•"/>
              <a:tabLst/>
              <a:defRPr/>
            </a:pP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Flexdage</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med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fokus</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på</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temaerne</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dyr</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og</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Egeskov</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Slot’.</a:t>
            </a:r>
          </a:p>
          <a:p>
            <a:pPr marL="144000" indent="-144000">
              <a:spcAft>
                <a:spcPts val="800"/>
              </a:spcAft>
              <a:buFont typeface="Arial" charset="0"/>
              <a:buChar char="•"/>
              <a:defRPr/>
            </a:pPr>
            <a:r>
              <a:rPr lang="en-GB" sz="1400" dirty="0" err="1">
                <a:solidFill>
                  <a:schemeClr val="bg1"/>
                </a:solidFill>
                <a:latin typeface="+mn-lt"/>
              </a:rPr>
              <a:t>Eleverne</a:t>
            </a:r>
            <a:r>
              <a:rPr lang="en-GB" sz="1400" dirty="0">
                <a:solidFill>
                  <a:schemeClr val="bg1"/>
                </a:solidFill>
                <a:latin typeface="+mn-lt"/>
              </a:rPr>
              <a:t> </a:t>
            </a:r>
            <a:r>
              <a:rPr lang="en-GB" sz="1400" dirty="0" err="1">
                <a:solidFill>
                  <a:schemeClr val="bg1"/>
                </a:solidFill>
                <a:latin typeface="+mn-lt"/>
              </a:rPr>
              <a:t>vælger</a:t>
            </a:r>
            <a:r>
              <a:rPr lang="en-GB" sz="1400" dirty="0">
                <a:solidFill>
                  <a:schemeClr val="bg1"/>
                </a:solidFill>
                <a:latin typeface="+mn-lt"/>
              </a:rPr>
              <a:t> </a:t>
            </a:r>
            <a:r>
              <a:rPr lang="en-GB" sz="1400" dirty="0" err="1">
                <a:solidFill>
                  <a:schemeClr val="bg1"/>
                </a:solidFill>
                <a:latin typeface="+mn-lt"/>
              </a:rPr>
              <a:t>arbejdsmetode</a:t>
            </a:r>
            <a:r>
              <a:rPr lang="en-GB" sz="1400" dirty="0">
                <a:solidFill>
                  <a:schemeClr val="bg1"/>
                </a:solidFill>
                <a:latin typeface="+mn-lt"/>
              </a:rPr>
              <a:t>, </a:t>
            </a:r>
            <a:r>
              <a:rPr lang="en-GB" sz="1400" dirty="0" err="1">
                <a:solidFill>
                  <a:schemeClr val="bg1"/>
                </a:solidFill>
                <a:latin typeface="+mn-lt"/>
              </a:rPr>
              <a:t>hhv</a:t>
            </a:r>
            <a:r>
              <a:rPr lang="en-GB" sz="1400" dirty="0">
                <a:solidFill>
                  <a:schemeClr val="bg1"/>
                </a:solidFill>
                <a:latin typeface="+mn-lt"/>
              </a:rPr>
              <a:t>. peer learning, </a:t>
            </a:r>
            <a:r>
              <a:rPr lang="en-GB" sz="1400" dirty="0" err="1">
                <a:solidFill>
                  <a:schemeClr val="bg1"/>
                </a:solidFill>
                <a:latin typeface="+mn-lt"/>
              </a:rPr>
              <a:t>individuelt</a:t>
            </a:r>
            <a:r>
              <a:rPr lang="en-GB" sz="1400" dirty="0">
                <a:solidFill>
                  <a:schemeClr val="bg1"/>
                </a:solidFill>
                <a:latin typeface="+mn-lt"/>
              </a:rPr>
              <a:t>, </a:t>
            </a:r>
            <a:r>
              <a:rPr lang="en-GB" sz="1400" dirty="0" err="1">
                <a:solidFill>
                  <a:schemeClr val="bg1"/>
                </a:solidFill>
                <a:latin typeface="+mn-lt"/>
              </a:rPr>
              <a:t>i</a:t>
            </a:r>
            <a:r>
              <a:rPr lang="en-GB" sz="1400" dirty="0">
                <a:solidFill>
                  <a:schemeClr val="bg1"/>
                </a:solidFill>
                <a:latin typeface="+mn-lt"/>
              </a:rPr>
              <a:t> par </a:t>
            </a:r>
            <a:r>
              <a:rPr lang="en-GB" sz="1400" dirty="0" err="1">
                <a:solidFill>
                  <a:schemeClr val="bg1"/>
                </a:solidFill>
                <a:latin typeface="+mn-lt"/>
              </a:rPr>
              <a:t>eller</a:t>
            </a:r>
            <a:r>
              <a:rPr lang="en-GB" sz="1400" dirty="0">
                <a:solidFill>
                  <a:schemeClr val="bg1"/>
                </a:solidFill>
                <a:latin typeface="+mn-lt"/>
              </a:rPr>
              <a:t> </a:t>
            </a:r>
            <a:r>
              <a:rPr lang="en-GB" sz="1400" dirty="0" err="1">
                <a:solidFill>
                  <a:schemeClr val="bg1"/>
                </a:solidFill>
                <a:latin typeface="+mn-lt"/>
              </a:rPr>
              <a:t>i</a:t>
            </a:r>
            <a:r>
              <a:rPr lang="en-GB" sz="1400" dirty="0">
                <a:solidFill>
                  <a:schemeClr val="bg1"/>
                </a:solidFill>
                <a:latin typeface="+mn-lt"/>
              </a:rPr>
              <a:t> </a:t>
            </a:r>
            <a:r>
              <a:rPr lang="en-GB" sz="1400" dirty="0" err="1">
                <a:solidFill>
                  <a:schemeClr val="bg1"/>
                </a:solidFill>
                <a:latin typeface="+mn-lt"/>
              </a:rPr>
              <a:t>gruppe</a:t>
            </a:r>
            <a:r>
              <a:rPr lang="en-GB" sz="1400" dirty="0">
                <a:solidFill>
                  <a:schemeClr val="bg1"/>
                </a:solidFill>
                <a:latin typeface="+mn-lt"/>
              </a:rPr>
              <a:t> </a:t>
            </a:r>
            <a:r>
              <a:rPr lang="en-GB" sz="1400" dirty="0" err="1">
                <a:solidFill>
                  <a:schemeClr val="bg1"/>
                </a:solidFill>
                <a:latin typeface="+mn-lt"/>
              </a:rPr>
              <a:t>og</a:t>
            </a:r>
            <a:r>
              <a:rPr lang="en-GB" sz="1400" dirty="0">
                <a:solidFill>
                  <a:schemeClr val="bg1"/>
                </a:solidFill>
                <a:latin typeface="+mn-lt"/>
              </a:rPr>
              <a:t> </a:t>
            </a:r>
            <a:r>
              <a:rPr lang="en-GB" sz="1400" dirty="0" err="1">
                <a:solidFill>
                  <a:schemeClr val="bg1"/>
                </a:solidFill>
                <a:latin typeface="+mn-lt"/>
              </a:rPr>
              <a:t>skal</a:t>
            </a:r>
            <a:r>
              <a:rPr lang="en-GB" sz="1400" dirty="0">
                <a:solidFill>
                  <a:schemeClr val="bg1"/>
                </a:solidFill>
                <a:latin typeface="+mn-lt"/>
              </a:rPr>
              <a:t> </a:t>
            </a:r>
            <a:r>
              <a:rPr lang="en-GB" sz="1400" dirty="0" err="1">
                <a:solidFill>
                  <a:schemeClr val="bg1"/>
                </a:solidFill>
                <a:latin typeface="+mn-lt"/>
              </a:rPr>
              <a:t>udvikle</a:t>
            </a:r>
            <a:r>
              <a:rPr lang="en-GB" sz="1400" dirty="0">
                <a:solidFill>
                  <a:schemeClr val="bg1"/>
                </a:solidFill>
                <a:latin typeface="+mn-lt"/>
              </a:rPr>
              <a:t> et </a:t>
            </a:r>
            <a:r>
              <a:rPr lang="en-GB" sz="1400" dirty="0" err="1">
                <a:solidFill>
                  <a:schemeClr val="bg1"/>
                </a:solidFill>
                <a:latin typeface="+mn-lt"/>
              </a:rPr>
              <a:t>produkt</a:t>
            </a:r>
            <a:r>
              <a:rPr lang="en-GB" sz="1400" dirty="0">
                <a:solidFill>
                  <a:schemeClr val="bg1"/>
                </a:solidFill>
                <a:latin typeface="+mn-lt"/>
              </a:rPr>
              <a:t>, </a:t>
            </a:r>
            <a:r>
              <a:rPr lang="en-GB" sz="1400" dirty="0" err="1">
                <a:solidFill>
                  <a:schemeClr val="bg1"/>
                </a:solidFill>
                <a:latin typeface="+mn-lt"/>
              </a:rPr>
              <a:t>som</a:t>
            </a:r>
            <a:r>
              <a:rPr lang="en-GB" sz="1400" dirty="0">
                <a:solidFill>
                  <a:schemeClr val="bg1"/>
                </a:solidFill>
                <a:latin typeface="+mn-lt"/>
              </a:rPr>
              <a:t> </a:t>
            </a:r>
            <a:r>
              <a:rPr lang="en-GB" sz="1400" dirty="0" err="1">
                <a:solidFill>
                  <a:schemeClr val="bg1"/>
                </a:solidFill>
                <a:latin typeface="+mn-lt"/>
              </a:rPr>
              <a:t>fremlægges</a:t>
            </a:r>
            <a:r>
              <a:rPr lang="en-GB" sz="1400" dirty="0">
                <a:solidFill>
                  <a:schemeClr val="bg1"/>
                </a:solidFill>
                <a:latin typeface="+mn-lt"/>
              </a:rPr>
              <a:t> for </a:t>
            </a:r>
            <a:r>
              <a:rPr lang="en-GB" sz="1400" dirty="0" err="1">
                <a:solidFill>
                  <a:schemeClr val="bg1"/>
                </a:solidFill>
                <a:latin typeface="+mn-lt"/>
              </a:rPr>
              <a:t>øvrige</a:t>
            </a:r>
            <a:r>
              <a:rPr lang="en-GB" sz="1400" dirty="0">
                <a:solidFill>
                  <a:schemeClr val="bg1"/>
                </a:solidFill>
                <a:latin typeface="+mn-lt"/>
              </a:rPr>
              <a:t> </a:t>
            </a:r>
            <a:r>
              <a:rPr lang="en-GB" sz="1400" dirty="0" err="1">
                <a:solidFill>
                  <a:schemeClr val="bg1"/>
                </a:solidFill>
                <a:latin typeface="+mn-lt"/>
              </a:rPr>
              <a:t>elever</a:t>
            </a:r>
            <a:r>
              <a:rPr lang="en-GB" sz="1400" dirty="0">
                <a:solidFill>
                  <a:schemeClr val="bg1"/>
                </a:solidFill>
                <a:latin typeface="+mn-lt"/>
              </a:rPr>
              <a:t> </a:t>
            </a:r>
            <a:r>
              <a:rPr lang="en-GB" sz="1400" dirty="0" err="1">
                <a:solidFill>
                  <a:schemeClr val="bg1"/>
                </a:solidFill>
                <a:latin typeface="+mn-lt"/>
              </a:rPr>
              <a:t>og</a:t>
            </a:r>
            <a:r>
              <a:rPr lang="en-GB" sz="1400" dirty="0">
                <a:solidFill>
                  <a:schemeClr val="bg1"/>
                </a:solidFill>
                <a:latin typeface="+mn-lt"/>
              </a:rPr>
              <a:t> </a:t>
            </a:r>
            <a:r>
              <a:rPr lang="en-GB" sz="1400" dirty="0" err="1">
                <a:solidFill>
                  <a:schemeClr val="bg1"/>
                </a:solidFill>
                <a:latin typeface="+mn-lt"/>
              </a:rPr>
              <a:t>undervisere</a:t>
            </a:r>
            <a:r>
              <a:rPr lang="en-GB" sz="1400" dirty="0">
                <a:solidFill>
                  <a:schemeClr val="bg1"/>
                </a:solidFill>
                <a:latin typeface="+mn-lt"/>
              </a:rPr>
              <a:t>.</a:t>
            </a:r>
          </a:p>
          <a:p>
            <a:pPr marL="144000" marR="0" lvl="0" indent="-144000" algn="l" defTabSz="457189" rtl="0" eaLnBrk="1" fontAlgn="base" latinLnBrk="0" hangingPunct="1">
              <a:lnSpc>
                <a:spcPct val="100000"/>
              </a:lnSpc>
              <a:spcBef>
                <a:spcPct val="0"/>
              </a:spcBef>
              <a:spcAft>
                <a:spcPts val="800"/>
              </a:spcAft>
              <a:buClrTx/>
              <a:buSzTx/>
              <a:buFont typeface="Arial" charset="0"/>
              <a:buChar char="•"/>
              <a:tabLst/>
              <a:defRPr/>
            </a:pP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Elever</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lægger</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eget</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lang="en-GB" sz="1400" dirty="0">
                <a:solidFill>
                  <a:schemeClr val="bg1"/>
                </a:solidFill>
                <a:latin typeface="+mn-lt"/>
              </a:rPr>
              <a:t>program</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for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dagen</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a:t>
            </a:r>
          </a:p>
          <a:p>
            <a:pPr marL="144000" marR="0" lvl="0" indent="-144000" algn="l" defTabSz="457189" rtl="0" eaLnBrk="1" fontAlgn="base" latinLnBrk="0" hangingPunct="1">
              <a:lnSpc>
                <a:spcPct val="100000"/>
              </a:lnSpc>
              <a:spcBef>
                <a:spcPct val="0"/>
              </a:spcBef>
              <a:spcAft>
                <a:spcPts val="800"/>
              </a:spcAft>
              <a:buClrTx/>
              <a:buSzTx/>
              <a:buFont typeface="Arial" charset="0"/>
              <a:buChar char="•"/>
              <a:tabLst/>
              <a:defRPr/>
            </a:pP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Alle</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elever</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planlægger</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og</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gennemfører</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et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fagligt</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brain break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i</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løbet</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af</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dagen</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a:t>
            </a:r>
          </a:p>
        </p:txBody>
      </p:sp>
      <p:sp>
        <p:nvSpPr>
          <p:cNvPr id="15" name="Rektangel 14"/>
          <p:cNvSpPr/>
          <p:nvPr userDrawn="1"/>
        </p:nvSpPr>
        <p:spPr>
          <a:xfrm>
            <a:off x="8234000" y="2403811"/>
            <a:ext cx="3226480" cy="3427814"/>
          </a:xfrm>
          <a:prstGeom prst="rect">
            <a:avLst/>
          </a:prstGeom>
          <a:solidFill>
            <a:srgbClr val="EA814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Tekstfelt 15"/>
          <p:cNvSpPr txBox="1"/>
          <p:nvPr userDrawn="1"/>
        </p:nvSpPr>
        <p:spPr>
          <a:xfrm>
            <a:off x="8544639" y="2633026"/>
            <a:ext cx="2589526" cy="2849498"/>
          </a:xfrm>
          <a:prstGeom prst="rect">
            <a:avLst/>
          </a:prstGeom>
          <a:noFill/>
        </p:spPr>
        <p:txBody>
          <a:bodyPr wrap="square" lIns="0" tIns="0" rIns="0" bIns="0" rtlCol="0">
            <a:spAutoFit/>
          </a:bodyPr>
          <a:lstStyle/>
          <a:p>
            <a:pPr marL="0" marR="0" lvl="0" indent="0" algn="l" defTabSz="457189" rtl="0" eaLnBrk="1" fontAlgn="base" latinLnBrk="0" hangingPunct="1">
              <a:lnSpc>
                <a:spcPct val="100000"/>
              </a:lnSpc>
              <a:spcBef>
                <a:spcPct val="0"/>
              </a:spcBef>
              <a:spcAft>
                <a:spcPts val="500"/>
              </a:spcAft>
              <a:buClrTx/>
              <a:buSzTx/>
              <a:buFont typeface="Arial" charset="0"/>
              <a:buNone/>
              <a:tabLst/>
              <a:defRPr/>
            </a:pPr>
            <a:r>
              <a:rPr kumimoji="0" lang="en-GB" sz="1600" b="1"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ORGANISERING</a:t>
            </a:r>
            <a:endParaRPr kumimoji="0" lang="en-GB" sz="1400" b="1" i="0" u="none" strike="noStrike" kern="1200" cap="none" spc="-50" normalizeH="0" baseline="0" noProof="0" dirty="0">
              <a:ln>
                <a:noFill/>
              </a:ln>
              <a:solidFill>
                <a:schemeClr val="bg1"/>
              </a:solidFill>
              <a:effectLst/>
              <a:uLnTx/>
              <a:uFillTx/>
              <a:latin typeface="+mn-lt"/>
              <a:ea typeface="Verdana" pitchFamily="34" charset="0"/>
              <a:cs typeface="Verdana" pitchFamily="34" charset="0"/>
            </a:endParaRPr>
          </a:p>
          <a:p>
            <a:pPr marL="144000" marR="0" lvl="0" indent="-144000" algn="l" defTabSz="457189" rtl="0" eaLnBrk="1" fontAlgn="base" latinLnBrk="0" hangingPunct="1">
              <a:lnSpc>
                <a:spcPct val="100000"/>
              </a:lnSpc>
              <a:spcBef>
                <a:spcPct val="0"/>
              </a:spcBef>
              <a:spcAft>
                <a:spcPts val="800"/>
              </a:spcAft>
              <a:buClrTx/>
              <a:buSzTx/>
              <a:buFont typeface="Arial" charset="0"/>
              <a:buChar char="•"/>
              <a:tabLst/>
              <a:defRPr/>
            </a:pP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Elever</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samlet</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på</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tværs</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af</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3., 4.,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og</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b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b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5.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klasse</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a:t>
            </a:r>
          </a:p>
          <a:p>
            <a:pPr marL="144000" marR="0" lvl="0" indent="-144000" algn="l" defTabSz="457189" rtl="0" eaLnBrk="1" fontAlgn="base" latinLnBrk="0" hangingPunct="1">
              <a:lnSpc>
                <a:spcPct val="100000"/>
              </a:lnSpc>
              <a:spcBef>
                <a:spcPct val="0"/>
              </a:spcBef>
              <a:spcAft>
                <a:spcPts val="800"/>
              </a:spcAft>
              <a:buClrTx/>
              <a:buSzTx/>
              <a:buFont typeface="Arial" charset="0"/>
              <a:buChar char="•"/>
              <a:tabLst/>
              <a:defRPr/>
            </a:pP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Eleverne</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vælger</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selv</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arbejdsmetode</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og</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sammensætter</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grupper</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p>
          <a:p>
            <a:pPr marL="144000" marR="0" lvl="0" indent="-144000" algn="l" defTabSz="457189" rtl="0" eaLnBrk="1" fontAlgn="base" latinLnBrk="0" hangingPunct="1">
              <a:lnSpc>
                <a:spcPct val="100000"/>
              </a:lnSpc>
              <a:spcBef>
                <a:spcPct val="0"/>
              </a:spcBef>
              <a:spcAft>
                <a:spcPts val="800"/>
              </a:spcAft>
              <a:buClrTx/>
              <a:buSzTx/>
              <a:buFont typeface="Arial" charset="0"/>
              <a:buChar char="•"/>
              <a:tabLst/>
              <a:defRPr/>
            </a:pP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Eleverne</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styrer</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selv</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hvornår</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de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vil</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holde</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pause, lave brain breaks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og</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hvor</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på</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skolen</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de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vil</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 </a:t>
            </a:r>
            <a:r>
              <a:rPr kumimoji="0" lang="en-GB" sz="1400" b="0" i="0" u="none" strike="noStrike" kern="1200" cap="none" spc="-50" normalizeH="0" baseline="0" noProof="0" dirty="0" err="1">
                <a:ln>
                  <a:noFill/>
                </a:ln>
                <a:solidFill>
                  <a:schemeClr val="bg1"/>
                </a:solidFill>
                <a:effectLst/>
                <a:uLnTx/>
                <a:uFillTx/>
                <a:latin typeface="+mn-lt"/>
                <a:ea typeface="Verdana" pitchFamily="34" charset="0"/>
                <a:cs typeface="Verdana" pitchFamily="34" charset="0"/>
              </a:rPr>
              <a:t>arbejde</a:t>
            </a:r>
            <a:r>
              <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rPr>
              <a:t>.</a:t>
            </a:r>
          </a:p>
          <a:p>
            <a:pPr marL="144000" marR="0" lvl="0" indent="-144000" algn="l" defTabSz="457189" rtl="0" eaLnBrk="1" fontAlgn="base" latinLnBrk="0" hangingPunct="1">
              <a:lnSpc>
                <a:spcPct val="100000"/>
              </a:lnSpc>
              <a:spcBef>
                <a:spcPct val="0"/>
              </a:spcBef>
              <a:spcAft>
                <a:spcPts val="800"/>
              </a:spcAft>
              <a:buClrTx/>
              <a:buSzTx/>
              <a:buFont typeface="Arial" charset="0"/>
              <a:buChar char="•"/>
              <a:tabLst/>
              <a:defRPr/>
            </a:pPr>
            <a:r>
              <a:rPr lang="en-GB" sz="1400" dirty="0" err="1">
                <a:solidFill>
                  <a:schemeClr val="bg1"/>
                </a:solidFill>
                <a:latin typeface="+mn-lt"/>
              </a:rPr>
              <a:t>Eleverne</a:t>
            </a:r>
            <a:r>
              <a:rPr lang="en-GB" sz="1400" dirty="0">
                <a:solidFill>
                  <a:schemeClr val="bg1"/>
                </a:solidFill>
                <a:latin typeface="+mn-lt"/>
              </a:rPr>
              <a:t> </a:t>
            </a:r>
            <a:r>
              <a:rPr lang="en-GB" sz="1400" dirty="0" err="1">
                <a:solidFill>
                  <a:schemeClr val="bg1"/>
                </a:solidFill>
                <a:latin typeface="+mn-lt"/>
              </a:rPr>
              <a:t>evaluerer</a:t>
            </a:r>
            <a:r>
              <a:rPr lang="en-GB" sz="1400" dirty="0">
                <a:solidFill>
                  <a:schemeClr val="bg1"/>
                </a:solidFill>
                <a:latin typeface="+mn-lt"/>
              </a:rPr>
              <a:t> </a:t>
            </a:r>
            <a:r>
              <a:rPr lang="en-GB" sz="1400" dirty="0" err="1">
                <a:solidFill>
                  <a:schemeClr val="bg1"/>
                </a:solidFill>
                <a:latin typeface="+mn-lt"/>
              </a:rPr>
              <a:t>dagens</a:t>
            </a:r>
            <a:r>
              <a:rPr lang="en-GB" sz="1400" dirty="0">
                <a:solidFill>
                  <a:schemeClr val="bg1"/>
                </a:solidFill>
                <a:latin typeface="+mn-lt"/>
              </a:rPr>
              <a:t> </a:t>
            </a:r>
            <a:r>
              <a:rPr lang="en-GB" sz="1400" dirty="0" err="1">
                <a:solidFill>
                  <a:schemeClr val="bg1"/>
                </a:solidFill>
                <a:latin typeface="+mn-lt"/>
              </a:rPr>
              <a:t>arbejde</a:t>
            </a:r>
            <a:r>
              <a:rPr lang="en-GB" sz="1400" dirty="0">
                <a:solidFill>
                  <a:schemeClr val="bg1"/>
                </a:solidFill>
                <a:latin typeface="+mn-lt"/>
              </a:rPr>
              <a:t> </a:t>
            </a:r>
            <a:r>
              <a:rPr lang="en-GB" sz="1400" dirty="0" err="1">
                <a:solidFill>
                  <a:schemeClr val="bg1"/>
                </a:solidFill>
                <a:latin typeface="+mn-lt"/>
              </a:rPr>
              <a:t>individuelt</a:t>
            </a:r>
            <a:r>
              <a:rPr lang="en-GB" sz="1400" dirty="0">
                <a:solidFill>
                  <a:schemeClr val="bg1"/>
                </a:solidFill>
                <a:latin typeface="+mn-lt"/>
              </a:rPr>
              <a:t> </a:t>
            </a:r>
            <a:r>
              <a:rPr lang="en-GB" sz="1400" dirty="0" err="1">
                <a:solidFill>
                  <a:schemeClr val="bg1"/>
                </a:solidFill>
                <a:latin typeface="+mn-lt"/>
              </a:rPr>
              <a:t>og</a:t>
            </a:r>
            <a:r>
              <a:rPr lang="en-GB" sz="1400" dirty="0">
                <a:solidFill>
                  <a:schemeClr val="bg1"/>
                </a:solidFill>
                <a:latin typeface="+mn-lt"/>
              </a:rPr>
              <a:t> </a:t>
            </a:r>
            <a:r>
              <a:rPr lang="en-GB" sz="1400" dirty="0" err="1">
                <a:solidFill>
                  <a:schemeClr val="bg1"/>
                </a:solidFill>
                <a:latin typeface="+mn-lt"/>
              </a:rPr>
              <a:t>i</a:t>
            </a:r>
            <a:r>
              <a:rPr lang="en-GB" sz="1400" dirty="0">
                <a:solidFill>
                  <a:schemeClr val="bg1"/>
                </a:solidFill>
                <a:latin typeface="+mn-lt"/>
              </a:rPr>
              <a:t> </a:t>
            </a:r>
            <a:r>
              <a:rPr lang="en-GB" sz="1400" dirty="0" err="1">
                <a:solidFill>
                  <a:schemeClr val="bg1"/>
                </a:solidFill>
                <a:latin typeface="+mn-lt"/>
              </a:rPr>
              <a:t>klassen</a:t>
            </a:r>
            <a:r>
              <a:rPr lang="en-GB" sz="1400" dirty="0">
                <a:solidFill>
                  <a:schemeClr val="bg1"/>
                </a:solidFill>
                <a:latin typeface="+mn-lt"/>
              </a:rPr>
              <a:t> </a:t>
            </a:r>
            <a:r>
              <a:rPr lang="en-GB" sz="1400" dirty="0" err="1">
                <a:solidFill>
                  <a:schemeClr val="bg1"/>
                </a:solidFill>
                <a:latin typeface="+mn-lt"/>
              </a:rPr>
              <a:t>ved</a:t>
            </a:r>
            <a:r>
              <a:rPr lang="en-GB" sz="1400" dirty="0">
                <a:solidFill>
                  <a:schemeClr val="bg1"/>
                </a:solidFill>
                <a:latin typeface="+mn-lt"/>
              </a:rPr>
              <a:t> </a:t>
            </a:r>
            <a:r>
              <a:rPr lang="en-GB" sz="1400" dirty="0" err="1">
                <a:solidFill>
                  <a:schemeClr val="bg1"/>
                </a:solidFill>
                <a:latin typeface="+mn-lt"/>
              </a:rPr>
              <a:t>dagens</a:t>
            </a:r>
            <a:r>
              <a:rPr lang="en-GB" sz="1400" dirty="0">
                <a:solidFill>
                  <a:schemeClr val="bg1"/>
                </a:solidFill>
                <a:latin typeface="+mn-lt"/>
              </a:rPr>
              <a:t> </a:t>
            </a:r>
            <a:r>
              <a:rPr lang="en-GB" sz="1400" dirty="0" err="1">
                <a:solidFill>
                  <a:schemeClr val="bg1"/>
                </a:solidFill>
                <a:latin typeface="+mn-lt"/>
              </a:rPr>
              <a:t>afslutning</a:t>
            </a:r>
            <a:r>
              <a:rPr lang="en-GB" sz="1400" dirty="0">
                <a:solidFill>
                  <a:schemeClr val="bg1"/>
                </a:solidFill>
                <a:latin typeface="+mn-lt"/>
              </a:rPr>
              <a:t>.</a:t>
            </a:r>
            <a:endParaRPr kumimoji="0" lang="en-GB" sz="1400" b="0" i="0" u="none" strike="noStrike" kern="1200" cap="none" spc="-50" normalizeH="0" baseline="0" noProof="0" dirty="0">
              <a:ln>
                <a:noFill/>
              </a:ln>
              <a:solidFill>
                <a:schemeClr val="bg1"/>
              </a:solidFill>
              <a:effectLst/>
              <a:uLnTx/>
              <a:uFillTx/>
              <a:latin typeface="+mn-lt"/>
              <a:ea typeface="Verdana" pitchFamily="34" charset="0"/>
              <a:cs typeface="Verdana" pitchFamily="34" charset="0"/>
            </a:endParaRPr>
          </a:p>
        </p:txBody>
      </p:sp>
      <p:sp>
        <p:nvSpPr>
          <p:cNvPr id="12"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7" name="Lige forbindelse 16"/>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Billed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Brugerdefineret layout">
    <p:spTree>
      <p:nvGrpSpPr>
        <p:cNvPr id="1" name=""/>
        <p:cNvGrpSpPr/>
        <p:nvPr/>
      </p:nvGrpSpPr>
      <p:grpSpPr>
        <a:xfrm>
          <a:off x="0" y="0"/>
          <a:ext cx="0" cy="0"/>
          <a:chOff x="0" y="0"/>
          <a:chExt cx="0" cy="0"/>
        </a:xfrm>
      </p:grpSpPr>
      <p:sp>
        <p:nvSpPr>
          <p:cNvPr id="4" name="Tekstfelt 3"/>
          <p:cNvSpPr txBox="1"/>
          <p:nvPr userDrawn="1"/>
        </p:nvSpPr>
        <p:spPr>
          <a:xfrm>
            <a:off x="899520" y="718808"/>
            <a:ext cx="9870080"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kern="1200" dirty="0">
                <a:solidFill>
                  <a:schemeClr val="tx1"/>
                </a:solidFill>
                <a:latin typeface="+mj-lt"/>
                <a:ea typeface="+mn-ea"/>
                <a:cs typeface="+mn-cs"/>
              </a:rPr>
              <a:t>Hvis du vil vide mere</a:t>
            </a:r>
            <a:endParaRPr lang="en-GB" sz="3200" kern="1200" dirty="0">
              <a:solidFill>
                <a:schemeClr val="tx1"/>
              </a:solidFill>
              <a:latin typeface="+mj-lt"/>
              <a:ea typeface="+mn-ea"/>
              <a:cs typeface="+mn-cs"/>
            </a:endParaRPr>
          </a:p>
        </p:txBody>
      </p:sp>
      <p:cxnSp>
        <p:nvCxnSpPr>
          <p:cNvPr id="5" name="Lige forbindelse 4"/>
          <p:cNvCxnSpPr/>
          <p:nvPr userDrawn="1"/>
        </p:nvCxnSpPr>
        <p:spPr>
          <a:xfrm>
            <a:off x="900000" y="153000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7" name="Lige forbindelse 6"/>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Billede 7"/>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8057346" y="524756"/>
            <a:ext cx="5681379" cy="5661113"/>
          </a:xfrm>
          <a:prstGeom prst="rect">
            <a:avLst/>
          </a:prstGeom>
        </p:spPr>
      </p:pic>
      <p:sp>
        <p:nvSpPr>
          <p:cNvPr id="9" name="Tekstfelt 8"/>
          <p:cNvSpPr txBox="1"/>
          <p:nvPr userDrawn="1"/>
        </p:nvSpPr>
        <p:spPr>
          <a:xfrm>
            <a:off x="900002" y="2052000"/>
            <a:ext cx="10322180" cy="4001095"/>
          </a:xfrm>
          <a:prstGeom prst="rect">
            <a:avLst/>
          </a:prstGeom>
          <a:noFill/>
        </p:spPr>
        <p:txBody>
          <a:bodyPr wrap="square" lIns="0" tIns="0" rIns="0" bIns="0" numCol="2" spcCol="360000" rtlCol="0">
            <a:spAutoFit/>
          </a:bodyPr>
          <a:lstStyle/>
          <a:p>
            <a:pPr>
              <a:spcAft>
                <a:spcPts val="1200"/>
              </a:spcAft>
            </a:pPr>
            <a:r>
              <a:rPr lang="da-DK" sz="1500" kern="1200" dirty="0">
                <a:solidFill>
                  <a:schemeClr val="tx1"/>
                </a:solidFill>
                <a:effectLst/>
                <a:latin typeface="+mn-lt"/>
                <a:ea typeface="+mn-ea"/>
                <a:cs typeface="+mn-cs"/>
              </a:rPr>
              <a:t>Nedenfor finder du links til relevante publikationer og hjemmesider, som behandler temaet om variation i skoledagen. </a:t>
            </a:r>
          </a:p>
          <a:p>
            <a:pPr>
              <a:spcAft>
                <a:spcPts val="600"/>
              </a:spcAft>
            </a:pPr>
            <a:r>
              <a:rPr lang="da-DK" sz="1500" b="1" kern="1200" dirty="0">
                <a:solidFill>
                  <a:schemeClr val="tx1"/>
                </a:solidFill>
                <a:effectLst/>
                <a:latin typeface="+mn-lt"/>
                <a:ea typeface="+mn-ea"/>
                <a:cs typeface="+mn-cs"/>
              </a:rPr>
              <a:t>Erfaringsopsamlinger fra skoler</a:t>
            </a:r>
            <a:endParaRPr lang="da-DK" sz="1500" kern="1200" dirty="0">
              <a:solidFill>
                <a:schemeClr val="tx1"/>
              </a:solidFill>
              <a:effectLst/>
              <a:latin typeface="+mn-lt"/>
              <a:ea typeface="+mn-ea"/>
              <a:cs typeface="+mn-cs"/>
            </a:endParaRPr>
          </a:p>
          <a:p>
            <a:pPr marL="177750" indent="-177750">
              <a:spcAft>
                <a:spcPts val="600"/>
              </a:spcAft>
              <a:buFont typeface="Arial" charset="0"/>
              <a:buChar char="•"/>
            </a:pPr>
            <a:r>
              <a:rPr lang="da-DK" sz="1500" kern="1200" dirty="0">
                <a:solidFill>
                  <a:schemeClr val="tx1"/>
                </a:solidFill>
                <a:effectLst/>
                <a:latin typeface="+mn-lt"/>
                <a:ea typeface="+mn-ea"/>
                <a:cs typeface="+mn-cs"/>
              </a:rPr>
              <a:t>EVA: Organisering af en varieret skoledag. Kan tilgås på </a:t>
            </a:r>
            <a:r>
              <a:rPr lang="da-DK" sz="1500" kern="1200" dirty="0">
                <a:solidFill>
                  <a:schemeClr val="tx1"/>
                </a:solidFill>
                <a:effectLst/>
                <a:latin typeface="+mn-lt"/>
                <a:ea typeface="+mn-ea"/>
                <a:cs typeface="+mn-cs"/>
                <a:hlinkClick r:id="rId3"/>
              </a:rPr>
              <a:t>www.eva.dk</a:t>
            </a:r>
            <a:r>
              <a:rPr lang="da-DK" sz="1500" kern="1200" dirty="0">
                <a:solidFill>
                  <a:schemeClr val="tx1"/>
                </a:solidFill>
                <a:effectLst/>
                <a:latin typeface="+mn-lt"/>
                <a:ea typeface="+mn-ea"/>
                <a:cs typeface="+mn-cs"/>
              </a:rPr>
              <a:t>.</a:t>
            </a:r>
          </a:p>
          <a:p>
            <a:pPr marL="177750" indent="-177750">
              <a:spcAft>
                <a:spcPts val="600"/>
              </a:spcAft>
              <a:buFont typeface="Arial" charset="0"/>
              <a:buChar char="•"/>
            </a:pPr>
            <a:r>
              <a:rPr lang="da-DK" sz="1500" kern="1200" dirty="0">
                <a:solidFill>
                  <a:schemeClr val="tx1"/>
                </a:solidFill>
                <a:effectLst/>
                <a:latin typeface="+mn-lt"/>
                <a:ea typeface="+mn-ea"/>
                <a:cs typeface="+mn-cs"/>
              </a:rPr>
              <a:t>Skolerne i Snekkersten: Variation i skoledagen. Kan tilgås på </a:t>
            </a:r>
            <a:r>
              <a:rPr lang="da-DK" sz="1500" kern="1200" dirty="0">
                <a:solidFill>
                  <a:schemeClr val="tx1"/>
                </a:solidFill>
                <a:effectLst/>
                <a:latin typeface="+mn-lt"/>
                <a:ea typeface="+mn-ea"/>
                <a:cs typeface="+mn-cs"/>
                <a:hlinkClick r:id="rId4"/>
              </a:rPr>
              <a:t>www.skolerne-i-snekkersten.dk</a:t>
            </a:r>
            <a:r>
              <a:rPr lang="da-DK" sz="1500" kern="1200" dirty="0">
                <a:solidFill>
                  <a:schemeClr val="tx1"/>
                </a:solidFill>
                <a:effectLst/>
                <a:latin typeface="+mn-lt"/>
                <a:ea typeface="+mn-ea"/>
                <a:cs typeface="+mn-cs"/>
              </a:rPr>
              <a:t>. </a:t>
            </a:r>
          </a:p>
          <a:p>
            <a:pPr marL="177750" indent="-177750">
              <a:spcAft>
                <a:spcPts val="1800"/>
              </a:spcAft>
              <a:buFont typeface="Arial" charset="0"/>
              <a:buChar char="•"/>
            </a:pPr>
            <a:r>
              <a:rPr lang="da-DK" sz="1500" kern="1200" dirty="0">
                <a:solidFill>
                  <a:schemeClr val="tx1"/>
                </a:solidFill>
                <a:effectLst/>
                <a:latin typeface="+mn-lt"/>
                <a:ea typeface="+mn-ea"/>
                <a:cs typeface="+mn-cs"/>
              </a:rPr>
              <a:t>EMU: Forskellige undervisningsformer i skoledagen. </a:t>
            </a:r>
            <a:br>
              <a:rPr lang="da-DK" sz="1500" kern="1200" dirty="0">
                <a:solidFill>
                  <a:schemeClr val="tx1"/>
                </a:solidFill>
                <a:effectLst/>
                <a:latin typeface="+mn-lt"/>
                <a:ea typeface="+mn-ea"/>
                <a:cs typeface="+mn-cs"/>
              </a:rPr>
            </a:br>
            <a:r>
              <a:rPr lang="da-DK" sz="1500" kern="1200" dirty="0">
                <a:solidFill>
                  <a:schemeClr val="tx1"/>
                </a:solidFill>
                <a:effectLst/>
                <a:latin typeface="+mn-lt"/>
                <a:ea typeface="+mn-ea"/>
                <a:cs typeface="+mn-cs"/>
              </a:rPr>
              <a:t>Kan tilgås på </a:t>
            </a:r>
            <a:r>
              <a:rPr lang="da-DK" sz="1500" kern="1200" dirty="0">
                <a:solidFill>
                  <a:schemeClr val="tx1"/>
                </a:solidFill>
                <a:effectLst/>
                <a:latin typeface="+mn-lt"/>
                <a:ea typeface="+mn-ea"/>
                <a:cs typeface="+mn-cs"/>
                <a:hlinkClick r:id="rId5"/>
              </a:rPr>
              <a:t>www.emu.dk</a:t>
            </a:r>
            <a:r>
              <a:rPr lang="da-DK" sz="1500" kern="1200" dirty="0">
                <a:solidFill>
                  <a:schemeClr val="tx1"/>
                </a:solidFill>
                <a:effectLst/>
                <a:latin typeface="+mn-lt"/>
                <a:ea typeface="+mn-ea"/>
                <a:cs typeface="+mn-cs"/>
              </a:rPr>
              <a:t>. </a:t>
            </a:r>
          </a:p>
          <a:p>
            <a:pPr>
              <a:spcAft>
                <a:spcPts val="600"/>
              </a:spcAft>
            </a:pPr>
            <a:r>
              <a:rPr lang="da-DK" sz="1500" b="1" kern="1200" dirty="0">
                <a:solidFill>
                  <a:schemeClr val="tx1"/>
                </a:solidFill>
                <a:effectLst/>
                <a:latin typeface="+mn-lt"/>
                <a:ea typeface="+mn-ea"/>
                <a:cs typeface="+mn-cs"/>
              </a:rPr>
              <a:t>Redskaber </a:t>
            </a:r>
            <a:endParaRPr lang="da-DK" sz="1500" kern="1200" dirty="0">
              <a:solidFill>
                <a:schemeClr val="tx1"/>
              </a:solidFill>
              <a:effectLst/>
              <a:latin typeface="+mn-lt"/>
              <a:ea typeface="+mn-ea"/>
              <a:cs typeface="+mn-cs"/>
            </a:endParaRPr>
          </a:p>
          <a:p>
            <a:pPr marL="177750" indent="-177750">
              <a:spcAft>
                <a:spcPts val="600"/>
              </a:spcAft>
              <a:buFont typeface="Arial" charset="0"/>
              <a:buChar char="•"/>
            </a:pPr>
            <a:r>
              <a:rPr lang="da-DK" sz="1500" kern="1200" dirty="0">
                <a:solidFill>
                  <a:schemeClr val="tx1"/>
                </a:solidFill>
                <a:effectLst/>
                <a:latin typeface="+mn-lt"/>
                <a:ea typeface="+mn-ea"/>
                <a:cs typeface="+mn-cs"/>
              </a:rPr>
              <a:t>Redskab til skemalægning: </a:t>
            </a:r>
            <a:r>
              <a:rPr lang="da-DK" sz="1500" kern="1200" dirty="0">
                <a:solidFill>
                  <a:schemeClr val="tx1"/>
                </a:solidFill>
                <a:effectLst/>
                <a:latin typeface="+mn-lt"/>
                <a:ea typeface="+mn-ea"/>
                <a:cs typeface="+mn-cs"/>
                <a:hlinkClick r:id="rId6"/>
              </a:rPr>
              <a:t>www.docendo.dk</a:t>
            </a:r>
            <a:r>
              <a:rPr lang="da-DK" sz="1500" kern="1200" dirty="0">
                <a:solidFill>
                  <a:schemeClr val="tx1"/>
                </a:solidFill>
                <a:effectLst/>
                <a:latin typeface="+mn-lt"/>
                <a:ea typeface="+mn-ea"/>
                <a:cs typeface="+mn-cs"/>
              </a:rPr>
              <a:t>.  </a:t>
            </a:r>
          </a:p>
          <a:p>
            <a:pPr marL="177750" indent="-177750">
              <a:spcAft>
                <a:spcPts val="600"/>
              </a:spcAft>
              <a:buFont typeface="Arial" charset="0"/>
              <a:buChar char="•"/>
            </a:pPr>
            <a:r>
              <a:rPr lang="da-DK" sz="1500" kern="1200" dirty="0">
                <a:solidFill>
                  <a:schemeClr val="tx1"/>
                </a:solidFill>
                <a:effectLst/>
                <a:latin typeface="+mn-lt"/>
                <a:ea typeface="+mn-ea"/>
                <a:cs typeface="+mn-cs"/>
              </a:rPr>
              <a:t>Analysemodel: </a:t>
            </a:r>
            <a:r>
              <a:rPr lang="da-DK" sz="1500" kern="1200" dirty="0" err="1">
                <a:solidFill>
                  <a:schemeClr val="tx1"/>
                </a:solidFill>
                <a:effectLst/>
                <a:latin typeface="+mn-lt"/>
                <a:ea typeface="+mn-ea"/>
                <a:cs typeface="+mn-cs"/>
              </a:rPr>
              <a:t>Egenanalyse</a:t>
            </a:r>
            <a:r>
              <a:rPr lang="da-DK" sz="1500" kern="1200" dirty="0">
                <a:solidFill>
                  <a:schemeClr val="tx1"/>
                </a:solidFill>
                <a:effectLst/>
                <a:latin typeface="+mn-lt"/>
                <a:ea typeface="+mn-ea"/>
                <a:cs typeface="+mn-cs"/>
              </a:rPr>
              <a:t> af bevægelse i udskolingen, udarbejdet af Nationalt </a:t>
            </a:r>
            <a:r>
              <a:rPr lang="da-DK" sz="1500" kern="1200" dirty="0" err="1">
                <a:solidFill>
                  <a:schemeClr val="tx1"/>
                </a:solidFill>
                <a:effectLst/>
                <a:latin typeface="+mn-lt"/>
                <a:ea typeface="+mn-ea"/>
                <a:cs typeface="+mn-cs"/>
              </a:rPr>
              <a:t>Videncenter</a:t>
            </a:r>
            <a:r>
              <a:rPr lang="da-DK" sz="1500" kern="1200" dirty="0">
                <a:solidFill>
                  <a:schemeClr val="tx1"/>
                </a:solidFill>
                <a:effectLst/>
                <a:latin typeface="+mn-lt"/>
                <a:ea typeface="+mn-ea"/>
                <a:cs typeface="+mn-cs"/>
              </a:rPr>
              <a:t> KOSMOS for -Undervisningsministeriet. Kan tilgås på </a:t>
            </a:r>
            <a:r>
              <a:rPr lang="da-DK" sz="1500" kern="1200" dirty="0">
                <a:solidFill>
                  <a:schemeClr val="tx1"/>
                </a:solidFill>
                <a:effectLst/>
                <a:latin typeface="+mn-lt"/>
                <a:ea typeface="+mn-ea"/>
                <a:cs typeface="+mn-cs"/>
                <a:hlinkClick r:id="rId5"/>
              </a:rPr>
              <a:t>www.emu.dk</a:t>
            </a:r>
            <a:r>
              <a:rPr lang="da-DK" sz="1500" kern="1200" dirty="0">
                <a:solidFill>
                  <a:schemeClr val="tx1"/>
                </a:solidFill>
                <a:effectLst/>
                <a:latin typeface="+mn-lt"/>
                <a:ea typeface="+mn-ea"/>
                <a:cs typeface="+mn-cs"/>
              </a:rPr>
              <a:t>. </a:t>
            </a:r>
          </a:p>
          <a:p>
            <a:pPr marL="0" indent="0">
              <a:spcAft>
                <a:spcPts val="600"/>
              </a:spcAft>
              <a:buFont typeface="Arial" charset="0"/>
              <a:buNone/>
            </a:pPr>
            <a:r>
              <a:rPr lang="da-DK" sz="1500" b="1" kern="1200" dirty="0">
                <a:solidFill>
                  <a:schemeClr val="tx1"/>
                </a:solidFill>
                <a:effectLst/>
                <a:latin typeface="+mn-lt"/>
                <a:ea typeface="+mn-ea"/>
                <a:cs typeface="+mn-cs"/>
              </a:rPr>
              <a:t>Inspirationshæfter</a:t>
            </a:r>
            <a:endParaRPr lang="da-DK" sz="1500" kern="1200" dirty="0">
              <a:solidFill>
                <a:schemeClr val="tx1"/>
              </a:solidFill>
              <a:effectLst/>
              <a:latin typeface="+mn-lt"/>
              <a:ea typeface="+mn-ea"/>
              <a:cs typeface="+mn-cs"/>
            </a:endParaRPr>
          </a:p>
          <a:p>
            <a:pPr marL="177750" indent="-177750">
              <a:spcAft>
                <a:spcPts val="600"/>
              </a:spcAft>
              <a:buFont typeface="Arial" charset="0"/>
              <a:buChar char="•"/>
            </a:pPr>
            <a:r>
              <a:rPr lang="da-DK" sz="1500" kern="1200" dirty="0">
                <a:solidFill>
                  <a:schemeClr val="tx1"/>
                </a:solidFill>
                <a:effectLst/>
                <a:latin typeface="+mn-lt"/>
                <a:ea typeface="+mn-ea"/>
                <a:cs typeface="+mn-cs"/>
              </a:rPr>
              <a:t>Inspirationshæftet fra Børne- og Kulturchefforeningen, Skolederforeningen og KL (2016): Læring i en varieret skoledag – ny praksis i folkeskolen II. Kan tilgås på</a:t>
            </a:r>
            <a:br>
              <a:rPr lang="da-DK" sz="1500" kern="1200" dirty="0">
                <a:solidFill>
                  <a:schemeClr val="tx1"/>
                </a:solidFill>
                <a:effectLst/>
                <a:latin typeface="+mn-lt"/>
                <a:ea typeface="+mn-ea"/>
                <a:cs typeface="+mn-cs"/>
              </a:rPr>
            </a:br>
            <a:r>
              <a:rPr lang="da-DK" sz="1500" kern="1200" dirty="0">
                <a:solidFill>
                  <a:schemeClr val="tx1"/>
                </a:solidFill>
                <a:effectLst/>
                <a:latin typeface="+mn-lt"/>
                <a:ea typeface="+mn-ea"/>
                <a:cs typeface="+mn-cs"/>
                <a:hlinkClick r:id="rId7"/>
              </a:rPr>
              <a:t>www.skolelederforeningen.org</a:t>
            </a:r>
            <a:r>
              <a:rPr lang="da-DK" sz="1500" kern="1200" dirty="0">
                <a:solidFill>
                  <a:schemeClr val="tx1"/>
                </a:solidFill>
                <a:effectLst/>
                <a:latin typeface="+mn-lt"/>
                <a:ea typeface="+mn-ea"/>
                <a:cs typeface="+mn-cs"/>
              </a:rPr>
              <a:t>.</a:t>
            </a:r>
          </a:p>
          <a:p>
            <a:pPr marL="177750" indent="-177750">
              <a:spcAft>
                <a:spcPts val="600"/>
              </a:spcAft>
              <a:buFont typeface="Arial" charset="0"/>
              <a:buChar char="•"/>
            </a:pPr>
            <a:r>
              <a:rPr lang="da-DK" sz="1500" kern="1200" dirty="0">
                <a:solidFill>
                  <a:schemeClr val="tx1"/>
                </a:solidFill>
                <a:effectLst/>
                <a:latin typeface="+mn-lt"/>
                <a:ea typeface="+mn-ea"/>
                <a:cs typeface="+mn-cs"/>
              </a:rPr>
              <a:t>Inspirationsguide til god </a:t>
            </a:r>
            <a:r>
              <a:rPr lang="da-DK" sz="1500" kern="1200" dirty="0" err="1">
                <a:solidFill>
                  <a:schemeClr val="tx1"/>
                </a:solidFill>
                <a:effectLst/>
                <a:latin typeface="+mn-lt"/>
                <a:ea typeface="+mn-ea"/>
                <a:cs typeface="+mn-cs"/>
              </a:rPr>
              <a:t>udeskolepraksis</a:t>
            </a:r>
            <a:r>
              <a:rPr lang="da-DK" sz="1500" kern="1200" dirty="0">
                <a:solidFill>
                  <a:schemeClr val="tx1"/>
                </a:solidFill>
                <a:effectLst/>
                <a:latin typeface="+mn-lt"/>
                <a:ea typeface="+mn-ea"/>
                <a:cs typeface="+mn-cs"/>
              </a:rPr>
              <a:t> fra VIA </a:t>
            </a:r>
            <a:r>
              <a:rPr lang="da-DK" sz="1500" kern="1200" dirty="0" err="1">
                <a:solidFill>
                  <a:schemeClr val="tx1"/>
                </a:solidFill>
                <a:effectLst/>
                <a:latin typeface="+mn-lt"/>
                <a:ea typeface="+mn-ea"/>
                <a:cs typeface="+mn-cs"/>
              </a:rPr>
              <a:t>University</a:t>
            </a:r>
            <a:r>
              <a:rPr lang="da-DK" sz="1500" kern="1200" dirty="0">
                <a:solidFill>
                  <a:schemeClr val="tx1"/>
                </a:solidFill>
                <a:effectLst/>
                <a:latin typeface="+mn-lt"/>
                <a:ea typeface="+mn-ea"/>
                <a:cs typeface="+mn-cs"/>
              </a:rPr>
              <a:t> College, Steno Diabetes Center og Ministeriet for Børn, Undervisning og Ligestilling samt Miljø- og Fødevareministeriet (2016): Inspirationsguide til god </a:t>
            </a:r>
            <a:r>
              <a:rPr lang="da-DK" sz="1500" kern="1200" dirty="0" err="1">
                <a:solidFill>
                  <a:schemeClr val="tx1"/>
                </a:solidFill>
                <a:effectLst/>
                <a:latin typeface="+mn-lt"/>
                <a:ea typeface="+mn-ea"/>
                <a:cs typeface="+mn-cs"/>
              </a:rPr>
              <a:t>udeskolepraksis</a:t>
            </a:r>
            <a:r>
              <a:rPr lang="da-DK" sz="1500" kern="1200" dirty="0">
                <a:solidFill>
                  <a:schemeClr val="tx1"/>
                </a:solidFill>
                <a:effectLst/>
                <a:latin typeface="+mn-lt"/>
                <a:ea typeface="+mn-ea"/>
                <a:cs typeface="+mn-cs"/>
              </a:rPr>
              <a:t> målrettet skoleledere, lærere og pædagoger. </a:t>
            </a:r>
            <a:br>
              <a:rPr lang="da-DK" sz="1500" kern="1200" dirty="0">
                <a:solidFill>
                  <a:schemeClr val="tx1"/>
                </a:solidFill>
                <a:effectLst/>
                <a:latin typeface="+mn-lt"/>
                <a:ea typeface="+mn-ea"/>
                <a:cs typeface="+mn-cs"/>
              </a:rPr>
            </a:br>
            <a:r>
              <a:rPr lang="da-DK" sz="1500" kern="1200" dirty="0">
                <a:solidFill>
                  <a:schemeClr val="tx1"/>
                </a:solidFill>
                <a:effectLst/>
                <a:latin typeface="+mn-lt"/>
                <a:ea typeface="+mn-ea"/>
                <a:cs typeface="+mn-cs"/>
              </a:rPr>
              <a:t>Kan tilgås på </a:t>
            </a:r>
            <a:r>
              <a:rPr lang="da-DK" sz="1500" kern="1200" dirty="0">
                <a:solidFill>
                  <a:schemeClr val="tx1"/>
                </a:solidFill>
                <a:effectLst/>
                <a:latin typeface="+mn-lt"/>
                <a:ea typeface="+mn-ea"/>
                <a:cs typeface="+mn-cs"/>
                <a:hlinkClick r:id="rId5"/>
              </a:rPr>
              <a:t>www.emu.dk</a:t>
            </a:r>
            <a:r>
              <a:rPr lang="da-DK" sz="15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1406536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cxnSp>
        <p:nvCxnSpPr>
          <p:cNvPr id="10" name="Lige forbindelse 9"/>
          <p:cNvCxnSpPr/>
          <p:nvPr userDrawn="1"/>
        </p:nvCxnSpPr>
        <p:spPr>
          <a:xfrm>
            <a:off x="900000" y="153000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2" name="Lige forbindelse 11"/>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kstfelt 12"/>
          <p:cNvSpPr txBox="1"/>
          <p:nvPr userDrawn="1"/>
        </p:nvSpPr>
        <p:spPr>
          <a:xfrm>
            <a:off x="900002" y="2052000"/>
            <a:ext cx="10322180" cy="3744000"/>
          </a:xfrm>
          <a:prstGeom prst="rect">
            <a:avLst/>
          </a:prstGeom>
          <a:noFill/>
        </p:spPr>
        <p:txBody>
          <a:bodyPr wrap="square" lIns="0" tIns="0" rIns="0" bIns="0" numCol="2" spcCol="360000" rtlCol="0">
            <a:spAutoFit/>
          </a:bodyPr>
          <a:lstStyle/>
          <a:p>
            <a:pPr>
              <a:spcAft>
                <a:spcPts val="1200"/>
              </a:spcAft>
            </a:pPr>
            <a:r>
              <a:rPr lang="da-DK" sz="1500" kern="1200" dirty="0">
                <a:solidFill>
                  <a:schemeClr val="tx1"/>
                </a:solidFill>
                <a:effectLst/>
                <a:latin typeface="+mn-lt"/>
                <a:ea typeface="+mn-ea"/>
                <a:cs typeface="+mn-cs"/>
              </a:rPr>
              <a:t>Nedenfor finder du referencer til eksisterende viden om variation i skoledagen, som er det fælles </a:t>
            </a:r>
            <a:r>
              <a:rPr lang="da-DK" sz="1500" kern="1200" dirty="0" err="1">
                <a:solidFill>
                  <a:schemeClr val="tx1"/>
                </a:solidFill>
                <a:effectLst/>
                <a:latin typeface="+mn-lt"/>
                <a:ea typeface="+mn-ea"/>
                <a:cs typeface="+mn-cs"/>
              </a:rPr>
              <a:t>vidensgrundlag</a:t>
            </a:r>
            <a:r>
              <a:rPr lang="da-DK" sz="1500" kern="1200" dirty="0">
                <a:solidFill>
                  <a:schemeClr val="tx1"/>
                </a:solidFill>
                <a:effectLst/>
                <a:latin typeface="+mn-lt"/>
                <a:ea typeface="+mn-ea"/>
                <a:cs typeface="+mn-cs"/>
              </a:rPr>
              <a:t>, som skolerne i projektet har arbejdet ud fra. </a:t>
            </a:r>
          </a:p>
          <a:p>
            <a:pPr>
              <a:spcAft>
                <a:spcPts val="1200"/>
              </a:spcAft>
            </a:pPr>
            <a:r>
              <a:rPr lang="da-DK" sz="1500" kern="1200" dirty="0">
                <a:solidFill>
                  <a:schemeClr val="tx1"/>
                </a:solidFill>
                <a:effectLst/>
                <a:latin typeface="+mn-lt"/>
                <a:ea typeface="+mn-ea"/>
                <a:cs typeface="+mn-cs"/>
              </a:rPr>
              <a:t>Becker et. Al. (2017). </a:t>
            </a:r>
            <a:r>
              <a:rPr lang="da-DK" sz="1500" kern="1200" dirty="0" err="1">
                <a:solidFill>
                  <a:schemeClr val="tx1"/>
                </a:solidFill>
                <a:effectLst/>
                <a:latin typeface="+mn-lt"/>
                <a:ea typeface="+mn-ea"/>
                <a:cs typeface="+mn-cs"/>
              </a:rPr>
              <a:t>Effects</a:t>
            </a:r>
            <a:r>
              <a:rPr lang="da-DK" sz="1500" kern="1200" dirty="0">
                <a:solidFill>
                  <a:schemeClr val="tx1"/>
                </a:solidFill>
                <a:effectLst/>
                <a:latin typeface="+mn-lt"/>
                <a:ea typeface="+mn-ea"/>
                <a:cs typeface="+mn-cs"/>
              </a:rPr>
              <a:t> of </a:t>
            </a:r>
            <a:r>
              <a:rPr lang="da-DK" sz="1500" kern="1200" dirty="0" err="1">
                <a:solidFill>
                  <a:schemeClr val="tx1"/>
                </a:solidFill>
                <a:effectLst/>
                <a:latin typeface="+mn-lt"/>
                <a:ea typeface="+mn-ea"/>
                <a:cs typeface="+mn-cs"/>
              </a:rPr>
              <a:t>Regular</a:t>
            </a:r>
            <a:r>
              <a:rPr lang="da-DK" sz="1500" kern="1200" dirty="0">
                <a:solidFill>
                  <a:schemeClr val="tx1"/>
                </a:solidFill>
                <a:effectLst/>
                <a:latin typeface="+mn-lt"/>
                <a:ea typeface="+mn-ea"/>
                <a:cs typeface="+mn-cs"/>
              </a:rPr>
              <a:t> Classes in </a:t>
            </a:r>
            <a:r>
              <a:rPr lang="da-DK" sz="1500" kern="1200" dirty="0" err="1">
                <a:solidFill>
                  <a:schemeClr val="tx1"/>
                </a:solidFill>
                <a:effectLst/>
                <a:latin typeface="+mn-lt"/>
                <a:ea typeface="+mn-ea"/>
                <a:cs typeface="+mn-cs"/>
              </a:rPr>
              <a:t>Outdoor</a:t>
            </a:r>
            <a:r>
              <a:rPr lang="da-DK" sz="1500" kern="1200" dirty="0">
                <a:solidFill>
                  <a:schemeClr val="tx1"/>
                </a:solidFill>
                <a:effectLst/>
                <a:latin typeface="+mn-lt"/>
                <a:ea typeface="+mn-ea"/>
                <a:cs typeface="+mn-cs"/>
              </a:rPr>
              <a:t> Education </a:t>
            </a:r>
            <a:r>
              <a:rPr lang="da-DK" sz="1500" kern="1200" dirty="0" err="1">
                <a:solidFill>
                  <a:schemeClr val="tx1"/>
                </a:solidFill>
                <a:effectLst/>
                <a:latin typeface="+mn-lt"/>
                <a:ea typeface="+mn-ea"/>
                <a:cs typeface="+mn-cs"/>
              </a:rPr>
              <a:t>Settings</a:t>
            </a:r>
            <a:r>
              <a:rPr lang="da-DK" sz="1500" kern="1200" dirty="0">
                <a:solidFill>
                  <a:schemeClr val="tx1"/>
                </a:solidFill>
                <a:effectLst/>
                <a:latin typeface="+mn-lt"/>
                <a:ea typeface="+mn-ea"/>
                <a:cs typeface="+mn-cs"/>
              </a:rPr>
              <a:t>: A </a:t>
            </a:r>
            <a:r>
              <a:rPr lang="da-DK" sz="1500" kern="1200" dirty="0" err="1">
                <a:solidFill>
                  <a:schemeClr val="tx1"/>
                </a:solidFill>
                <a:effectLst/>
                <a:latin typeface="+mn-lt"/>
                <a:ea typeface="+mn-ea"/>
                <a:cs typeface="+mn-cs"/>
              </a:rPr>
              <a:t>Systematic</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Review</a:t>
            </a:r>
            <a:r>
              <a:rPr lang="da-DK" sz="1500" kern="1200" dirty="0">
                <a:solidFill>
                  <a:schemeClr val="tx1"/>
                </a:solidFill>
                <a:effectLst/>
                <a:latin typeface="+mn-lt"/>
                <a:ea typeface="+mn-ea"/>
                <a:cs typeface="+mn-cs"/>
              </a:rPr>
              <a:t> on Students’ Learning, Social and Health Dimensions. International Journal of </a:t>
            </a:r>
            <a:r>
              <a:rPr lang="da-DK" sz="1500" kern="1200" dirty="0" err="1">
                <a:solidFill>
                  <a:schemeClr val="tx1"/>
                </a:solidFill>
                <a:effectLst/>
                <a:latin typeface="+mn-lt"/>
                <a:ea typeface="+mn-ea"/>
                <a:cs typeface="+mn-cs"/>
              </a:rPr>
              <a:t>Environmental</a:t>
            </a:r>
            <a:r>
              <a:rPr lang="da-DK" sz="1500" kern="1200" dirty="0">
                <a:solidFill>
                  <a:schemeClr val="tx1"/>
                </a:solidFill>
                <a:effectLst/>
                <a:latin typeface="+mn-lt"/>
                <a:ea typeface="+mn-ea"/>
                <a:cs typeface="+mn-cs"/>
              </a:rPr>
              <a:t> Research and Public Health, 2017, 14, 485.</a:t>
            </a:r>
          </a:p>
          <a:p>
            <a:pPr>
              <a:spcAft>
                <a:spcPts val="1200"/>
              </a:spcAft>
            </a:pPr>
            <a:r>
              <a:rPr lang="da-DK" sz="1500" kern="1200" dirty="0">
                <a:solidFill>
                  <a:schemeClr val="tx1"/>
                </a:solidFill>
                <a:effectLst/>
                <a:latin typeface="+mn-lt"/>
                <a:ea typeface="+mn-ea"/>
                <a:cs typeface="+mn-cs"/>
              </a:rPr>
              <a:t>Brooks, John (2010): The </a:t>
            </a:r>
            <a:r>
              <a:rPr lang="da-DK" sz="1500" kern="1200" dirty="0" err="1">
                <a:solidFill>
                  <a:schemeClr val="tx1"/>
                </a:solidFill>
                <a:effectLst/>
                <a:latin typeface="+mn-lt"/>
                <a:ea typeface="+mn-ea"/>
                <a:cs typeface="+mn-cs"/>
              </a:rPr>
              <a:t>Effectiveness</a:t>
            </a:r>
            <a:r>
              <a:rPr lang="da-DK" sz="1500" kern="1200" dirty="0">
                <a:solidFill>
                  <a:schemeClr val="tx1"/>
                </a:solidFill>
                <a:effectLst/>
                <a:latin typeface="+mn-lt"/>
                <a:ea typeface="+mn-ea"/>
                <a:cs typeface="+mn-cs"/>
              </a:rPr>
              <a:t> of </a:t>
            </a:r>
            <a:r>
              <a:rPr lang="da-DK" sz="1500" kern="1200" dirty="0" err="1">
                <a:solidFill>
                  <a:schemeClr val="tx1"/>
                </a:solidFill>
                <a:effectLst/>
                <a:latin typeface="+mn-lt"/>
                <a:ea typeface="+mn-ea"/>
                <a:cs typeface="+mn-cs"/>
              </a:rPr>
              <a:t>Constructivist</a:t>
            </a:r>
            <a:r>
              <a:rPr lang="da-DK" sz="1500" kern="1200" dirty="0">
                <a:solidFill>
                  <a:schemeClr val="tx1"/>
                </a:solidFill>
                <a:effectLst/>
                <a:latin typeface="+mn-lt"/>
                <a:ea typeface="+mn-ea"/>
                <a:cs typeface="+mn-cs"/>
              </a:rPr>
              <a:t> Science </a:t>
            </a:r>
            <a:r>
              <a:rPr lang="da-DK" sz="1500" kern="1200" dirty="0" err="1">
                <a:solidFill>
                  <a:schemeClr val="tx1"/>
                </a:solidFill>
                <a:effectLst/>
                <a:latin typeface="+mn-lt"/>
                <a:ea typeface="+mn-ea"/>
                <a:cs typeface="+mn-cs"/>
              </a:rPr>
              <a:t>Instructional</a:t>
            </a:r>
            <a:r>
              <a:rPr lang="da-DK" sz="1500" kern="1200" dirty="0">
                <a:solidFill>
                  <a:schemeClr val="tx1"/>
                </a:solidFill>
                <a:effectLst/>
                <a:latin typeface="+mn-lt"/>
                <a:ea typeface="+mn-ea"/>
                <a:cs typeface="+mn-cs"/>
              </a:rPr>
              <a:t> Methods on </a:t>
            </a:r>
            <a:r>
              <a:rPr lang="da-DK" sz="1500" kern="1200" dirty="0" err="1">
                <a:solidFill>
                  <a:schemeClr val="tx1"/>
                </a:solidFill>
                <a:effectLst/>
                <a:latin typeface="+mn-lt"/>
                <a:ea typeface="+mn-ea"/>
                <a:cs typeface="+mn-cs"/>
              </a:rPr>
              <a:t>Middle</a:t>
            </a:r>
            <a:r>
              <a:rPr lang="da-DK" sz="1500" kern="1200" dirty="0">
                <a:solidFill>
                  <a:schemeClr val="tx1"/>
                </a:solidFill>
                <a:effectLst/>
                <a:latin typeface="+mn-lt"/>
                <a:ea typeface="+mn-ea"/>
                <a:cs typeface="+mn-cs"/>
              </a:rPr>
              <a:t> School Students' Student </a:t>
            </a:r>
            <a:r>
              <a:rPr lang="da-DK" sz="1500" kern="1200" dirty="0" err="1">
                <a:solidFill>
                  <a:schemeClr val="tx1"/>
                </a:solidFill>
                <a:effectLst/>
                <a:latin typeface="+mn-lt"/>
                <a:ea typeface="+mn-ea"/>
                <a:cs typeface="+mn-cs"/>
              </a:rPr>
              <a:t>Achievement</a:t>
            </a:r>
            <a:r>
              <a:rPr lang="da-DK" sz="1500" kern="1200" dirty="0">
                <a:solidFill>
                  <a:schemeClr val="tx1"/>
                </a:solidFill>
                <a:effectLst/>
                <a:latin typeface="+mn-lt"/>
                <a:ea typeface="+mn-ea"/>
                <a:cs typeface="+mn-cs"/>
              </a:rPr>
              <a:t> and Motivation. </a:t>
            </a:r>
            <a:r>
              <a:rPr lang="da-DK" sz="1500" kern="1200" dirty="0" err="1">
                <a:solidFill>
                  <a:schemeClr val="tx1"/>
                </a:solidFill>
                <a:effectLst/>
                <a:latin typeface="+mn-lt"/>
                <a:ea typeface="+mn-ea"/>
                <a:cs typeface="+mn-cs"/>
              </a:rPr>
              <a:t>Walden</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University</a:t>
            </a:r>
            <a:r>
              <a:rPr lang="da-DK" sz="1500" kern="1200" dirty="0">
                <a:solidFill>
                  <a:schemeClr val="tx1"/>
                </a:solidFill>
                <a:effectLst/>
                <a:latin typeface="+mn-lt"/>
                <a:ea typeface="+mn-ea"/>
                <a:cs typeface="+mn-cs"/>
              </a:rPr>
              <a:t>.</a:t>
            </a:r>
          </a:p>
          <a:p>
            <a:pPr>
              <a:spcAft>
                <a:spcPts val="1200"/>
              </a:spcAft>
            </a:pPr>
            <a:r>
              <a:rPr lang="da-DK" sz="1500" kern="1200" dirty="0">
                <a:solidFill>
                  <a:schemeClr val="tx1"/>
                </a:solidFill>
                <a:effectLst/>
                <a:latin typeface="+mn-lt"/>
                <a:ea typeface="+mn-ea"/>
                <a:cs typeface="+mn-cs"/>
              </a:rPr>
              <a:t>Børne- og Kulturchefforeningen, Skolederforeningen og KL (2016) om Læring i en varieret skoledag – ny praksis i folkeskolen II: Kan tilgås på </a:t>
            </a:r>
            <a:r>
              <a:rPr lang="da-DK" sz="1500" kern="1200" dirty="0">
                <a:solidFill>
                  <a:schemeClr val="tx1"/>
                </a:solidFill>
                <a:effectLst/>
                <a:latin typeface="+mn-lt"/>
                <a:ea typeface="+mn-ea"/>
                <a:cs typeface="+mn-cs"/>
                <a:hlinkClick r:id="rId2"/>
              </a:rPr>
              <a:t>www.kl.dk</a:t>
            </a:r>
            <a:r>
              <a:rPr lang="da-DK" sz="1500" kern="1200" dirty="0">
                <a:solidFill>
                  <a:schemeClr val="tx1"/>
                </a:solidFill>
                <a:effectLst/>
                <a:latin typeface="+mn-lt"/>
                <a:ea typeface="+mn-ea"/>
                <a:cs typeface="+mn-cs"/>
              </a:rPr>
              <a:t>.</a:t>
            </a:r>
          </a:p>
          <a:p>
            <a:pPr>
              <a:spcAft>
                <a:spcPts val="1200"/>
              </a:spcAft>
            </a:pPr>
            <a:r>
              <a:rPr lang="da-DK" sz="1500" kern="1200" dirty="0" err="1">
                <a:solidFill>
                  <a:schemeClr val="tx1"/>
                </a:solidFill>
                <a:effectLst/>
                <a:latin typeface="+mn-lt"/>
                <a:ea typeface="+mn-ea"/>
                <a:cs typeface="+mn-cs"/>
              </a:rPr>
              <a:t>Dickerson</a:t>
            </a:r>
            <a:r>
              <a:rPr lang="da-DK" sz="1500" kern="1200" dirty="0">
                <a:solidFill>
                  <a:schemeClr val="tx1"/>
                </a:solidFill>
                <a:effectLst/>
                <a:latin typeface="+mn-lt"/>
                <a:ea typeface="+mn-ea"/>
                <a:cs typeface="+mn-cs"/>
              </a:rPr>
              <a:t>, Daniel; Clark, Matthew; </a:t>
            </a:r>
            <a:r>
              <a:rPr lang="da-DK" sz="1500" kern="1200" dirty="0" err="1">
                <a:solidFill>
                  <a:schemeClr val="tx1"/>
                </a:solidFill>
                <a:effectLst/>
                <a:latin typeface="+mn-lt"/>
                <a:ea typeface="+mn-ea"/>
                <a:cs typeface="+mn-cs"/>
              </a:rPr>
              <a:t>Dawkins</a:t>
            </a:r>
            <a:r>
              <a:rPr lang="da-DK" sz="1500" kern="1200" dirty="0">
                <a:solidFill>
                  <a:schemeClr val="tx1"/>
                </a:solidFill>
                <a:effectLst/>
                <a:latin typeface="+mn-lt"/>
                <a:ea typeface="+mn-ea"/>
                <a:cs typeface="+mn-cs"/>
              </a:rPr>
              <a:t>, Karen &amp; -Cathy Horne (2006): Using Science Kits to </a:t>
            </a:r>
            <a:r>
              <a:rPr lang="da-DK" sz="1500" kern="1200" dirty="0" err="1">
                <a:solidFill>
                  <a:schemeClr val="tx1"/>
                </a:solidFill>
                <a:effectLst/>
                <a:latin typeface="+mn-lt"/>
                <a:ea typeface="+mn-ea"/>
                <a:cs typeface="+mn-cs"/>
              </a:rPr>
              <a:t>Construct</a:t>
            </a:r>
            <a:r>
              <a:rPr lang="da-DK" sz="1500" kern="1200" dirty="0">
                <a:solidFill>
                  <a:schemeClr val="tx1"/>
                </a:solidFill>
                <a:effectLst/>
                <a:latin typeface="+mn-lt"/>
                <a:ea typeface="+mn-ea"/>
                <a:cs typeface="+mn-cs"/>
              </a:rPr>
              <a:t> Content </a:t>
            </a:r>
            <a:r>
              <a:rPr lang="da-DK" sz="1500" kern="1200" dirty="0" err="1">
                <a:solidFill>
                  <a:schemeClr val="tx1"/>
                </a:solidFill>
                <a:effectLst/>
                <a:latin typeface="+mn-lt"/>
                <a:ea typeface="+mn-ea"/>
                <a:cs typeface="+mn-cs"/>
              </a:rPr>
              <a:t>Understandings</a:t>
            </a:r>
            <a:r>
              <a:rPr lang="da-DK" sz="1500" kern="1200" dirty="0">
                <a:solidFill>
                  <a:schemeClr val="tx1"/>
                </a:solidFill>
                <a:effectLst/>
                <a:latin typeface="+mn-lt"/>
                <a:ea typeface="+mn-ea"/>
                <a:cs typeface="+mn-cs"/>
              </a:rPr>
              <a:t> in </a:t>
            </a:r>
            <a:r>
              <a:rPr lang="da-DK" sz="1500" kern="1200" dirty="0" err="1">
                <a:solidFill>
                  <a:schemeClr val="tx1"/>
                </a:solidFill>
                <a:effectLst/>
                <a:latin typeface="+mn-lt"/>
                <a:ea typeface="+mn-ea"/>
                <a:cs typeface="+mn-cs"/>
              </a:rPr>
              <a:t>Elementary</a:t>
            </a:r>
            <a:r>
              <a:rPr lang="da-DK" sz="1500" kern="1200" dirty="0">
                <a:solidFill>
                  <a:schemeClr val="tx1"/>
                </a:solidFill>
                <a:effectLst/>
                <a:latin typeface="+mn-lt"/>
                <a:ea typeface="+mn-ea"/>
                <a:cs typeface="+mn-cs"/>
              </a:rPr>
              <a:t> Schools. Journal of </a:t>
            </a:r>
            <a:r>
              <a:rPr lang="da-DK" sz="1500" kern="1200" dirty="0" err="1">
                <a:solidFill>
                  <a:schemeClr val="tx1"/>
                </a:solidFill>
                <a:effectLst/>
                <a:latin typeface="+mn-lt"/>
                <a:ea typeface="+mn-ea"/>
                <a:cs typeface="+mn-cs"/>
              </a:rPr>
              <a:t>Elementary</a:t>
            </a:r>
            <a:r>
              <a:rPr lang="da-DK" sz="1500" kern="1200" dirty="0">
                <a:solidFill>
                  <a:schemeClr val="tx1"/>
                </a:solidFill>
                <a:effectLst/>
                <a:latin typeface="+mn-lt"/>
                <a:ea typeface="+mn-ea"/>
                <a:cs typeface="+mn-cs"/>
              </a:rPr>
              <a:t> Science Education. 18(1): 43-56.</a:t>
            </a:r>
          </a:p>
          <a:p>
            <a:pPr>
              <a:spcAft>
                <a:spcPts val="1200"/>
              </a:spcAft>
            </a:pPr>
            <a:r>
              <a:rPr lang="da-DK" sz="1500" kern="1200" dirty="0" err="1">
                <a:solidFill>
                  <a:schemeClr val="tx1"/>
                </a:solidFill>
                <a:effectLst/>
                <a:latin typeface="+mn-lt"/>
                <a:ea typeface="+mn-ea"/>
                <a:cs typeface="+mn-cs"/>
              </a:rPr>
              <a:t>Ejbye</a:t>
            </a:r>
            <a:r>
              <a:rPr lang="da-DK" sz="1500" kern="1200" dirty="0">
                <a:solidFill>
                  <a:schemeClr val="tx1"/>
                </a:solidFill>
                <a:effectLst/>
                <a:latin typeface="+mn-lt"/>
                <a:ea typeface="+mn-ea"/>
                <a:cs typeface="+mn-cs"/>
              </a:rPr>
              <a:t>-Ernst, N., Mygind, L. &amp; Bentsen, P. (2016). Inspirationsguide til god </a:t>
            </a:r>
            <a:r>
              <a:rPr lang="da-DK" sz="1500" kern="1200" dirty="0" err="1">
                <a:solidFill>
                  <a:schemeClr val="tx1"/>
                </a:solidFill>
                <a:effectLst/>
                <a:latin typeface="+mn-lt"/>
                <a:ea typeface="+mn-ea"/>
                <a:cs typeface="+mn-cs"/>
              </a:rPr>
              <a:t>udeskolepraksis</a:t>
            </a:r>
            <a:r>
              <a:rPr lang="da-DK" sz="1500" kern="1200" dirty="0">
                <a:solidFill>
                  <a:schemeClr val="tx1"/>
                </a:solidFill>
                <a:effectLst/>
                <a:latin typeface="+mn-lt"/>
                <a:ea typeface="+mn-ea"/>
                <a:cs typeface="+mn-cs"/>
              </a:rPr>
              <a:t> målrettet skoleledere, -lærere og pædagoger. VIA </a:t>
            </a:r>
            <a:r>
              <a:rPr lang="da-DK" sz="1500" kern="1200" dirty="0" err="1">
                <a:solidFill>
                  <a:schemeClr val="tx1"/>
                </a:solidFill>
                <a:effectLst/>
                <a:latin typeface="+mn-lt"/>
                <a:ea typeface="+mn-ea"/>
                <a:cs typeface="+mn-cs"/>
              </a:rPr>
              <a:t>University</a:t>
            </a:r>
            <a:r>
              <a:rPr lang="da-DK" sz="1500" kern="1200" dirty="0">
                <a:solidFill>
                  <a:schemeClr val="tx1"/>
                </a:solidFill>
                <a:effectLst/>
                <a:latin typeface="+mn-lt"/>
                <a:ea typeface="+mn-ea"/>
                <a:cs typeface="+mn-cs"/>
              </a:rPr>
              <a:t> College, Steno Diabetes Center, Ministeriet for Børn, Undervisning og Ligestilling samt Miljø- og Fødevareministeriet. Kan tilgås på </a:t>
            </a:r>
            <a:r>
              <a:rPr lang="da-DK" sz="1500" kern="1200" dirty="0">
                <a:solidFill>
                  <a:schemeClr val="tx1"/>
                </a:solidFill>
                <a:effectLst/>
                <a:latin typeface="+mn-lt"/>
                <a:ea typeface="+mn-ea"/>
                <a:cs typeface="+mn-cs"/>
                <a:hlinkClick r:id="rId3"/>
              </a:rPr>
              <a:t>www.emu.dk</a:t>
            </a:r>
            <a:r>
              <a:rPr lang="da-DK" sz="150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1200"/>
              </a:spcAft>
              <a:buClrTx/>
              <a:buSzTx/>
              <a:buFontTx/>
              <a:buNone/>
              <a:tabLst/>
              <a:defRPr/>
            </a:pPr>
            <a:r>
              <a:rPr lang="da-DK" sz="1500" kern="1200" dirty="0">
                <a:solidFill>
                  <a:schemeClr val="tx1"/>
                </a:solidFill>
                <a:effectLst/>
                <a:latin typeface="+mn-lt"/>
                <a:ea typeface="+mn-ea"/>
                <a:cs typeface="+mn-cs"/>
              </a:rPr>
              <a:t>EMU (2018a) </a:t>
            </a:r>
            <a:r>
              <a:rPr lang="da-DK" sz="1500" kern="1200" dirty="0" err="1">
                <a:solidFill>
                  <a:schemeClr val="tx1"/>
                </a:solidFill>
                <a:effectLst/>
                <a:latin typeface="+mn-lt"/>
                <a:ea typeface="+mn-ea"/>
                <a:cs typeface="+mn-cs"/>
              </a:rPr>
              <a:t>Egenanalyse</a:t>
            </a:r>
            <a:r>
              <a:rPr lang="da-DK" sz="1500" kern="1200" dirty="0">
                <a:solidFill>
                  <a:schemeClr val="tx1"/>
                </a:solidFill>
                <a:effectLst/>
                <a:latin typeface="+mn-lt"/>
                <a:ea typeface="+mn-ea"/>
                <a:cs typeface="+mn-cs"/>
              </a:rPr>
              <a:t> af bevægelse i udskolingen, udarbejdet af Nationalt </a:t>
            </a:r>
            <a:r>
              <a:rPr lang="da-DK" sz="1500" kern="1200" dirty="0" err="1">
                <a:solidFill>
                  <a:schemeClr val="tx1"/>
                </a:solidFill>
                <a:effectLst/>
                <a:latin typeface="+mn-lt"/>
                <a:ea typeface="+mn-ea"/>
                <a:cs typeface="+mn-cs"/>
              </a:rPr>
              <a:t>Videncenter</a:t>
            </a:r>
            <a:r>
              <a:rPr lang="da-DK" sz="1500" kern="1200" dirty="0">
                <a:solidFill>
                  <a:schemeClr val="tx1"/>
                </a:solidFill>
                <a:effectLst/>
                <a:latin typeface="+mn-lt"/>
                <a:ea typeface="+mn-ea"/>
                <a:cs typeface="+mn-cs"/>
              </a:rPr>
              <a:t> KOS. MOS for Undervisningsministeriet. Kan tilgås på </a:t>
            </a:r>
            <a:r>
              <a:rPr lang="da-DK" sz="1500" kern="1200" dirty="0">
                <a:solidFill>
                  <a:schemeClr val="tx1"/>
                </a:solidFill>
                <a:effectLst/>
                <a:latin typeface="+mn-lt"/>
                <a:ea typeface="+mn-ea"/>
                <a:cs typeface="+mn-cs"/>
                <a:hlinkClick r:id="rId3"/>
              </a:rPr>
              <a:t>www.emu.dk</a:t>
            </a:r>
            <a:r>
              <a:rPr lang="da-DK" sz="1500" kern="1200" dirty="0">
                <a:solidFill>
                  <a:schemeClr val="tx1"/>
                </a:solidFill>
                <a:effectLst/>
                <a:latin typeface="+mn-lt"/>
                <a:ea typeface="+mn-ea"/>
                <a:cs typeface="+mn-cs"/>
              </a:rPr>
              <a:t>.</a:t>
            </a:r>
          </a:p>
          <a:p>
            <a:pPr>
              <a:spcAft>
                <a:spcPts val="1200"/>
              </a:spcAft>
            </a:pPr>
            <a:endParaRPr lang="da-DK" sz="1500" kern="1200" dirty="0">
              <a:solidFill>
                <a:schemeClr val="tx1"/>
              </a:solidFill>
              <a:effectLst/>
              <a:latin typeface="+mn-lt"/>
              <a:ea typeface="+mn-ea"/>
              <a:cs typeface="+mn-cs"/>
            </a:endParaRPr>
          </a:p>
        </p:txBody>
      </p:sp>
      <p:sp>
        <p:nvSpPr>
          <p:cNvPr id="14" name="Tekstfelt 13"/>
          <p:cNvSpPr txBox="1"/>
          <p:nvPr userDrawn="1"/>
        </p:nvSpPr>
        <p:spPr>
          <a:xfrm>
            <a:off x="899520" y="718808"/>
            <a:ext cx="8606703"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kern="1200" dirty="0">
                <a:solidFill>
                  <a:schemeClr val="tx1"/>
                </a:solidFill>
                <a:latin typeface="+mj-lt"/>
                <a:ea typeface="+mn-ea"/>
                <a:cs typeface="+mn-cs"/>
              </a:rPr>
              <a:t>Litteraturliste</a:t>
            </a:r>
            <a:endParaRPr lang="en-GB" sz="3200" kern="1200" dirty="0">
              <a:solidFill>
                <a:schemeClr val="tx1"/>
              </a:solidFill>
              <a:latin typeface="+mj-lt"/>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cxnSp>
        <p:nvCxnSpPr>
          <p:cNvPr id="10" name="Lige forbindelse 9"/>
          <p:cNvCxnSpPr/>
          <p:nvPr userDrawn="1"/>
        </p:nvCxnSpPr>
        <p:spPr>
          <a:xfrm>
            <a:off x="900000" y="153000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2" name="Lige forbindelse 11"/>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kstfelt 12"/>
          <p:cNvSpPr txBox="1"/>
          <p:nvPr userDrawn="1"/>
        </p:nvSpPr>
        <p:spPr>
          <a:xfrm>
            <a:off x="900002" y="2052000"/>
            <a:ext cx="10322180" cy="4385816"/>
          </a:xfrm>
          <a:prstGeom prst="rect">
            <a:avLst/>
          </a:prstGeom>
          <a:noFill/>
        </p:spPr>
        <p:txBody>
          <a:bodyPr wrap="square" lIns="0" tIns="0" rIns="0" bIns="0" numCol="2" spcCol="360000" rtlCol="0">
            <a:spAutoFit/>
          </a:bodyPr>
          <a:lstStyle/>
          <a:p>
            <a:pPr>
              <a:spcAft>
                <a:spcPts val="1200"/>
              </a:spcAft>
            </a:pPr>
            <a:r>
              <a:rPr lang="da-DK" sz="1500" kern="1200" dirty="0">
                <a:solidFill>
                  <a:schemeClr val="tx1"/>
                </a:solidFill>
                <a:effectLst/>
                <a:latin typeface="+mn-lt"/>
                <a:ea typeface="+mn-ea"/>
                <a:cs typeface="+mn-cs"/>
              </a:rPr>
              <a:t>EMU (2018b): At skabe en fælles platform for lærere og pædagoger, er mere end bare at mødes og tale om det. Kan tilgås på </a:t>
            </a:r>
            <a:r>
              <a:rPr lang="da-DK" sz="1500" kern="1200" dirty="0">
                <a:solidFill>
                  <a:schemeClr val="tx1"/>
                </a:solidFill>
                <a:effectLst/>
                <a:latin typeface="+mn-lt"/>
                <a:ea typeface="+mn-ea"/>
                <a:cs typeface="+mn-cs"/>
                <a:hlinkClick r:id="rId2"/>
              </a:rPr>
              <a:t>www.emu.dk</a:t>
            </a:r>
            <a:r>
              <a:rPr lang="da-DK" sz="1500" kern="1200" dirty="0">
                <a:solidFill>
                  <a:schemeClr val="tx1"/>
                </a:solidFill>
                <a:effectLst/>
                <a:latin typeface="+mn-lt"/>
                <a:ea typeface="+mn-ea"/>
                <a:cs typeface="+mn-cs"/>
              </a:rPr>
              <a:t>. </a:t>
            </a:r>
          </a:p>
          <a:p>
            <a:pPr>
              <a:spcAft>
                <a:spcPts val="1200"/>
              </a:spcAft>
            </a:pPr>
            <a:r>
              <a:rPr lang="da-DK" sz="1500" kern="1200" dirty="0">
                <a:solidFill>
                  <a:schemeClr val="tx1"/>
                </a:solidFill>
                <a:effectLst/>
                <a:latin typeface="+mn-lt"/>
                <a:ea typeface="+mn-ea"/>
                <a:cs typeface="+mn-cs"/>
              </a:rPr>
              <a:t>EVA (2014). ”Inspiration til arbejdet med skolereformen. De første erfaringer med en længere og mere varieret skoledag”. Kan tilgås på </a:t>
            </a:r>
            <a:r>
              <a:rPr lang="da-DK" sz="1500" kern="1200" dirty="0">
                <a:solidFill>
                  <a:schemeClr val="tx1"/>
                </a:solidFill>
                <a:effectLst/>
                <a:latin typeface="+mn-lt"/>
                <a:ea typeface="+mn-ea"/>
                <a:cs typeface="+mn-cs"/>
                <a:hlinkClick r:id="rId3"/>
              </a:rPr>
              <a:t>www.eva.dk</a:t>
            </a:r>
            <a:r>
              <a:rPr lang="da-DK" sz="1500" kern="1200" dirty="0">
                <a:solidFill>
                  <a:schemeClr val="tx1"/>
                </a:solidFill>
                <a:effectLst/>
                <a:latin typeface="+mn-lt"/>
                <a:ea typeface="+mn-ea"/>
                <a:cs typeface="+mn-cs"/>
              </a:rPr>
              <a:t>.</a:t>
            </a:r>
          </a:p>
          <a:p>
            <a:pPr>
              <a:spcAft>
                <a:spcPts val="1200"/>
              </a:spcAft>
            </a:pPr>
            <a:r>
              <a:rPr lang="da-DK" sz="1500" kern="1200" dirty="0" err="1">
                <a:solidFill>
                  <a:schemeClr val="tx1"/>
                </a:solidFill>
                <a:effectLst/>
                <a:latin typeface="+mn-lt"/>
                <a:ea typeface="+mn-ea"/>
                <a:cs typeface="+mn-cs"/>
              </a:rPr>
              <a:t>Fedewa</a:t>
            </a:r>
            <a:r>
              <a:rPr lang="da-DK" sz="1500" kern="1200" dirty="0">
                <a:solidFill>
                  <a:schemeClr val="tx1"/>
                </a:solidFill>
                <a:effectLst/>
                <a:latin typeface="+mn-lt"/>
                <a:ea typeface="+mn-ea"/>
                <a:cs typeface="+mn-cs"/>
              </a:rPr>
              <a:t>, Alicia L. &amp; </a:t>
            </a:r>
            <a:r>
              <a:rPr lang="da-DK" sz="1500" kern="1200" dirty="0" err="1">
                <a:solidFill>
                  <a:schemeClr val="tx1"/>
                </a:solidFill>
                <a:effectLst/>
                <a:latin typeface="+mn-lt"/>
                <a:ea typeface="+mn-ea"/>
                <a:cs typeface="+mn-cs"/>
              </a:rPr>
              <a:t>Soyeon</a:t>
            </a:r>
            <a:r>
              <a:rPr lang="da-DK" sz="1500" kern="1200" dirty="0">
                <a:solidFill>
                  <a:schemeClr val="tx1"/>
                </a:solidFill>
                <a:effectLst/>
                <a:latin typeface="+mn-lt"/>
                <a:ea typeface="+mn-ea"/>
                <a:cs typeface="+mn-cs"/>
              </a:rPr>
              <a:t> Ahn (2011): The </a:t>
            </a:r>
            <a:r>
              <a:rPr lang="da-DK" sz="1500" kern="1200" dirty="0" err="1">
                <a:solidFill>
                  <a:schemeClr val="tx1"/>
                </a:solidFill>
                <a:effectLst/>
                <a:latin typeface="+mn-lt"/>
                <a:ea typeface="+mn-ea"/>
                <a:cs typeface="+mn-cs"/>
              </a:rPr>
              <a:t>Effects</a:t>
            </a:r>
            <a:r>
              <a:rPr lang="da-DK" sz="1500" kern="1200" dirty="0">
                <a:solidFill>
                  <a:schemeClr val="tx1"/>
                </a:solidFill>
                <a:effectLst/>
                <a:latin typeface="+mn-lt"/>
                <a:ea typeface="+mn-ea"/>
                <a:cs typeface="+mn-cs"/>
              </a:rPr>
              <a:t> of </a:t>
            </a:r>
            <a:r>
              <a:rPr lang="da-DK" sz="1500" kern="1200" dirty="0" err="1">
                <a:solidFill>
                  <a:schemeClr val="tx1"/>
                </a:solidFill>
                <a:effectLst/>
                <a:latin typeface="+mn-lt"/>
                <a:ea typeface="+mn-ea"/>
                <a:cs typeface="+mn-cs"/>
              </a:rPr>
              <a:t>Physical</a:t>
            </a:r>
            <a:r>
              <a:rPr lang="da-DK" sz="1500" kern="1200" dirty="0">
                <a:solidFill>
                  <a:schemeClr val="tx1"/>
                </a:solidFill>
                <a:effectLst/>
                <a:latin typeface="+mn-lt"/>
                <a:ea typeface="+mn-ea"/>
                <a:cs typeface="+mn-cs"/>
              </a:rPr>
              <a:t> Activity and </a:t>
            </a:r>
            <a:r>
              <a:rPr lang="da-DK" sz="1500" kern="1200" dirty="0" err="1">
                <a:solidFill>
                  <a:schemeClr val="tx1"/>
                </a:solidFill>
                <a:effectLst/>
                <a:latin typeface="+mn-lt"/>
                <a:ea typeface="+mn-ea"/>
                <a:cs typeface="+mn-cs"/>
              </a:rPr>
              <a:t>Physical</a:t>
            </a:r>
            <a:r>
              <a:rPr lang="da-DK" sz="1500" kern="1200" dirty="0">
                <a:solidFill>
                  <a:schemeClr val="tx1"/>
                </a:solidFill>
                <a:effectLst/>
                <a:latin typeface="+mn-lt"/>
                <a:ea typeface="+mn-ea"/>
                <a:cs typeface="+mn-cs"/>
              </a:rPr>
              <a:t> Fitness on </a:t>
            </a:r>
            <a:r>
              <a:rPr lang="da-DK" sz="1500" kern="1200" dirty="0" err="1">
                <a:solidFill>
                  <a:schemeClr val="tx1"/>
                </a:solidFill>
                <a:effectLst/>
                <a:latin typeface="+mn-lt"/>
                <a:ea typeface="+mn-ea"/>
                <a:cs typeface="+mn-cs"/>
              </a:rPr>
              <a:t>Children's</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Achievement</a:t>
            </a:r>
            <a:r>
              <a:rPr lang="da-DK" sz="1500" kern="1200" dirty="0">
                <a:solidFill>
                  <a:schemeClr val="tx1"/>
                </a:solidFill>
                <a:effectLst/>
                <a:latin typeface="+mn-lt"/>
                <a:ea typeface="+mn-ea"/>
                <a:cs typeface="+mn-cs"/>
              </a:rPr>
              <a:t> and </a:t>
            </a:r>
            <a:r>
              <a:rPr lang="da-DK" sz="1500" kern="1200" dirty="0" err="1">
                <a:solidFill>
                  <a:schemeClr val="tx1"/>
                </a:solidFill>
                <a:effectLst/>
                <a:latin typeface="+mn-lt"/>
                <a:ea typeface="+mn-ea"/>
                <a:cs typeface="+mn-cs"/>
              </a:rPr>
              <a:t>Cognitive</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Outcomes</a:t>
            </a:r>
            <a:r>
              <a:rPr lang="da-DK" sz="1500" kern="1200" dirty="0">
                <a:solidFill>
                  <a:schemeClr val="tx1"/>
                </a:solidFill>
                <a:effectLst/>
                <a:latin typeface="+mn-lt"/>
                <a:ea typeface="+mn-ea"/>
                <a:cs typeface="+mn-cs"/>
              </a:rPr>
              <a:t>: A Meta-Analysis. Research </a:t>
            </a:r>
            <a:r>
              <a:rPr lang="da-DK" sz="1500" kern="1200" dirty="0" err="1">
                <a:solidFill>
                  <a:schemeClr val="tx1"/>
                </a:solidFill>
                <a:effectLst/>
                <a:latin typeface="+mn-lt"/>
                <a:ea typeface="+mn-ea"/>
                <a:cs typeface="+mn-cs"/>
              </a:rPr>
              <a:t>Quarterly</a:t>
            </a:r>
            <a:r>
              <a:rPr lang="da-DK" sz="1500" kern="1200" dirty="0">
                <a:solidFill>
                  <a:schemeClr val="tx1"/>
                </a:solidFill>
                <a:effectLst/>
                <a:latin typeface="+mn-lt"/>
                <a:ea typeface="+mn-ea"/>
                <a:cs typeface="+mn-cs"/>
              </a:rPr>
              <a:t> for </a:t>
            </a:r>
            <a:r>
              <a:rPr lang="da-DK" sz="1500" kern="1200" dirty="0" err="1">
                <a:solidFill>
                  <a:schemeClr val="tx1"/>
                </a:solidFill>
                <a:effectLst/>
                <a:latin typeface="+mn-lt"/>
                <a:ea typeface="+mn-ea"/>
                <a:cs typeface="+mn-cs"/>
              </a:rPr>
              <a:t>Exercise</a:t>
            </a:r>
            <a:r>
              <a:rPr lang="da-DK" sz="1500" kern="1200" dirty="0">
                <a:solidFill>
                  <a:schemeClr val="tx1"/>
                </a:solidFill>
                <a:effectLst/>
                <a:latin typeface="+mn-lt"/>
                <a:ea typeface="+mn-ea"/>
                <a:cs typeface="+mn-cs"/>
              </a:rPr>
              <a:t> and Sport. 82(3).</a:t>
            </a:r>
          </a:p>
          <a:p>
            <a:pPr>
              <a:spcAft>
                <a:spcPts val="1200"/>
              </a:spcAft>
            </a:pPr>
            <a:r>
              <a:rPr lang="da-DK" sz="1500" kern="1200" dirty="0">
                <a:solidFill>
                  <a:schemeClr val="tx1"/>
                </a:solidFill>
                <a:effectLst/>
                <a:latin typeface="+mn-lt"/>
                <a:ea typeface="+mn-ea"/>
                <a:cs typeface="+mn-cs"/>
              </a:rPr>
              <a:t>Hermansen, M. (2007). Læringsledelse – løft til læring i skolen. Forlaget Samfundslitteratur, Rockwoolfonden.  </a:t>
            </a:r>
          </a:p>
          <a:p>
            <a:pPr>
              <a:spcAft>
                <a:spcPts val="1200"/>
              </a:spcAft>
            </a:pPr>
            <a:r>
              <a:rPr lang="da-DK" sz="1500" kern="1200" dirty="0" err="1">
                <a:solidFill>
                  <a:schemeClr val="tx1"/>
                </a:solidFill>
                <a:effectLst/>
                <a:latin typeface="+mn-lt"/>
                <a:ea typeface="+mn-ea"/>
                <a:cs typeface="+mn-cs"/>
              </a:rPr>
              <a:t>Hattie</a:t>
            </a:r>
            <a:r>
              <a:rPr lang="da-DK" sz="1500" kern="1200" dirty="0">
                <a:solidFill>
                  <a:schemeClr val="tx1"/>
                </a:solidFill>
                <a:effectLst/>
                <a:latin typeface="+mn-lt"/>
                <a:ea typeface="+mn-ea"/>
                <a:cs typeface="+mn-cs"/>
              </a:rPr>
              <a:t>, John (2009): Visible Learning - A </a:t>
            </a:r>
            <a:r>
              <a:rPr lang="da-DK" sz="1500" kern="1200" dirty="0" err="1">
                <a:solidFill>
                  <a:schemeClr val="tx1"/>
                </a:solidFill>
                <a:effectLst/>
                <a:latin typeface="+mn-lt"/>
                <a:ea typeface="+mn-ea"/>
                <a:cs typeface="+mn-cs"/>
              </a:rPr>
              <a:t>Synthesis</a:t>
            </a:r>
            <a:r>
              <a:rPr lang="da-DK" sz="1500" kern="1200" dirty="0">
                <a:solidFill>
                  <a:schemeClr val="tx1"/>
                </a:solidFill>
                <a:effectLst/>
                <a:latin typeface="+mn-lt"/>
                <a:ea typeface="+mn-ea"/>
                <a:cs typeface="+mn-cs"/>
              </a:rPr>
              <a:t> of Over 800 Meta-Analyses </a:t>
            </a:r>
            <a:r>
              <a:rPr lang="da-DK" sz="1500" kern="1200" dirty="0" err="1">
                <a:solidFill>
                  <a:schemeClr val="tx1"/>
                </a:solidFill>
                <a:effectLst/>
                <a:latin typeface="+mn-lt"/>
                <a:ea typeface="+mn-ea"/>
                <a:cs typeface="+mn-cs"/>
              </a:rPr>
              <a:t>Relating</a:t>
            </a:r>
            <a:r>
              <a:rPr lang="da-DK" sz="1500" kern="1200" dirty="0">
                <a:solidFill>
                  <a:schemeClr val="tx1"/>
                </a:solidFill>
                <a:effectLst/>
                <a:latin typeface="+mn-lt"/>
                <a:ea typeface="+mn-ea"/>
                <a:cs typeface="+mn-cs"/>
              </a:rPr>
              <a:t> to </a:t>
            </a:r>
            <a:r>
              <a:rPr lang="da-DK" sz="1500" kern="1200" dirty="0" err="1">
                <a:solidFill>
                  <a:schemeClr val="tx1"/>
                </a:solidFill>
                <a:effectLst/>
                <a:latin typeface="+mn-lt"/>
                <a:ea typeface="+mn-ea"/>
                <a:cs typeface="+mn-cs"/>
              </a:rPr>
              <a:t>Achievement</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Routledge</a:t>
            </a:r>
            <a:r>
              <a:rPr lang="da-DK" sz="1500" kern="1200" dirty="0">
                <a:solidFill>
                  <a:schemeClr val="tx1"/>
                </a:solidFill>
                <a:effectLst/>
                <a:latin typeface="+mn-lt"/>
                <a:ea typeface="+mn-ea"/>
                <a:cs typeface="+mn-cs"/>
              </a:rPr>
              <a:t>.</a:t>
            </a:r>
          </a:p>
          <a:p>
            <a:pPr>
              <a:spcAft>
                <a:spcPts val="1200"/>
              </a:spcAft>
            </a:pPr>
            <a:endParaRPr lang="da-DK" sz="1500" kern="1200" dirty="0">
              <a:solidFill>
                <a:schemeClr val="tx1"/>
              </a:solidFill>
              <a:effectLst/>
              <a:latin typeface="+mn-lt"/>
              <a:ea typeface="+mn-ea"/>
              <a:cs typeface="+mn-cs"/>
            </a:endParaRPr>
          </a:p>
          <a:p>
            <a:pPr>
              <a:spcAft>
                <a:spcPts val="1200"/>
              </a:spcAft>
            </a:pPr>
            <a:r>
              <a:rPr lang="da-DK" sz="1500" kern="1200" dirty="0" err="1">
                <a:solidFill>
                  <a:schemeClr val="tx1"/>
                </a:solidFill>
                <a:effectLst/>
                <a:latin typeface="+mn-lt"/>
                <a:ea typeface="+mn-ea"/>
                <a:cs typeface="+mn-cs"/>
              </a:rPr>
              <a:t>Howie</a:t>
            </a:r>
            <a:r>
              <a:rPr lang="da-DK" sz="1500" kern="1200" dirty="0">
                <a:solidFill>
                  <a:schemeClr val="tx1"/>
                </a:solidFill>
                <a:effectLst/>
                <a:latin typeface="+mn-lt"/>
                <a:ea typeface="+mn-ea"/>
                <a:cs typeface="+mn-cs"/>
              </a:rPr>
              <a:t>, Erin K. &amp; Russel R. Pate (2012): </a:t>
            </a:r>
            <a:r>
              <a:rPr lang="da-DK" sz="1500" kern="1200" dirty="0" err="1">
                <a:solidFill>
                  <a:schemeClr val="tx1"/>
                </a:solidFill>
                <a:effectLst/>
                <a:latin typeface="+mn-lt"/>
                <a:ea typeface="+mn-ea"/>
                <a:cs typeface="+mn-cs"/>
              </a:rPr>
              <a:t>Physical</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activity</a:t>
            </a:r>
            <a:r>
              <a:rPr lang="da-DK" sz="1500" kern="1200" dirty="0">
                <a:solidFill>
                  <a:schemeClr val="tx1"/>
                </a:solidFill>
                <a:effectLst/>
                <a:latin typeface="+mn-lt"/>
                <a:ea typeface="+mn-ea"/>
                <a:cs typeface="+mn-cs"/>
              </a:rPr>
              <a:t> and </a:t>
            </a:r>
            <a:r>
              <a:rPr lang="da-DK" sz="1500" kern="1200" dirty="0" err="1">
                <a:solidFill>
                  <a:schemeClr val="tx1"/>
                </a:solidFill>
                <a:effectLst/>
                <a:latin typeface="+mn-lt"/>
                <a:ea typeface="+mn-ea"/>
                <a:cs typeface="+mn-cs"/>
              </a:rPr>
              <a:t>academic</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achievement</a:t>
            </a:r>
            <a:r>
              <a:rPr lang="da-DK" sz="1500" kern="1200" dirty="0">
                <a:solidFill>
                  <a:schemeClr val="tx1"/>
                </a:solidFill>
                <a:effectLst/>
                <a:latin typeface="+mn-lt"/>
                <a:ea typeface="+mn-ea"/>
                <a:cs typeface="+mn-cs"/>
              </a:rPr>
              <a:t> in </a:t>
            </a:r>
            <a:r>
              <a:rPr lang="da-DK" sz="1500" kern="1200" dirty="0" err="1">
                <a:solidFill>
                  <a:schemeClr val="tx1"/>
                </a:solidFill>
                <a:effectLst/>
                <a:latin typeface="+mn-lt"/>
                <a:ea typeface="+mn-ea"/>
                <a:cs typeface="+mn-cs"/>
              </a:rPr>
              <a:t>children</a:t>
            </a:r>
            <a:r>
              <a:rPr lang="da-DK" sz="1500" kern="1200" dirty="0">
                <a:solidFill>
                  <a:schemeClr val="tx1"/>
                </a:solidFill>
                <a:effectLst/>
                <a:latin typeface="+mn-lt"/>
                <a:ea typeface="+mn-ea"/>
                <a:cs typeface="+mn-cs"/>
              </a:rPr>
              <a:t>: A </a:t>
            </a:r>
            <a:r>
              <a:rPr lang="da-DK" sz="1500" kern="1200" dirty="0" err="1">
                <a:solidFill>
                  <a:schemeClr val="tx1"/>
                </a:solidFill>
                <a:effectLst/>
                <a:latin typeface="+mn-lt"/>
                <a:ea typeface="+mn-ea"/>
                <a:cs typeface="+mn-cs"/>
              </a:rPr>
              <a:t>historical</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perspective</a:t>
            </a:r>
            <a:r>
              <a:rPr lang="da-DK" sz="1500" kern="1200" dirty="0">
                <a:solidFill>
                  <a:schemeClr val="tx1"/>
                </a:solidFill>
                <a:effectLst/>
                <a:latin typeface="+mn-lt"/>
                <a:ea typeface="+mn-ea"/>
                <a:cs typeface="+mn-cs"/>
              </a:rPr>
              <a:t>. Journal of Sport and Health Science. 1: 160-169.</a:t>
            </a:r>
          </a:p>
          <a:p>
            <a:pPr>
              <a:spcAft>
                <a:spcPts val="1200"/>
              </a:spcAft>
            </a:pPr>
            <a:r>
              <a:rPr lang="da-DK" sz="1500" kern="1200" dirty="0">
                <a:solidFill>
                  <a:schemeClr val="tx1"/>
                </a:solidFill>
                <a:effectLst/>
                <a:latin typeface="+mn-lt"/>
                <a:ea typeface="+mn-ea"/>
                <a:cs typeface="+mn-cs"/>
              </a:rPr>
              <a:t>KORA (2016). En længere og mere varieret skoledag</a:t>
            </a:r>
            <a:r>
              <a:rPr lang="da-DK" sz="1500" kern="1200" baseline="0" dirty="0">
                <a:solidFill>
                  <a:schemeClr val="tx1"/>
                </a:solidFill>
                <a:effectLst/>
                <a:latin typeface="+mn-lt"/>
                <a:ea typeface="+mn-ea"/>
                <a:cs typeface="+mn-cs"/>
              </a:rPr>
              <a:t> – </a:t>
            </a:r>
            <a:r>
              <a:rPr lang="da-DK" sz="1500" kern="1200" dirty="0">
                <a:solidFill>
                  <a:schemeClr val="tx1"/>
                </a:solidFill>
                <a:effectLst/>
                <a:latin typeface="+mn-lt"/>
                <a:ea typeface="+mn-ea"/>
                <a:cs typeface="+mn-cs"/>
              </a:rPr>
              <a:t>kortlægningsrapport. Kan tilgås på </a:t>
            </a:r>
            <a:r>
              <a:rPr lang="da-DK" sz="1500" kern="1200" dirty="0" err="1">
                <a:solidFill>
                  <a:schemeClr val="tx1"/>
                </a:solidFill>
                <a:effectLst/>
                <a:latin typeface="+mn-lt"/>
                <a:ea typeface="+mn-ea"/>
                <a:cs typeface="+mn-cs"/>
              </a:rPr>
              <a:t>www.kora.dk</a:t>
            </a:r>
            <a:r>
              <a:rPr lang="da-DK" sz="1500" kern="1200" dirty="0">
                <a:solidFill>
                  <a:schemeClr val="tx1"/>
                </a:solidFill>
                <a:effectLst/>
                <a:latin typeface="+mn-lt"/>
                <a:ea typeface="+mn-ea"/>
                <a:cs typeface="+mn-cs"/>
              </a:rPr>
              <a:t>. </a:t>
            </a:r>
          </a:p>
          <a:p>
            <a:pPr>
              <a:spcAft>
                <a:spcPts val="1200"/>
              </a:spcAft>
            </a:pPr>
            <a:r>
              <a:rPr lang="da-DK" sz="1500" kern="1200" dirty="0">
                <a:solidFill>
                  <a:schemeClr val="tx1"/>
                </a:solidFill>
                <a:effectLst/>
                <a:latin typeface="+mn-lt"/>
                <a:ea typeface="+mn-ea"/>
                <a:cs typeface="+mn-cs"/>
              </a:rPr>
              <a:t>KORA (2017). En længere og mere varieret skoledag –implementerings- og effektundersøgelse. Kan tilgås på </a:t>
            </a:r>
            <a:r>
              <a:rPr lang="da-DK" sz="1500" kern="1200" dirty="0" err="1">
                <a:solidFill>
                  <a:schemeClr val="tx1"/>
                </a:solidFill>
                <a:effectLst/>
                <a:latin typeface="+mn-lt"/>
                <a:ea typeface="+mn-ea"/>
                <a:cs typeface="+mn-cs"/>
              </a:rPr>
              <a:t>www.kora.dk</a:t>
            </a:r>
            <a:r>
              <a:rPr lang="da-DK" sz="1500" kern="1200" dirty="0">
                <a:solidFill>
                  <a:schemeClr val="tx1"/>
                </a:solidFill>
                <a:effectLst/>
                <a:latin typeface="+mn-lt"/>
                <a:ea typeface="+mn-ea"/>
                <a:cs typeface="+mn-cs"/>
              </a:rPr>
              <a:t>. </a:t>
            </a:r>
          </a:p>
          <a:p>
            <a:pPr>
              <a:spcAft>
                <a:spcPts val="1200"/>
              </a:spcAft>
            </a:pPr>
            <a:r>
              <a:rPr lang="da-DK" sz="1500" kern="1200" dirty="0">
                <a:solidFill>
                  <a:schemeClr val="tx1"/>
                </a:solidFill>
                <a:effectLst/>
                <a:latin typeface="+mn-lt"/>
                <a:ea typeface="+mn-ea"/>
                <a:cs typeface="+mn-cs"/>
              </a:rPr>
              <a:t>Nordahl, T., </a:t>
            </a:r>
            <a:r>
              <a:rPr lang="da-DK" sz="1500" kern="1200" dirty="0" err="1">
                <a:solidFill>
                  <a:schemeClr val="tx1"/>
                </a:solidFill>
                <a:effectLst/>
                <a:latin typeface="+mn-lt"/>
                <a:ea typeface="+mn-ea"/>
                <a:cs typeface="+mn-cs"/>
              </a:rPr>
              <a:t>Sunnevåg</a:t>
            </a:r>
            <a:r>
              <a:rPr lang="da-DK" sz="1500" kern="1200" dirty="0">
                <a:solidFill>
                  <a:schemeClr val="tx1"/>
                </a:solidFill>
                <a:effectLst/>
                <a:latin typeface="+mn-lt"/>
                <a:ea typeface="+mn-ea"/>
                <a:cs typeface="+mn-cs"/>
              </a:rPr>
              <a:t>, A.-K., </a:t>
            </a:r>
            <a:r>
              <a:rPr lang="da-DK" sz="1500" kern="1200" dirty="0" err="1">
                <a:solidFill>
                  <a:schemeClr val="tx1"/>
                </a:solidFill>
                <a:effectLst/>
                <a:latin typeface="+mn-lt"/>
                <a:ea typeface="+mn-ea"/>
                <a:cs typeface="+mn-cs"/>
              </a:rPr>
              <a:t>Aasen</a:t>
            </a:r>
            <a:r>
              <a:rPr lang="da-DK" sz="1500" kern="1200" dirty="0">
                <a:solidFill>
                  <a:schemeClr val="tx1"/>
                </a:solidFill>
                <a:effectLst/>
                <a:latin typeface="+mn-lt"/>
                <a:ea typeface="+mn-ea"/>
                <a:cs typeface="+mn-cs"/>
              </a:rPr>
              <a:t>, A.M., og </a:t>
            </a:r>
            <a:r>
              <a:rPr lang="da-DK" sz="1500" kern="1200" dirty="0" err="1">
                <a:solidFill>
                  <a:schemeClr val="tx1"/>
                </a:solidFill>
                <a:effectLst/>
                <a:latin typeface="+mn-lt"/>
                <a:ea typeface="+mn-ea"/>
                <a:cs typeface="+mn-cs"/>
              </a:rPr>
              <a:t>Kostøl</a:t>
            </a:r>
            <a:r>
              <a:rPr lang="da-DK" sz="1500" kern="1200" dirty="0">
                <a:solidFill>
                  <a:schemeClr val="tx1"/>
                </a:solidFill>
                <a:effectLst/>
                <a:latin typeface="+mn-lt"/>
                <a:ea typeface="+mn-ea"/>
                <a:cs typeface="+mn-cs"/>
              </a:rPr>
              <a:t>, A.K. (2010). Uligheder og variationer: Danske elevers motivation, skolefagligt læringsudbytte og sociale kompetencer. Professionshøjskolen </a:t>
            </a:r>
            <a:r>
              <a:rPr lang="da-DK" sz="1500" kern="1200" dirty="0" err="1">
                <a:solidFill>
                  <a:schemeClr val="tx1"/>
                </a:solidFill>
                <a:effectLst/>
                <a:latin typeface="+mn-lt"/>
                <a:ea typeface="+mn-ea"/>
                <a:cs typeface="+mn-cs"/>
              </a:rPr>
              <a:t>University</a:t>
            </a:r>
            <a:r>
              <a:rPr lang="da-DK" sz="1500" kern="1200" dirty="0">
                <a:solidFill>
                  <a:schemeClr val="tx1"/>
                </a:solidFill>
                <a:effectLst/>
                <a:latin typeface="+mn-lt"/>
                <a:ea typeface="+mn-ea"/>
                <a:cs typeface="+mn-cs"/>
              </a:rPr>
              <a:t> College Nordjylland.</a:t>
            </a:r>
          </a:p>
          <a:p>
            <a:pPr marL="0" marR="0" indent="0" algn="l" defTabSz="914400" rtl="0" eaLnBrk="1" fontAlgn="auto" latinLnBrk="0" hangingPunct="1">
              <a:lnSpc>
                <a:spcPct val="100000"/>
              </a:lnSpc>
              <a:spcBef>
                <a:spcPts val="0"/>
              </a:spcBef>
              <a:spcAft>
                <a:spcPts val="1200"/>
              </a:spcAft>
              <a:buClrTx/>
              <a:buSzTx/>
              <a:buFontTx/>
              <a:buNone/>
              <a:tabLst/>
              <a:defRPr/>
            </a:pPr>
            <a:r>
              <a:rPr lang="da-DK" sz="1500" kern="1200" dirty="0">
                <a:solidFill>
                  <a:schemeClr val="tx1"/>
                </a:solidFill>
                <a:effectLst/>
                <a:latin typeface="+mn-lt"/>
                <a:ea typeface="+mn-ea"/>
                <a:cs typeface="+mn-cs"/>
              </a:rPr>
              <a:t>Plauborg, H. (2016). Klasseledelse gentænkt. København: Hans Reitzels Forlag.</a:t>
            </a:r>
          </a:p>
          <a:p>
            <a:pPr>
              <a:spcAft>
                <a:spcPts val="1200"/>
              </a:spcAft>
            </a:pPr>
            <a:endParaRPr lang="da-DK" sz="1500" kern="1200" dirty="0">
              <a:solidFill>
                <a:schemeClr val="tx1"/>
              </a:solidFill>
              <a:effectLst/>
              <a:latin typeface="+mn-lt"/>
              <a:ea typeface="+mn-ea"/>
              <a:cs typeface="+mn-cs"/>
            </a:endParaRPr>
          </a:p>
        </p:txBody>
      </p:sp>
      <p:sp>
        <p:nvSpPr>
          <p:cNvPr id="14" name="Tekstfelt 13"/>
          <p:cNvSpPr txBox="1"/>
          <p:nvPr userDrawn="1"/>
        </p:nvSpPr>
        <p:spPr>
          <a:xfrm>
            <a:off x="899520" y="718808"/>
            <a:ext cx="8606703"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kern="1200" dirty="0">
                <a:solidFill>
                  <a:schemeClr val="tx1"/>
                </a:solidFill>
                <a:latin typeface="+mj-lt"/>
                <a:ea typeface="+mn-ea"/>
                <a:cs typeface="+mn-cs"/>
              </a:rPr>
              <a:t>Litteraturliste</a:t>
            </a:r>
            <a:endParaRPr lang="en-GB" sz="3200" kern="1200" dirty="0">
              <a:solidFill>
                <a:schemeClr val="tx1"/>
              </a:solidFill>
              <a:latin typeface="+mj-lt"/>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cxnSp>
        <p:nvCxnSpPr>
          <p:cNvPr id="10" name="Lige forbindelse 9"/>
          <p:cNvCxnSpPr/>
          <p:nvPr userDrawn="1"/>
        </p:nvCxnSpPr>
        <p:spPr>
          <a:xfrm>
            <a:off x="900000" y="153000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2" name="Lige forbindelse 11"/>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kstfelt 12"/>
          <p:cNvSpPr txBox="1"/>
          <p:nvPr userDrawn="1"/>
        </p:nvSpPr>
        <p:spPr>
          <a:xfrm>
            <a:off x="900002" y="2052000"/>
            <a:ext cx="10322180" cy="4154984"/>
          </a:xfrm>
          <a:prstGeom prst="rect">
            <a:avLst/>
          </a:prstGeom>
          <a:noFill/>
        </p:spPr>
        <p:txBody>
          <a:bodyPr wrap="square" lIns="0" tIns="0" rIns="0" bIns="0" numCol="2" spcCol="360000" rtlCol="0">
            <a:spAutoFit/>
          </a:bodyPr>
          <a:lstStyle/>
          <a:p>
            <a:pPr>
              <a:spcAft>
                <a:spcPts val="1200"/>
              </a:spcAft>
            </a:pPr>
            <a:r>
              <a:rPr lang="da-DK" sz="1500" kern="1200" dirty="0">
                <a:solidFill>
                  <a:schemeClr val="tx1"/>
                </a:solidFill>
                <a:effectLst/>
                <a:latin typeface="+mn-lt"/>
                <a:ea typeface="+mn-ea"/>
                <a:cs typeface="+mn-cs"/>
              </a:rPr>
              <a:t>Plauborg, H. et al. (2010). Læreren som leder: klasseledelse i folkeskole og gymnasium. København: Hans Reitzels Forlag.</a:t>
            </a:r>
            <a:br>
              <a:rPr lang="da-DK" sz="1500" kern="1200" dirty="0">
                <a:solidFill>
                  <a:schemeClr val="tx1"/>
                </a:solidFill>
                <a:effectLst/>
                <a:latin typeface="+mn-lt"/>
                <a:ea typeface="+mn-ea"/>
                <a:cs typeface="+mn-cs"/>
              </a:rPr>
            </a:br>
            <a:r>
              <a:rPr lang="da-DK" sz="1500" kern="1200" dirty="0">
                <a:solidFill>
                  <a:schemeClr val="tx1"/>
                </a:solidFill>
                <a:effectLst/>
                <a:latin typeface="+mn-lt"/>
                <a:ea typeface="+mn-ea"/>
                <a:cs typeface="+mn-cs"/>
              </a:rPr>
              <a:t/>
            </a:r>
            <a:br>
              <a:rPr lang="da-DK" sz="1500" kern="1200" dirty="0">
                <a:solidFill>
                  <a:schemeClr val="tx1"/>
                </a:solidFill>
                <a:effectLst/>
                <a:latin typeface="+mn-lt"/>
                <a:ea typeface="+mn-ea"/>
                <a:cs typeface="+mn-cs"/>
              </a:rPr>
            </a:br>
            <a:r>
              <a:rPr lang="da-DK" sz="1500" kern="1200" dirty="0">
                <a:solidFill>
                  <a:schemeClr val="tx1"/>
                </a:solidFill>
                <a:effectLst/>
                <a:latin typeface="+mn-lt"/>
                <a:ea typeface="+mn-ea"/>
                <a:cs typeface="+mn-cs"/>
              </a:rPr>
              <a:t>Rambøll &amp; Dansk Clearinghouse for Uddannelsesforskning (2014): Forskningskortlægning. Varieret læring, bevægelse, udeskole og lektiehjælp. Udarbejdet for Undervisningsministeriet. Kan tilgås på </a:t>
            </a:r>
            <a:r>
              <a:rPr lang="da-DK" sz="1500" kern="1200" dirty="0">
                <a:solidFill>
                  <a:schemeClr val="tx1"/>
                </a:solidFill>
                <a:effectLst/>
                <a:latin typeface="+mn-lt"/>
                <a:ea typeface="+mn-ea"/>
                <a:cs typeface="+mn-cs"/>
                <a:hlinkClick r:id="rId2"/>
              </a:rPr>
              <a:t>www.uvm.dk</a:t>
            </a:r>
            <a:r>
              <a:rPr lang="da-DK" sz="1500" kern="1200" dirty="0">
                <a:solidFill>
                  <a:schemeClr val="tx1"/>
                </a:solidFill>
                <a:effectLst/>
                <a:latin typeface="+mn-lt"/>
                <a:ea typeface="+mn-ea"/>
                <a:cs typeface="+mn-cs"/>
              </a:rPr>
              <a:t>.</a:t>
            </a:r>
          </a:p>
          <a:p>
            <a:pPr>
              <a:spcAft>
                <a:spcPts val="1200"/>
              </a:spcAft>
            </a:pPr>
            <a:r>
              <a:rPr lang="da-DK" sz="1500" kern="1200" dirty="0" err="1">
                <a:solidFill>
                  <a:schemeClr val="tx1"/>
                </a:solidFill>
                <a:effectLst/>
                <a:latin typeface="+mn-lt"/>
                <a:ea typeface="+mn-ea"/>
                <a:cs typeface="+mn-cs"/>
              </a:rPr>
              <a:t>Skolespring.dk</a:t>
            </a:r>
            <a:r>
              <a:rPr lang="da-DK" sz="1500" kern="1200" dirty="0">
                <a:solidFill>
                  <a:schemeClr val="tx1"/>
                </a:solidFill>
                <a:effectLst/>
                <a:latin typeface="+mn-lt"/>
                <a:ea typeface="+mn-ea"/>
                <a:cs typeface="+mn-cs"/>
              </a:rPr>
              <a:t> (2018): Følg din nysgerrighed. Kan tilgås på </a:t>
            </a:r>
            <a:r>
              <a:rPr lang="da-DK" sz="1500" kern="1200" dirty="0">
                <a:solidFill>
                  <a:schemeClr val="tx1"/>
                </a:solidFill>
                <a:effectLst/>
                <a:latin typeface="+mn-lt"/>
                <a:ea typeface="+mn-ea"/>
                <a:cs typeface="+mn-cs"/>
                <a:hlinkClick r:id="rId3"/>
              </a:rPr>
              <a:t>www.skolespring.dk</a:t>
            </a:r>
            <a:r>
              <a:rPr lang="da-DK" sz="1500" kern="1200" dirty="0">
                <a:solidFill>
                  <a:schemeClr val="tx1"/>
                </a:solidFill>
                <a:effectLst/>
                <a:latin typeface="+mn-lt"/>
                <a:ea typeface="+mn-ea"/>
                <a:cs typeface="+mn-cs"/>
              </a:rPr>
              <a:t>.</a:t>
            </a:r>
          </a:p>
          <a:p>
            <a:pPr>
              <a:spcAft>
                <a:spcPts val="1200"/>
              </a:spcAft>
            </a:pPr>
            <a:r>
              <a:rPr lang="da-DK" sz="1500" kern="1200" dirty="0">
                <a:solidFill>
                  <a:schemeClr val="tx1"/>
                </a:solidFill>
                <a:effectLst/>
                <a:latin typeface="+mn-lt"/>
                <a:ea typeface="+mn-ea"/>
                <a:cs typeface="+mn-cs"/>
              </a:rPr>
              <a:t>UVM (2018). Undervisningsministeriets temahæfte om organisering af en varieret skoledag. Kan tilgås på </a:t>
            </a:r>
            <a:br>
              <a:rPr lang="da-DK" sz="1500" kern="1200" dirty="0">
                <a:solidFill>
                  <a:schemeClr val="tx1"/>
                </a:solidFill>
                <a:effectLst/>
                <a:latin typeface="+mn-lt"/>
                <a:ea typeface="+mn-ea"/>
                <a:cs typeface="+mn-cs"/>
              </a:rPr>
            </a:br>
            <a:r>
              <a:rPr lang="da-DK" sz="1500" kern="1200" dirty="0">
                <a:solidFill>
                  <a:schemeClr val="tx1"/>
                </a:solidFill>
                <a:effectLst/>
                <a:latin typeface="+mn-lt"/>
                <a:ea typeface="+mn-ea"/>
                <a:cs typeface="+mn-cs"/>
                <a:hlinkClick r:id="rId4"/>
              </a:rPr>
              <a:t>www.eva.dk</a:t>
            </a:r>
            <a:r>
              <a:rPr lang="da-DK" sz="1500" kern="1200" dirty="0">
                <a:solidFill>
                  <a:schemeClr val="tx1"/>
                </a:solidFill>
                <a:effectLst/>
                <a:latin typeface="+mn-lt"/>
                <a:ea typeface="+mn-ea"/>
                <a:cs typeface="+mn-cs"/>
              </a:rPr>
              <a:t>.</a:t>
            </a:r>
          </a:p>
          <a:p>
            <a:pPr>
              <a:spcAft>
                <a:spcPts val="1200"/>
              </a:spcAft>
            </a:pPr>
            <a:r>
              <a:rPr lang="da-DK" sz="1500" kern="1200" dirty="0">
                <a:solidFill>
                  <a:schemeClr val="tx1"/>
                </a:solidFill>
                <a:effectLst/>
                <a:latin typeface="+mn-lt"/>
                <a:ea typeface="+mn-ea"/>
                <a:cs typeface="+mn-cs"/>
              </a:rPr>
              <a:t>Søndergaard, D.M. et al. (2014). Ro og klasseledelse i folkeskolen. Undervisningsministeriet, 2014. Kan tilgås på </a:t>
            </a:r>
            <a:r>
              <a:rPr lang="da-DK" sz="1500" kern="1200" dirty="0">
                <a:solidFill>
                  <a:schemeClr val="tx1"/>
                </a:solidFill>
                <a:effectLst/>
                <a:latin typeface="+mn-lt"/>
                <a:ea typeface="+mn-ea"/>
                <a:cs typeface="+mn-cs"/>
                <a:hlinkClick r:id="rId5"/>
              </a:rPr>
              <a:t>www.emu.dk</a:t>
            </a:r>
            <a:r>
              <a:rPr lang="da-DK" sz="1500" kern="1200" dirty="0">
                <a:solidFill>
                  <a:schemeClr val="tx1"/>
                </a:solidFill>
                <a:effectLst/>
                <a:latin typeface="+mn-lt"/>
                <a:ea typeface="+mn-ea"/>
                <a:cs typeface="+mn-cs"/>
              </a:rPr>
              <a:t>.</a:t>
            </a:r>
          </a:p>
          <a:p>
            <a:pPr>
              <a:spcAft>
                <a:spcPts val="1200"/>
              </a:spcAft>
            </a:pPr>
            <a:r>
              <a:rPr lang="da-DK" sz="1500" kern="1200" dirty="0">
                <a:solidFill>
                  <a:schemeClr val="tx1"/>
                </a:solidFill>
                <a:effectLst/>
                <a:latin typeface="+mn-lt"/>
                <a:ea typeface="+mn-ea"/>
                <a:cs typeface="+mn-cs"/>
              </a:rPr>
              <a:t>UVM (2016): Notat om resultater fra evaluerings- og følgeforskningsprogram til folkeskolereformen </a:t>
            </a:r>
            <a:r>
              <a:rPr lang="da-DK" sz="1500" kern="1200" dirty="0">
                <a:solidFill>
                  <a:schemeClr val="tx1"/>
                </a:solidFill>
                <a:effectLst/>
                <a:latin typeface="+mn-lt"/>
                <a:ea typeface="+mn-ea"/>
                <a:cs typeface="+mn-cs"/>
                <a:hlinkClick r:id="rId5"/>
              </a:rPr>
              <a:t>www.emu.dk</a:t>
            </a:r>
            <a:r>
              <a:rPr lang="da-DK" sz="1500" kern="1200" dirty="0">
                <a:solidFill>
                  <a:schemeClr val="tx1"/>
                </a:solidFill>
                <a:effectLst/>
                <a:latin typeface="+mn-lt"/>
                <a:ea typeface="+mn-ea"/>
                <a:cs typeface="+mn-cs"/>
              </a:rPr>
              <a:t>. </a:t>
            </a:r>
          </a:p>
          <a:p>
            <a:pPr>
              <a:spcAft>
                <a:spcPts val="1200"/>
              </a:spcAft>
            </a:pPr>
            <a:r>
              <a:rPr lang="da-DK" sz="1500" kern="1200" dirty="0">
                <a:solidFill>
                  <a:schemeClr val="tx1"/>
                </a:solidFill>
                <a:effectLst/>
                <a:latin typeface="+mn-lt"/>
                <a:ea typeface="+mn-ea"/>
                <a:cs typeface="+mn-cs"/>
              </a:rPr>
              <a:t>Watson, et al. (2017). </a:t>
            </a:r>
            <a:r>
              <a:rPr lang="da-DK" sz="1500" kern="1200" dirty="0" err="1">
                <a:solidFill>
                  <a:schemeClr val="tx1"/>
                </a:solidFill>
                <a:effectLst/>
                <a:latin typeface="+mn-lt"/>
                <a:ea typeface="+mn-ea"/>
                <a:cs typeface="+mn-cs"/>
              </a:rPr>
              <a:t>Effect</a:t>
            </a:r>
            <a:r>
              <a:rPr lang="da-DK" sz="1500" kern="1200" dirty="0">
                <a:solidFill>
                  <a:schemeClr val="tx1"/>
                </a:solidFill>
                <a:effectLst/>
                <a:latin typeface="+mn-lt"/>
                <a:ea typeface="+mn-ea"/>
                <a:cs typeface="+mn-cs"/>
              </a:rPr>
              <a:t> of </a:t>
            </a:r>
            <a:r>
              <a:rPr lang="da-DK" sz="1500" kern="1200" dirty="0" err="1">
                <a:solidFill>
                  <a:schemeClr val="tx1"/>
                </a:solidFill>
                <a:effectLst/>
                <a:latin typeface="+mn-lt"/>
                <a:ea typeface="+mn-ea"/>
                <a:cs typeface="+mn-cs"/>
              </a:rPr>
              <a:t>classroombased</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physical</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activity</a:t>
            </a:r>
            <a:r>
              <a:rPr lang="da-DK" sz="1500" kern="1200" dirty="0">
                <a:solidFill>
                  <a:schemeClr val="tx1"/>
                </a:solidFill>
                <a:effectLst/>
                <a:latin typeface="+mn-lt"/>
                <a:ea typeface="+mn-ea"/>
                <a:cs typeface="+mn-cs"/>
              </a:rPr>
              <a:t> interventions on </a:t>
            </a:r>
            <a:r>
              <a:rPr lang="da-DK" sz="1500" kern="1200" dirty="0" err="1">
                <a:solidFill>
                  <a:schemeClr val="tx1"/>
                </a:solidFill>
                <a:effectLst/>
                <a:latin typeface="+mn-lt"/>
                <a:ea typeface="+mn-ea"/>
                <a:cs typeface="+mn-cs"/>
              </a:rPr>
              <a:t>academic</a:t>
            </a:r>
            <a:r>
              <a:rPr lang="da-DK" sz="1500" kern="1200" dirty="0">
                <a:solidFill>
                  <a:schemeClr val="tx1"/>
                </a:solidFill>
                <a:effectLst/>
                <a:latin typeface="+mn-lt"/>
                <a:ea typeface="+mn-ea"/>
                <a:cs typeface="+mn-cs"/>
              </a:rPr>
              <a:t> and </a:t>
            </a:r>
            <a:r>
              <a:rPr lang="da-DK" sz="1500" kern="1200" dirty="0" err="1">
                <a:solidFill>
                  <a:schemeClr val="tx1"/>
                </a:solidFill>
                <a:effectLst/>
                <a:latin typeface="+mn-lt"/>
                <a:ea typeface="+mn-ea"/>
                <a:cs typeface="+mn-cs"/>
              </a:rPr>
              <a:t>physical</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activity</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outcomes</a:t>
            </a:r>
            <a:r>
              <a:rPr lang="da-DK" sz="1500" kern="1200" dirty="0">
                <a:solidFill>
                  <a:schemeClr val="tx1"/>
                </a:solidFill>
                <a:effectLst/>
                <a:latin typeface="+mn-lt"/>
                <a:ea typeface="+mn-ea"/>
                <a:cs typeface="+mn-cs"/>
              </a:rPr>
              <a:t>: a </a:t>
            </a:r>
            <a:r>
              <a:rPr lang="da-DK" sz="1500" kern="1200" dirty="0" err="1">
                <a:solidFill>
                  <a:schemeClr val="tx1"/>
                </a:solidFill>
                <a:effectLst/>
                <a:latin typeface="+mn-lt"/>
                <a:ea typeface="+mn-ea"/>
                <a:cs typeface="+mn-cs"/>
              </a:rPr>
              <a:t>systematic</a:t>
            </a:r>
            <a:r>
              <a:rPr lang="da-DK" sz="1500" kern="1200" dirty="0">
                <a:solidFill>
                  <a:schemeClr val="tx1"/>
                </a:solidFill>
                <a:effectLst/>
                <a:latin typeface="+mn-lt"/>
                <a:ea typeface="+mn-ea"/>
                <a:cs typeface="+mn-cs"/>
              </a:rPr>
              <a:t> </a:t>
            </a:r>
            <a:r>
              <a:rPr lang="da-DK" sz="1500" kern="1200" dirty="0" err="1">
                <a:solidFill>
                  <a:schemeClr val="tx1"/>
                </a:solidFill>
                <a:effectLst/>
                <a:latin typeface="+mn-lt"/>
                <a:ea typeface="+mn-ea"/>
                <a:cs typeface="+mn-cs"/>
              </a:rPr>
              <a:t>review</a:t>
            </a:r>
            <a:r>
              <a:rPr lang="da-DK" sz="1500" kern="1200" dirty="0">
                <a:solidFill>
                  <a:schemeClr val="tx1"/>
                </a:solidFill>
                <a:effectLst/>
                <a:latin typeface="+mn-lt"/>
                <a:ea typeface="+mn-ea"/>
                <a:cs typeface="+mn-cs"/>
              </a:rPr>
              <a:t> and </a:t>
            </a:r>
            <a:r>
              <a:rPr lang="da-DK" sz="1500" kern="1200" dirty="0" err="1">
                <a:solidFill>
                  <a:schemeClr val="tx1"/>
                </a:solidFill>
                <a:effectLst/>
                <a:latin typeface="+mn-lt"/>
                <a:ea typeface="+mn-ea"/>
                <a:cs typeface="+mn-cs"/>
              </a:rPr>
              <a:t>metaanalysis</a:t>
            </a:r>
            <a:r>
              <a:rPr lang="da-DK" sz="1500" kern="1200" dirty="0">
                <a:solidFill>
                  <a:schemeClr val="tx1"/>
                </a:solidFill>
                <a:effectLst/>
                <a:latin typeface="+mn-lt"/>
                <a:ea typeface="+mn-ea"/>
                <a:cs typeface="+mn-cs"/>
              </a:rPr>
              <a:t>. International Journal of </a:t>
            </a:r>
            <a:r>
              <a:rPr lang="da-DK" sz="1500" kern="1200" dirty="0" err="1">
                <a:solidFill>
                  <a:schemeClr val="tx1"/>
                </a:solidFill>
                <a:effectLst/>
                <a:latin typeface="+mn-lt"/>
                <a:ea typeface="+mn-ea"/>
                <a:cs typeface="+mn-cs"/>
              </a:rPr>
              <a:t>Behavioral</a:t>
            </a:r>
            <a:r>
              <a:rPr lang="da-DK" sz="1500" kern="1200" dirty="0">
                <a:solidFill>
                  <a:schemeClr val="tx1"/>
                </a:solidFill>
                <a:effectLst/>
                <a:latin typeface="+mn-lt"/>
                <a:ea typeface="+mn-ea"/>
                <a:cs typeface="+mn-cs"/>
              </a:rPr>
              <a:t> Nutrition and </a:t>
            </a:r>
            <a:r>
              <a:rPr lang="da-DK" sz="1500" kern="1200" dirty="0" err="1">
                <a:solidFill>
                  <a:schemeClr val="tx1"/>
                </a:solidFill>
                <a:effectLst/>
                <a:latin typeface="+mn-lt"/>
                <a:ea typeface="+mn-ea"/>
                <a:cs typeface="+mn-cs"/>
              </a:rPr>
              <a:t>Physical</a:t>
            </a:r>
            <a:r>
              <a:rPr lang="da-DK" sz="1500" kern="1200" dirty="0">
                <a:solidFill>
                  <a:schemeClr val="tx1"/>
                </a:solidFill>
                <a:effectLst/>
                <a:latin typeface="+mn-lt"/>
                <a:ea typeface="+mn-ea"/>
                <a:cs typeface="+mn-cs"/>
              </a:rPr>
              <a:t> Activity. </a:t>
            </a:r>
          </a:p>
        </p:txBody>
      </p:sp>
      <p:sp>
        <p:nvSpPr>
          <p:cNvPr id="14" name="Tekstfelt 13"/>
          <p:cNvSpPr txBox="1"/>
          <p:nvPr userDrawn="1"/>
        </p:nvSpPr>
        <p:spPr>
          <a:xfrm>
            <a:off x="899520" y="718808"/>
            <a:ext cx="8606703" cy="492443"/>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kern="1200" dirty="0">
                <a:solidFill>
                  <a:schemeClr val="tx1"/>
                </a:solidFill>
                <a:latin typeface="+mj-lt"/>
                <a:ea typeface="+mn-ea"/>
                <a:cs typeface="+mn-cs"/>
              </a:rPr>
              <a:t>Litteraturliste</a:t>
            </a:r>
            <a:endParaRPr lang="en-GB" sz="3200" kern="1200" dirty="0">
              <a:solidFill>
                <a:schemeClr val="tx1"/>
              </a:solidFill>
              <a:latin typeface="+mj-lt"/>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rugerdefineret layout">
    <p:bg>
      <p:bgRef idx="1001">
        <a:schemeClr val="bg1"/>
      </p:bgRef>
    </p:bg>
    <p:spTree>
      <p:nvGrpSpPr>
        <p:cNvPr id="1" name=""/>
        <p:cNvGrpSpPr/>
        <p:nvPr/>
      </p:nvGrpSpPr>
      <p:grpSpPr>
        <a:xfrm>
          <a:off x="0" y="0"/>
          <a:ext cx="0" cy="0"/>
          <a:chOff x="0" y="0"/>
          <a:chExt cx="0" cy="0"/>
        </a:xfrm>
      </p:grpSpPr>
      <p:pic>
        <p:nvPicPr>
          <p:cNvPr id="8" name="Billede 7"/>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81" t="21897" r="9342" b="2802"/>
          <a:stretch/>
        </p:blipFill>
        <p:spPr>
          <a:xfrm>
            <a:off x="-10903" y="1"/>
            <a:ext cx="12202903" cy="6858000"/>
          </a:xfrm>
          <a:prstGeom prst="rect">
            <a:avLst/>
          </a:prstGeom>
        </p:spPr>
      </p:pic>
      <p:sp>
        <p:nvSpPr>
          <p:cNvPr id="7" name="Afrundet rektangel 6"/>
          <p:cNvSpPr/>
          <p:nvPr userDrawn="1"/>
        </p:nvSpPr>
        <p:spPr>
          <a:xfrm>
            <a:off x="673298" y="2854415"/>
            <a:ext cx="6581455" cy="3438940"/>
          </a:xfrm>
          <a:prstGeom prst="roundRect">
            <a:avLst>
              <a:gd name="adj" fmla="val 5805"/>
            </a:avLst>
          </a:prstGeom>
          <a:solidFill>
            <a:schemeClr val="accent6"/>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kstfelt 2"/>
          <p:cNvSpPr txBox="1"/>
          <p:nvPr userDrawn="1"/>
        </p:nvSpPr>
        <p:spPr>
          <a:xfrm>
            <a:off x="1127788" y="3214414"/>
            <a:ext cx="6186599" cy="400110"/>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bg1"/>
                </a:solidFill>
                <a:latin typeface="+mj-lt"/>
              </a:rPr>
              <a:t>Hvad</a:t>
            </a:r>
            <a:r>
              <a:rPr lang="en-GB" sz="2600" dirty="0">
                <a:solidFill>
                  <a:schemeClr val="bg1"/>
                </a:solidFill>
                <a:latin typeface="+mj-lt"/>
              </a:rPr>
              <a:t> </a:t>
            </a:r>
            <a:r>
              <a:rPr lang="en-GB" sz="2600" dirty="0" err="1">
                <a:solidFill>
                  <a:schemeClr val="bg1"/>
                </a:solidFill>
                <a:latin typeface="+mj-lt"/>
              </a:rPr>
              <a:t>forstås</a:t>
            </a:r>
            <a:r>
              <a:rPr lang="en-GB" sz="2600" dirty="0">
                <a:solidFill>
                  <a:schemeClr val="bg1"/>
                </a:solidFill>
                <a:latin typeface="+mj-lt"/>
              </a:rPr>
              <a:t> </a:t>
            </a:r>
            <a:r>
              <a:rPr lang="en-GB" sz="2600" dirty="0" err="1">
                <a:solidFill>
                  <a:schemeClr val="bg1"/>
                </a:solidFill>
                <a:latin typeface="+mj-lt"/>
              </a:rPr>
              <a:t>ved</a:t>
            </a:r>
            <a:r>
              <a:rPr lang="en-GB" sz="2600" dirty="0">
                <a:solidFill>
                  <a:schemeClr val="bg1"/>
                </a:solidFill>
                <a:latin typeface="+mj-lt"/>
              </a:rPr>
              <a:t> variation </a:t>
            </a:r>
            <a:r>
              <a:rPr lang="en-GB" sz="2600" dirty="0" err="1">
                <a:solidFill>
                  <a:schemeClr val="bg1"/>
                </a:solidFill>
                <a:latin typeface="+mj-lt"/>
              </a:rPr>
              <a:t>i</a:t>
            </a:r>
            <a:r>
              <a:rPr lang="en-GB" sz="2600" dirty="0">
                <a:solidFill>
                  <a:schemeClr val="bg1"/>
                </a:solidFill>
                <a:latin typeface="+mj-lt"/>
              </a:rPr>
              <a:t> </a:t>
            </a:r>
            <a:r>
              <a:rPr lang="en-GB" sz="2600" dirty="0" err="1">
                <a:solidFill>
                  <a:schemeClr val="bg1"/>
                </a:solidFill>
                <a:latin typeface="+mj-lt"/>
              </a:rPr>
              <a:t>skoledagen</a:t>
            </a:r>
            <a:r>
              <a:rPr lang="en-GB" sz="2600" dirty="0">
                <a:solidFill>
                  <a:schemeClr val="bg1"/>
                </a:solidFill>
                <a:latin typeface="+mj-lt"/>
              </a:rPr>
              <a:t>?</a:t>
            </a:r>
          </a:p>
        </p:txBody>
      </p:sp>
      <p:sp>
        <p:nvSpPr>
          <p:cNvPr id="5" name="Tekstfelt 4"/>
          <p:cNvSpPr txBox="1"/>
          <p:nvPr userDrawn="1"/>
        </p:nvSpPr>
        <p:spPr>
          <a:xfrm>
            <a:off x="1154249" y="3781547"/>
            <a:ext cx="5619552" cy="2154436"/>
          </a:xfrm>
          <a:prstGeom prst="rect">
            <a:avLst/>
          </a:prstGeom>
          <a:noFill/>
        </p:spPr>
        <p:txBody>
          <a:bodyPr wrap="square" lIns="0" tIns="0" rIns="0" bIns="0" rtlCol="0">
            <a:spAutoFit/>
          </a:bodyPr>
          <a:lstStyle/>
          <a:p>
            <a:pPr eaLnBrk="0" hangingPunct="0">
              <a:spcAft>
                <a:spcPts val="1200"/>
              </a:spcAft>
              <a:buNone/>
              <a:defRPr/>
            </a:pPr>
            <a:r>
              <a:rPr lang="da-DK" sz="1500" dirty="0">
                <a:solidFill>
                  <a:schemeClr val="bg1"/>
                </a:solidFill>
                <a:latin typeface="+mn-lt"/>
              </a:rPr>
              <a:t>I </a:t>
            </a:r>
            <a:r>
              <a:rPr lang="da-DK" sz="1500" dirty="0" err="1">
                <a:solidFill>
                  <a:schemeClr val="bg1"/>
                </a:solidFill>
                <a:latin typeface="+mn-lt"/>
              </a:rPr>
              <a:t>vidensgrundlaget</a:t>
            </a:r>
            <a:r>
              <a:rPr lang="da-DK" sz="1500" dirty="0">
                <a:solidFill>
                  <a:schemeClr val="bg1"/>
                </a:solidFill>
                <a:latin typeface="+mn-lt"/>
              </a:rPr>
              <a:t> er fokus på, hvordan forskellige </a:t>
            </a:r>
            <a:r>
              <a:rPr lang="da-DK" sz="1500" b="1" dirty="0">
                <a:solidFill>
                  <a:schemeClr val="bg1"/>
                </a:solidFill>
                <a:latin typeface="+mn-lt"/>
              </a:rPr>
              <a:t>organiseringsformer</a:t>
            </a:r>
            <a:r>
              <a:rPr lang="da-DK" sz="1500" dirty="0">
                <a:solidFill>
                  <a:schemeClr val="bg1"/>
                </a:solidFill>
                <a:latin typeface="+mn-lt"/>
              </a:rPr>
              <a:t> og måder at </a:t>
            </a:r>
            <a:r>
              <a:rPr lang="da-DK" sz="1500" b="1" dirty="0">
                <a:solidFill>
                  <a:schemeClr val="bg1"/>
                </a:solidFill>
                <a:latin typeface="+mn-lt"/>
              </a:rPr>
              <a:t>tilrettelægge</a:t>
            </a:r>
            <a:r>
              <a:rPr lang="da-DK" sz="1500" dirty="0">
                <a:solidFill>
                  <a:schemeClr val="bg1"/>
                </a:solidFill>
                <a:latin typeface="+mn-lt"/>
              </a:rPr>
              <a:t> skoledagen kan bidrage til at skabe variation, herunder: </a:t>
            </a:r>
          </a:p>
          <a:p>
            <a:pPr marL="177750" indent="-177750" eaLnBrk="0" hangingPunct="0">
              <a:spcAft>
                <a:spcPts val="1200"/>
              </a:spcAft>
              <a:buFont typeface="Arial" panose="020B0604020202020204" pitchFamily="34" charset="0"/>
              <a:buChar char="•"/>
              <a:defRPr/>
            </a:pPr>
            <a:r>
              <a:rPr lang="da-DK" sz="1500" dirty="0">
                <a:solidFill>
                  <a:schemeClr val="bg1"/>
                </a:solidFill>
                <a:latin typeface="+mn-lt"/>
              </a:rPr>
              <a:t>Hvordan man kan skabe rammer for systematisk variation i den </a:t>
            </a:r>
            <a:r>
              <a:rPr lang="da-DK" sz="1500" b="1" dirty="0">
                <a:solidFill>
                  <a:schemeClr val="bg1"/>
                </a:solidFill>
                <a:latin typeface="+mn-lt"/>
              </a:rPr>
              <a:t>enkelte undervisningslektion</a:t>
            </a:r>
            <a:r>
              <a:rPr lang="da-DK" sz="1500" dirty="0">
                <a:solidFill>
                  <a:schemeClr val="bg1"/>
                </a:solidFill>
                <a:latin typeface="+mn-lt"/>
              </a:rPr>
              <a:t>.</a:t>
            </a:r>
          </a:p>
          <a:p>
            <a:pPr marL="177750" indent="-177750" eaLnBrk="0" hangingPunct="0">
              <a:spcAft>
                <a:spcPts val="1200"/>
              </a:spcAft>
              <a:buFont typeface="Arial" panose="020B0604020202020204" pitchFamily="34" charset="0"/>
              <a:buChar char="•"/>
              <a:defRPr/>
            </a:pPr>
            <a:r>
              <a:rPr lang="da-DK" sz="1500" dirty="0">
                <a:solidFill>
                  <a:schemeClr val="bg1"/>
                </a:solidFill>
                <a:latin typeface="+mn-lt"/>
              </a:rPr>
              <a:t>Hvordan man kan skabe </a:t>
            </a:r>
            <a:r>
              <a:rPr lang="da-DK" sz="1500" b="1" dirty="0">
                <a:solidFill>
                  <a:schemeClr val="bg1"/>
                </a:solidFill>
                <a:latin typeface="+mn-lt"/>
              </a:rPr>
              <a:t>organisatoriske rammer</a:t>
            </a:r>
            <a:r>
              <a:rPr lang="da-DK" sz="1500" dirty="0">
                <a:solidFill>
                  <a:schemeClr val="bg1"/>
                </a:solidFill>
                <a:latin typeface="+mn-lt"/>
              </a:rPr>
              <a:t> for at arbejde systematisk med at sikre variation i skoledagen, skoleugen og skoleåret.</a:t>
            </a:r>
          </a:p>
        </p:txBody>
      </p:sp>
      <p:sp>
        <p:nvSpPr>
          <p:cNvPr id="10" name="Pladsholder til slidenummer 5"/>
          <p:cNvSpPr>
            <a:spLocks noGrp="1"/>
          </p:cNvSpPr>
          <p:nvPr userDrawn="1">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spTree>
    <p:extLst>
      <p:ext uri="{BB962C8B-B14F-4D97-AF65-F5344CB8AC3E}">
        <p14:creationId xmlns:p14="http://schemas.microsoft.com/office/powerpoint/2010/main" val="130587090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rugerdefineret layout">
    <p:bg>
      <p:bgPr>
        <a:solidFill>
          <a:schemeClr val="accent6"/>
        </a:solidFill>
        <a:effectLst/>
      </p:bgPr>
    </p:bg>
    <p:spTree>
      <p:nvGrpSpPr>
        <p:cNvPr id="1" name=""/>
        <p:cNvGrpSpPr/>
        <p:nvPr/>
      </p:nvGrpSpPr>
      <p:grpSpPr>
        <a:xfrm>
          <a:off x="0" y="0"/>
          <a:ext cx="0" cy="0"/>
          <a:chOff x="0" y="0"/>
          <a:chExt cx="0" cy="0"/>
        </a:xfrm>
      </p:grpSpPr>
      <p:sp>
        <p:nvSpPr>
          <p:cNvPr id="3" name="Tekstfelt 2"/>
          <p:cNvSpPr txBox="1"/>
          <p:nvPr userDrawn="1"/>
        </p:nvSpPr>
        <p:spPr>
          <a:xfrm>
            <a:off x="763979" y="2290227"/>
            <a:ext cx="10664042" cy="1938992"/>
          </a:xfrm>
          <a:prstGeom prst="rect">
            <a:avLst/>
          </a:prstGeom>
          <a:noFill/>
        </p:spPr>
        <p:txBody>
          <a:bodyPr wrap="square" rtlCol="0">
            <a:spAutoFit/>
          </a:bodyPr>
          <a:lstStyle/>
          <a:p>
            <a:pPr algn="ctr"/>
            <a:r>
              <a:rPr lang="en-GB" sz="4800" b="1" dirty="0" err="1">
                <a:solidFill>
                  <a:schemeClr val="bg1"/>
                </a:solidFill>
                <a:latin typeface="+mj-lt"/>
              </a:rPr>
              <a:t>Hvad</a:t>
            </a:r>
            <a:r>
              <a:rPr lang="en-GB" sz="4800" b="1" baseline="0" dirty="0">
                <a:solidFill>
                  <a:schemeClr val="bg1"/>
                </a:solidFill>
                <a:latin typeface="+mj-lt"/>
              </a:rPr>
              <a:t> </a:t>
            </a:r>
            <a:r>
              <a:rPr lang="en-GB" sz="4800" b="1" baseline="0" dirty="0" err="1">
                <a:solidFill>
                  <a:schemeClr val="bg1"/>
                </a:solidFill>
                <a:latin typeface="+mj-lt"/>
              </a:rPr>
              <a:t>peger</a:t>
            </a:r>
            <a:r>
              <a:rPr lang="en-GB" sz="4800" b="1" baseline="0" dirty="0">
                <a:solidFill>
                  <a:schemeClr val="bg1"/>
                </a:solidFill>
                <a:latin typeface="+mj-lt"/>
              </a:rPr>
              <a:t> </a:t>
            </a:r>
            <a:r>
              <a:rPr lang="en-GB" sz="4800" b="1" dirty="0" err="1">
                <a:solidFill>
                  <a:schemeClr val="bg1"/>
                </a:solidFill>
                <a:latin typeface="+mj-lt"/>
              </a:rPr>
              <a:t>forskning</a:t>
            </a:r>
            <a:r>
              <a:rPr lang="en-GB" sz="4800" b="1" dirty="0">
                <a:solidFill>
                  <a:schemeClr val="bg1"/>
                </a:solidFill>
                <a:latin typeface="+mj-lt"/>
              </a:rPr>
              <a:t> </a:t>
            </a:r>
            <a:r>
              <a:rPr lang="en-GB" sz="4800" b="1" dirty="0" err="1">
                <a:solidFill>
                  <a:schemeClr val="bg1"/>
                </a:solidFill>
                <a:latin typeface="+mj-lt"/>
              </a:rPr>
              <a:t>på</a:t>
            </a:r>
            <a:r>
              <a:rPr lang="en-GB" sz="4800" b="1" dirty="0">
                <a:solidFill>
                  <a:schemeClr val="bg1"/>
                </a:solidFill>
                <a:latin typeface="+mj-lt"/>
              </a:rPr>
              <a:t>?</a:t>
            </a:r>
            <a:r>
              <a:rPr lang="en-GB" sz="5400" dirty="0">
                <a:solidFill>
                  <a:schemeClr val="bg1"/>
                </a:solidFill>
                <a:latin typeface="+mj-lt"/>
              </a:rPr>
              <a:t/>
            </a:r>
            <a:br>
              <a:rPr lang="en-GB" sz="5400" dirty="0">
                <a:solidFill>
                  <a:schemeClr val="bg1"/>
                </a:solidFill>
                <a:latin typeface="+mj-lt"/>
              </a:rPr>
            </a:br>
            <a:r>
              <a:rPr lang="da-DK" sz="3600" b="0" dirty="0">
                <a:solidFill>
                  <a:schemeClr val="bg1"/>
                </a:solidFill>
                <a:latin typeface="+mj-lt"/>
              </a:rPr>
              <a:t>Hovedpointer fra eksisterende viden </a:t>
            </a:r>
          </a:p>
          <a:p>
            <a:pPr algn="ctr"/>
            <a:r>
              <a:rPr lang="da-DK" sz="3600" b="0" dirty="0">
                <a:solidFill>
                  <a:schemeClr val="bg1"/>
                </a:solidFill>
                <a:latin typeface="+mj-lt"/>
              </a:rPr>
              <a:t>om en mere varieret skoledag</a:t>
            </a:r>
            <a:endParaRPr lang="da-DK" sz="3600" dirty="0">
              <a:solidFill>
                <a:schemeClr val="bg1"/>
              </a:solidFill>
              <a:latin typeface="+mj-lt"/>
            </a:endParaRPr>
          </a:p>
        </p:txBody>
      </p:sp>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63622" y="258179"/>
            <a:ext cx="928798" cy="928798"/>
          </a:xfrm>
          <a:prstGeom prst="rect">
            <a:avLst/>
          </a:prstGeom>
          <a:effectLst>
            <a:outerShdw blurRad="50800" dist="50800" dir="4800000" algn="ctr" rotWithShape="0">
              <a:schemeClr val="accent6">
                <a:lumMod val="75000"/>
                <a:alpha val="94000"/>
              </a:schemeClr>
            </a:outerShdw>
          </a:effectLst>
        </p:spPr>
      </p:pic>
    </p:spTree>
    <p:extLst>
      <p:ext uri="{BB962C8B-B14F-4D97-AF65-F5344CB8AC3E}">
        <p14:creationId xmlns:p14="http://schemas.microsoft.com/office/powerpoint/2010/main" val="1419902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rugerdefineret layout">
    <p:spTree>
      <p:nvGrpSpPr>
        <p:cNvPr id="1" name=""/>
        <p:cNvGrpSpPr/>
        <p:nvPr/>
      </p:nvGrpSpPr>
      <p:grpSpPr>
        <a:xfrm>
          <a:off x="0" y="0"/>
          <a:ext cx="0" cy="0"/>
          <a:chOff x="0" y="0"/>
          <a:chExt cx="0" cy="0"/>
        </a:xfrm>
      </p:grpSpPr>
      <p:pic>
        <p:nvPicPr>
          <p:cNvPr id="4" name="Billede 3"/>
          <p:cNvPicPr>
            <a:picLocks noChangeAspect="1"/>
          </p:cNvPicPr>
          <p:nvPr userDrawn="1"/>
        </p:nvPicPr>
        <p:blipFill rotWithShape="1">
          <a:blip r:embed="rId2">
            <a:alphaModFix/>
            <a:extLst>
              <a:ext uri="{28A0092B-C50C-407E-A947-70E740481C1C}">
                <a14:useLocalDpi xmlns:a14="http://schemas.microsoft.com/office/drawing/2010/main" val="0"/>
              </a:ext>
            </a:extLst>
          </a:blip>
          <a:srcRect b="37857"/>
          <a:stretch/>
        </p:blipFill>
        <p:spPr>
          <a:xfrm>
            <a:off x="6420241" y="2577331"/>
            <a:ext cx="5452968" cy="3812669"/>
          </a:xfrm>
          <a:prstGeom prst="rect">
            <a:avLst/>
          </a:prstGeom>
        </p:spPr>
      </p:pic>
      <p:sp>
        <p:nvSpPr>
          <p:cNvPr id="3" name="Tekstfelt 2"/>
          <p:cNvSpPr txBox="1"/>
          <p:nvPr userDrawn="1"/>
        </p:nvSpPr>
        <p:spPr>
          <a:xfrm>
            <a:off x="900000" y="720000"/>
            <a:ext cx="8606703" cy="1477328"/>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dirty="0" err="1">
                <a:solidFill>
                  <a:schemeClr val="tx1"/>
                </a:solidFill>
                <a:latin typeface="+mj-lt"/>
              </a:rPr>
              <a:t>Hvorfor</a:t>
            </a:r>
            <a:r>
              <a:rPr lang="en-GB" sz="3200" dirty="0">
                <a:solidFill>
                  <a:schemeClr val="tx1"/>
                </a:solidFill>
                <a:latin typeface="+mj-lt"/>
              </a:rPr>
              <a:t> </a:t>
            </a:r>
            <a:r>
              <a:rPr lang="en-GB" sz="3200" dirty="0" err="1">
                <a:solidFill>
                  <a:schemeClr val="tx1"/>
                </a:solidFill>
                <a:latin typeface="+mj-lt"/>
              </a:rPr>
              <a:t>arbejde</a:t>
            </a:r>
            <a:r>
              <a:rPr lang="en-GB" sz="3200" dirty="0">
                <a:solidFill>
                  <a:schemeClr val="tx1"/>
                </a:solidFill>
                <a:latin typeface="+mj-lt"/>
              </a:rPr>
              <a:t> med variation </a:t>
            </a:r>
            <a:r>
              <a:rPr lang="en-GB" sz="3200" dirty="0" err="1">
                <a:solidFill>
                  <a:schemeClr val="tx1"/>
                </a:solidFill>
                <a:latin typeface="+mj-lt"/>
              </a:rPr>
              <a:t>i</a:t>
            </a:r>
            <a:r>
              <a:rPr lang="en-GB" sz="3200" dirty="0">
                <a:solidFill>
                  <a:schemeClr val="tx1"/>
                </a:solidFill>
                <a:latin typeface="+mj-lt"/>
              </a:rPr>
              <a:t> </a:t>
            </a:r>
            <a:r>
              <a:rPr lang="en-GB" sz="3200" dirty="0" err="1">
                <a:solidFill>
                  <a:schemeClr val="tx1"/>
                </a:solidFill>
                <a:latin typeface="+mj-lt"/>
              </a:rPr>
              <a:t>skoledagen</a:t>
            </a:r>
            <a:r>
              <a:rPr lang="en-GB" sz="3200" dirty="0">
                <a:solidFill>
                  <a:schemeClr val="tx1"/>
                </a:solidFill>
                <a:latin typeface="+mj-lt"/>
              </a:rPr>
              <a:t> </a:t>
            </a:r>
            <a:r>
              <a:rPr lang="en-GB" sz="3200" dirty="0" err="1">
                <a:solidFill>
                  <a:schemeClr val="tx1"/>
                </a:solidFill>
                <a:latin typeface="+mj-lt"/>
              </a:rPr>
              <a:t>som</a:t>
            </a:r>
            <a:r>
              <a:rPr lang="en-GB" sz="3200" dirty="0">
                <a:solidFill>
                  <a:schemeClr val="tx1"/>
                </a:solidFill>
                <a:latin typeface="+mj-lt"/>
              </a:rPr>
              <a:t> led </a:t>
            </a:r>
            <a:r>
              <a:rPr lang="en-GB" sz="3200" dirty="0" err="1">
                <a:solidFill>
                  <a:schemeClr val="tx1"/>
                </a:solidFill>
                <a:latin typeface="+mj-lt"/>
              </a:rPr>
              <a:t>i</a:t>
            </a:r>
            <a:r>
              <a:rPr lang="en-GB" sz="3200" dirty="0">
                <a:solidFill>
                  <a:schemeClr val="tx1"/>
                </a:solidFill>
                <a:latin typeface="+mj-lt"/>
              </a:rPr>
              <a:t> </a:t>
            </a:r>
            <a:r>
              <a:rPr lang="en-GB" sz="3200" dirty="0" err="1">
                <a:solidFill>
                  <a:schemeClr val="tx1"/>
                </a:solidFill>
                <a:latin typeface="+mj-lt"/>
              </a:rPr>
              <a:t>udviklingen</a:t>
            </a:r>
            <a:r>
              <a:rPr lang="en-GB" sz="3200" dirty="0">
                <a:solidFill>
                  <a:schemeClr val="tx1"/>
                </a:solidFill>
                <a:latin typeface="+mj-lt"/>
              </a:rPr>
              <a:t> </a:t>
            </a:r>
            <a:r>
              <a:rPr lang="en-GB" sz="3200" dirty="0" err="1">
                <a:solidFill>
                  <a:schemeClr val="tx1"/>
                </a:solidFill>
                <a:latin typeface="+mj-lt"/>
              </a:rPr>
              <a:t>af</a:t>
            </a:r>
            <a:r>
              <a:rPr lang="en-GB" sz="3200" dirty="0">
                <a:solidFill>
                  <a:schemeClr val="tx1"/>
                </a:solidFill>
                <a:latin typeface="+mj-lt"/>
              </a:rPr>
              <a:t> </a:t>
            </a:r>
            <a:r>
              <a:rPr lang="en-GB" sz="3200" dirty="0" err="1">
                <a:solidFill>
                  <a:schemeClr val="tx1"/>
                </a:solidFill>
                <a:latin typeface="+mj-lt"/>
              </a:rPr>
              <a:t>inkluderende</a:t>
            </a:r>
            <a:r>
              <a:rPr lang="en-GB" sz="3200" dirty="0">
                <a:solidFill>
                  <a:schemeClr val="tx1"/>
                </a:solidFill>
                <a:latin typeface="+mj-lt"/>
              </a:rPr>
              <a:t> </a:t>
            </a:r>
            <a:r>
              <a:rPr lang="en-GB" sz="3200" dirty="0" err="1">
                <a:solidFill>
                  <a:schemeClr val="tx1"/>
                </a:solidFill>
                <a:latin typeface="+mj-lt"/>
              </a:rPr>
              <a:t>læringsmiljøer</a:t>
            </a:r>
            <a:r>
              <a:rPr lang="en-GB" sz="3200" dirty="0">
                <a:solidFill>
                  <a:schemeClr val="tx1"/>
                </a:solidFill>
                <a:latin typeface="+mj-lt"/>
              </a:rPr>
              <a:t>?</a:t>
            </a:r>
            <a:r>
              <a:rPr lang="en-GB" sz="3200" b="0" dirty="0">
                <a:solidFill>
                  <a:schemeClr val="tx1"/>
                </a:solidFill>
                <a:latin typeface="+mj-lt"/>
              </a:rPr>
              <a:t/>
            </a:r>
            <a:br>
              <a:rPr lang="en-GB" sz="3200" b="0" dirty="0">
                <a:solidFill>
                  <a:schemeClr val="tx1"/>
                </a:solidFill>
                <a:latin typeface="+mj-lt"/>
              </a:rPr>
            </a:br>
            <a:endParaRPr lang="en-GB" sz="3200" dirty="0">
              <a:solidFill>
                <a:schemeClr val="tx1"/>
              </a:solidFill>
              <a:latin typeface="+mj-lt"/>
            </a:endParaRPr>
          </a:p>
        </p:txBody>
      </p:sp>
      <p:sp>
        <p:nvSpPr>
          <p:cNvPr id="7" name="Afrundet rektangel 6"/>
          <p:cNvSpPr/>
          <p:nvPr userDrawn="1"/>
        </p:nvSpPr>
        <p:spPr>
          <a:xfrm>
            <a:off x="900000" y="2197328"/>
            <a:ext cx="6581455" cy="3040084"/>
          </a:xfrm>
          <a:prstGeom prst="roundRect">
            <a:avLst>
              <a:gd name="adj" fmla="val 5972"/>
            </a:avLst>
          </a:prstGeom>
          <a:solidFill>
            <a:schemeClr val="accent6"/>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p:cNvSpPr txBox="1"/>
          <p:nvPr userDrawn="1"/>
        </p:nvSpPr>
        <p:spPr>
          <a:xfrm>
            <a:off x="1375006" y="2577331"/>
            <a:ext cx="5619552" cy="2246769"/>
          </a:xfrm>
          <a:prstGeom prst="rect">
            <a:avLst/>
          </a:prstGeom>
          <a:noFill/>
        </p:spPr>
        <p:txBody>
          <a:bodyPr wrap="square" lIns="0" tIns="0" rIns="0" bIns="0" rtlCol="0">
            <a:spAutoFit/>
          </a:bodyPr>
          <a:lstStyle/>
          <a:p>
            <a:pPr>
              <a:spcAft>
                <a:spcPts val="1200"/>
              </a:spcAft>
              <a:buNone/>
            </a:pPr>
            <a:r>
              <a:rPr lang="da-DK" sz="1500" b="1" dirty="0">
                <a:solidFill>
                  <a:schemeClr val="bg1"/>
                </a:solidFill>
              </a:rPr>
              <a:t>Variation i skoledagen…</a:t>
            </a:r>
          </a:p>
          <a:p>
            <a:pPr marL="177750" indent="-177750">
              <a:spcAft>
                <a:spcPts val="1200"/>
              </a:spcAft>
              <a:buFont typeface="Arial" panose="020B0604020202020204" pitchFamily="34" charset="0"/>
              <a:buChar char="•"/>
            </a:pPr>
            <a:r>
              <a:rPr lang="da-DK" sz="1500" dirty="0">
                <a:solidFill>
                  <a:schemeClr val="bg1"/>
                </a:solidFill>
              </a:rPr>
              <a:t>Er et væsentligt kendetegn ved god undervisning. </a:t>
            </a:r>
          </a:p>
          <a:p>
            <a:pPr marL="177750" indent="-177750">
              <a:spcAft>
                <a:spcPts val="1200"/>
              </a:spcAft>
              <a:buFont typeface="Arial" panose="020B0604020202020204" pitchFamily="34" charset="0"/>
              <a:buChar char="•"/>
            </a:pPr>
            <a:r>
              <a:rPr lang="da-DK" sz="1500" dirty="0">
                <a:solidFill>
                  <a:schemeClr val="bg1"/>
                </a:solidFill>
              </a:rPr>
              <a:t>Kan skabe differentierede muligheder for at deltage og lære for alle børn.</a:t>
            </a:r>
          </a:p>
          <a:p>
            <a:pPr marL="177750" indent="-177750">
              <a:spcAft>
                <a:spcPts val="1200"/>
              </a:spcAft>
              <a:buFont typeface="Arial" panose="020B0604020202020204" pitchFamily="34" charset="0"/>
              <a:buChar char="•"/>
            </a:pPr>
            <a:r>
              <a:rPr lang="da-DK" sz="1500" dirty="0">
                <a:solidFill>
                  <a:schemeClr val="bg1"/>
                </a:solidFill>
              </a:rPr>
              <a:t>Kan bidrage til at motivere og skabe øget lyst til læring hos eleverne. </a:t>
            </a:r>
          </a:p>
          <a:p>
            <a:pPr marL="177750" indent="-177750">
              <a:spcAft>
                <a:spcPts val="1200"/>
              </a:spcAft>
              <a:buFont typeface="Arial" panose="020B0604020202020204" pitchFamily="34" charset="0"/>
              <a:buChar char="•"/>
            </a:pPr>
            <a:r>
              <a:rPr lang="en-GB" sz="1500" dirty="0" err="1">
                <a:solidFill>
                  <a:schemeClr val="bg1"/>
                </a:solidFill>
                <a:cs typeface="ＭＳ Ｐゴシック" pitchFamily="-111" charset="-128"/>
              </a:rPr>
              <a:t>Kan</a:t>
            </a:r>
            <a:r>
              <a:rPr lang="en-GB" sz="1500" dirty="0">
                <a:solidFill>
                  <a:schemeClr val="bg1"/>
                </a:solidFill>
                <a:cs typeface="ＭＳ Ｐゴシック" pitchFamily="-111" charset="-128"/>
              </a:rPr>
              <a:t> </a:t>
            </a:r>
            <a:r>
              <a:rPr lang="en-GB" sz="1500" dirty="0" err="1">
                <a:solidFill>
                  <a:schemeClr val="bg1"/>
                </a:solidFill>
                <a:cs typeface="ＭＳ Ｐゴシック" pitchFamily="-111" charset="-128"/>
              </a:rPr>
              <a:t>bidrage</a:t>
            </a:r>
            <a:r>
              <a:rPr lang="en-GB" sz="1500" dirty="0">
                <a:solidFill>
                  <a:schemeClr val="bg1"/>
                </a:solidFill>
                <a:cs typeface="ＭＳ Ｐゴシック" pitchFamily="-111" charset="-128"/>
              </a:rPr>
              <a:t> </a:t>
            </a:r>
            <a:r>
              <a:rPr lang="en-GB" sz="1500" dirty="0" err="1">
                <a:solidFill>
                  <a:schemeClr val="bg1"/>
                </a:solidFill>
                <a:cs typeface="ＭＳ Ｐゴシック" pitchFamily="-111" charset="-128"/>
              </a:rPr>
              <a:t>til</a:t>
            </a:r>
            <a:r>
              <a:rPr lang="en-GB" sz="1500" dirty="0">
                <a:solidFill>
                  <a:schemeClr val="bg1"/>
                </a:solidFill>
                <a:cs typeface="ＭＳ Ｐゴシック" pitchFamily="-111" charset="-128"/>
              </a:rPr>
              <a:t> </a:t>
            </a:r>
            <a:r>
              <a:rPr lang="en-GB" sz="1500" dirty="0" err="1">
                <a:solidFill>
                  <a:schemeClr val="bg1"/>
                </a:solidFill>
                <a:cs typeface="ＭＳ Ｐゴシック" pitchFamily="-111" charset="-128"/>
              </a:rPr>
              <a:t>elevernes</a:t>
            </a:r>
            <a:r>
              <a:rPr lang="en-GB" sz="1500" dirty="0">
                <a:solidFill>
                  <a:schemeClr val="bg1"/>
                </a:solidFill>
                <a:cs typeface="ＭＳ Ｐゴシック" pitchFamily="-111" charset="-128"/>
              </a:rPr>
              <a:t> </a:t>
            </a:r>
            <a:r>
              <a:rPr lang="en-GB" sz="1500" dirty="0" err="1">
                <a:solidFill>
                  <a:schemeClr val="bg1"/>
                </a:solidFill>
                <a:cs typeface="ＭＳ Ｐゴシック" pitchFamily="-111" charset="-128"/>
              </a:rPr>
              <a:t>oplevelse</a:t>
            </a:r>
            <a:r>
              <a:rPr lang="en-GB" sz="1500" dirty="0">
                <a:solidFill>
                  <a:schemeClr val="bg1"/>
                </a:solidFill>
                <a:cs typeface="ＭＳ Ｐゴシック" pitchFamily="-111" charset="-128"/>
              </a:rPr>
              <a:t> </a:t>
            </a:r>
            <a:r>
              <a:rPr lang="en-GB" sz="1500" dirty="0" err="1">
                <a:solidFill>
                  <a:schemeClr val="bg1"/>
                </a:solidFill>
                <a:cs typeface="ＭＳ Ｐゴシック" pitchFamily="-111" charset="-128"/>
              </a:rPr>
              <a:t>af</a:t>
            </a:r>
            <a:r>
              <a:rPr lang="en-GB" sz="1500" dirty="0">
                <a:solidFill>
                  <a:schemeClr val="bg1"/>
                </a:solidFill>
                <a:cs typeface="ＭＳ Ｐゴシック" pitchFamily="-111" charset="-128"/>
              </a:rPr>
              <a:t> </a:t>
            </a:r>
            <a:r>
              <a:rPr lang="en-GB" sz="1500" dirty="0" err="1">
                <a:solidFill>
                  <a:schemeClr val="bg1"/>
                </a:solidFill>
                <a:cs typeface="ＭＳ Ｐゴシック" pitchFamily="-111" charset="-128"/>
              </a:rPr>
              <a:t>og</a:t>
            </a:r>
            <a:r>
              <a:rPr lang="en-GB" sz="1500" dirty="0">
                <a:solidFill>
                  <a:schemeClr val="bg1"/>
                </a:solidFill>
                <a:cs typeface="ＭＳ Ｐゴシック" pitchFamily="-111" charset="-128"/>
              </a:rPr>
              <a:t> </a:t>
            </a:r>
            <a:r>
              <a:rPr lang="en-GB" sz="1500" dirty="0" err="1">
                <a:solidFill>
                  <a:schemeClr val="bg1"/>
                </a:solidFill>
                <a:cs typeface="ＭＳ Ｐゴシック" pitchFamily="-111" charset="-128"/>
              </a:rPr>
              <a:t>muligheder</a:t>
            </a:r>
            <a:r>
              <a:rPr lang="en-GB" sz="1500" dirty="0">
                <a:solidFill>
                  <a:schemeClr val="bg1"/>
                </a:solidFill>
                <a:cs typeface="ＭＳ Ｐゴシック" pitchFamily="-111" charset="-128"/>
              </a:rPr>
              <a:t> for at </a:t>
            </a:r>
            <a:r>
              <a:rPr lang="en-GB" sz="1500" dirty="0" err="1">
                <a:solidFill>
                  <a:schemeClr val="bg1"/>
                </a:solidFill>
                <a:cs typeface="ＭＳ Ｐゴシック" pitchFamily="-111" charset="-128"/>
              </a:rPr>
              <a:t>være</a:t>
            </a:r>
            <a:r>
              <a:rPr lang="en-GB" sz="1500" dirty="0">
                <a:solidFill>
                  <a:schemeClr val="bg1"/>
                </a:solidFill>
                <a:cs typeface="ＭＳ Ｐゴシック" pitchFamily="-111" charset="-128"/>
              </a:rPr>
              <a:t> del </a:t>
            </a:r>
            <a:r>
              <a:rPr lang="en-GB" sz="1500" dirty="0" err="1">
                <a:solidFill>
                  <a:schemeClr val="bg1"/>
                </a:solidFill>
                <a:cs typeface="ＭＳ Ｐゴシック" pitchFamily="-111" charset="-128"/>
              </a:rPr>
              <a:t>af</a:t>
            </a:r>
            <a:r>
              <a:rPr lang="en-GB" sz="1500" dirty="0">
                <a:solidFill>
                  <a:schemeClr val="bg1"/>
                </a:solidFill>
                <a:cs typeface="ＭＳ Ｐゴシック" pitchFamily="-111" charset="-128"/>
              </a:rPr>
              <a:t> </a:t>
            </a:r>
            <a:r>
              <a:rPr lang="en-GB" sz="1500" dirty="0" err="1">
                <a:solidFill>
                  <a:schemeClr val="bg1"/>
                </a:solidFill>
                <a:cs typeface="ＭＳ Ｐゴシック" pitchFamily="-111" charset="-128"/>
              </a:rPr>
              <a:t>skolens</a:t>
            </a:r>
            <a:r>
              <a:rPr lang="en-GB" sz="1500" dirty="0">
                <a:solidFill>
                  <a:schemeClr val="bg1"/>
                </a:solidFill>
                <a:cs typeface="ＭＳ Ｐゴシック" pitchFamily="-111" charset="-128"/>
              </a:rPr>
              <a:t> </a:t>
            </a:r>
            <a:r>
              <a:rPr lang="en-GB" sz="1500" dirty="0" err="1">
                <a:solidFill>
                  <a:schemeClr val="bg1"/>
                </a:solidFill>
                <a:cs typeface="ＭＳ Ｐゴシック" pitchFamily="-111" charset="-128"/>
              </a:rPr>
              <a:t>fællesskaber</a:t>
            </a:r>
            <a:r>
              <a:rPr lang="en-GB" sz="1500" dirty="0">
                <a:solidFill>
                  <a:schemeClr val="bg1"/>
                </a:solidFill>
                <a:cs typeface="ＭＳ Ｐゴシック" pitchFamily="-111" charset="-128"/>
              </a:rPr>
              <a:t>.</a:t>
            </a:r>
          </a:p>
        </p:txBody>
      </p:sp>
      <p:sp>
        <p:nvSpPr>
          <p:cNvPr id="8" name="Pladsholder til slidenummer 5"/>
          <p:cNvSpPr>
            <a:spLocks noGrp="1"/>
          </p:cNvSpPr>
          <p:nvPr userDrawn="1">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Billed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Brugerdefineret layout">
    <p:spTree>
      <p:nvGrpSpPr>
        <p:cNvPr id="1" name=""/>
        <p:cNvGrpSpPr/>
        <p:nvPr/>
      </p:nvGrpSpPr>
      <p:grpSpPr>
        <a:xfrm>
          <a:off x="0" y="0"/>
          <a:ext cx="0" cy="0"/>
          <a:chOff x="0" y="0"/>
          <a:chExt cx="0" cy="0"/>
        </a:xfrm>
      </p:grpSpPr>
      <p:sp>
        <p:nvSpPr>
          <p:cNvPr id="3" name="Tekstfelt 2"/>
          <p:cNvSpPr txBox="1"/>
          <p:nvPr userDrawn="1"/>
        </p:nvSpPr>
        <p:spPr>
          <a:xfrm>
            <a:off x="900001" y="1209999"/>
            <a:ext cx="5002036"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b="0" dirty="0">
                <a:solidFill>
                  <a:schemeClr val="tx1"/>
                </a:solidFill>
                <a:latin typeface="+mj-lt"/>
              </a:rPr>
              <a:t>Forskning viser, at følgende variationstyper har effekt: </a:t>
            </a:r>
            <a:endParaRPr lang="en-GB" sz="3200" dirty="0">
              <a:solidFill>
                <a:schemeClr val="tx1"/>
              </a:solidFill>
              <a:latin typeface="+mj-lt"/>
            </a:endParaRPr>
          </a:p>
        </p:txBody>
      </p:sp>
      <p:cxnSp>
        <p:nvCxnSpPr>
          <p:cNvPr id="4" name="Lige forbindelse 3"/>
          <p:cNvCxnSpPr/>
          <p:nvPr userDrawn="1"/>
        </p:nvCxnSpPr>
        <p:spPr>
          <a:xfrm>
            <a:off x="900000" y="2494675"/>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Billede 1"/>
          <p:cNvPicPr>
            <a:picLocks noChangeAspect="1"/>
          </p:cNvPicPr>
          <p:nvPr userDrawn="1"/>
        </p:nvPicPr>
        <p:blipFill rotWithShape="1">
          <a:blip r:embed="rId2">
            <a:extLst>
              <a:ext uri="{28A0092B-C50C-407E-A947-70E740481C1C}">
                <a14:useLocalDpi xmlns:a14="http://schemas.microsoft.com/office/drawing/2010/main" val="0"/>
              </a:ext>
            </a:extLst>
          </a:blip>
          <a:srcRect l="32216" r="11363"/>
          <a:stretch/>
        </p:blipFill>
        <p:spPr>
          <a:xfrm>
            <a:off x="6404758" y="0"/>
            <a:ext cx="5787242" cy="6858000"/>
          </a:xfrm>
          <a:prstGeom prst="rect">
            <a:avLst/>
          </a:prstGeom>
        </p:spPr>
      </p:pic>
      <p:sp>
        <p:nvSpPr>
          <p:cNvPr id="8" name="Tekstfelt 7"/>
          <p:cNvSpPr txBox="1"/>
          <p:nvPr userDrawn="1"/>
        </p:nvSpPr>
        <p:spPr>
          <a:xfrm>
            <a:off x="900001" y="3042858"/>
            <a:ext cx="5429548" cy="1384995"/>
          </a:xfrm>
          <a:prstGeom prst="rect">
            <a:avLst/>
          </a:prstGeom>
          <a:noFill/>
        </p:spPr>
        <p:txBody>
          <a:bodyPr wrap="square" lIns="0" tIns="0" rIns="0" bIns="0" rtlCol="0">
            <a:spAutoFit/>
          </a:bodyPr>
          <a:lstStyle/>
          <a:p>
            <a:pPr marL="198000" indent="-198000">
              <a:spcAft>
                <a:spcPts val="1200"/>
              </a:spcAft>
              <a:buFont typeface="+mj-lt"/>
              <a:buAutoNum type="arabicPeriod"/>
            </a:pPr>
            <a:r>
              <a:rPr lang="da-DK" sz="1500" b="0" dirty="0"/>
              <a:t>Bevægelse og fysiske aktiviteter i undervisningen.</a:t>
            </a:r>
          </a:p>
          <a:p>
            <a:pPr marL="198000" indent="-198000">
              <a:spcAft>
                <a:spcPts val="1200"/>
              </a:spcAft>
              <a:buAutoNum type="arabicPeriod" startAt="2"/>
            </a:pPr>
            <a:r>
              <a:rPr lang="da-DK" sz="1500" b="0" dirty="0"/>
              <a:t>Udeskole og udendørs undervisning.</a:t>
            </a:r>
          </a:p>
          <a:p>
            <a:pPr marL="198000" indent="-198000">
              <a:spcAft>
                <a:spcPts val="1200"/>
              </a:spcAft>
              <a:buAutoNum type="arabicPeriod" startAt="2"/>
            </a:pPr>
            <a:r>
              <a:rPr lang="da-DK" sz="1500" b="0" dirty="0"/>
              <a:t>Anvendelsesorienterede og autentiske læringsmiljøer. </a:t>
            </a:r>
          </a:p>
          <a:p>
            <a:pPr marL="198000" indent="-198000">
              <a:spcAft>
                <a:spcPts val="1200"/>
              </a:spcAft>
            </a:pPr>
            <a:endParaRPr lang="da-DK" sz="1500" b="0" dirty="0"/>
          </a:p>
        </p:txBody>
      </p:sp>
      <p:sp>
        <p:nvSpPr>
          <p:cNvPr id="6" name="Tekstfelt 5"/>
          <p:cNvSpPr txBox="1"/>
          <p:nvPr userDrawn="1"/>
        </p:nvSpPr>
        <p:spPr>
          <a:xfrm>
            <a:off x="900000" y="818623"/>
            <a:ext cx="2946400" cy="307777"/>
          </a:xfrm>
          <a:prstGeom prst="rect">
            <a:avLst/>
          </a:prstGeom>
          <a:solidFill>
            <a:srgbClr val="EA8145"/>
          </a:solidFill>
        </p:spPr>
        <p:txBody>
          <a:bodyPr wrap="square" rtlCol="0">
            <a:spAutoFit/>
          </a:bodyPr>
          <a:lstStyle/>
          <a:p>
            <a:r>
              <a:rPr lang="da-DK" sz="1400" kern="1200" dirty="0">
                <a:solidFill>
                  <a:schemeClr val="bg1"/>
                </a:solidFill>
                <a:latin typeface="+mn-lt"/>
                <a:ea typeface="+mn-ea"/>
                <a:cs typeface="+mn-cs"/>
              </a:rPr>
              <a:t>Hvilke typer af variation i </a:t>
            </a:r>
            <a:r>
              <a:rPr lang="da-DK" sz="1400" kern="1200">
                <a:solidFill>
                  <a:schemeClr val="bg1"/>
                </a:solidFill>
                <a:latin typeface="+mn-lt"/>
                <a:ea typeface="+mn-ea"/>
                <a:cs typeface="+mn-cs"/>
              </a:rPr>
              <a:t>skoledagen?</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bg1"/>
                </a:solidFill>
              </a:defRPr>
            </a:lvl1pPr>
          </a:lstStyle>
          <a:p>
            <a:fld id="{65AED104-3B34-0446-952E-D818E3C6914D}" type="slidenum">
              <a:rPr lang="da-DK" smtClean="0"/>
              <a:pPr/>
              <a:t>‹nr.›</a:t>
            </a:fld>
            <a:endParaRPr lang="da-DK" dirty="0"/>
          </a:p>
        </p:txBody>
      </p:sp>
      <p:pic>
        <p:nvPicPr>
          <p:cNvPr id="12" name="Billed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sp>
        <p:nvSpPr>
          <p:cNvPr id="4" name="Tekstfelt 3"/>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r>
            <a:br>
              <a:rPr lang="da-DK" sz="3200" dirty="0">
                <a:latin typeface="+mj-lt"/>
              </a:rPr>
            </a:br>
            <a:r>
              <a:rPr lang="da-DK" sz="3200" b="0" dirty="0">
                <a:latin typeface="+mj-lt"/>
              </a:rPr>
              <a:t>Bevægelse i undervisningen er virkningsfuldt </a:t>
            </a:r>
            <a:endParaRPr lang="en-GB" sz="3200" dirty="0">
              <a:solidFill>
                <a:schemeClr val="tx1"/>
              </a:solidFill>
              <a:latin typeface="+mj-lt"/>
            </a:endParaRPr>
          </a:p>
        </p:txBody>
      </p:sp>
      <p:cxnSp>
        <p:nvCxnSpPr>
          <p:cNvPr id="5" name="Lige forbindelse 4"/>
          <p:cNvCxnSpPr/>
          <p:nvPr userDrawn="1"/>
        </p:nvCxnSpPr>
        <p:spPr>
          <a:xfrm>
            <a:off x="900000" y="205832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kstfelt 5"/>
          <p:cNvSpPr txBox="1"/>
          <p:nvPr userDrawn="1"/>
        </p:nvSpPr>
        <p:spPr>
          <a:xfrm>
            <a:off x="900001" y="2599773"/>
            <a:ext cx="5378879" cy="295465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1200"/>
              </a:spcAft>
              <a:buClrTx/>
              <a:buSzTx/>
              <a:buFontTx/>
              <a:buNone/>
              <a:tabLst/>
              <a:defRPr/>
            </a:pPr>
            <a:r>
              <a:rPr lang="da-DK" sz="1500" b="1" dirty="0"/>
              <a:t>Fysiske aktiviteter og bevægelse i undervisningen skaber øget motivation, trivsel og læring</a:t>
            </a:r>
            <a:endParaRPr lang="en-GB" sz="1500" b="1" dirty="0"/>
          </a:p>
          <a:p>
            <a:pPr marL="177750" marR="0" indent="-177750" algn="l" defTabSz="914400" rtl="0" eaLnBrk="1" fontAlgn="auto" latinLnBrk="0" hangingPunct="1">
              <a:lnSpc>
                <a:spcPct val="100000"/>
              </a:lnSpc>
              <a:spcBef>
                <a:spcPts val="0"/>
              </a:spcBef>
              <a:spcAft>
                <a:spcPts val="1200"/>
              </a:spcAft>
              <a:buClrTx/>
              <a:buSzTx/>
              <a:buFont typeface="Arial" charset="0"/>
              <a:buChar char="•"/>
              <a:tabLst/>
              <a:defRPr/>
            </a:pPr>
            <a:r>
              <a:rPr lang="da-DK" sz="1500" dirty="0"/>
              <a:t>Bevægelse i undervisningen kan skærpe elevernes koncentration og løfte deres faglige resultater.</a:t>
            </a:r>
          </a:p>
          <a:p>
            <a:pPr marL="177750" marR="0" indent="-177750" algn="l" defTabSz="914400" rtl="0" eaLnBrk="1" fontAlgn="auto" latinLnBrk="0" hangingPunct="1">
              <a:lnSpc>
                <a:spcPct val="100000"/>
              </a:lnSpc>
              <a:spcBef>
                <a:spcPts val="0"/>
              </a:spcBef>
              <a:spcAft>
                <a:spcPts val="1200"/>
              </a:spcAft>
              <a:buClrTx/>
              <a:buSzTx/>
              <a:buFont typeface="Arial" charset="0"/>
              <a:buChar char="•"/>
              <a:tabLst/>
              <a:defRPr/>
            </a:pPr>
            <a:r>
              <a:rPr lang="da-DK" sz="1500" dirty="0"/>
              <a:t>Bevægelse i undervisningen kan mindske uhensigtsmæssig uro i undervisningen.</a:t>
            </a:r>
          </a:p>
          <a:p>
            <a:pPr marL="177750" marR="0" indent="-177750" algn="l" defTabSz="914400" rtl="0" eaLnBrk="1" fontAlgn="auto" latinLnBrk="0" hangingPunct="1">
              <a:lnSpc>
                <a:spcPct val="100000"/>
              </a:lnSpc>
              <a:spcBef>
                <a:spcPts val="0"/>
              </a:spcBef>
              <a:spcAft>
                <a:spcPts val="1200"/>
              </a:spcAft>
              <a:buClrTx/>
              <a:buSzTx/>
              <a:buFont typeface="Arial" charset="0"/>
              <a:buChar char="•"/>
              <a:tabLst/>
              <a:defRPr/>
            </a:pPr>
            <a:r>
              <a:rPr lang="da-DK" sz="1500" dirty="0"/>
              <a:t>Fysisk aktivitet kan skabe større trivsel og skærpe elevernes motivation for at indgå aktivt i læringsfællesskaber og dermed understøtte elevernes læring og udvikling.</a:t>
            </a:r>
          </a:p>
          <a:p>
            <a:endParaRPr lang="da-DK" sz="1500" dirty="0"/>
          </a:p>
        </p:txBody>
      </p:sp>
      <p:sp>
        <p:nvSpPr>
          <p:cNvPr id="7" name="Afrundet rektangel 6"/>
          <p:cNvSpPr/>
          <p:nvPr userDrawn="1"/>
        </p:nvSpPr>
        <p:spPr>
          <a:xfrm>
            <a:off x="6998295" y="2670893"/>
            <a:ext cx="4452025" cy="1799507"/>
          </a:xfrm>
          <a:prstGeom prst="roundRect">
            <a:avLst>
              <a:gd name="adj" fmla="val 10487"/>
            </a:avLst>
          </a:prstGeom>
          <a:solidFill>
            <a:schemeClr val="accent6"/>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7473301" y="3050895"/>
            <a:ext cx="3469019" cy="923330"/>
          </a:xfrm>
          <a:prstGeom prst="rect">
            <a:avLst/>
          </a:prstGeom>
          <a:noFill/>
        </p:spPr>
        <p:txBody>
          <a:bodyPr wrap="square" lIns="0" tIns="0" rIns="0" bIns="0" rtlCol="0">
            <a:spAutoFit/>
          </a:bodyPr>
          <a:lstStyle/>
          <a:p>
            <a:pPr>
              <a:buNone/>
            </a:pPr>
            <a:r>
              <a:rPr lang="en-GB" sz="1500" dirty="0" err="1">
                <a:solidFill>
                  <a:schemeClr val="bg1"/>
                </a:solidFill>
              </a:rPr>
              <a:t>Bevægelse</a:t>
            </a:r>
            <a:r>
              <a:rPr lang="en-GB" sz="1500" dirty="0">
                <a:solidFill>
                  <a:schemeClr val="bg1"/>
                </a:solidFill>
              </a:rPr>
              <a:t> </a:t>
            </a:r>
            <a:r>
              <a:rPr lang="en-GB" sz="1500" dirty="0" err="1">
                <a:solidFill>
                  <a:schemeClr val="bg1"/>
                </a:solidFill>
              </a:rPr>
              <a:t>i</a:t>
            </a:r>
            <a:r>
              <a:rPr lang="en-GB" sz="1500" dirty="0">
                <a:solidFill>
                  <a:schemeClr val="bg1"/>
                </a:solidFill>
              </a:rPr>
              <a:t> </a:t>
            </a:r>
            <a:r>
              <a:rPr lang="en-GB" sz="1500" dirty="0" err="1">
                <a:solidFill>
                  <a:schemeClr val="bg1"/>
                </a:solidFill>
              </a:rPr>
              <a:t>undervisningen</a:t>
            </a:r>
            <a:r>
              <a:rPr lang="en-GB" sz="1500" dirty="0">
                <a:solidFill>
                  <a:schemeClr val="bg1"/>
                </a:solidFill>
              </a:rPr>
              <a:t> </a:t>
            </a:r>
            <a:r>
              <a:rPr lang="en-GB" sz="1500" b="1" dirty="0" err="1">
                <a:solidFill>
                  <a:schemeClr val="bg1"/>
                </a:solidFill>
              </a:rPr>
              <a:t>understøtter</a:t>
            </a:r>
            <a:r>
              <a:rPr lang="en-GB" sz="1500" b="1" dirty="0">
                <a:solidFill>
                  <a:schemeClr val="bg1"/>
                </a:solidFill>
              </a:rPr>
              <a:t> </a:t>
            </a:r>
            <a:r>
              <a:rPr lang="en-GB" sz="1500" b="1" dirty="0" err="1">
                <a:solidFill>
                  <a:schemeClr val="bg1"/>
                </a:solidFill>
              </a:rPr>
              <a:t>inkluderende</a:t>
            </a:r>
            <a:r>
              <a:rPr lang="en-GB" sz="1500" b="1" dirty="0">
                <a:solidFill>
                  <a:schemeClr val="bg1"/>
                </a:solidFill>
              </a:rPr>
              <a:t> </a:t>
            </a:r>
            <a:r>
              <a:rPr lang="en-GB" sz="1500" b="1" dirty="0" err="1">
                <a:solidFill>
                  <a:schemeClr val="bg1"/>
                </a:solidFill>
              </a:rPr>
              <a:t>læringsmiljøer</a:t>
            </a:r>
            <a:r>
              <a:rPr lang="en-GB" sz="1500" b="1" dirty="0">
                <a:solidFill>
                  <a:schemeClr val="bg1"/>
                </a:solidFill>
              </a:rPr>
              <a:t> </a:t>
            </a:r>
            <a:r>
              <a:rPr lang="en-GB" sz="1500" dirty="0" err="1">
                <a:solidFill>
                  <a:schemeClr val="bg1"/>
                </a:solidFill>
              </a:rPr>
              <a:t>ved</a:t>
            </a:r>
            <a:r>
              <a:rPr lang="en-GB" sz="1500" dirty="0">
                <a:solidFill>
                  <a:schemeClr val="bg1"/>
                </a:solidFill>
              </a:rPr>
              <a:t> at </a:t>
            </a:r>
            <a:r>
              <a:rPr lang="en-GB" sz="1500" dirty="0" err="1">
                <a:solidFill>
                  <a:schemeClr val="bg1"/>
                </a:solidFill>
              </a:rPr>
              <a:t>skabe</a:t>
            </a:r>
            <a:r>
              <a:rPr lang="en-GB" sz="1500" dirty="0">
                <a:solidFill>
                  <a:schemeClr val="bg1"/>
                </a:solidFill>
              </a:rPr>
              <a:t> </a:t>
            </a:r>
            <a:r>
              <a:rPr lang="en-GB" sz="1500" dirty="0" err="1">
                <a:solidFill>
                  <a:schemeClr val="bg1"/>
                </a:solidFill>
              </a:rPr>
              <a:t>bedre</a:t>
            </a:r>
            <a:r>
              <a:rPr lang="en-GB" sz="1500" dirty="0">
                <a:solidFill>
                  <a:schemeClr val="bg1"/>
                </a:solidFill>
              </a:rPr>
              <a:t> rammer </a:t>
            </a:r>
            <a:r>
              <a:rPr lang="en-GB" sz="1500" dirty="0" err="1">
                <a:solidFill>
                  <a:schemeClr val="bg1"/>
                </a:solidFill>
              </a:rPr>
              <a:t>og</a:t>
            </a:r>
            <a:r>
              <a:rPr lang="en-GB" sz="1500" dirty="0">
                <a:solidFill>
                  <a:schemeClr val="bg1"/>
                </a:solidFill>
              </a:rPr>
              <a:t> </a:t>
            </a:r>
            <a:r>
              <a:rPr lang="en-GB" sz="1500" dirty="0" err="1">
                <a:solidFill>
                  <a:schemeClr val="bg1"/>
                </a:solidFill>
              </a:rPr>
              <a:t>forudsætninger</a:t>
            </a:r>
            <a:r>
              <a:rPr lang="en-GB" sz="1500" dirty="0">
                <a:solidFill>
                  <a:schemeClr val="bg1"/>
                </a:solidFill>
              </a:rPr>
              <a:t> for </a:t>
            </a:r>
            <a:r>
              <a:rPr lang="en-GB" sz="1500" dirty="0" err="1">
                <a:solidFill>
                  <a:schemeClr val="bg1"/>
                </a:solidFill>
              </a:rPr>
              <a:t>deltagelse</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læring</a:t>
            </a:r>
            <a:r>
              <a:rPr lang="en-GB" sz="1500" dirty="0">
                <a:solidFill>
                  <a:schemeClr val="bg1"/>
                </a:solidFill>
              </a:rPr>
              <a:t> for </a:t>
            </a:r>
            <a:r>
              <a:rPr lang="en-GB" sz="1500" dirty="0" err="1">
                <a:solidFill>
                  <a:schemeClr val="bg1"/>
                </a:solidFill>
              </a:rPr>
              <a:t>eleverne</a:t>
            </a:r>
            <a:r>
              <a:rPr lang="en-GB" sz="1500" dirty="0">
                <a:solidFill>
                  <a:schemeClr val="bg1"/>
                </a:solidFill>
              </a:rPr>
              <a:t>.</a:t>
            </a:r>
          </a:p>
        </p:txBody>
      </p:sp>
      <p:sp>
        <p:nvSpPr>
          <p:cNvPr id="9" name="Tekstfelt 8"/>
          <p:cNvSpPr txBox="1"/>
          <p:nvPr userDrawn="1"/>
        </p:nvSpPr>
        <p:spPr>
          <a:xfrm>
            <a:off x="900000" y="818623"/>
            <a:ext cx="2946400" cy="307777"/>
          </a:xfrm>
          <a:prstGeom prst="rect">
            <a:avLst/>
          </a:prstGeom>
          <a:solidFill>
            <a:srgbClr val="EA8145"/>
          </a:solidFill>
        </p:spPr>
        <p:txBody>
          <a:bodyPr wrap="square" rtlCol="0">
            <a:spAutoFit/>
          </a:bodyPr>
          <a:lstStyle/>
          <a:p>
            <a:r>
              <a:rPr lang="da-DK" sz="1400" kern="1200" dirty="0">
                <a:solidFill>
                  <a:schemeClr val="bg1"/>
                </a:solidFill>
                <a:latin typeface="+mn-lt"/>
                <a:ea typeface="+mn-ea"/>
                <a:cs typeface="+mn-cs"/>
              </a:rPr>
              <a:t>Hvilke typer af variation i </a:t>
            </a:r>
            <a:r>
              <a:rPr lang="da-DK" sz="1400" kern="1200">
                <a:solidFill>
                  <a:schemeClr val="bg1"/>
                </a:solidFill>
                <a:latin typeface="+mn-lt"/>
                <a:ea typeface="+mn-ea"/>
                <a:cs typeface="+mn-cs"/>
              </a:rPr>
              <a:t>skoledagen?</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Billed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Tree>
  </p:cSld>
  <p:clrMapOvr>
    <a:masterClrMapping/>
  </p:clrMapOvr>
  <p:extLst mod="1">
    <p:ext uri="{DCECCB84-F9BA-43D5-87BE-67443E8EF086}">
      <p15:sldGuideLst xmlns:p15="http://schemas.microsoft.com/office/powerpoint/2012/main" xmlns="">
        <p15:guide id="1" orient="horz" pos="1684"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pic>
        <p:nvPicPr>
          <p:cNvPr id="3" name="Billede 2"/>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5350652" y="1919529"/>
            <a:ext cx="7525629" cy="5473588"/>
          </a:xfrm>
          <a:prstGeom prst="rect">
            <a:avLst/>
          </a:prstGeom>
        </p:spPr>
      </p:pic>
      <p:sp>
        <p:nvSpPr>
          <p:cNvPr id="4" name="Tekstfelt 3"/>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r>
            <a:br>
              <a:rPr lang="da-DK" sz="3200" dirty="0">
                <a:latin typeface="+mj-lt"/>
              </a:rPr>
            </a:br>
            <a:r>
              <a:rPr lang="da-DK" sz="3200" dirty="0">
                <a:latin typeface="+mj-lt"/>
              </a:rPr>
              <a:t>U</a:t>
            </a:r>
            <a:r>
              <a:rPr lang="da-DK" sz="3200" b="0" dirty="0">
                <a:latin typeface="+mj-lt"/>
              </a:rPr>
              <a:t>deskole er virkningsfuldt </a:t>
            </a:r>
            <a:endParaRPr lang="en-GB" sz="3200" dirty="0">
              <a:solidFill>
                <a:schemeClr val="tx1"/>
              </a:solidFill>
              <a:latin typeface="+mj-lt"/>
            </a:endParaRPr>
          </a:p>
        </p:txBody>
      </p:sp>
      <p:cxnSp>
        <p:nvCxnSpPr>
          <p:cNvPr id="5" name="Lige forbindelse 4"/>
          <p:cNvCxnSpPr/>
          <p:nvPr userDrawn="1"/>
        </p:nvCxnSpPr>
        <p:spPr>
          <a:xfrm>
            <a:off x="900000" y="205832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kstfelt 5"/>
          <p:cNvSpPr txBox="1"/>
          <p:nvPr userDrawn="1"/>
        </p:nvSpPr>
        <p:spPr>
          <a:xfrm>
            <a:off x="900001" y="2599773"/>
            <a:ext cx="5378879" cy="2569934"/>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1200"/>
              </a:spcAft>
              <a:buClrTx/>
              <a:buSzTx/>
              <a:buFontTx/>
              <a:buNone/>
              <a:tabLst/>
              <a:defRPr/>
            </a:pPr>
            <a:r>
              <a:rPr lang="da-DK" sz="1500" b="1" dirty="0"/>
              <a:t>Udeskole og udendørs undervisning bidrager til øget motivation, engagement og meningsfuldhed for eleverne</a:t>
            </a:r>
            <a:endParaRPr lang="en-GB" sz="1500" b="1" dirty="0"/>
          </a:p>
          <a:p>
            <a:pPr marL="177750" marR="0" indent="-177750" algn="l" defTabSz="914400" rtl="0" eaLnBrk="1" fontAlgn="auto" latinLnBrk="0" hangingPunct="1">
              <a:lnSpc>
                <a:spcPct val="100000"/>
              </a:lnSpc>
              <a:spcBef>
                <a:spcPts val="0"/>
              </a:spcBef>
              <a:spcAft>
                <a:spcPts val="1200"/>
              </a:spcAft>
              <a:buClrTx/>
              <a:buSzTx/>
              <a:buFont typeface="Arial" charset="0"/>
              <a:buChar char="•"/>
              <a:tabLst/>
              <a:defRPr/>
            </a:pPr>
            <a:r>
              <a:rPr lang="da-DK" sz="1500" dirty="0"/>
              <a:t>Udeskole kan bidrage til at udvikle elevernes evne til at indgå i sociale relationer, give elever et fagligt løft og fremme deres mentale og fysiske sundhed. </a:t>
            </a:r>
          </a:p>
          <a:p>
            <a:pPr marL="177750" marR="0" indent="-177750" algn="l" defTabSz="914400" rtl="0" eaLnBrk="1" fontAlgn="auto" latinLnBrk="0" hangingPunct="1">
              <a:lnSpc>
                <a:spcPct val="100000"/>
              </a:lnSpc>
              <a:spcBef>
                <a:spcPts val="0"/>
              </a:spcBef>
              <a:spcAft>
                <a:spcPts val="1200"/>
              </a:spcAft>
              <a:buClrTx/>
              <a:buSzTx/>
              <a:buFont typeface="Arial" charset="0"/>
              <a:buChar char="•"/>
              <a:tabLst/>
              <a:defRPr/>
            </a:pPr>
            <a:r>
              <a:rPr lang="da-DK" sz="1500" dirty="0"/>
              <a:t>Udeskole fremmer elevernes motivation, engagement, selvtillid, nysgerrighed og bidrager til en oplevelse af relevans, meningsfuldhed og tættere kobling til virkeligheden.</a:t>
            </a:r>
          </a:p>
          <a:p>
            <a:endParaRPr lang="da-DK" sz="1500" dirty="0"/>
          </a:p>
        </p:txBody>
      </p:sp>
      <p:sp>
        <p:nvSpPr>
          <p:cNvPr id="7" name="Afrundet rektangel 6"/>
          <p:cNvSpPr/>
          <p:nvPr userDrawn="1"/>
        </p:nvSpPr>
        <p:spPr>
          <a:xfrm>
            <a:off x="6998295" y="2670893"/>
            <a:ext cx="4452025" cy="2012867"/>
          </a:xfrm>
          <a:prstGeom prst="roundRect">
            <a:avLst>
              <a:gd name="adj" fmla="val 9300"/>
            </a:avLst>
          </a:prstGeom>
          <a:solidFill>
            <a:schemeClr val="accent6"/>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7473301" y="3050895"/>
            <a:ext cx="3529979" cy="1154162"/>
          </a:xfrm>
          <a:prstGeom prst="rect">
            <a:avLst/>
          </a:prstGeom>
          <a:noFill/>
        </p:spPr>
        <p:txBody>
          <a:bodyPr wrap="square" lIns="0" tIns="0" rIns="0" bIns="0" rtlCol="0">
            <a:spAutoFit/>
          </a:bodyPr>
          <a:lstStyle/>
          <a:p>
            <a:pPr>
              <a:buNone/>
            </a:pPr>
            <a:r>
              <a:rPr lang="en-GB" sz="1500" dirty="0" err="1">
                <a:solidFill>
                  <a:schemeClr val="bg1"/>
                </a:solidFill>
              </a:rPr>
              <a:t>Udeskole</a:t>
            </a:r>
            <a:r>
              <a:rPr lang="en-GB" sz="1500" dirty="0">
                <a:solidFill>
                  <a:schemeClr val="bg1"/>
                </a:solidFill>
              </a:rPr>
              <a:t> </a:t>
            </a:r>
            <a:r>
              <a:rPr lang="en-GB" sz="1500" dirty="0" err="1">
                <a:solidFill>
                  <a:schemeClr val="bg1"/>
                </a:solidFill>
              </a:rPr>
              <a:t>understøtter</a:t>
            </a:r>
            <a:r>
              <a:rPr lang="en-GB" sz="1500" dirty="0">
                <a:solidFill>
                  <a:schemeClr val="bg1"/>
                </a:solidFill>
              </a:rPr>
              <a:t> </a:t>
            </a:r>
            <a:r>
              <a:rPr lang="en-GB" sz="1500" b="1" dirty="0" err="1">
                <a:solidFill>
                  <a:schemeClr val="bg1"/>
                </a:solidFill>
              </a:rPr>
              <a:t>inkluderende</a:t>
            </a:r>
            <a:r>
              <a:rPr lang="en-GB" sz="1500" b="1" dirty="0">
                <a:solidFill>
                  <a:schemeClr val="bg1"/>
                </a:solidFill>
              </a:rPr>
              <a:t> </a:t>
            </a:r>
            <a:r>
              <a:rPr lang="en-GB" sz="1500" b="1" dirty="0" err="1">
                <a:solidFill>
                  <a:schemeClr val="bg1"/>
                </a:solidFill>
              </a:rPr>
              <a:t>læringsmiljøer</a:t>
            </a:r>
            <a:r>
              <a:rPr lang="en-GB" sz="1500" b="1" dirty="0">
                <a:solidFill>
                  <a:schemeClr val="bg1"/>
                </a:solidFill>
              </a:rPr>
              <a:t> </a:t>
            </a:r>
            <a:r>
              <a:rPr lang="en-GB" sz="1500" dirty="0" err="1">
                <a:solidFill>
                  <a:schemeClr val="bg1"/>
                </a:solidFill>
              </a:rPr>
              <a:t>ved</a:t>
            </a:r>
            <a:r>
              <a:rPr lang="en-GB" sz="1500" dirty="0">
                <a:solidFill>
                  <a:schemeClr val="bg1"/>
                </a:solidFill>
              </a:rPr>
              <a:t> at </a:t>
            </a:r>
            <a:r>
              <a:rPr lang="en-GB" sz="1500" dirty="0" err="1">
                <a:solidFill>
                  <a:schemeClr val="bg1"/>
                </a:solidFill>
              </a:rPr>
              <a:t>udvide</a:t>
            </a:r>
            <a:r>
              <a:rPr lang="en-GB" sz="1500" dirty="0">
                <a:solidFill>
                  <a:schemeClr val="bg1"/>
                </a:solidFill>
              </a:rPr>
              <a:t> </a:t>
            </a:r>
            <a:r>
              <a:rPr lang="en-GB" sz="1500" dirty="0" err="1">
                <a:solidFill>
                  <a:schemeClr val="bg1"/>
                </a:solidFill>
              </a:rPr>
              <a:t>rammerne</a:t>
            </a:r>
            <a:r>
              <a:rPr lang="en-GB" sz="1500" dirty="0">
                <a:solidFill>
                  <a:schemeClr val="bg1"/>
                </a:solidFill>
              </a:rPr>
              <a:t> for, </a:t>
            </a:r>
            <a:r>
              <a:rPr lang="en-GB" sz="1500" dirty="0" err="1">
                <a:solidFill>
                  <a:schemeClr val="bg1"/>
                </a:solidFill>
              </a:rPr>
              <a:t>hvor</a:t>
            </a:r>
            <a:r>
              <a:rPr lang="en-GB" sz="1500" dirty="0">
                <a:solidFill>
                  <a:schemeClr val="bg1"/>
                </a:solidFill>
              </a:rPr>
              <a:t> </a:t>
            </a:r>
            <a:r>
              <a:rPr lang="en-GB" sz="1500" dirty="0" err="1">
                <a:solidFill>
                  <a:schemeClr val="bg1"/>
                </a:solidFill>
              </a:rPr>
              <a:t>og</a:t>
            </a:r>
            <a:r>
              <a:rPr lang="en-GB" sz="1500" dirty="0">
                <a:solidFill>
                  <a:schemeClr val="bg1"/>
                </a:solidFill>
              </a:rPr>
              <a:t> </a:t>
            </a:r>
            <a:r>
              <a:rPr lang="en-GB" sz="1500" dirty="0" err="1">
                <a:solidFill>
                  <a:schemeClr val="bg1"/>
                </a:solidFill>
              </a:rPr>
              <a:t>hvordan</a:t>
            </a:r>
            <a:r>
              <a:rPr lang="en-GB" sz="1500" dirty="0">
                <a:solidFill>
                  <a:schemeClr val="bg1"/>
                </a:solidFill>
              </a:rPr>
              <a:t> </a:t>
            </a:r>
            <a:r>
              <a:rPr lang="en-GB" sz="1500" dirty="0" err="1">
                <a:solidFill>
                  <a:schemeClr val="bg1"/>
                </a:solidFill>
              </a:rPr>
              <a:t>læring</a:t>
            </a:r>
            <a:r>
              <a:rPr lang="en-GB" sz="1500" dirty="0">
                <a:solidFill>
                  <a:schemeClr val="bg1"/>
                </a:solidFill>
              </a:rPr>
              <a:t> </a:t>
            </a:r>
            <a:r>
              <a:rPr lang="en-GB" sz="1500" dirty="0" err="1">
                <a:solidFill>
                  <a:schemeClr val="bg1"/>
                </a:solidFill>
              </a:rPr>
              <a:t>kan</a:t>
            </a:r>
            <a:r>
              <a:rPr lang="en-GB" sz="1500" dirty="0">
                <a:solidFill>
                  <a:schemeClr val="bg1"/>
                </a:solidFill>
              </a:rPr>
              <a:t> </a:t>
            </a:r>
            <a:r>
              <a:rPr lang="en-GB" sz="1500" dirty="0" err="1">
                <a:solidFill>
                  <a:schemeClr val="bg1"/>
                </a:solidFill>
              </a:rPr>
              <a:t>foregå</a:t>
            </a:r>
            <a:r>
              <a:rPr lang="en-GB" sz="1500" dirty="0">
                <a:solidFill>
                  <a:schemeClr val="bg1"/>
                </a:solidFill>
              </a:rPr>
              <a:t>, </a:t>
            </a:r>
            <a:r>
              <a:rPr lang="en-GB" sz="1500" dirty="0" err="1">
                <a:solidFill>
                  <a:schemeClr val="bg1"/>
                </a:solidFill>
              </a:rPr>
              <a:t>så</a:t>
            </a:r>
            <a:r>
              <a:rPr lang="en-GB" sz="1500" dirty="0">
                <a:solidFill>
                  <a:schemeClr val="bg1"/>
                </a:solidFill>
              </a:rPr>
              <a:t> der </a:t>
            </a:r>
            <a:r>
              <a:rPr lang="en-GB" sz="1500" dirty="0" err="1">
                <a:solidFill>
                  <a:schemeClr val="bg1"/>
                </a:solidFill>
              </a:rPr>
              <a:t>skabes</a:t>
            </a:r>
            <a:r>
              <a:rPr lang="en-GB" sz="1500" dirty="0">
                <a:solidFill>
                  <a:schemeClr val="bg1"/>
                </a:solidFill>
              </a:rPr>
              <a:t> </a:t>
            </a:r>
            <a:r>
              <a:rPr lang="en-GB" sz="1500" b="1" dirty="0" err="1">
                <a:solidFill>
                  <a:schemeClr val="bg1"/>
                </a:solidFill>
              </a:rPr>
              <a:t>flere</a:t>
            </a:r>
            <a:r>
              <a:rPr lang="en-GB" sz="1500" b="1" dirty="0">
                <a:solidFill>
                  <a:schemeClr val="bg1"/>
                </a:solidFill>
              </a:rPr>
              <a:t> </a:t>
            </a:r>
            <a:r>
              <a:rPr lang="en-GB" sz="1500" b="1" dirty="0" err="1">
                <a:solidFill>
                  <a:schemeClr val="bg1"/>
                </a:solidFill>
              </a:rPr>
              <a:t>og</a:t>
            </a:r>
            <a:r>
              <a:rPr lang="en-GB" sz="1500" b="1" dirty="0">
                <a:solidFill>
                  <a:schemeClr val="bg1"/>
                </a:solidFill>
              </a:rPr>
              <a:t> </a:t>
            </a:r>
            <a:r>
              <a:rPr lang="en-GB" sz="1500" b="1" dirty="0" err="1">
                <a:solidFill>
                  <a:schemeClr val="bg1"/>
                </a:solidFill>
              </a:rPr>
              <a:t>meningsfulde</a:t>
            </a:r>
            <a:r>
              <a:rPr lang="en-GB" sz="1500" b="1" dirty="0">
                <a:solidFill>
                  <a:schemeClr val="bg1"/>
                </a:solidFill>
              </a:rPr>
              <a:t> </a:t>
            </a:r>
            <a:r>
              <a:rPr lang="en-GB" sz="1500" b="1" dirty="0" err="1">
                <a:solidFill>
                  <a:schemeClr val="bg1"/>
                </a:solidFill>
              </a:rPr>
              <a:t>deltagelses-muligheder</a:t>
            </a:r>
            <a:r>
              <a:rPr lang="en-GB" sz="1500" b="1" dirty="0">
                <a:solidFill>
                  <a:schemeClr val="bg1"/>
                </a:solidFill>
              </a:rPr>
              <a:t> </a:t>
            </a:r>
            <a:r>
              <a:rPr lang="en-GB" sz="1500" dirty="0" err="1">
                <a:solidFill>
                  <a:schemeClr val="bg1"/>
                </a:solidFill>
              </a:rPr>
              <a:t>i</a:t>
            </a:r>
            <a:r>
              <a:rPr lang="en-GB" sz="1500" dirty="0">
                <a:solidFill>
                  <a:schemeClr val="bg1"/>
                </a:solidFill>
              </a:rPr>
              <a:t> </a:t>
            </a:r>
            <a:r>
              <a:rPr lang="en-GB" sz="1500" dirty="0" err="1">
                <a:solidFill>
                  <a:schemeClr val="bg1"/>
                </a:solidFill>
              </a:rPr>
              <a:t>undervisningen</a:t>
            </a:r>
            <a:r>
              <a:rPr lang="en-GB" sz="1500" dirty="0">
                <a:solidFill>
                  <a:schemeClr val="bg1"/>
                </a:solidFill>
              </a:rPr>
              <a:t> for </a:t>
            </a:r>
            <a:r>
              <a:rPr lang="en-GB" sz="1500" dirty="0" err="1">
                <a:solidFill>
                  <a:schemeClr val="bg1"/>
                </a:solidFill>
              </a:rPr>
              <a:t>alle</a:t>
            </a:r>
            <a:r>
              <a:rPr lang="en-GB" sz="1500" dirty="0">
                <a:solidFill>
                  <a:schemeClr val="bg1"/>
                </a:solidFill>
              </a:rPr>
              <a:t> </a:t>
            </a:r>
            <a:r>
              <a:rPr lang="en-GB" sz="1500" dirty="0" err="1">
                <a:solidFill>
                  <a:schemeClr val="bg1"/>
                </a:solidFill>
              </a:rPr>
              <a:t>elever</a:t>
            </a:r>
            <a:r>
              <a:rPr lang="en-GB" sz="1500" dirty="0">
                <a:solidFill>
                  <a:schemeClr val="bg1"/>
                </a:solidFill>
              </a:rPr>
              <a:t>.</a:t>
            </a:r>
          </a:p>
        </p:txBody>
      </p:sp>
      <p:sp>
        <p:nvSpPr>
          <p:cNvPr id="9" name="Tekstfelt 8"/>
          <p:cNvSpPr txBox="1"/>
          <p:nvPr userDrawn="1"/>
        </p:nvSpPr>
        <p:spPr>
          <a:xfrm>
            <a:off x="900000" y="818623"/>
            <a:ext cx="2946400" cy="307777"/>
          </a:xfrm>
          <a:prstGeom prst="rect">
            <a:avLst/>
          </a:prstGeom>
          <a:solidFill>
            <a:srgbClr val="EA8145"/>
          </a:solidFill>
        </p:spPr>
        <p:txBody>
          <a:bodyPr wrap="square" rtlCol="0">
            <a:spAutoFit/>
          </a:bodyPr>
          <a:lstStyle/>
          <a:p>
            <a:r>
              <a:rPr lang="da-DK" sz="1400" kern="1200" dirty="0">
                <a:solidFill>
                  <a:schemeClr val="bg1"/>
                </a:solidFill>
                <a:latin typeface="+mn-lt"/>
                <a:ea typeface="+mn-ea"/>
                <a:cs typeface="+mn-cs"/>
              </a:rPr>
              <a:t>Hvilke typer af variation i </a:t>
            </a:r>
            <a:r>
              <a:rPr lang="da-DK" sz="1400" kern="1200">
                <a:solidFill>
                  <a:schemeClr val="bg1"/>
                </a:solidFill>
                <a:latin typeface="+mn-lt"/>
                <a:ea typeface="+mn-ea"/>
                <a:cs typeface="+mn-cs"/>
              </a:rPr>
              <a:t>skoledagen?</a:t>
            </a:r>
            <a:endParaRPr lang="da-DK" sz="1400" dirty="0">
              <a:solidFill>
                <a:schemeClr val="bg1"/>
              </a:solidFill>
            </a:endParaRPr>
          </a:p>
        </p:txBody>
      </p:sp>
      <p:sp>
        <p:nvSpPr>
          <p:cNvPr id="10"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1" name="Lige forbindelse 10"/>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Billed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Tree>
  </p:cSld>
  <p:clrMapOvr>
    <a:masterClrMapping/>
  </p:clrMapOvr>
  <p:extLst mod="1">
    <p:ext uri="{DCECCB84-F9BA-43D5-87BE-67443E8EF086}">
      <p15:sldGuideLst xmlns:p15="http://schemas.microsoft.com/office/powerpoint/2012/main" xmlns="">
        <p15:guide id="1" orient="horz" pos="1684">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Brugerdefineret layout">
    <p:bg>
      <p:bgPr>
        <a:solidFill>
          <a:schemeClr val="accent2">
            <a:lumMod val="20000"/>
            <a:lumOff val="80000"/>
            <a:alpha val="80000"/>
          </a:schemeClr>
        </a:solidFill>
        <a:effectLst/>
      </p:bgPr>
    </p:bg>
    <p:spTree>
      <p:nvGrpSpPr>
        <p:cNvPr id="1" name=""/>
        <p:cNvGrpSpPr/>
        <p:nvPr/>
      </p:nvGrpSpPr>
      <p:grpSpPr>
        <a:xfrm>
          <a:off x="0" y="0"/>
          <a:ext cx="0" cy="0"/>
          <a:chOff x="0" y="0"/>
          <a:chExt cx="0" cy="0"/>
        </a:xfrm>
      </p:grpSpPr>
      <p:sp>
        <p:nvSpPr>
          <p:cNvPr id="4" name="Tekstfelt 3"/>
          <p:cNvSpPr txBox="1"/>
          <p:nvPr userDrawn="1"/>
        </p:nvSpPr>
        <p:spPr>
          <a:xfrm>
            <a:off x="900000" y="720000"/>
            <a:ext cx="8606703" cy="984885"/>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3200" dirty="0">
                <a:latin typeface="+mj-lt"/>
              </a:rPr>
              <a:t/>
            </a:r>
            <a:br>
              <a:rPr lang="da-DK" sz="3200" dirty="0">
                <a:latin typeface="+mj-lt"/>
              </a:rPr>
            </a:br>
            <a:r>
              <a:rPr lang="da-DK" sz="3200" b="0" dirty="0">
                <a:latin typeface="+mj-lt"/>
              </a:rPr>
              <a:t>Anvendelsesorienteret læring er virkningsfuldt </a:t>
            </a:r>
            <a:endParaRPr lang="en-GB" sz="3200" dirty="0">
              <a:solidFill>
                <a:schemeClr val="tx1"/>
              </a:solidFill>
              <a:latin typeface="+mj-lt"/>
            </a:endParaRPr>
          </a:p>
        </p:txBody>
      </p:sp>
      <p:cxnSp>
        <p:nvCxnSpPr>
          <p:cNvPr id="5" name="Lige forbindelse 4"/>
          <p:cNvCxnSpPr/>
          <p:nvPr userDrawn="1"/>
        </p:nvCxnSpPr>
        <p:spPr>
          <a:xfrm>
            <a:off x="900000" y="2058320"/>
            <a:ext cx="7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kstfelt 5"/>
          <p:cNvSpPr txBox="1"/>
          <p:nvPr userDrawn="1"/>
        </p:nvSpPr>
        <p:spPr>
          <a:xfrm>
            <a:off x="900001" y="2599773"/>
            <a:ext cx="5378879" cy="2539157"/>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1200"/>
              </a:spcAft>
              <a:buClrTx/>
              <a:buSzTx/>
              <a:buFontTx/>
              <a:buNone/>
              <a:tabLst/>
              <a:defRPr/>
            </a:pPr>
            <a:r>
              <a:rPr lang="da-DK" sz="1500" b="1" dirty="0"/>
              <a:t>Anvendelsesorienterede og autentiske læringsmiljøer understøtter elevernes nysgerrighed og fremmer forskellige fagligheder</a:t>
            </a:r>
            <a:endParaRPr lang="en-GB" sz="1500" b="1" dirty="0"/>
          </a:p>
          <a:p>
            <a:pPr marL="177750" marR="0" indent="-177750" algn="l" defTabSz="914400" rtl="0" eaLnBrk="1" fontAlgn="auto" latinLnBrk="0" hangingPunct="1">
              <a:lnSpc>
                <a:spcPct val="100000"/>
              </a:lnSpc>
              <a:spcBef>
                <a:spcPts val="0"/>
              </a:spcBef>
              <a:spcAft>
                <a:spcPts val="1200"/>
              </a:spcAft>
              <a:buClrTx/>
              <a:buSzTx/>
              <a:buFont typeface="Arial" charset="0"/>
              <a:buChar char="•"/>
              <a:tabLst/>
              <a:defRPr/>
            </a:pPr>
            <a:r>
              <a:rPr lang="da-DK" sz="1500" dirty="0"/>
              <a:t>Undervisning i autentiske læringsmiljøer understøtter elevernes nysgerrighed og giver eleverne mulighed for at eksperimentere og udforske konkrete problemstillinger.</a:t>
            </a:r>
          </a:p>
          <a:p>
            <a:pPr marL="177750" marR="0" indent="-177750" algn="l" defTabSz="914400" rtl="0" eaLnBrk="1" fontAlgn="auto" latinLnBrk="0" hangingPunct="1">
              <a:lnSpc>
                <a:spcPct val="100000"/>
              </a:lnSpc>
              <a:spcBef>
                <a:spcPts val="0"/>
              </a:spcBef>
              <a:spcAft>
                <a:spcPts val="1200"/>
              </a:spcAft>
              <a:buClrTx/>
              <a:buSzTx/>
              <a:buFont typeface="Arial" charset="0"/>
              <a:buChar char="•"/>
              <a:tabLst/>
              <a:defRPr/>
            </a:pPr>
            <a:r>
              <a:rPr lang="da-DK" sz="1500" dirty="0"/>
              <a:t>Anvendelsesorienterede undervisningsforløb, hvor eleverne har et fælles ansvar for et ‘produkt’, understøtter elevernes sociale relationer og klassens sociale læringsmiljø.</a:t>
            </a:r>
          </a:p>
          <a:p>
            <a:endParaRPr lang="da-DK" sz="1500" dirty="0"/>
          </a:p>
        </p:txBody>
      </p:sp>
      <p:sp>
        <p:nvSpPr>
          <p:cNvPr id="7" name="Afrundet rektangel 6"/>
          <p:cNvSpPr/>
          <p:nvPr userDrawn="1"/>
        </p:nvSpPr>
        <p:spPr>
          <a:xfrm>
            <a:off x="6998295" y="2670893"/>
            <a:ext cx="4452025" cy="2012867"/>
          </a:xfrm>
          <a:prstGeom prst="roundRect">
            <a:avLst>
              <a:gd name="adj" fmla="val 9300"/>
            </a:avLst>
          </a:prstGeom>
          <a:solidFill>
            <a:schemeClr val="accent6"/>
          </a:soli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userDrawn="1"/>
        </p:nvSpPr>
        <p:spPr>
          <a:xfrm>
            <a:off x="7473301" y="3050895"/>
            <a:ext cx="3529979" cy="1154162"/>
          </a:xfrm>
          <a:prstGeom prst="rect">
            <a:avLst/>
          </a:prstGeom>
          <a:noFill/>
        </p:spPr>
        <p:txBody>
          <a:bodyPr wrap="square" lIns="0" tIns="0" rIns="0" bIns="0" rtlCol="0">
            <a:spAutoFit/>
          </a:bodyPr>
          <a:lstStyle/>
          <a:p>
            <a:pPr>
              <a:buNone/>
            </a:pPr>
            <a:r>
              <a:rPr lang="en-GB" sz="1500" dirty="0" err="1">
                <a:solidFill>
                  <a:schemeClr val="bg1"/>
                </a:solidFill>
                <a:latin typeface="+mn-lt"/>
              </a:rPr>
              <a:t>Anvendelsesorienteret</a:t>
            </a:r>
            <a:r>
              <a:rPr lang="en-GB" sz="1500" dirty="0">
                <a:solidFill>
                  <a:schemeClr val="bg1"/>
                </a:solidFill>
                <a:latin typeface="+mn-lt"/>
              </a:rPr>
              <a:t> </a:t>
            </a:r>
            <a:r>
              <a:rPr lang="en-GB" sz="1500" dirty="0" err="1">
                <a:solidFill>
                  <a:schemeClr val="bg1"/>
                </a:solidFill>
                <a:latin typeface="+mn-lt"/>
              </a:rPr>
              <a:t>læring</a:t>
            </a:r>
            <a:r>
              <a:rPr lang="en-GB" sz="1500" dirty="0">
                <a:solidFill>
                  <a:schemeClr val="bg1"/>
                </a:solidFill>
                <a:latin typeface="+mn-lt"/>
              </a:rPr>
              <a:t> </a:t>
            </a:r>
            <a:r>
              <a:rPr lang="en-GB" sz="1500" dirty="0" err="1">
                <a:solidFill>
                  <a:schemeClr val="bg1"/>
                </a:solidFill>
                <a:latin typeface="+mn-lt"/>
              </a:rPr>
              <a:t>understøtter</a:t>
            </a:r>
            <a:r>
              <a:rPr lang="en-GB" sz="1500" dirty="0">
                <a:solidFill>
                  <a:schemeClr val="bg1"/>
                </a:solidFill>
                <a:latin typeface="+mn-lt"/>
              </a:rPr>
              <a:t> </a:t>
            </a:r>
            <a:r>
              <a:rPr lang="en-GB" sz="1500" b="1" dirty="0" err="1">
                <a:solidFill>
                  <a:schemeClr val="bg1"/>
                </a:solidFill>
                <a:latin typeface="+mn-lt"/>
              </a:rPr>
              <a:t>inkluderende</a:t>
            </a:r>
            <a:r>
              <a:rPr lang="en-GB" sz="1500" b="1" dirty="0">
                <a:solidFill>
                  <a:schemeClr val="bg1"/>
                </a:solidFill>
                <a:latin typeface="+mn-lt"/>
              </a:rPr>
              <a:t> </a:t>
            </a:r>
            <a:r>
              <a:rPr lang="en-GB" sz="1500" b="1" dirty="0" err="1">
                <a:solidFill>
                  <a:schemeClr val="bg1"/>
                </a:solidFill>
                <a:latin typeface="+mn-lt"/>
              </a:rPr>
              <a:t>læringsmiljøer</a:t>
            </a:r>
            <a:r>
              <a:rPr lang="en-GB" sz="1500" b="1" dirty="0">
                <a:solidFill>
                  <a:schemeClr val="bg1"/>
                </a:solidFill>
                <a:latin typeface="+mn-lt"/>
              </a:rPr>
              <a:t> </a:t>
            </a:r>
            <a:r>
              <a:rPr lang="en-GB" sz="1500" dirty="0" err="1">
                <a:solidFill>
                  <a:schemeClr val="bg1"/>
                </a:solidFill>
                <a:latin typeface="+mn-lt"/>
              </a:rPr>
              <a:t>ved</a:t>
            </a:r>
            <a:r>
              <a:rPr lang="en-GB" sz="1500" dirty="0">
                <a:solidFill>
                  <a:schemeClr val="bg1"/>
                </a:solidFill>
                <a:latin typeface="+mn-lt"/>
              </a:rPr>
              <a:t> at </a:t>
            </a:r>
            <a:r>
              <a:rPr lang="en-GB" sz="1500" dirty="0" err="1">
                <a:solidFill>
                  <a:schemeClr val="bg1"/>
                </a:solidFill>
                <a:latin typeface="+mn-lt"/>
                <a:ea typeface="Verdana" pitchFamily="34" charset="0"/>
                <a:cs typeface="Verdana" pitchFamily="34" charset="0"/>
              </a:rPr>
              <a:t>tilbyde</a:t>
            </a:r>
            <a:r>
              <a:rPr lang="en-GB" sz="1500" dirty="0">
                <a:solidFill>
                  <a:schemeClr val="bg1"/>
                </a:solidFill>
                <a:latin typeface="+mn-lt"/>
                <a:ea typeface="Verdana" pitchFamily="34" charset="0"/>
                <a:cs typeface="Verdana" pitchFamily="34" charset="0"/>
              </a:rPr>
              <a:t> </a:t>
            </a:r>
            <a:r>
              <a:rPr lang="en-GB" sz="1500" b="1" dirty="0" err="1">
                <a:solidFill>
                  <a:schemeClr val="bg1"/>
                </a:solidFill>
                <a:latin typeface="+mn-lt"/>
                <a:ea typeface="Verdana" pitchFamily="34" charset="0"/>
                <a:cs typeface="Verdana" pitchFamily="34" charset="0"/>
              </a:rPr>
              <a:t>flere</a:t>
            </a:r>
            <a:r>
              <a:rPr lang="en-GB" sz="1500" b="1" dirty="0">
                <a:solidFill>
                  <a:schemeClr val="bg1"/>
                </a:solidFill>
                <a:latin typeface="+mn-lt"/>
                <a:ea typeface="Verdana" pitchFamily="34" charset="0"/>
                <a:cs typeface="Verdana" pitchFamily="34" charset="0"/>
              </a:rPr>
              <a:t> </a:t>
            </a:r>
            <a:r>
              <a:rPr lang="en-GB" sz="1500" b="1" dirty="0" err="1">
                <a:solidFill>
                  <a:schemeClr val="bg1"/>
                </a:solidFill>
                <a:latin typeface="+mn-lt"/>
                <a:ea typeface="Verdana" pitchFamily="34" charset="0"/>
                <a:cs typeface="Verdana" pitchFamily="34" charset="0"/>
              </a:rPr>
              <a:t>muligheder</a:t>
            </a:r>
            <a:r>
              <a:rPr lang="en-GB" sz="1500" b="1" dirty="0">
                <a:solidFill>
                  <a:schemeClr val="bg1"/>
                </a:solidFill>
                <a:latin typeface="+mn-lt"/>
                <a:ea typeface="Verdana" pitchFamily="34" charset="0"/>
                <a:cs typeface="Verdana" pitchFamily="34" charset="0"/>
              </a:rPr>
              <a:t> for </a:t>
            </a:r>
            <a:r>
              <a:rPr lang="en-GB" sz="1500" b="1" dirty="0" err="1">
                <a:solidFill>
                  <a:schemeClr val="bg1"/>
                </a:solidFill>
                <a:latin typeface="+mn-lt"/>
                <a:ea typeface="Verdana" pitchFamily="34" charset="0"/>
                <a:cs typeface="Verdana" pitchFamily="34" charset="0"/>
              </a:rPr>
              <a:t>læring</a:t>
            </a:r>
            <a:r>
              <a:rPr lang="en-GB" sz="1500" b="1" dirty="0">
                <a:solidFill>
                  <a:schemeClr val="bg1"/>
                </a:solidFill>
                <a:latin typeface="+mn-lt"/>
                <a:ea typeface="Verdana" pitchFamily="34" charset="0"/>
                <a:cs typeface="Verdana" pitchFamily="34" charset="0"/>
              </a:rPr>
              <a:t> </a:t>
            </a:r>
            <a:r>
              <a:rPr lang="en-GB" sz="1500" b="1" dirty="0" err="1">
                <a:solidFill>
                  <a:schemeClr val="bg1"/>
                </a:solidFill>
                <a:latin typeface="+mn-lt"/>
                <a:ea typeface="Verdana" pitchFamily="34" charset="0"/>
                <a:cs typeface="Verdana" pitchFamily="34" charset="0"/>
              </a:rPr>
              <a:t>og</a:t>
            </a:r>
            <a:r>
              <a:rPr lang="en-GB" sz="1500" b="1" dirty="0">
                <a:solidFill>
                  <a:schemeClr val="bg1"/>
                </a:solidFill>
                <a:latin typeface="+mn-lt"/>
                <a:ea typeface="Verdana" pitchFamily="34" charset="0"/>
                <a:cs typeface="Verdana" pitchFamily="34" charset="0"/>
              </a:rPr>
              <a:t> </a:t>
            </a:r>
            <a:r>
              <a:rPr lang="en-GB" sz="1500" b="1" dirty="0" err="1">
                <a:solidFill>
                  <a:schemeClr val="bg1"/>
                </a:solidFill>
                <a:latin typeface="+mn-lt"/>
                <a:ea typeface="Verdana" pitchFamily="34" charset="0"/>
                <a:cs typeface="Verdana" pitchFamily="34" charset="0"/>
              </a:rPr>
              <a:t>deltagelse</a:t>
            </a:r>
            <a:r>
              <a:rPr lang="en-GB" sz="1500" dirty="0">
                <a:solidFill>
                  <a:schemeClr val="bg1"/>
                </a:solidFill>
                <a:latin typeface="+mn-lt"/>
                <a:ea typeface="Verdana" pitchFamily="34" charset="0"/>
                <a:cs typeface="Verdana" pitchFamily="34" charset="0"/>
              </a:rPr>
              <a:t>,</a:t>
            </a:r>
            <a:r>
              <a:rPr lang="en-GB" sz="1500" b="1" dirty="0">
                <a:solidFill>
                  <a:schemeClr val="bg1"/>
                </a:solidFill>
                <a:latin typeface="+mn-lt"/>
                <a:ea typeface="Verdana" pitchFamily="34" charset="0"/>
                <a:cs typeface="Verdana" pitchFamily="34" charset="0"/>
              </a:rPr>
              <a:t> </a:t>
            </a:r>
            <a:r>
              <a:rPr lang="en-GB" sz="1500" dirty="0">
                <a:solidFill>
                  <a:schemeClr val="bg1"/>
                </a:solidFill>
                <a:latin typeface="+mn-lt"/>
                <a:ea typeface="Verdana" pitchFamily="34" charset="0"/>
                <a:cs typeface="Verdana" pitchFamily="34" charset="0"/>
              </a:rPr>
              <a:t>der </a:t>
            </a:r>
            <a:r>
              <a:rPr lang="en-GB" sz="1500" dirty="0" err="1">
                <a:solidFill>
                  <a:schemeClr val="bg1"/>
                </a:solidFill>
                <a:latin typeface="+mn-lt"/>
                <a:ea typeface="Verdana" pitchFamily="34" charset="0"/>
                <a:cs typeface="Verdana" pitchFamily="34" charset="0"/>
              </a:rPr>
              <a:t>engagerer</a:t>
            </a:r>
            <a:r>
              <a:rPr lang="en-GB" sz="1500" dirty="0">
                <a:solidFill>
                  <a:schemeClr val="bg1"/>
                </a:solidFill>
                <a:latin typeface="+mn-lt"/>
                <a:ea typeface="Verdana" pitchFamily="34" charset="0"/>
                <a:cs typeface="Verdana" pitchFamily="34" charset="0"/>
              </a:rPr>
              <a:t> </a:t>
            </a:r>
            <a:r>
              <a:rPr lang="en-GB" sz="1500" dirty="0" err="1">
                <a:solidFill>
                  <a:schemeClr val="bg1"/>
                </a:solidFill>
                <a:latin typeface="+mn-lt"/>
                <a:ea typeface="Verdana" pitchFamily="34" charset="0"/>
                <a:cs typeface="Verdana" pitchFamily="34" charset="0"/>
              </a:rPr>
              <a:t>eleverne</a:t>
            </a:r>
            <a:r>
              <a:rPr lang="en-GB" sz="1500" dirty="0">
                <a:solidFill>
                  <a:schemeClr val="bg1"/>
                </a:solidFill>
                <a:latin typeface="+mn-lt"/>
                <a:ea typeface="Verdana" pitchFamily="34" charset="0"/>
                <a:cs typeface="Verdana" pitchFamily="34" charset="0"/>
              </a:rPr>
              <a:t> </a:t>
            </a:r>
            <a:r>
              <a:rPr lang="en-GB" sz="1500" dirty="0" err="1">
                <a:solidFill>
                  <a:schemeClr val="bg1"/>
                </a:solidFill>
                <a:latin typeface="+mn-lt"/>
                <a:ea typeface="Verdana" pitchFamily="34" charset="0"/>
                <a:cs typeface="Verdana" pitchFamily="34" charset="0"/>
              </a:rPr>
              <a:t>og</a:t>
            </a:r>
            <a:r>
              <a:rPr lang="en-GB" sz="1500" dirty="0">
                <a:solidFill>
                  <a:schemeClr val="bg1"/>
                </a:solidFill>
                <a:latin typeface="+mn-lt"/>
                <a:ea typeface="Verdana" pitchFamily="34" charset="0"/>
                <a:cs typeface="Verdana" pitchFamily="34" charset="0"/>
              </a:rPr>
              <a:t> bringer </a:t>
            </a:r>
            <a:r>
              <a:rPr lang="en-GB" sz="1500" dirty="0" err="1">
                <a:solidFill>
                  <a:schemeClr val="bg1"/>
                </a:solidFill>
                <a:latin typeface="+mn-lt"/>
                <a:ea typeface="Verdana" pitchFamily="34" charset="0"/>
                <a:cs typeface="Verdana" pitchFamily="34" charset="0"/>
              </a:rPr>
              <a:t>forskellige</a:t>
            </a:r>
            <a:r>
              <a:rPr lang="en-GB" sz="1500" dirty="0">
                <a:solidFill>
                  <a:schemeClr val="bg1"/>
                </a:solidFill>
                <a:latin typeface="+mn-lt"/>
                <a:ea typeface="Verdana" pitchFamily="34" charset="0"/>
                <a:cs typeface="Verdana" pitchFamily="34" charset="0"/>
              </a:rPr>
              <a:t> </a:t>
            </a:r>
            <a:r>
              <a:rPr lang="en-GB" sz="1500" dirty="0" err="1">
                <a:solidFill>
                  <a:schemeClr val="bg1"/>
                </a:solidFill>
                <a:latin typeface="+mn-lt"/>
                <a:ea typeface="Verdana" pitchFamily="34" charset="0"/>
                <a:cs typeface="Verdana" pitchFamily="34" charset="0"/>
              </a:rPr>
              <a:t>kompetencer</a:t>
            </a:r>
            <a:r>
              <a:rPr lang="en-GB" sz="1500" dirty="0">
                <a:solidFill>
                  <a:schemeClr val="bg1"/>
                </a:solidFill>
                <a:latin typeface="+mn-lt"/>
                <a:ea typeface="Verdana" pitchFamily="34" charset="0"/>
                <a:cs typeface="Verdana" pitchFamily="34" charset="0"/>
              </a:rPr>
              <a:t> </a:t>
            </a:r>
            <a:r>
              <a:rPr lang="en-GB" sz="1500" dirty="0" err="1">
                <a:solidFill>
                  <a:schemeClr val="bg1"/>
                </a:solidFill>
                <a:latin typeface="+mn-lt"/>
                <a:ea typeface="Verdana" pitchFamily="34" charset="0"/>
                <a:cs typeface="Verdana" pitchFamily="34" charset="0"/>
              </a:rPr>
              <a:t>i</a:t>
            </a:r>
            <a:r>
              <a:rPr lang="en-GB" sz="1500" dirty="0">
                <a:solidFill>
                  <a:schemeClr val="bg1"/>
                </a:solidFill>
                <a:latin typeface="+mn-lt"/>
                <a:ea typeface="Verdana" pitchFamily="34" charset="0"/>
                <a:cs typeface="Verdana" pitchFamily="34" charset="0"/>
              </a:rPr>
              <a:t> </a:t>
            </a:r>
            <a:r>
              <a:rPr lang="en-GB" sz="1500" dirty="0" err="1">
                <a:solidFill>
                  <a:schemeClr val="bg1"/>
                </a:solidFill>
                <a:latin typeface="+mn-lt"/>
                <a:ea typeface="Verdana" pitchFamily="34" charset="0"/>
                <a:cs typeface="Verdana" pitchFamily="34" charset="0"/>
              </a:rPr>
              <a:t>spil</a:t>
            </a:r>
            <a:r>
              <a:rPr lang="en-GB" sz="1500" dirty="0">
                <a:solidFill>
                  <a:schemeClr val="bg1"/>
                </a:solidFill>
                <a:latin typeface="+mn-lt"/>
                <a:ea typeface="Verdana" pitchFamily="34" charset="0"/>
                <a:cs typeface="Verdana" pitchFamily="34" charset="0"/>
              </a:rPr>
              <a:t>.</a:t>
            </a:r>
            <a:endParaRPr lang="en-GB" sz="1500" dirty="0">
              <a:solidFill>
                <a:schemeClr val="bg1"/>
              </a:solidFill>
              <a:latin typeface="+mn-lt"/>
            </a:endParaRPr>
          </a:p>
        </p:txBody>
      </p:sp>
      <p:sp>
        <p:nvSpPr>
          <p:cNvPr id="9" name="Tekstfelt 8"/>
          <p:cNvSpPr txBox="1"/>
          <p:nvPr userDrawn="1"/>
        </p:nvSpPr>
        <p:spPr>
          <a:xfrm>
            <a:off x="900000" y="818623"/>
            <a:ext cx="2946400" cy="307777"/>
          </a:xfrm>
          <a:prstGeom prst="rect">
            <a:avLst/>
          </a:prstGeom>
          <a:solidFill>
            <a:srgbClr val="EA8145"/>
          </a:solidFill>
        </p:spPr>
        <p:txBody>
          <a:bodyPr wrap="square" rtlCol="0">
            <a:spAutoFit/>
          </a:bodyPr>
          <a:lstStyle/>
          <a:p>
            <a:r>
              <a:rPr lang="da-DK" sz="1400" kern="1200" dirty="0">
                <a:solidFill>
                  <a:schemeClr val="bg1"/>
                </a:solidFill>
                <a:latin typeface="+mn-lt"/>
                <a:ea typeface="+mn-ea"/>
                <a:cs typeface="+mn-cs"/>
              </a:rPr>
              <a:t>Hvilke typer af variation i </a:t>
            </a:r>
            <a:r>
              <a:rPr lang="da-DK" sz="1400" kern="1200">
                <a:solidFill>
                  <a:schemeClr val="bg1"/>
                </a:solidFill>
                <a:latin typeface="+mn-lt"/>
                <a:ea typeface="+mn-ea"/>
                <a:cs typeface="+mn-cs"/>
              </a:rPr>
              <a:t>skoledagen?</a:t>
            </a:r>
            <a:endParaRPr lang="da-DK" sz="1400" dirty="0">
              <a:solidFill>
                <a:schemeClr val="bg1"/>
              </a:solidFill>
            </a:endParaRPr>
          </a:p>
        </p:txBody>
      </p:sp>
      <p:sp>
        <p:nvSpPr>
          <p:cNvPr id="11"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cxnSp>
        <p:nvCxnSpPr>
          <p:cNvPr id="12" name="Lige forbindelse 11"/>
          <p:cNvCxnSpPr/>
          <p:nvPr userDrawn="1"/>
        </p:nvCxnSpPr>
        <p:spPr>
          <a:xfrm>
            <a:off x="516000" y="6390000"/>
            <a:ext cx="11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Billed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60328" y="192905"/>
            <a:ext cx="550845" cy="550845"/>
          </a:xfrm>
          <a:prstGeom prst="rect">
            <a:avLst/>
          </a:prstGeom>
        </p:spPr>
      </p:pic>
    </p:spTree>
  </p:cSld>
  <p:clrMapOvr>
    <a:masterClrMapping/>
  </p:clrMapOvr>
  <p:extLst mod="1">
    <p:ext uri="{DCECCB84-F9BA-43D5-87BE-67443E8EF086}">
      <p15:sldGuideLst xmlns:p15="http://schemas.microsoft.com/office/powerpoint/2012/main" xmlns="">
        <p15:guide id="1" orient="horz" pos="1684">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ladsholder til slidenummer 5"/>
          <p:cNvSpPr>
            <a:spLocks noGrp="1"/>
          </p:cNvSpPr>
          <p:nvPr>
            <p:ph type="sldNum" sz="quarter" idx="4"/>
          </p:nvPr>
        </p:nvSpPr>
        <p:spPr>
          <a:xfrm>
            <a:off x="8932800" y="6409250"/>
            <a:ext cx="2743200" cy="365125"/>
          </a:xfrm>
          <a:prstGeom prst="rect">
            <a:avLst/>
          </a:prstGeom>
        </p:spPr>
        <p:txBody>
          <a:bodyPr vert="horz" lIns="0" tIns="0" rIns="0" bIns="0" rtlCol="0" anchor="ctr"/>
          <a:lstStyle>
            <a:lvl1pPr algn="r">
              <a:defRPr sz="1050">
                <a:solidFill>
                  <a:schemeClr val="tx1"/>
                </a:solidFill>
              </a:defRPr>
            </a:lvl1pPr>
          </a:lstStyle>
          <a:p>
            <a:fld id="{65AED104-3B34-0446-952E-D818E3C6914D}" type="slidenum">
              <a:rPr lang="da-DK" smtClean="0"/>
              <a:pPr/>
              <a:t>‹nr.›</a:t>
            </a:fld>
            <a:endParaRPr lang="da-DK" dirty="0"/>
          </a:p>
        </p:txBody>
      </p:sp>
    </p:spTree>
    <p:extLst>
      <p:ext uri="{BB962C8B-B14F-4D97-AF65-F5344CB8AC3E}">
        <p14:creationId xmlns:p14="http://schemas.microsoft.com/office/powerpoint/2010/main" val="968831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50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7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11</a:t>
            </a:fld>
            <a:endParaRPr lang="da-DK" dirty="0"/>
          </a:p>
        </p:txBody>
      </p:sp>
    </p:spTree>
    <p:extLst>
      <p:ext uri="{BB962C8B-B14F-4D97-AF65-F5344CB8AC3E}">
        <p14:creationId xmlns:p14="http://schemas.microsoft.com/office/powerpoint/2010/main" val="1882996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12</a:t>
            </a:fld>
            <a:endParaRPr lang="da-DK" dirty="0"/>
          </a:p>
        </p:txBody>
      </p:sp>
    </p:spTree>
    <p:extLst>
      <p:ext uri="{BB962C8B-B14F-4D97-AF65-F5344CB8AC3E}">
        <p14:creationId xmlns:p14="http://schemas.microsoft.com/office/powerpoint/2010/main" val="54913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13</a:t>
            </a:fld>
            <a:endParaRPr lang="da-DK" dirty="0"/>
          </a:p>
        </p:txBody>
      </p:sp>
    </p:spTree>
    <p:extLst>
      <p:ext uri="{BB962C8B-B14F-4D97-AF65-F5344CB8AC3E}">
        <p14:creationId xmlns:p14="http://schemas.microsoft.com/office/powerpoint/2010/main" val="1658121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14</a:t>
            </a:fld>
            <a:endParaRPr lang="da-DK" dirty="0"/>
          </a:p>
        </p:txBody>
      </p:sp>
    </p:spTree>
    <p:extLst>
      <p:ext uri="{BB962C8B-B14F-4D97-AF65-F5344CB8AC3E}">
        <p14:creationId xmlns:p14="http://schemas.microsoft.com/office/powerpoint/2010/main" val="155435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15</a:t>
            </a:fld>
            <a:endParaRPr lang="da-DK" dirty="0"/>
          </a:p>
        </p:txBody>
      </p:sp>
    </p:spTree>
    <p:extLst>
      <p:ext uri="{BB962C8B-B14F-4D97-AF65-F5344CB8AC3E}">
        <p14:creationId xmlns:p14="http://schemas.microsoft.com/office/powerpoint/2010/main" val="1067594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630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17</a:t>
            </a:fld>
            <a:endParaRPr lang="da-DK" dirty="0"/>
          </a:p>
        </p:txBody>
      </p:sp>
    </p:spTree>
    <p:extLst>
      <p:ext uri="{BB962C8B-B14F-4D97-AF65-F5344CB8AC3E}">
        <p14:creationId xmlns:p14="http://schemas.microsoft.com/office/powerpoint/2010/main" val="1386154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18</a:t>
            </a:fld>
            <a:endParaRPr lang="da-DK" dirty="0"/>
          </a:p>
        </p:txBody>
      </p:sp>
    </p:spTree>
    <p:extLst>
      <p:ext uri="{BB962C8B-B14F-4D97-AF65-F5344CB8AC3E}">
        <p14:creationId xmlns:p14="http://schemas.microsoft.com/office/powerpoint/2010/main" val="1199826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19</a:t>
            </a:fld>
            <a:endParaRPr lang="da-DK" dirty="0"/>
          </a:p>
        </p:txBody>
      </p:sp>
    </p:spTree>
    <p:extLst>
      <p:ext uri="{BB962C8B-B14F-4D97-AF65-F5344CB8AC3E}">
        <p14:creationId xmlns:p14="http://schemas.microsoft.com/office/powerpoint/2010/main" val="617666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a:t>
            </a:fld>
            <a:endParaRPr lang="da-DK" dirty="0"/>
          </a:p>
        </p:txBody>
      </p:sp>
    </p:spTree>
    <p:extLst>
      <p:ext uri="{BB962C8B-B14F-4D97-AF65-F5344CB8AC3E}">
        <p14:creationId xmlns:p14="http://schemas.microsoft.com/office/powerpoint/2010/main" val="111993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20</a:t>
            </a:fld>
            <a:endParaRPr lang="da-DK" dirty="0"/>
          </a:p>
        </p:txBody>
      </p:sp>
    </p:spTree>
    <p:extLst>
      <p:ext uri="{BB962C8B-B14F-4D97-AF65-F5344CB8AC3E}">
        <p14:creationId xmlns:p14="http://schemas.microsoft.com/office/powerpoint/2010/main" val="181638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21</a:t>
            </a:fld>
            <a:endParaRPr lang="da-DK" dirty="0"/>
          </a:p>
        </p:txBody>
      </p:sp>
    </p:spTree>
    <p:extLst>
      <p:ext uri="{BB962C8B-B14F-4D97-AF65-F5344CB8AC3E}">
        <p14:creationId xmlns:p14="http://schemas.microsoft.com/office/powerpoint/2010/main" val="1224628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22</a:t>
            </a:fld>
            <a:endParaRPr lang="da-DK" dirty="0"/>
          </a:p>
        </p:txBody>
      </p:sp>
    </p:spTree>
    <p:extLst>
      <p:ext uri="{BB962C8B-B14F-4D97-AF65-F5344CB8AC3E}">
        <p14:creationId xmlns:p14="http://schemas.microsoft.com/office/powerpoint/2010/main" val="408542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23</a:t>
            </a:fld>
            <a:endParaRPr lang="da-DK" dirty="0"/>
          </a:p>
        </p:txBody>
      </p:sp>
    </p:spTree>
    <p:extLst>
      <p:ext uri="{BB962C8B-B14F-4D97-AF65-F5344CB8AC3E}">
        <p14:creationId xmlns:p14="http://schemas.microsoft.com/office/powerpoint/2010/main" val="869233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24</a:t>
            </a:fld>
            <a:endParaRPr lang="da-DK" dirty="0"/>
          </a:p>
        </p:txBody>
      </p:sp>
    </p:spTree>
    <p:extLst>
      <p:ext uri="{BB962C8B-B14F-4D97-AF65-F5344CB8AC3E}">
        <p14:creationId xmlns:p14="http://schemas.microsoft.com/office/powerpoint/2010/main" val="2023902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25</a:t>
            </a:fld>
            <a:endParaRPr lang="da-DK" dirty="0"/>
          </a:p>
        </p:txBody>
      </p:sp>
    </p:spTree>
    <p:extLst>
      <p:ext uri="{BB962C8B-B14F-4D97-AF65-F5344CB8AC3E}">
        <p14:creationId xmlns:p14="http://schemas.microsoft.com/office/powerpoint/2010/main" val="1742622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3</a:t>
            </a:fld>
            <a:endParaRPr lang="da-DK" dirty="0"/>
          </a:p>
        </p:txBody>
      </p:sp>
    </p:spTree>
    <p:extLst>
      <p:ext uri="{BB962C8B-B14F-4D97-AF65-F5344CB8AC3E}">
        <p14:creationId xmlns:p14="http://schemas.microsoft.com/office/powerpoint/2010/main" val="1073113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607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5</a:t>
            </a:fld>
            <a:endParaRPr lang="da-DK" dirty="0"/>
          </a:p>
        </p:txBody>
      </p:sp>
    </p:spTree>
    <p:extLst>
      <p:ext uri="{BB962C8B-B14F-4D97-AF65-F5344CB8AC3E}">
        <p14:creationId xmlns:p14="http://schemas.microsoft.com/office/powerpoint/2010/main" val="883389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6</a:t>
            </a:fld>
            <a:endParaRPr lang="da-DK" dirty="0"/>
          </a:p>
        </p:txBody>
      </p:sp>
    </p:spTree>
    <p:extLst>
      <p:ext uri="{BB962C8B-B14F-4D97-AF65-F5344CB8AC3E}">
        <p14:creationId xmlns:p14="http://schemas.microsoft.com/office/powerpoint/2010/main" val="1565025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7</a:t>
            </a:fld>
            <a:endParaRPr lang="da-DK" dirty="0"/>
          </a:p>
        </p:txBody>
      </p:sp>
    </p:spTree>
    <p:extLst>
      <p:ext uri="{BB962C8B-B14F-4D97-AF65-F5344CB8AC3E}">
        <p14:creationId xmlns:p14="http://schemas.microsoft.com/office/powerpoint/2010/main" val="1010928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8</a:t>
            </a:fld>
            <a:endParaRPr lang="da-DK" dirty="0"/>
          </a:p>
        </p:txBody>
      </p:sp>
    </p:spTree>
    <p:extLst>
      <p:ext uri="{BB962C8B-B14F-4D97-AF65-F5344CB8AC3E}">
        <p14:creationId xmlns:p14="http://schemas.microsoft.com/office/powerpoint/2010/main" val="1940302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65AED104-3B34-0446-952E-D818E3C6914D}" type="slidenum">
              <a:rPr lang="da-DK" smtClean="0"/>
              <a:pPr/>
              <a:t>9</a:t>
            </a:fld>
            <a:endParaRPr lang="da-DK" dirty="0"/>
          </a:p>
        </p:txBody>
      </p:sp>
    </p:spTree>
    <p:extLst>
      <p:ext uri="{BB962C8B-B14F-4D97-AF65-F5344CB8AC3E}">
        <p14:creationId xmlns:p14="http://schemas.microsoft.com/office/powerpoint/2010/main" val="1127811802"/>
      </p:ext>
    </p:extLst>
  </p:cSld>
  <p:clrMapOvr>
    <a:masterClrMapping/>
  </p:clrMapOvr>
</p:sld>
</file>

<file path=ppt/theme/theme1.xml><?xml version="1.0" encoding="utf-8"?>
<a:theme xmlns:a="http://schemas.openxmlformats.org/drawingml/2006/main" name="Kontortema">
  <a:themeElements>
    <a:clrScheme name="UV farver">
      <a:dk1>
        <a:srgbClr val="161616"/>
      </a:dk1>
      <a:lt1>
        <a:srgbClr val="FFFFFF"/>
      </a:lt1>
      <a:dk2>
        <a:srgbClr val="343853"/>
      </a:dk2>
      <a:lt2>
        <a:srgbClr val="FAF5E3"/>
      </a:lt2>
      <a:accent1>
        <a:srgbClr val="3C5D5E"/>
      </a:accent1>
      <a:accent2>
        <a:srgbClr val="5E6971"/>
      </a:accent2>
      <a:accent3>
        <a:srgbClr val="C31F59"/>
      </a:accent3>
      <a:accent4>
        <a:srgbClr val="7E0F3A"/>
      </a:accent4>
      <a:accent5>
        <a:srgbClr val="692269"/>
      </a:accent5>
      <a:accent6>
        <a:srgbClr val="EA8145"/>
      </a:accent6>
      <a:hlink>
        <a:srgbClr val="5E6970"/>
      </a:hlink>
      <a:folHlink>
        <a:srgbClr val="00000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612</TotalTime>
  <Words>2359</Words>
  <Application>Microsoft Office PowerPoint</Application>
  <PresentationFormat>Brugerdefineret</PresentationFormat>
  <Paragraphs>208</Paragraphs>
  <Slides>25</Slides>
  <Notes>20</Notes>
  <HiddenSlides>0</HiddenSlides>
  <MMClips>0</MMClips>
  <ScaleCrop>false</ScaleCrop>
  <HeadingPairs>
    <vt:vector size="4" baseType="variant">
      <vt:variant>
        <vt:lpstr>Tema</vt:lpstr>
      </vt:variant>
      <vt:variant>
        <vt:i4>1</vt:i4>
      </vt:variant>
      <vt:variant>
        <vt:lpstr>Diastitler</vt:lpstr>
      </vt:variant>
      <vt:variant>
        <vt:i4>25</vt:i4>
      </vt:variant>
    </vt:vector>
  </HeadingPairs>
  <TitlesOfParts>
    <vt:vector size="26" baseType="lpstr">
      <vt:lpstr>Kontortema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Anne-Mette Loader</dc:creator>
  <cp:lastModifiedBy>Katrine Tranberg-Hansen</cp:lastModifiedBy>
  <cp:revision>58</cp:revision>
  <dcterms:created xsi:type="dcterms:W3CDTF">2019-01-14T09:57:19Z</dcterms:created>
  <dcterms:modified xsi:type="dcterms:W3CDTF">2019-02-06T13:15:32Z</dcterms:modified>
</cp:coreProperties>
</file>