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269" r:id="rId3"/>
    <p:sldId id="263" r:id="rId4"/>
    <p:sldId id="264" r:id="rId5"/>
    <p:sldId id="266" r:id="rId6"/>
    <p:sldId id="270" r:id="rId7"/>
    <p:sldId id="272" r:id="rId8"/>
    <p:sldId id="261" r:id="rId9"/>
    <p:sldId id="262" r:id="rId10"/>
    <p:sldId id="273" r:id="rId11"/>
    <p:sldId id="265" r:id="rId12"/>
    <p:sldId id="271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>
        <p:scale>
          <a:sx n="118" d="100"/>
          <a:sy n="118" d="100"/>
        </p:scale>
        <p:origin x="-27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1DF84-FD05-C047-A1F9-0D1219CCC367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4A813-614C-7249-89C5-E1312A2552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024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8064-2911-D541-B591-10C48E16946E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266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8064-2911-D541-B591-10C48E16946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8705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8064-2911-D541-B591-10C48E16946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2879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74D25-9DD0-6443-83B0-02B498800CBF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7032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8064-2911-D541-B591-10C48E16946E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16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A3133B6-6BCB-9240-BD67-667F856F2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3B5BF07E-5B53-D84E-B439-ECCEE506F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3864CE2B-0828-CF46-A6B8-93C4B17FC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D5D1832A-F59F-B342-810A-7E0E23151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FCAA00CB-25DD-6740-ABB3-48436060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323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C36DBAA-D934-FC49-BB67-FE0047CF6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ekst 2">
            <a:extLst>
              <a:ext uri="{FF2B5EF4-FFF2-40B4-BE49-F238E27FC236}">
                <a16:creationId xmlns:a16="http://schemas.microsoft.com/office/drawing/2014/main" xmlns="" id="{7F894064-A1EB-2046-BBBD-D713054A5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FF8894F2-D0CC-0447-A730-E0E106210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32F85A36-7ACD-4245-A9A8-21B6A5F7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79A21FA8-9897-8440-BB29-F426256A6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668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xmlns="" id="{4859D958-A54C-4949-B90B-5DD1F1ED0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ekst 2">
            <a:extLst>
              <a:ext uri="{FF2B5EF4-FFF2-40B4-BE49-F238E27FC236}">
                <a16:creationId xmlns:a16="http://schemas.microsoft.com/office/drawing/2014/main" xmlns="" id="{756CBF0A-4233-394A-96CB-3846F7B15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4E0B3C8A-899E-414C-AB8B-DB51330C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7600DD46-A042-CC48-9EC7-A8453979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47AA7F7B-1AF9-9D48-B5BD-22B43916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289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BED5ED1-D9F9-CD49-9EB1-3816DBD59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C73E11B9-8F68-A742-861A-D11ABEBFF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1E660CDC-D16D-974A-856F-F19BA6A5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2A47F84D-37B3-C34E-97A3-A6B44235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6814BA87-950A-B04D-8CEA-78FD6FA8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55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tion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0C92B46-2388-6541-98EA-89596FAC0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BA0CF2C9-52D3-B843-A2AA-AA323A7EA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25CB892A-E4CE-8044-A069-4654053DD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89981635-C2E7-E848-9B0C-97F0F1ED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6D510453-B7B0-C341-B6F5-E68E8074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315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1CA01CF-8802-AD42-8419-B5FFDA68F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4AA1D9C3-F65C-584E-AAA0-01CA7ED8F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133BD04E-E17E-B945-A58A-1B773DF76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3C49254B-A2F3-D44B-ACE6-3E3C4E77D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48DB56EF-2DF4-974C-B921-6788103D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B3FDD5D0-2C01-2B49-8077-1AE17B7C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348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B96671B-3F46-6847-A5C3-0C36BDB2A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2E615E85-4A5A-D94E-B1A8-07E93B529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8871A2A2-1365-D443-9EE6-92D6DE399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18B48CD6-3D0F-9448-8BAE-9CF92B8C0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xmlns="" id="{072950F8-F739-7344-BF77-8E52A7D4A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xmlns="" id="{6DD4860B-3992-E34A-87B8-0E7143342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xmlns="" id="{B03B0664-E4A9-494C-9F3A-AF0090FA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xmlns="" id="{F721EB0A-9479-7D4E-B1FE-67BF6D41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32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6E2AE24-8DAF-CA42-AEE4-06AFAEE5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02E58F49-491A-B844-B5A2-D87C41974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91D1BD12-F233-9442-9717-D4DF70F12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69B61B29-70F9-AC49-94D5-5A736B8F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724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11E6EF10-563D-A440-938E-9A58AD9F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xmlns="" id="{1055B62E-C1CC-6346-B33F-021ECDFD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4C603803-BA20-194B-A976-E31B9194B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492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BA81F6D-56BB-644C-B9BF-351100BCA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865E98AF-5CD2-A044-8423-EA128850C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570204C1-40D1-CF48-945C-90A678017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F9F8EB54-EFEA-8748-9E53-69E76B41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048E7C2B-E0B6-A143-B8C5-07DABE9C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4EAB473A-FBD0-944C-B862-D3E00EEB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780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37F1DD9-9492-5447-861E-AF57608A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xmlns="" id="{AF57F15F-F02F-A64A-B6DD-64E379DC5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3FF93044-3EF0-8046-89AC-4B6C58B42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CE99D357-77C7-CB45-B683-A330B1859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E4FA4CF1-FA03-084B-AB4B-D9CC9379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0A6ADF9C-37A1-774C-BC35-9F46A3F4C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6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xmlns="" id="{83287FBC-D3AD-1D4A-8FA8-B1D46190C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B91DB99F-258D-A946-A922-F2681C57E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55812155-8E82-6B41-831F-313E478F84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227C-81DD-264F-A588-673A5117415C}" type="datetimeFigureOut">
              <a:rPr lang="da-DK" smtClean="0"/>
              <a:t>21-12-2018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42C94505-FB09-8341-9FD4-1FD5B29AD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F28195A1-9916-1543-8416-31390D02F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8002-D443-384E-9D14-708EC0AA01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334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E79f45MTrbCvojoBBo0gsW_eakqCwz0ZzuI_eP947gE/edit?usp=shar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gaSYZNXHlTfVdi5Xbax7K-_RUIYHk2bQwNTNIKcXqSk/edi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gaSYZNXHlTfVdi5Xbax7K-_RUIYHk2bQwNTNIKcXqSk/edit?usp=shar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04EBD0E-3CBC-544F-9345-CAF76C97D1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Brug af elevdata til udvikling af kvalitet i undervisningen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5B89C618-3749-0A46-BB24-E7349168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2618"/>
            <a:ext cx="9144000" cy="169317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Ane Qvortrup</a:t>
            </a:r>
            <a:br>
              <a:rPr lang="da-DK" dirty="0"/>
            </a:br>
            <a:r>
              <a:rPr lang="da-DK" dirty="0"/>
              <a:t>Lektor</a:t>
            </a:r>
            <a:br>
              <a:rPr lang="da-DK" dirty="0"/>
            </a:br>
            <a:r>
              <a:rPr lang="da-DK" dirty="0"/>
              <a:t>Institut for Kulturvidenskaber</a:t>
            </a:r>
            <a:br>
              <a:rPr lang="da-DK" dirty="0"/>
            </a:br>
            <a:r>
              <a:rPr lang="da-DK" dirty="0"/>
              <a:t>Syddansk Universitet </a:t>
            </a:r>
            <a:br>
              <a:rPr lang="da-DK" dirty="0"/>
            </a:br>
            <a:r>
              <a:rPr lang="da-DK" dirty="0"/>
              <a:t>25/4 2018</a:t>
            </a:r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41986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D17BBB0-430E-5B48-9D12-EAEF32A3F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Det er vigtigt at komme bag om tallene og diskutere de styrker og svagheder, de er udtryk for</a:t>
            </a:r>
          </a:p>
          <a:p>
            <a:r>
              <a:rPr lang="da-DK" dirty="0"/>
              <a:t>Data aldrig et mål i sig selv. Data skal kun bruges, hvor de er relevante for at kende og forbedre elevers muligheder. </a:t>
            </a:r>
          </a:p>
          <a:p>
            <a:r>
              <a:rPr lang="da-DK" dirty="0"/>
              <a:t>Diskussioner baseret på data, har for ofte fokus på mangler og på problemer. Det er vigtigt, at de retter sig mod at forbedre elevers læringsmuligheder.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E014E09D-52DA-2041-BB18-32E8B9479A21}"/>
              </a:ext>
            </a:extLst>
          </p:cNvPr>
          <p:cNvSpPr/>
          <p:nvPr/>
        </p:nvSpPr>
        <p:spPr>
          <a:xfrm>
            <a:off x="838200" y="1650670"/>
            <a:ext cx="9932719" cy="926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“</a:t>
            </a:r>
            <a:r>
              <a:rPr lang="da-DK" dirty="0" err="1"/>
              <a:t>it’s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to have data to </a:t>
            </a:r>
            <a:r>
              <a:rPr lang="da-DK" dirty="0" err="1"/>
              <a:t>help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better</a:t>
            </a:r>
            <a:r>
              <a:rPr lang="da-DK" dirty="0"/>
              <a:t>, more-</a:t>
            </a:r>
            <a:r>
              <a:rPr lang="da-DK" dirty="0" err="1"/>
              <a:t>informed</a:t>
            </a:r>
            <a:r>
              <a:rPr lang="da-DK" dirty="0"/>
              <a:t> decisions and to </a:t>
            </a:r>
            <a:r>
              <a:rPr lang="da-DK" dirty="0" err="1"/>
              <a:t>allow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to </a:t>
            </a:r>
            <a:r>
              <a:rPr lang="da-DK" dirty="0" err="1"/>
              <a:t>intervene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 </a:t>
            </a:r>
            <a:r>
              <a:rPr lang="da-DK" dirty="0" err="1"/>
              <a:t>it’s</a:t>
            </a:r>
            <a:r>
              <a:rPr lang="da-DK" dirty="0"/>
              <a:t> </a:t>
            </a:r>
            <a:r>
              <a:rPr lang="da-DK" dirty="0" err="1"/>
              <a:t>too</a:t>
            </a:r>
            <a:r>
              <a:rPr lang="da-DK" dirty="0"/>
              <a:t> </a:t>
            </a:r>
            <a:r>
              <a:rPr lang="da-DK" dirty="0" err="1"/>
              <a:t>late</a:t>
            </a:r>
            <a:r>
              <a:rPr lang="da-DK" dirty="0"/>
              <a:t>. </a:t>
            </a:r>
            <a:r>
              <a:rPr lang="en-US" dirty="0"/>
              <a:t>It’s good to be able to learn more, about how your students are doing.” </a:t>
            </a:r>
            <a:r>
              <a:rPr lang="da-DK" dirty="0"/>
              <a:t>(Ibid.:171). 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866E4584-DD7F-B545-B826-98ED8F3EEB95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dirty="0"/>
              <a:t>Brug af data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7F0E2247-8702-5242-9B60-17A05D40067D}"/>
              </a:ext>
            </a:extLst>
          </p:cNvPr>
          <p:cNvSpPr/>
          <p:nvPr/>
        </p:nvSpPr>
        <p:spPr>
          <a:xfrm>
            <a:off x="4476998" y="5623131"/>
            <a:ext cx="4655127" cy="819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Hvordan bruger I data? </a:t>
            </a:r>
          </a:p>
          <a:p>
            <a:pPr algn="ctr"/>
            <a:r>
              <a:rPr lang="da-DK" dirty="0"/>
              <a:t>I hvor høj grad understøtter det etableringen af </a:t>
            </a:r>
            <a:br>
              <a:rPr lang="da-DK" dirty="0"/>
            </a:br>
            <a:r>
              <a:rPr lang="da-DK" dirty="0"/>
              <a:t>et professionelt læringsfællesskab?</a:t>
            </a:r>
          </a:p>
        </p:txBody>
      </p:sp>
    </p:spTree>
    <p:extLst>
      <p:ext uri="{BB962C8B-B14F-4D97-AF65-F5344CB8AC3E}">
        <p14:creationId xmlns:p14="http://schemas.microsoft.com/office/powerpoint/2010/main" val="1985058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D17BBB0-430E-5B48-9D12-EAEF32A3F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r>
              <a:rPr lang="da-DK" dirty="0"/>
              <a:t>Hvilken data skal bruges til at finde ud af, om antagelsen holder?</a:t>
            </a:r>
          </a:p>
          <a:p>
            <a:r>
              <a:rPr lang="da-DK" dirty="0"/>
              <a:t>Hvad har I af data/ hvad har I ikke?</a:t>
            </a:r>
          </a:p>
          <a:p>
            <a:r>
              <a:rPr lang="da-DK" dirty="0"/>
              <a:t>Hvilke small measures kan anvendes?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>
                <a:hlinkClick r:id="rId2"/>
              </a:rPr>
              <a:t>https://docs.google.com/document/d/1E79f45MTrbCvojoBBo0gsW_eakqCwz0ZzuI_eP947gE/edit?usp=sharing</a:t>
            </a:r>
            <a:r>
              <a:rPr lang="da-DK"/>
              <a:t> </a:t>
            </a:r>
            <a:endParaRPr lang="da-DK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866E4584-DD7F-B545-B826-98ED8F3EEB95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dirty="0"/>
              <a:t>Udvikling af data</a:t>
            </a:r>
          </a:p>
        </p:txBody>
      </p:sp>
    </p:spTree>
    <p:extLst>
      <p:ext uri="{BB962C8B-B14F-4D97-AF65-F5344CB8AC3E}">
        <p14:creationId xmlns:p14="http://schemas.microsoft.com/office/powerpoint/2010/main" val="65388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2FAF27D-100A-4D45-90F1-674F667B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Diskussion/opsamling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F301C5DC-BF83-484D-86F7-33A95834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pPr lvl="1"/>
            <a:r>
              <a:rPr lang="da-DK" dirty="0"/>
              <a:t>Hvad er det sværeste ved dette arbejde?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Hvordan kan lærerarbejdet organiseres rundt om? </a:t>
            </a:r>
          </a:p>
          <a:p>
            <a:pPr marL="457200" lvl="1" indent="0">
              <a:buNone/>
            </a:pPr>
            <a:endParaRPr lang="da-DK" dirty="0"/>
          </a:p>
          <a:p>
            <a:pPr lvl="1"/>
            <a:r>
              <a:rPr lang="da-DK" dirty="0"/>
              <a:t>Hvordan bruger man data i de forskellige organiseringer?</a:t>
            </a:r>
          </a:p>
          <a:p>
            <a:pPr marL="0" indent="0">
              <a:buNone/>
            </a:pPr>
            <a:endParaRPr lang="da-DK" sz="40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457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2FAF27D-100A-4D45-90F1-674F667B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Workshoppens temaer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F301C5DC-BF83-484D-86F7-33A95834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Typer af data</a:t>
            </a:r>
          </a:p>
          <a:p>
            <a:endParaRPr lang="da-DK" dirty="0"/>
          </a:p>
          <a:p>
            <a:r>
              <a:rPr lang="da-DK" dirty="0"/>
              <a:t>Brug af data</a:t>
            </a:r>
          </a:p>
          <a:p>
            <a:endParaRPr lang="da-DK" dirty="0">
              <a:effectLst/>
            </a:endParaRPr>
          </a:p>
          <a:p>
            <a:r>
              <a:rPr lang="da-DK" dirty="0">
                <a:effectLst/>
              </a:rPr>
              <a:t>Behov for data</a:t>
            </a:r>
          </a:p>
          <a:p>
            <a:endParaRPr lang="da-DK" dirty="0">
              <a:effectLst/>
            </a:endParaRPr>
          </a:p>
          <a:p>
            <a:r>
              <a:rPr lang="da-DK" dirty="0">
                <a:effectLst/>
              </a:rPr>
              <a:t>Udvikling af data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400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2FAF27D-100A-4D45-90F1-674F667B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Typer af data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F301C5DC-BF83-484D-86F7-33A95834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Eksamens- og prøveresultater</a:t>
            </a:r>
          </a:p>
          <a:p>
            <a:r>
              <a:rPr lang="da-DK" dirty="0"/>
              <a:t>Trivselsundersøgelser</a:t>
            </a:r>
          </a:p>
          <a:p>
            <a:r>
              <a:rPr lang="da-DK" dirty="0"/>
              <a:t>Løfteevne</a:t>
            </a:r>
          </a:p>
          <a:p>
            <a:r>
              <a:rPr lang="da-DK" dirty="0"/>
              <a:t>Undervisningsmiljøvurderinger </a:t>
            </a:r>
          </a:p>
          <a:p>
            <a:r>
              <a:rPr lang="da-DK" dirty="0"/>
              <a:t>Undervisningsevalueringer</a:t>
            </a:r>
          </a:p>
          <a:p>
            <a:r>
              <a:rPr lang="da-DK" dirty="0"/>
              <a:t>Læringsdata </a:t>
            </a:r>
            <a:endParaRPr lang="da-DK" dirty="0">
              <a:effectLst/>
            </a:endParaRPr>
          </a:p>
          <a:p>
            <a:endParaRPr lang="da-DK" dirty="0"/>
          </a:p>
        </p:txBody>
      </p:sp>
      <p:sp>
        <p:nvSpPr>
          <p:cNvPr id="4" name="Rektangulær billedforklaring 3">
            <a:extLst>
              <a:ext uri="{FF2B5EF4-FFF2-40B4-BE49-F238E27FC236}">
                <a16:creationId xmlns:a16="http://schemas.microsoft.com/office/drawing/2014/main" xmlns="" id="{84B56F45-86E7-E344-8229-B0ADA7073957}"/>
              </a:ext>
            </a:extLst>
          </p:cNvPr>
          <p:cNvSpPr/>
          <p:nvPr/>
        </p:nvSpPr>
        <p:spPr>
          <a:xfrm>
            <a:off x="6721435" y="3426195"/>
            <a:ext cx="4512623" cy="2066307"/>
          </a:xfrm>
          <a:prstGeom prst="wedgeRectCallout">
            <a:avLst>
              <a:gd name="adj1" fmla="val -123733"/>
              <a:gd name="adj2" fmla="val 32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Risiko for, at data vil ensrette blikket i de professionelle læringsfællesskaber mod det, data måler på, fx </a:t>
            </a:r>
            <a:r>
              <a:rPr lang="da-DK" dirty="0" err="1"/>
              <a:t>læringsoutcome</a:t>
            </a:r>
            <a:r>
              <a:rPr lang="da-DK" dirty="0"/>
              <a:t> i en matematiktest. Der ligger en udfordring i, at producere data, der siger noget om undervisningsdeltagelse i bredere forstand.</a:t>
            </a:r>
          </a:p>
        </p:txBody>
      </p:sp>
    </p:spTree>
    <p:extLst>
      <p:ext uri="{BB962C8B-B14F-4D97-AF65-F5344CB8AC3E}">
        <p14:creationId xmlns:p14="http://schemas.microsoft.com/office/powerpoint/2010/main" val="227878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2FAF27D-100A-4D45-90F1-674F667B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Typer af data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F301C5DC-BF83-484D-86F7-33A95834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Eksamens- og prøveresultater</a:t>
            </a:r>
          </a:p>
          <a:p>
            <a:r>
              <a:rPr lang="da-DK" dirty="0"/>
              <a:t>Trivselsundersøgelser</a:t>
            </a:r>
          </a:p>
          <a:p>
            <a:r>
              <a:rPr lang="da-DK" dirty="0"/>
              <a:t>Løfteevne</a:t>
            </a:r>
          </a:p>
          <a:p>
            <a:r>
              <a:rPr lang="da-DK" dirty="0"/>
              <a:t>Undervisningsmiljøvurderinger </a:t>
            </a:r>
          </a:p>
          <a:p>
            <a:r>
              <a:rPr lang="da-DK" dirty="0"/>
              <a:t>Undervisningsevalueringer</a:t>
            </a:r>
          </a:p>
          <a:p>
            <a:r>
              <a:rPr lang="da-DK" dirty="0"/>
              <a:t>Læringsdata </a:t>
            </a:r>
            <a:endParaRPr lang="da-DK" dirty="0">
              <a:effectLst/>
            </a:endParaRPr>
          </a:p>
          <a:p>
            <a:endParaRPr lang="da-DK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10134B61-003B-104A-97BE-4F09EECA95E4}"/>
              </a:ext>
            </a:extLst>
          </p:cNvPr>
          <p:cNvSpPr/>
          <p:nvPr/>
        </p:nvSpPr>
        <p:spPr>
          <a:xfrm>
            <a:off x="1151908" y="5492502"/>
            <a:ext cx="4203864" cy="552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/>
              <a:t>Hvilke typer data bruger I? </a:t>
            </a:r>
          </a:p>
        </p:txBody>
      </p:sp>
      <p:sp>
        <p:nvSpPr>
          <p:cNvPr id="4" name="Rektangulær billedforklaring 3">
            <a:extLst>
              <a:ext uri="{FF2B5EF4-FFF2-40B4-BE49-F238E27FC236}">
                <a16:creationId xmlns:a16="http://schemas.microsoft.com/office/drawing/2014/main" xmlns="" id="{84B56F45-86E7-E344-8229-B0ADA7073957}"/>
              </a:ext>
            </a:extLst>
          </p:cNvPr>
          <p:cNvSpPr/>
          <p:nvPr/>
        </p:nvSpPr>
        <p:spPr>
          <a:xfrm>
            <a:off x="6721435" y="3426195"/>
            <a:ext cx="4512623" cy="2066307"/>
          </a:xfrm>
          <a:prstGeom prst="wedgeRectCallout">
            <a:avLst>
              <a:gd name="adj1" fmla="val -123733"/>
              <a:gd name="adj2" fmla="val 32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Risiko for, at data vil ensrette blikket i de professionelle læringsfællesskaber mod det, data måler på, fx </a:t>
            </a:r>
            <a:r>
              <a:rPr lang="da-DK" dirty="0" err="1"/>
              <a:t>læringsoutcome</a:t>
            </a:r>
            <a:r>
              <a:rPr lang="da-DK" dirty="0"/>
              <a:t> i en matematiktest. Der ligger en udfordring i, at producere data, der siger noget om undervisningsdeltagelse i bredere forstand.</a:t>
            </a:r>
          </a:p>
        </p:txBody>
      </p:sp>
    </p:spTree>
    <p:extLst>
      <p:ext uri="{BB962C8B-B14F-4D97-AF65-F5344CB8AC3E}">
        <p14:creationId xmlns:p14="http://schemas.microsoft.com/office/powerpoint/2010/main" val="110527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14671DC8-51EE-7441-BDEB-75D9579E4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76911C17-B7D6-2F49-8DC1-72009669C4CC}"/>
              </a:ext>
            </a:extLst>
          </p:cNvPr>
          <p:cNvSpPr/>
          <p:nvPr/>
        </p:nvSpPr>
        <p:spPr>
          <a:xfrm>
            <a:off x="5117432" y="4595395"/>
            <a:ext cx="2085474" cy="1933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Fundamentet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xmlns="" id="{DF8FC38F-5986-9243-AA32-0D06E64593A7}"/>
              </a:ext>
            </a:extLst>
          </p:cNvPr>
          <p:cNvSpPr/>
          <p:nvPr/>
        </p:nvSpPr>
        <p:spPr>
          <a:xfrm>
            <a:off x="8454190" y="2261936"/>
            <a:ext cx="2085474" cy="19731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Uddannelses-</a:t>
            </a:r>
            <a:br>
              <a:rPr lang="da-DK" dirty="0"/>
            </a:br>
            <a:r>
              <a:rPr lang="da-DK" dirty="0"/>
              <a:t>forskning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F067776A-A479-9345-ACFC-6ED34E0A61EA}"/>
              </a:ext>
            </a:extLst>
          </p:cNvPr>
          <p:cNvSpPr/>
          <p:nvPr/>
        </p:nvSpPr>
        <p:spPr>
          <a:xfrm>
            <a:off x="5141495" y="1916824"/>
            <a:ext cx="2037348" cy="19090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Didaktisk og pædagogisk teori 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xmlns="" id="{F37CB6AD-2DF8-014C-ACAC-1265F67CFB4F}"/>
              </a:ext>
            </a:extLst>
          </p:cNvPr>
          <p:cNvSpPr/>
          <p:nvPr/>
        </p:nvSpPr>
        <p:spPr>
          <a:xfrm>
            <a:off x="1580147" y="2261936"/>
            <a:ext cx="2069432" cy="19872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Erfarings-viden</a:t>
            </a:r>
          </a:p>
        </p:txBody>
      </p: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xmlns="" id="{537DBF79-BEF6-B44F-B4CD-8F378F9B7D25}"/>
              </a:ext>
            </a:extLst>
          </p:cNvPr>
          <p:cNvCxnSpPr/>
          <p:nvPr/>
        </p:nvCxnSpPr>
        <p:spPr>
          <a:xfrm>
            <a:off x="3320716" y="4249152"/>
            <a:ext cx="1427747" cy="804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xmlns="" id="{1BE01255-E5E0-8543-9753-B8905E9C602A}"/>
              </a:ext>
            </a:extLst>
          </p:cNvPr>
          <p:cNvCxnSpPr>
            <a:cxnSpLocks/>
          </p:cNvCxnSpPr>
          <p:nvPr/>
        </p:nvCxnSpPr>
        <p:spPr>
          <a:xfrm flipH="1">
            <a:off x="7337258" y="4193339"/>
            <a:ext cx="1227221" cy="859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>
            <a:extLst>
              <a:ext uri="{FF2B5EF4-FFF2-40B4-BE49-F238E27FC236}">
                <a16:creationId xmlns:a16="http://schemas.microsoft.com/office/drawing/2014/main" xmlns="" id="{F254C79F-70E2-EE40-9FD4-6CA4E0436C6E}"/>
              </a:ext>
            </a:extLst>
          </p:cNvPr>
          <p:cNvCxnSpPr>
            <a:cxnSpLocks/>
          </p:cNvCxnSpPr>
          <p:nvPr/>
        </p:nvCxnSpPr>
        <p:spPr>
          <a:xfrm>
            <a:off x="6160169" y="4001294"/>
            <a:ext cx="0" cy="367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xmlns="" id="{A5C6707D-DB26-AD48-8586-86B69F8D11C0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dirty="0"/>
              <a:t>Behov for data</a:t>
            </a:r>
          </a:p>
        </p:txBody>
      </p:sp>
    </p:spTree>
    <p:extLst>
      <p:ext uri="{BB962C8B-B14F-4D97-AF65-F5344CB8AC3E}">
        <p14:creationId xmlns:p14="http://schemas.microsoft.com/office/powerpoint/2010/main" val="34054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3639C1B5-0912-5C4A-A2DA-BFAAFE281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5105400"/>
          </a:xfrm>
        </p:spPr>
        <p:txBody>
          <a:bodyPr>
            <a:normAutofit lnSpcReduction="10000"/>
          </a:bodyPr>
          <a:lstStyle/>
          <a:p>
            <a:pPr lvl="1"/>
            <a:r>
              <a:rPr lang="da-DK" dirty="0"/>
              <a:t>Hvad er et vigtigt emne ift. elevdeltagelse i undervisningen?</a:t>
            </a:r>
            <a:endParaRPr lang="da-DK" sz="3600" dirty="0"/>
          </a:p>
          <a:p>
            <a:pPr lvl="1"/>
            <a:r>
              <a:rPr lang="da-DK" dirty="0"/>
              <a:t>Udfyld skabelonen for det valgte emne</a:t>
            </a:r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r>
              <a:rPr lang="da-DK" dirty="0">
                <a:hlinkClick r:id="rId2"/>
              </a:rPr>
              <a:t>https://docs.google.com/document/d/1gaSYZNXHlTfVdi5Xbax7K-_RUIYHk2bQwNTNIKcXqSk/edit?usp=sharing</a:t>
            </a:r>
            <a:r>
              <a:rPr lang="da-DK" dirty="0"/>
              <a:t>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xmlns="" id="{1769FD23-0925-C948-8040-235B67FDEBA0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dirty="0"/>
              <a:t>Øvelse 1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xmlns="" id="{52D9A4A3-28EA-424C-952B-061A46B7E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36471"/>
              </p:ext>
            </p:extLst>
          </p:nvPr>
        </p:nvGraphicFramePr>
        <p:xfrm>
          <a:off x="1371600" y="2436971"/>
          <a:ext cx="8127999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3546232880"/>
                    </a:ext>
                  </a:extLst>
                </a:gridCol>
                <a:gridCol w="2713567">
                  <a:extLst>
                    <a:ext uri="{9D8B030D-6E8A-4147-A177-3AD203B41FA5}">
                      <a16:colId xmlns:a16="http://schemas.microsoft.com/office/drawing/2014/main" xmlns="" val="3226415081"/>
                    </a:ext>
                  </a:extLst>
                </a:gridCol>
                <a:gridCol w="2705099">
                  <a:extLst>
                    <a:ext uri="{9D8B030D-6E8A-4147-A177-3AD203B41FA5}">
                      <a16:colId xmlns:a16="http://schemas.microsoft.com/office/drawing/2014/main" xmlns="" val="3106914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  <a:latin typeface="Arial" panose="020B0604020202020204" pitchFamily="34" charset="0"/>
                        </a:rPr>
                        <a:t>Læringskontekst (klasse, elever, fag teknologier mv.)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  <a:latin typeface="Arial" panose="020B0604020202020204" pitchFamily="34" charset="0"/>
                        </a:rPr>
                        <a:t>Aktivitet (procesmål)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effectLst/>
                        </a:rPr>
                        <a:t>Mål (resultatmål)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95846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Antagelse om aktivitetens tilpasning til læringskonteksten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Når jeg gør x… i denne kontekst</a:t>
                      </a:r>
                    </a:p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så får eleven mulighed for at deltage på y-måde…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…som giver z-læring</a:t>
                      </a: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8699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unge vil selv vælge deres relationer med hinanden (receptionist uddannelse), og det sociale er noget snævert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Læreren flytter dem rundt hver dag i det korte forløb, hvor eleverne skal udvise nysgerrighed for og skabe dialog i nye situationer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gøre dem parate til hele tiden at kunne være på, interagere med nye mennesker og lære dem at kende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5586060"/>
                  </a:ext>
                </a:extLst>
              </a:tr>
            </a:tbl>
          </a:graphicData>
        </a:graphic>
      </p:graphicFrame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6DEBB66A-C706-AD4A-8A13-BA93A73530EA}"/>
              </a:ext>
            </a:extLst>
          </p:cNvPr>
          <p:cNvSpPr/>
          <p:nvPr/>
        </p:nvSpPr>
        <p:spPr>
          <a:xfrm>
            <a:off x="1066800" y="4216400"/>
            <a:ext cx="8724900" cy="146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14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3639C1B5-0912-5C4A-A2DA-BFAAFE281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5105400"/>
          </a:xfrm>
        </p:spPr>
        <p:txBody>
          <a:bodyPr>
            <a:normAutofit lnSpcReduction="10000"/>
          </a:bodyPr>
          <a:lstStyle/>
          <a:p>
            <a:pPr lvl="1"/>
            <a:r>
              <a:rPr lang="da-DK" dirty="0"/>
              <a:t>Hvad er et vigtigt emne ift. elevdeltagelse i undervisningen?</a:t>
            </a:r>
            <a:endParaRPr lang="da-DK" sz="3600" dirty="0"/>
          </a:p>
          <a:p>
            <a:pPr lvl="1"/>
            <a:r>
              <a:rPr lang="da-DK" dirty="0"/>
              <a:t>Udfyld skabelonen for det valgte emne</a:t>
            </a:r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endParaRPr lang="da-DK" sz="3600" dirty="0"/>
          </a:p>
          <a:p>
            <a:pPr lvl="1"/>
            <a:r>
              <a:rPr lang="da-DK" dirty="0">
                <a:hlinkClick r:id="rId2"/>
              </a:rPr>
              <a:t>https://docs.google.com/document/d/1gaSYZNXHlTfVdi5Xbax7K-_RUIYHk2bQwNTNIKcXqSk/edit?usp=sharing</a:t>
            </a:r>
            <a:r>
              <a:rPr lang="da-DK" dirty="0"/>
              <a:t>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xmlns="" id="{1769FD23-0925-C948-8040-235B67FDEBA0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dirty="0"/>
              <a:t>Øvelse 1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xmlns="" id="{52D9A4A3-28EA-424C-952B-061A46B7E9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71600" y="2436971"/>
          <a:ext cx="8127999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3546232880"/>
                    </a:ext>
                  </a:extLst>
                </a:gridCol>
                <a:gridCol w="2713567">
                  <a:extLst>
                    <a:ext uri="{9D8B030D-6E8A-4147-A177-3AD203B41FA5}">
                      <a16:colId xmlns:a16="http://schemas.microsoft.com/office/drawing/2014/main" xmlns="" val="3226415081"/>
                    </a:ext>
                  </a:extLst>
                </a:gridCol>
                <a:gridCol w="2705099">
                  <a:extLst>
                    <a:ext uri="{9D8B030D-6E8A-4147-A177-3AD203B41FA5}">
                      <a16:colId xmlns:a16="http://schemas.microsoft.com/office/drawing/2014/main" xmlns="" val="3106914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  <a:latin typeface="Arial" panose="020B0604020202020204" pitchFamily="34" charset="0"/>
                        </a:rPr>
                        <a:t>Læringskontekst (klasse, elever, fag teknologier mv.)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  <a:latin typeface="Arial" panose="020B0604020202020204" pitchFamily="34" charset="0"/>
                        </a:rPr>
                        <a:t>Aktivitet (procesmål)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a-DK" dirty="0">
                        <a:effectLst/>
                      </a:endParaRPr>
                    </a:p>
                    <a:p>
                      <a:r>
                        <a:rPr lang="da-DK" dirty="0">
                          <a:effectLst/>
                        </a:rPr>
                        <a:t>Mål (resultatmål)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95846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Antagelse om aktivitetens tilpasning til læringskonteksten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Når jeg gør x… i denne kontekst</a:t>
                      </a:r>
                    </a:p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så får eleven mulighed for at deltage på y-måde…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…som giver z-læring</a:t>
                      </a: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8699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unge vil selv vælge deres relationer med hinanden (receptionist uddannelse), og det sociale er noget snævert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Læreren flytter dem rundt hver dag i det korte forløb, hvor eleverne skal udvise nysgerrighed for og skabe dialog i nye situationer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gøre dem parate til hele tiden at kunne være på, interagere med nye mennesker og lære dem at kende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5586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69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dsholder til sidefod 7"/>
          <p:cNvSpPr>
            <a:spLocks noGrp="1"/>
          </p:cNvSpPr>
          <p:nvPr>
            <p:ph type="ftr" sz="quarter" idx="11"/>
          </p:nvPr>
        </p:nvSpPr>
        <p:spPr bwMode="auto">
          <a:xfrm>
            <a:off x="1524000" y="6492876"/>
            <a:ext cx="437444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898989"/>
                </a:solidFill>
                <a:latin typeface="Gill Sans MT" charset="0"/>
              </a:rPr>
              <a:t>Ane Qvortrup, </a:t>
            </a:r>
            <a:r>
              <a:rPr lang="en-GB" sz="1200" dirty="0" err="1">
                <a:solidFill>
                  <a:srgbClr val="898989"/>
                </a:solidFill>
                <a:latin typeface="Gill Sans MT" charset="0"/>
              </a:rPr>
              <a:t>Lektor</a:t>
            </a:r>
            <a:r>
              <a:rPr lang="en-GB" sz="1200" dirty="0">
                <a:solidFill>
                  <a:srgbClr val="898989"/>
                </a:solidFill>
                <a:latin typeface="Gill Sans MT" charset="0"/>
              </a:rPr>
              <a:t>, PhD, </a:t>
            </a:r>
            <a:r>
              <a:rPr lang="en-GB" sz="1200" dirty="0" err="1">
                <a:solidFill>
                  <a:srgbClr val="898989"/>
                </a:solidFill>
                <a:latin typeface="Gill Sans MT" charset="0"/>
              </a:rPr>
              <a:t>Uddannelsesvidenskab</a:t>
            </a:r>
            <a:r>
              <a:rPr lang="en-GB" sz="1200" dirty="0">
                <a:solidFill>
                  <a:srgbClr val="898989"/>
                </a:solidFill>
                <a:latin typeface="Gill Sans MT" charset="0"/>
              </a:rPr>
              <a:t>, </a:t>
            </a:r>
            <a:r>
              <a:rPr lang="en-GB" sz="1200" dirty="0" err="1">
                <a:solidFill>
                  <a:srgbClr val="898989"/>
                </a:solidFill>
                <a:latin typeface="Gill Sans MT" charset="0"/>
              </a:rPr>
              <a:t>almen</a:t>
            </a:r>
            <a:r>
              <a:rPr lang="en-GB" sz="1200" dirty="0">
                <a:solidFill>
                  <a:srgbClr val="898989"/>
                </a:solidFill>
                <a:latin typeface="Gill Sans MT" charset="0"/>
              </a:rPr>
              <a:t> </a:t>
            </a:r>
            <a:r>
              <a:rPr lang="en-GB" sz="1200" dirty="0" err="1">
                <a:solidFill>
                  <a:srgbClr val="898989"/>
                </a:solidFill>
                <a:latin typeface="Gill Sans MT" charset="0"/>
              </a:rPr>
              <a:t>didaktik</a:t>
            </a:r>
            <a:endParaRPr lang="en-GB" sz="1200" dirty="0">
              <a:solidFill>
                <a:srgbClr val="898989"/>
              </a:solidFill>
              <a:latin typeface="Gill Sans MT" charset="0"/>
            </a:endParaRPr>
          </a:p>
        </p:txBody>
      </p:sp>
      <p:cxnSp>
        <p:nvCxnSpPr>
          <p:cNvPr id="4" name="Lige pilforbindelse 3"/>
          <p:cNvCxnSpPr/>
          <p:nvPr/>
        </p:nvCxnSpPr>
        <p:spPr>
          <a:xfrm flipV="1">
            <a:off x="2515892" y="4525502"/>
            <a:ext cx="7237708" cy="10228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kstfelt 4"/>
          <p:cNvSpPr txBox="1"/>
          <p:nvPr/>
        </p:nvSpPr>
        <p:spPr>
          <a:xfrm rot="21161638">
            <a:off x="7661774" y="4712798"/>
            <a:ext cx="2076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Udvikling</a:t>
            </a:r>
          </a:p>
        </p:txBody>
      </p:sp>
      <p:sp>
        <p:nvSpPr>
          <p:cNvPr id="7" name="Krans 6"/>
          <p:cNvSpPr/>
          <p:nvPr/>
        </p:nvSpPr>
        <p:spPr>
          <a:xfrm>
            <a:off x="2547334" y="3543860"/>
            <a:ext cx="1689315" cy="1668822"/>
          </a:xfrm>
          <a:prstGeom prst="donut">
            <a:avLst>
              <a:gd name="adj" fmla="val 19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9" name="Krans 8"/>
          <p:cNvSpPr/>
          <p:nvPr/>
        </p:nvSpPr>
        <p:spPr>
          <a:xfrm>
            <a:off x="5097027" y="3130529"/>
            <a:ext cx="1689315" cy="1668822"/>
          </a:xfrm>
          <a:prstGeom prst="donut">
            <a:avLst>
              <a:gd name="adj" fmla="val 19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0" name="Krans 9"/>
          <p:cNvSpPr/>
          <p:nvPr/>
        </p:nvSpPr>
        <p:spPr>
          <a:xfrm>
            <a:off x="7562146" y="2807562"/>
            <a:ext cx="1689315" cy="1668822"/>
          </a:xfrm>
          <a:prstGeom prst="donut">
            <a:avLst>
              <a:gd name="adj" fmla="val 19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2949845" y="3326754"/>
            <a:ext cx="6044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Mål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3554279" y="4212914"/>
            <a:ext cx="11778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Problem</a:t>
            </a:r>
            <a:endParaRPr lang="da-DK" dirty="0"/>
          </a:p>
        </p:txBody>
      </p:sp>
      <p:sp>
        <p:nvSpPr>
          <p:cNvPr id="13" name="Tekstfelt 12"/>
          <p:cNvSpPr txBox="1"/>
          <p:nvPr/>
        </p:nvSpPr>
        <p:spPr>
          <a:xfrm>
            <a:off x="2980842" y="4840722"/>
            <a:ext cx="8679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Indsats</a:t>
            </a:r>
            <a:endParaRPr lang="da-DK" dirty="0"/>
          </a:p>
        </p:txBody>
      </p:sp>
      <p:sp>
        <p:nvSpPr>
          <p:cNvPr id="14" name="Tekstfelt 13"/>
          <p:cNvSpPr txBox="1"/>
          <p:nvPr/>
        </p:nvSpPr>
        <p:spPr>
          <a:xfrm>
            <a:off x="1771530" y="4109675"/>
            <a:ext cx="11783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Evaluering</a:t>
            </a:r>
            <a:endParaRPr lang="da-DK" dirty="0"/>
          </a:p>
        </p:txBody>
      </p:sp>
      <p:cxnSp>
        <p:nvCxnSpPr>
          <p:cNvPr id="15" name="Lige pilforbindelse 14"/>
          <p:cNvCxnSpPr/>
          <p:nvPr/>
        </p:nvCxnSpPr>
        <p:spPr>
          <a:xfrm>
            <a:off x="3848746" y="3696087"/>
            <a:ext cx="216976" cy="1939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/>
          <p:cNvCxnSpPr>
            <a:endCxn id="7" idx="5"/>
          </p:cNvCxnSpPr>
          <p:nvPr/>
        </p:nvCxnSpPr>
        <p:spPr>
          <a:xfrm flipH="1">
            <a:off x="3989254" y="4761597"/>
            <a:ext cx="123408" cy="2066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/>
          <p:nvPr/>
        </p:nvCxnSpPr>
        <p:spPr>
          <a:xfrm flipH="1" flipV="1">
            <a:off x="2592940" y="4696114"/>
            <a:ext cx="139351" cy="1981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Bue 19"/>
          <p:cNvSpPr/>
          <p:nvPr/>
        </p:nvSpPr>
        <p:spPr>
          <a:xfrm>
            <a:off x="2360686" y="2296083"/>
            <a:ext cx="2651766" cy="1732228"/>
          </a:xfrm>
          <a:prstGeom prst="arc">
            <a:avLst>
              <a:gd name="adj1" fmla="val 9423531"/>
              <a:gd name="adj2" fmla="val 2044607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2" name="Lige pilforbindelse 21"/>
          <p:cNvCxnSpPr/>
          <p:nvPr/>
        </p:nvCxnSpPr>
        <p:spPr>
          <a:xfrm>
            <a:off x="4729275" y="2610846"/>
            <a:ext cx="216976" cy="1939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kstfelt 23"/>
          <p:cNvSpPr txBox="1"/>
          <p:nvPr/>
        </p:nvSpPr>
        <p:spPr>
          <a:xfrm>
            <a:off x="5504484" y="2952213"/>
            <a:ext cx="6044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Mål</a:t>
            </a:r>
          </a:p>
        </p:txBody>
      </p:sp>
      <p:sp>
        <p:nvSpPr>
          <p:cNvPr id="25" name="Tekstfelt 24"/>
          <p:cNvSpPr txBox="1"/>
          <p:nvPr/>
        </p:nvSpPr>
        <p:spPr>
          <a:xfrm>
            <a:off x="6108918" y="3838373"/>
            <a:ext cx="11778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Problem</a:t>
            </a:r>
            <a:endParaRPr lang="da-DK" dirty="0"/>
          </a:p>
        </p:txBody>
      </p:sp>
      <p:sp>
        <p:nvSpPr>
          <p:cNvPr id="26" name="Tekstfelt 25"/>
          <p:cNvSpPr txBox="1"/>
          <p:nvPr/>
        </p:nvSpPr>
        <p:spPr>
          <a:xfrm>
            <a:off x="5535481" y="4466181"/>
            <a:ext cx="8679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Indsats</a:t>
            </a:r>
            <a:endParaRPr lang="da-DK" dirty="0"/>
          </a:p>
        </p:txBody>
      </p:sp>
      <p:sp>
        <p:nvSpPr>
          <p:cNvPr id="27" name="Tekstfelt 26"/>
          <p:cNvSpPr txBox="1"/>
          <p:nvPr/>
        </p:nvSpPr>
        <p:spPr>
          <a:xfrm>
            <a:off x="4326169" y="3735134"/>
            <a:ext cx="11783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Evaluering</a:t>
            </a:r>
            <a:endParaRPr lang="da-DK" dirty="0"/>
          </a:p>
        </p:txBody>
      </p:sp>
      <p:cxnSp>
        <p:nvCxnSpPr>
          <p:cNvPr id="28" name="Lige pilforbindelse 27"/>
          <p:cNvCxnSpPr/>
          <p:nvPr/>
        </p:nvCxnSpPr>
        <p:spPr>
          <a:xfrm>
            <a:off x="6418883" y="3306048"/>
            <a:ext cx="216976" cy="1939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>
            <a:endCxn id="29" idx="5"/>
          </p:cNvCxnSpPr>
          <p:nvPr/>
        </p:nvCxnSpPr>
        <p:spPr>
          <a:xfrm flipH="1">
            <a:off x="6543893" y="4387056"/>
            <a:ext cx="123408" cy="2066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/>
          <p:nvPr/>
        </p:nvCxnSpPr>
        <p:spPr>
          <a:xfrm flipH="1" flipV="1">
            <a:off x="5163077" y="4306075"/>
            <a:ext cx="139351" cy="1981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kstfelt 30"/>
          <p:cNvSpPr txBox="1"/>
          <p:nvPr/>
        </p:nvSpPr>
        <p:spPr>
          <a:xfrm>
            <a:off x="7997131" y="2670663"/>
            <a:ext cx="6044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Mål</a:t>
            </a:r>
          </a:p>
        </p:txBody>
      </p:sp>
      <p:sp>
        <p:nvSpPr>
          <p:cNvPr id="32" name="Tekstfelt 31"/>
          <p:cNvSpPr txBox="1"/>
          <p:nvPr/>
        </p:nvSpPr>
        <p:spPr>
          <a:xfrm>
            <a:off x="8601565" y="3556823"/>
            <a:ext cx="11778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Problem</a:t>
            </a:r>
            <a:endParaRPr lang="da-DK" dirty="0"/>
          </a:p>
        </p:txBody>
      </p:sp>
      <p:sp>
        <p:nvSpPr>
          <p:cNvPr id="33" name="Tekstfelt 32"/>
          <p:cNvSpPr txBox="1"/>
          <p:nvPr/>
        </p:nvSpPr>
        <p:spPr>
          <a:xfrm>
            <a:off x="8028128" y="4184631"/>
            <a:ext cx="8679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Indsats</a:t>
            </a:r>
            <a:endParaRPr lang="da-DK" dirty="0"/>
          </a:p>
        </p:txBody>
      </p:sp>
      <p:sp>
        <p:nvSpPr>
          <p:cNvPr id="34" name="Tekstfelt 33"/>
          <p:cNvSpPr txBox="1"/>
          <p:nvPr/>
        </p:nvSpPr>
        <p:spPr>
          <a:xfrm>
            <a:off x="6818816" y="3453584"/>
            <a:ext cx="11783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a-DK"/>
              <a:t>Evaluering</a:t>
            </a:r>
            <a:endParaRPr lang="da-DK" dirty="0"/>
          </a:p>
        </p:txBody>
      </p:sp>
      <p:cxnSp>
        <p:nvCxnSpPr>
          <p:cNvPr id="35" name="Lige pilforbindelse 34"/>
          <p:cNvCxnSpPr/>
          <p:nvPr/>
        </p:nvCxnSpPr>
        <p:spPr>
          <a:xfrm>
            <a:off x="8911530" y="3024498"/>
            <a:ext cx="216976" cy="1939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Lige pilforbindelse 35"/>
          <p:cNvCxnSpPr/>
          <p:nvPr/>
        </p:nvCxnSpPr>
        <p:spPr>
          <a:xfrm flipH="1" flipV="1">
            <a:off x="7655724" y="4024525"/>
            <a:ext cx="139351" cy="1981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Bue 36"/>
          <p:cNvSpPr/>
          <p:nvPr/>
        </p:nvSpPr>
        <p:spPr>
          <a:xfrm>
            <a:off x="5132301" y="1797553"/>
            <a:ext cx="2651766" cy="1732228"/>
          </a:xfrm>
          <a:prstGeom prst="arc">
            <a:avLst>
              <a:gd name="adj1" fmla="val 9423531"/>
              <a:gd name="adj2" fmla="val 2044607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38" name="Lige pilforbindelse 37"/>
          <p:cNvCxnSpPr/>
          <p:nvPr/>
        </p:nvCxnSpPr>
        <p:spPr>
          <a:xfrm>
            <a:off x="7500890" y="2112316"/>
            <a:ext cx="216976" cy="1939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itel 1">
            <a:extLst>
              <a:ext uri="{FF2B5EF4-FFF2-40B4-BE49-F238E27FC236}">
                <a16:creationId xmlns:a16="http://schemas.microsoft.com/office/drawing/2014/main" xmlns="" id="{680B6480-E9CA-A14B-BE64-66E8490BE6B0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dirty="0"/>
              <a:t>Brug af data</a:t>
            </a:r>
          </a:p>
        </p:txBody>
      </p:sp>
    </p:spTree>
    <p:extLst>
      <p:ext uri="{BB962C8B-B14F-4D97-AF65-F5344CB8AC3E}">
        <p14:creationId xmlns:p14="http://schemas.microsoft.com/office/powerpoint/2010/main" val="3579177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D17BBB0-430E-5B48-9D12-EAEF32A3F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Det er vigtigt at komme bag om tallene og diskutere de styrker og svagheder, de er udtryk for</a:t>
            </a:r>
          </a:p>
          <a:p>
            <a:r>
              <a:rPr lang="da-DK" dirty="0"/>
              <a:t>Data aldrig et mål i sig selv. Data skal kun bruges, hvor de er relevante for at kende og forbedre elevers muligheder. </a:t>
            </a:r>
          </a:p>
          <a:p>
            <a:r>
              <a:rPr lang="da-DK" dirty="0"/>
              <a:t>Diskussioner baseret på data, har for ofte fokus på mangler og på problemer. Det er vigtigt, at de retter sig mod at forbedre elevers læringsmuligheder.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E014E09D-52DA-2041-BB18-32E8B9479A21}"/>
              </a:ext>
            </a:extLst>
          </p:cNvPr>
          <p:cNvSpPr/>
          <p:nvPr/>
        </p:nvSpPr>
        <p:spPr>
          <a:xfrm>
            <a:off x="838200" y="1650670"/>
            <a:ext cx="9932719" cy="926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“</a:t>
            </a:r>
            <a:r>
              <a:rPr lang="da-DK" dirty="0" err="1"/>
              <a:t>it’s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to have data to </a:t>
            </a:r>
            <a:r>
              <a:rPr lang="da-DK" dirty="0" err="1"/>
              <a:t>help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better</a:t>
            </a:r>
            <a:r>
              <a:rPr lang="da-DK" dirty="0"/>
              <a:t>, more-</a:t>
            </a:r>
            <a:r>
              <a:rPr lang="da-DK" dirty="0" err="1"/>
              <a:t>informed</a:t>
            </a:r>
            <a:r>
              <a:rPr lang="da-DK" dirty="0"/>
              <a:t> decisions and to </a:t>
            </a:r>
            <a:r>
              <a:rPr lang="da-DK" dirty="0" err="1"/>
              <a:t>allow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to </a:t>
            </a:r>
            <a:r>
              <a:rPr lang="da-DK" dirty="0" err="1"/>
              <a:t>intervene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 </a:t>
            </a:r>
            <a:r>
              <a:rPr lang="da-DK" dirty="0" err="1"/>
              <a:t>it’s</a:t>
            </a:r>
            <a:r>
              <a:rPr lang="da-DK" dirty="0"/>
              <a:t> </a:t>
            </a:r>
            <a:r>
              <a:rPr lang="da-DK" dirty="0" err="1"/>
              <a:t>too</a:t>
            </a:r>
            <a:r>
              <a:rPr lang="da-DK" dirty="0"/>
              <a:t> </a:t>
            </a:r>
            <a:r>
              <a:rPr lang="da-DK" dirty="0" err="1"/>
              <a:t>late</a:t>
            </a:r>
            <a:r>
              <a:rPr lang="da-DK" dirty="0"/>
              <a:t>. </a:t>
            </a:r>
            <a:r>
              <a:rPr lang="en-US" dirty="0"/>
              <a:t>It’s good to be able to learn more, about how your students are doing.” </a:t>
            </a:r>
            <a:r>
              <a:rPr lang="da-DK" dirty="0"/>
              <a:t>(Ibid.:171). 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866E4584-DD7F-B545-B826-98ED8F3EEB95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dirty="0"/>
              <a:t>Brug af data</a:t>
            </a:r>
          </a:p>
        </p:txBody>
      </p:sp>
    </p:spTree>
    <p:extLst>
      <p:ext uri="{BB962C8B-B14F-4D97-AF65-F5344CB8AC3E}">
        <p14:creationId xmlns:p14="http://schemas.microsoft.com/office/powerpoint/2010/main" val="395318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768</Words>
  <Application>Microsoft Office PowerPoint</Application>
  <PresentationFormat>Brugerdefineret</PresentationFormat>
  <Paragraphs>132</Paragraphs>
  <Slides>12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Office-tema</vt:lpstr>
      <vt:lpstr>Brug af elevdata til udvikling af kvalitet i undervisningen</vt:lpstr>
      <vt:lpstr>Workshoppens temaer</vt:lpstr>
      <vt:lpstr>Typer af data</vt:lpstr>
      <vt:lpstr>Typer af data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Diskussion/opsamling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Brug af elevdata til udvikling af kvalitet i undervisningen</dc:title>
  <dc:creator>Ane Qvortrup</dc:creator>
  <cp:lastModifiedBy>Eva Bøgestrøm</cp:lastModifiedBy>
  <cp:revision>13</cp:revision>
  <dcterms:created xsi:type="dcterms:W3CDTF">2018-04-22T08:19:20Z</dcterms:created>
  <dcterms:modified xsi:type="dcterms:W3CDTF">2018-12-21T09:20:21Z</dcterms:modified>
</cp:coreProperties>
</file>