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2" r:id="rId4"/>
    <p:sldId id="295" r:id="rId5"/>
    <p:sldId id="294" r:id="rId6"/>
    <p:sldId id="264" r:id="rId7"/>
    <p:sldId id="257" r:id="rId8"/>
    <p:sldId id="293" r:id="rId9"/>
    <p:sldId id="289" r:id="rId10"/>
    <p:sldId id="260" r:id="rId11"/>
    <p:sldId id="271" r:id="rId12"/>
    <p:sldId id="270" r:id="rId13"/>
    <p:sldId id="292" r:id="rId14"/>
    <p:sldId id="284" r:id="rId15"/>
    <p:sldId id="285" r:id="rId16"/>
    <p:sldId id="280" r:id="rId17"/>
    <p:sldId id="281" r:id="rId18"/>
    <p:sldId id="282" r:id="rId19"/>
    <p:sldId id="283" r:id="rId20"/>
    <p:sldId id="272" r:id="rId21"/>
    <p:sldId id="296" r:id="rId22"/>
    <p:sldId id="273" r:id="rId23"/>
    <p:sldId id="290" r:id="rId24"/>
    <p:sldId id="274" r:id="rId25"/>
    <p:sldId id="258" r:id="rId26"/>
    <p:sldId id="266" r:id="rId27"/>
    <p:sldId id="291" r:id="rId28"/>
    <p:sldId id="279" r:id="rId29"/>
    <p:sldId id="265" r:id="rId30"/>
    <p:sldId id="275" r:id="rId31"/>
    <p:sldId id="276" r:id="rId32"/>
    <p:sldId id="277" r:id="rId33"/>
    <p:sldId id="278" r:id="rId3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0769"/>
  </p:normalViewPr>
  <p:slideViewPr>
    <p:cSldViewPr snapToGrid="0" snapToObjects="1">
      <p:cViewPr>
        <p:scale>
          <a:sx n="100" d="100"/>
          <a:sy n="100" d="100"/>
        </p:scale>
        <p:origin x="-9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D035-2607-0B4B-8012-C3A28CBF7B38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8064-2911-D541-B591-10C48E1694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32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B883-423B-4CE8-9B5B-9652780F51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84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269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82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99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/>
              <a:buNone/>
            </a:pPr>
            <a:endParaRPr lang="da-DK" sz="2000" dirty="0">
              <a:latin typeface="Arial"/>
              <a:cs typeface="Arial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CDC9-93EA-7C40-9369-FFAE048F741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36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/>
              <a:buNone/>
            </a:pPr>
            <a:endParaRPr lang="da-DK" sz="2000" dirty="0">
              <a:latin typeface="Arial"/>
              <a:cs typeface="Arial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CDC9-93EA-7C40-9369-FFAE048F741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28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/>
              <a:buNone/>
            </a:pPr>
            <a:endParaRPr lang="da-DK" sz="2000" dirty="0">
              <a:latin typeface="Arial"/>
              <a:cs typeface="Arial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CDC9-93EA-7C40-9369-FFAE048F741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905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/>
              <a:buNone/>
            </a:pPr>
            <a:endParaRPr lang="da-DK" sz="2000" dirty="0">
              <a:latin typeface="Arial"/>
              <a:cs typeface="Arial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CDC9-93EA-7C40-9369-FFAE048F741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48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/>
              <a:buNone/>
            </a:pPr>
            <a:endParaRPr lang="da-DK" sz="2000" dirty="0">
              <a:latin typeface="Arial"/>
              <a:cs typeface="Arial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CDC9-93EA-7C40-9369-FFAE048F741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878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90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74D25-9DD0-6443-83B0-02B498800CBF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52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B883-423B-4CE8-9B5B-9652780F51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69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74D25-9DD0-6443-83B0-02B498800CBF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914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74D25-9DD0-6443-83B0-02B498800CBF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138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3A4451F-06AC-994F-B303-B6006255D8ED}" type="slidenum">
              <a:rPr lang="da-DK"/>
              <a:pPr eaLnBrk="1" hangingPunct="1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084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3A4451F-06AC-994F-B303-B6006255D8ED}" type="slidenum">
              <a:rPr lang="da-DK"/>
              <a:pPr eaLnBrk="1" hangingPunct="1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0938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3A4451F-06AC-994F-B303-B6006255D8ED}" type="slidenum">
              <a:rPr lang="da-DK"/>
              <a:pPr eaLnBrk="1" hangingPunct="1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201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3A4451F-06AC-994F-B303-B6006255D8ED}" type="slidenum">
              <a:rPr lang="da-DK"/>
              <a:pPr eaLnBrk="1" hangingPunct="1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0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B883-423B-4CE8-9B5B-9652780F51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94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B883-423B-4CE8-9B5B-9652780F51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26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74D25-9DD0-6443-83B0-02B498800CB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05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109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81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33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8064-2911-D541-B591-10C48E16946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56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B80DA0-1E43-4E40-AF17-8B0025E3F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6BA35556-4A59-7A4D-81AC-E5B9AA63C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CA9B162-E0E9-324E-989C-3D29398F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CFC1FFE-E5B9-EA4B-AF8E-562F7E33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D039C7F-E42F-334D-ACB0-7EB7F05F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4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50813E-3860-5046-8D83-BC624B5D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xmlns="" id="{A94CE8D4-2BD0-084F-AEED-CBE275A6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64763BC-9E5F-A44B-BD3A-8CF8A183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226D544-8E77-3148-9951-CF32C977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37DA768-191B-C749-AC9C-38A49050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9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2CE0D211-D903-064B-87F0-720279CBC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xmlns="" id="{6D4E3241-21EE-1D43-9CB5-D2E0715C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A48D2BDB-69BB-6A44-90BD-891251A8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1ED1BD08-E682-7745-A119-A5E8F67B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B7F3818-BA61-5241-8B07-5BBE033F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78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7261A3-168E-5741-A4B4-65EDF4E0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DF57189-E74A-0845-BC41-5FDE4423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972151F-AB14-634B-B38F-2F845377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17FA485-859C-0C4B-99B7-117AA1F4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3D0938D-A5CA-E845-8DDB-40F9643A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5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DEC185-37FB-5B45-A7CE-0990C7C2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BA6FBEC3-7724-1A4B-A312-B56EA754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A3B6779-5539-6C46-9E5E-0F3EC1AE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CDE10CB-5602-0040-AC2E-EE90A5B8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895D7473-D79E-6442-B3BA-73FD2E54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3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BC2952-1AA3-5247-999E-9E7E24C2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2576E78-57BD-054A-80F1-80DCE348C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FDF7B29-FB84-3B44-802E-ABEBE7538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3E80CC9-F09C-224C-8B8F-ED3EF7EC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CC00934-2ADD-8148-B800-918DF210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4D863F8A-D4F4-A34A-A1B1-0B22ADC9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5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D9628-2FFC-4C46-9CBA-A4DAA203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A53D2C26-7DE9-0646-B588-455B0E6A4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CBC1885D-E26F-B24A-8B77-8F7343AE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7F6DB0BE-1BF5-D44A-8A67-996191D46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D86A53E6-8CD1-594B-8632-CAD10EEA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49F6B476-2E57-4740-A57B-2E9E54AD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F6A040A9-D248-7E43-8620-89291344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14349732-69B5-CD47-A099-3498494F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98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28ACA2-BBE2-3F44-814D-C39A662B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2E3D231E-EEB7-2D4C-ACA1-69EE0C71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F4C63089-9CE2-924D-B7E1-E2C86D94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2A7606D3-7ADD-8341-8AE3-07893EEC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0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FFADAB2E-0930-A04B-9997-19402B8F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2CDE8828-BD4D-E94F-9EE2-1F0191E2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9471037E-C197-1C4B-8220-98E13158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3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CBEBA0-38D8-B64D-82EC-8F72E9BA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4FE2B19-68E2-7E45-8C26-97C31942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053C74D9-CA12-B444-9204-218F00692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7954FB1-4927-E544-B382-05C158D6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B22C498-A908-9046-A74D-A12FFB18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55372EDB-4584-1841-8275-417DE1BB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037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27FB9B-0CC9-5C47-B4DC-412FB9AD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9AF79DE5-F32A-B84F-958D-0CEEB2C4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6BA9C49A-705F-8540-95D8-F821BEC28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8D6F80C4-946F-AE45-9955-F439AAED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A0E35F9D-FC4A-E349-95A4-C8851E8D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CE9A93E8-4E6C-0E45-8EFE-BA699A5A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DB1A8969-8D8B-B141-9A3B-85974B41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BD0E8D15-C80B-6541-B6EF-44345B42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C1ACA849-765B-7F40-AA81-CE762F16D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3ECD-3A97-954E-9898-608E0CB6C34F}" type="datetimeFigureOut">
              <a:rPr lang="da-DK" smtClean="0"/>
              <a:t>21-12-2018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6F29BEB-4663-5048-AC88-9DFCB8967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3CAEBBD-FA9C-D14C-BDF2-CF90F340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1695-FE62-1D4A-9E27-61522989F0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30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4EBD0E-3CBC-544F-9345-CAF76C97D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Brug af elevdata til udvikling af kvalitet i undervisningen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5B89C618-3749-0A46-BB24-E7349168D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13751"/>
          </a:xfrm>
        </p:spPr>
        <p:txBody>
          <a:bodyPr>
            <a:normAutofit/>
          </a:bodyPr>
          <a:lstStyle/>
          <a:p>
            <a:r>
              <a:rPr lang="da-DK" dirty="0"/>
              <a:t>Ane Qvortrup, </a:t>
            </a:r>
            <a:br>
              <a:rPr lang="da-DK" dirty="0"/>
            </a:br>
            <a:r>
              <a:rPr lang="da-DK" dirty="0"/>
              <a:t>Lektor, ph.d. i almendidaktik</a:t>
            </a:r>
          </a:p>
          <a:p>
            <a:r>
              <a:rPr lang="da-DK" dirty="0"/>
              <a:t>Leder af center for interdisciplinær forskning og udvikling </a:t>
            </a:r>
            <a:br>
              <a:rPr lang="da-DK" dirty="0"/>
            </a:br>
            <a:r>
              <a:rPr lang="da-DK" dirty="0"/>
              <a:t>Institut for Kulturvidenskaber</a:t>
            </a:r>
            <a:br>
              <a:rPr lang="da-DK" dirty="0"/>
            </a:br>
            <a:r>
              <a:rPr lang="da-DK" dirty="0"/>
              <a:t>Syddansk Universitet </a:t>
            </a:r>
            <a:br>
              <a:rPr lang="da-DK" dirty="0"/>
            </a:br>
            <a:r>
              <a:rPr lang="da-DK" dirty="0"/>
              <a:t>25/4 2018</a:t>
            </a:r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19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CA1B9F-D6F9-4A4E-A92B-A7401608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data?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F80324B-C07A-104E-B603-74A227C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0915C2F-75D4-0246-BC6B-A33D00C926EB}"/>
              </a:ext>
            </a:extLst>
          </p:cNvPr>
          <p:cNvSpPr/>
          <p:nvPr/>
        </p:nvSpPr>
        <p:spPr>
          <a:xfrm>
            <a:off x="1155700" y="2111165"/>
            <a:ext cx="3568700" cy="55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Sørg for undervisningsdifferentiering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BBC3C951-B042-5245-8CB2-6263174221B6}"/>
              </a:ext>
            </a:extLst>
          </p:cNvPr>
          <p:cNvSpPr/>
          <p:nvPr/>
        </p:nvSpPr>
        <p:spPr>
          <a:xfrm>
            <a:off x="6743700" y="2104419"/>
            <a:ext cx="3708400" cy="537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solid viden om den enkelte elev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947CCBF2-0BF5-FC46-ABBF-6364FAE5C7FC}"/>
              </a:ext>
            </a:extLst>
          </p:cNvPr>
          <p:cNvSpPr/>
          <p:nvPr/>
        </p:nvSpPr>
        <p:spPr>
          <a:xfrm>
            <a:off x="1155700" y="2750351"/>
            <a:ext cx="3568700" cy="54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Styrk elevens progression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F35618AB-7816-8543-BED9-9C1BB8E95A89}"/>
              </a:ext>
            </a:extLst>
          </p:cNvPr>
          <p:cNvSpPr/>
          <p:nvPr/>
        </p:nvSpPr>
        <p:spPr>
          <a:xfrm>
            <a:off x="6743700" y="2750215"/>
            <a:ext cx="3708400" cy="53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Arbejd systematisk med feedback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5F5EA8F7-EE4A-6649-A3F0-A043DCFE99A1}"/>
              </a:ext>
            </a:extLst>
          </p:cNvPr>
          <p:cNvSpPr/>
          <p:nvPr/>
        </p:nvSpPr>
        <p:spPr>
          <a:xfrm>
            <a:off x="1155700" y="1480146"/>
            <a:ext cx="3568700" cy="54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gode læringsfællesskaber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B526C496-3347-B64A-BAA6-1BC48339B387}"/>
              </a:ext>
            </a:extLst>
          </p:cNvPr>
          <p:cNvSpPr/>
          <p:nvPr/>
        </p:nvSpPr>
        <p:spPr>
          <a:xfrm>
            <a:off x="6743700" y="1483154"/>
            <a:ext cx="3708400" cy="54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Gør læringsarbejdet til et fælles projekt</a:t>
            </a:r>
          </a:p>
        </p:txBody>
      </p:sp>
    </p:spTree>
    <p:extLst>
      <p:ext uri="{BB962C8B-B14F-4D97-AF65-F5344CB8AC3E}">
        <p14:creationId xmlns:p14="http://schemas.microsoft.com/office/powerpoint/2010/main" val="376060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CA1B9F-D6F9-4A4E-A92B-A7401608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data?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F80324B-C07A-104E-B603-74A227C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DB879D67-F221-4349-BA2A-CCFF3DAD70A3}"/>
              </a:ext>
            </a:extLst>
          </p:cNvPr>
          <p:cNvSpPr/>
          <p:nvPr/>
        </p:nvSpPr>
        <p:spPr>
          <a:xfrm>
            <a:off x="1155700" y="3620669"/>
            <a:ext cx="3568700" cy="517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tryghed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D828765C-9DD9-1D4D-8364-25008E50A185}"/>
              </a:ext>
            </a:extLst>
          </p:cNvPr>
          <p:cNvSpPr/>
          <p:nvPr/>
        </p:nvSpPr>
        <p:spPr>
          <a:xfrm>
            <a:off x="6743700" y="3585741"/>
            <a:ext cx="3708400" cy="552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Formuler klare forventninger og krav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0915C2F-75D4-0246-BC6B-A33D00C926EB}"/>
              </a:ext>
            </a:extLst>
          </p:cNvPr>
          <p:cNvSpPr/>
          <p:nvPr/>
        </p:nvSpPr>
        <p:spPr>
          <a:xfrm>
            <a:off x="1155700" y="2111165"/>
            <a:ext cx="3568700" cy="55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Sørg for undervisningsdifferentiering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BBC3C951-B042-5245-8CB2-6263174221B6}"/>
              </a:ext>
            </a:extLst>
          </p:cNvPr>
          <p:cNvSpPr/>
          <p:nvPr/>
        </p:nvSpPr>
        <p:spPr>
          <a:xfrm>
            <a:off x="6743700" y="2104419"/>
            <a:ext cx="3708400" cy="537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solid viden om den enkelte elev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947CCBF2-0BF5-FC46-ABBF-6364FAE5C7FC}"/>
              </a:ext>
            </a:extLst>
          </p:cNvPr>
          <p:cNvSpPr/>
          <p:nvPr/>
        </p:nvSpPr>
        <p:spPr>
          <a:xfrm>
            <a:off x="1155700" y="2750351"/>
            <a:ext cx="3568700" cy="54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Styrk elevens progression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F35618AB-7816-8543-BED9-9C1BB8E95A89}"/>
              </a:ext>
            </a:extLst>
          </p:cNvPr>
          <p:cNvSpPr/>
          <p:nvPr/>
        </p:nvSpPr>
        <p:spPr>
          <a:xfrm>
            <a:off x="6743700" y="2750215"/>
            <a:ext cx="3708400" cy="53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Arbejd systematisk med feedback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D295FFFE-DBFB-C748-9697-393C06030C62}"/>
              </a:ext>
            </a:extLst>
          </p:cNvPr>
          <p:cNvSpPr/>
          <p:nvPr/>
        </p:nvSpPr>
        <p:spPr>
          <a:xfrm>
            <a:off x="1155700" y="4197418"/>
            <a:ext cx="3568700" cy="54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Reducer frustrationer og konflikter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xmlns="" id="{0D7FFD85-CC54-A949-8708-E0E0867B8AB6}"/>
              </a:ext>
            </a:extLst>
          </p:cNvPr>
          <p:cNvSpPr/>
          <p:nvPr/>
        </p:nvSpPr>
        <p:spPr>
          <a:xfrm>
            <a:off x="6743700" y="4191317"/>
            <a:ext cx="3708400" cy="55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Sæt de faglige, personale og sociale rammer i klassen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60099E44-E323-8247-8A4A-0C2030F73F66}"/>
              </a:ext>
            </a:extLst>
          </p:cNvPr>
          <p:cNvSpPr/>
          <p:nvPr/>
        </p:nvSpPr>
        <p:spPr>
          <a:xfrm>
            <a:off x="1155700" y="4823949"/>
            <a:ext cx="3568700" cy="54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Styrk elevernes tro på egne evner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xmlns="" id="{F960701A-8B1A-494C-94E4-9D3F87EF1BCD}"/>
              </a:ext>
            </a:extLst>
          </p:cNvPr>
          <p:cNvSpPr/>
          <p:nvPr/>
        </p:nvSpPr>
        <p:spPr>
          <a:xfrm>
            <a:off x="6743700" y="4864000"/>
            <a:ext cx="3708400" cy="55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Gør det synligt for eleverne, at de rykker sig læringsmæssigt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5F5EA8F7-EE4A-6649-A3F0-A043DCFE99A1}"/>
              </a:ext>
            </a:extLst>
          </p:cNvPr>
          <p:cNvSpPr/>
          <p:nvPr/>
        </p:nvSpPr>
        <p:spPr>
          <a:xfrm>
            <a:off x="1155700" y="1480146"/>
            <a:ext cx="3568700" cy="54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gode læringsfællesskaber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B526C496-3347-B64A-BAA6-1BC48339B387}"/>
              </a:ext>
            </a:extLst>
          </p:cNvPr>
          <p:cNvSpPr/>
          <p:nvPr/>
        </p:nvSpPr>
        <p:spPr>
          <a:xfrm>
            <a:off x="6743700" y="1483154"/>
            <a:ext cx="3708400" cy="54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Gør læringsarbejdet til et fælles projekt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xmlns="" id="{A24E7AE7-5B40-2D4F-8748-49AF668F5866}"/>
              </a:ext>
            </a:extLst>
          </p:cNvPr>
          <p:cNvSpPr/>
          <p:nvPr/>
        </p:nvSpPr>
        <p:spPr>
          <a:xfrm>
            <a:off x="1155700" y="6076859"/>
            <a:ext cx="3568700" cy="52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Gør det tydeligt, hvad de skal bruge deres viden til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10BA6E09-3D17-A34A-A7AF-A721DAA919C4}"/>
              </a:ext>
            </a:extLst>
          </p:cNvPr>
          <p:cNvSpPr/>
          <p:nvPr/>
        </p:nvSpPr>
        <p:spPr>
          <a:xfrm>
            <a:off x="6743700" y="6089035"/>
            <a:ext cx="3708400" cy="53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Skab synlig sammenhæng i uddannelsen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5C718A11-50B5-A24C-A1C9-CCB3E78634E8}"/>
              </a:ext>
            </a:extLst>
          </p:cNvPr>
          <p:cNvSpPr/>
          <p:nvPr/>
        </p:nvSpPr>
        <p:spPr>
          <a:xfrm>
            <a:off x="1155700" y="5447627"/>
            <a:ext cx="3568700" cy="559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Giv eleverne et personligt (og </a:t>
            </a:r>
            <a:r>
              <a:rPr lang="da-DK" dirty="0" err="1"/>
              <a:t>posi-tivt</a:t>
            </a:r>
            <a:r>
              <a:rPr lang="da-DK" dirty="0"/>
              <a:t>) projekt med at uddanne sig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CB35807E-ED77-A147-8521-135251272BFC}"/>
              </a:ext>
            </a:extLst>
          </p:cNvPr>
          <p:cNvSpPr/>
          <p:nvPr/>
        </p:nvSpPr>
        <p:spPr>
          <a:xfrm>
            <a:off x="6743700" y="5492411"/>
            <a:ext cx="3708400" cy="547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Inddrag eleverne som ressourcepersoner ift. læringsmiljøet</a:t>
            </a:r>
          </a:p>
        </p:txBody>
      </p:sp>
    </p:spTree>
    <p:extLst>
      <p:ext uri="{BB962C8B-B14F-4D97-AF65-F5344CB8AC3E}">
        <p14:creationId xmlns:p14="http://schemas.microsoft.com/office/powerpoint/2010/main" val="380362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FAF27D-100A-4D45-90F1-674F667B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data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301C5DC-BF83-484D-86F7-33A95834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Eksamens- og prøveresultater</a:t>
            </a:r>
          </a:p>
          <a:p>
            <a:r>
              <a:rPr lang="da-DK" dirty="0"/>
              <a:t>Trivselsundersøgelser</a:t>
            </a:r>
          </a:p>
          <a:p>
            <a:r>
              <a:rPr lang="da-DK" dirty="0"/>
              <a:t>Løfteevne</a:t>
            </a:r>
          </a:p>
          <a:p>
            <a:r>
              <a:rPr lang="da-DK" dirty="0"/>
              <a:t>Undervisningsmiljøvurderinger </a:t>
            </a:r>
          </a:p>
          <a:p>
            <a:r>
              <a:rPr lang="da-DK" dirty="0"/>
              <a:t>Undervisningsevalueringer</a:t>
            </a:r>
          </a:p>
          <a:p>
            <a:r>
              <a:rPr lang="da-DK" dirty="0"/>
              <a:t>Læringsdata </a:t>
            </a:r>
            <a:endParaRPr lang="da-DK" dirty="0"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417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FAF27D-100A-4D45-90F1-674F667B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data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301C5DC-BF83-484D-86F7-33A95834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Eksamens- og prøveresultater</a:t>
            </a:r>
          </a:p>
          <a:p>
            <a:r>
              <a:rPr lang="da-DK" dirty="0"/>
              <a:t>Trivselsundersøgelser</a:t>
            </a:r>
          </a:p>
          <a:p>
            <a:r>
              <a:rPr lang="da-DK" dirty="0"/>
              <a:t>Løfteevne</a:t>
            </a:r>
          </a:p>
          <a:p>
            <a:r>
              <a:rPr lang="da-DK" dirty="0"/>
              <a:t>Undervisningsmiljøvurderinger </a:t>
            </a:r>
          </a:p>
          <a:p>
            <a:r>
              <a:rPr lang="da-DK" dirty="0"/>
              <a:t>Undervisningsevalueringer</a:t>
            </a:r>
          </a:p>
          <a:p>
            <a:r>
              <a:rPr lang="da-DK" dirty="0"/>
              <a:t>Læringsdata </a:t>
            </a:r>
            <a:endParaRPr lang="da-DK" dirty="0">
              <a:effectLst/>
            </a:endParaRPr>
          </a:p>
          <a:p>
            <a:endParaRPr lang="da-DK" dirty="0"/>
          </a:p>
        </p:txBody>
      </p:sp>
      <p:sp>
        <p:nvSpPr>
          <p:cNvPr id="4" name="Rektangulær billedforklaring 3">
            <a:extLst>
              <a:ext uri="{FF2B5EF4-FFF2-40B4-BE49-F238E27FC236}">
                <a16:creationId xmlns:a16="http://schemas.microsoft.com/office/drawing/2014/main" xmlns="" id="{2CC887D9-B17E-C54C-B36D-1FA66EC28277}"/>
              </a:ext>
            </a:extLst>
          </p:cNvPr>
          <p:cNvSpPr/>
          <p:nvPr/>
        </p:nvSpPr>
        <p:spPr>
          <a:xfrm>
            <a:off x="2320036" y="5710611"/>
            <a:ext cx="6749823" cy="932704"/>
          </a:xfrm>
          <a:prstGeom prst="wedgeRectCallout">
            <a:avLst>
              <a:gd name="adj1" fmla="val -39148"/>
              <a:gd name="adj2" fmla="val -978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Mange data er ”</a:t>
            </a:r>
            <a:r>
              <a:rPr lang="da-DK" sz="2000" dirty="0" err="1"/>
              <a:t>often</a:t>
            </a:r>
            <a:r>
              <a:rPr lang="da-DK" sz="2000" dirty="0"/>
              <a:t> not </a:t>
            </a:r>
            <a:r>
              <a:rPr lang="da-DK" sz="2000" dirty="0" err="1"/>
              <a:t>timely</a:t>
            </a:r>
            <a:r>
              <a:rPr lang="da-DK" sz="2000" dirty="0"/>
              <a:t> or </a:t>
            </a:r>
            <a:r>
              <a:rPr lang="da-DK" sz="2000" dirty="0" err="1"/>
              <a:t>specific</a:t>
            </a:r>
            <a:r>
              <a:rPr lang="da-DK" sz="2000" dirty="0"/>
              <a:t> </a:t>
            </a:r>
            <a:r>
              <a:rPr lang="da-DK" sz="2000" dirty="0" err="1"/>
              <a:t>enough</a:t>
            </a:r>
            <a:r>
              <a:rPr lang="da-DK" sz="2000" dirty="0"/>
              <a:t> to provide </a:t>
            </a:r>
            <a:r>
              <a:rPr lang="da-DK" sz="2000" dirty="0" err="1"/>
              <a:t>consistently</a:t>
            </a:r>
            <a:r>
              <a:rPr lang="da-DK" sz="2000" dirty="0"/>
              <a:t> </a:t>
            </a:r>
            <a:r>
              <a:rPr lang="da-DK" sz="2000" dirty="0" err="1"/>
              <a:t>beneficial</a:t>
            </a:r>
            <a:r>
              <a:rPr lang="da-DK" sz="2000" dirty="0"/>
              <a:t>, formative feedback” (</a:t>
            </a:r>
            <a:r>
              <a:rPr lang="da-DK" sz="2000" dirty="0" err="1"/>
              <a:t>Bryk</a:t>
            </a:r>
            <a:r>
              <a:rPr lang="da-DK" sz="2000" dirty="0"/>
              <a:t> et al, 2015) </a:t>
            </a:r>
          </a:p>
        </p:txBody>
      </p:sp>
    </p:spTree>
    <p:extLst>
      <p:ext uri="{BB962C8B-B14F-4D97-AF65-F5344CB8AC3E}">
        <p14:creationId xmlns:p14="http://schemas.microsoft.com/office/powerpoint/2010/main" val="8949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1"/>
            <a:ext cx="6194126" cy="260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268762"/>
            <a:ext cx="4248472" cy="260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11" y="3939718"/>
            <a:ext cx="3407786" cy="29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7" y="3939718"/>
            <a:ext cx="2434851" cy="29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99" y="3939718"/>
            <a:ext cx="2825323" cy="29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9617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1. år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0798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2. år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7201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3. år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29294" y="120215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a-DK" sz="20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a-DK" sz="2000" dirty="0">
                <a:solidFill>
                  <a:srgbClr val="000000"/>
                </a:solidFill>
                <a:cs typeface="Arial"/>
              </a:rPr>
              <a:t>Skoleniveau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B6BB74F3-5416-1346-80EE-E2D6540B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Læringsdata</a:t>
            </a:r>
          </a:p>
        </p:txBody>
      </p:sp>
    </p:spTree>
    <p:extLst>
      <p:ext uri="{BB962C8B-B14F-4D97-AF65-F5344CB8AC3E}">
        <p14:creationId xmlns:p14="http://schemas.microsoft.com/office/powerpoint/2010/main" val="166048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88640"/>
            <a:ext cx="6184900" cy="2755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11" y="3871583"/>
            <a:ext cx="3407786" cy="29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7" y="3871583"/>
            <a:ext cx="2434851" cy="29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99" y="3871583"/>
            <a:ext cx="2825323" cy="29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9617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1. år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0798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2. år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7201" y="3871582"/>
            <a:ext cx="7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3. år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3012" y="3871582"/>
            <a:ext cx="9134989" cy="2986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3219272"/>
            <a:ext cx="5838889" cy="3638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xmlns="" id="{48BC7ED6-6668-0D4B-9801-23131808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Læringsdata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1DC25C0F-180B-2A48-ADCD-FA714CE764F2}"/>
              </a:ext>
            </a:extLst>
          </p:cNvPr>
          <p:cNvSpPr txBox="1"/>
          <p:nvPr/>
        </p:nvSpPr>
        <p:spPr>
          <a:xfrm>
            <a:off x="229294" y="120215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a-DK" sz="20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a-DK" sz="2000" dirty="0">
                <a:solidFill>
                  <a:srgbClr val="000000"/>
                </a:solidFill>
                <a:cs typeface="Arial"/>
              </a:rPr>
              <a:t>Klasseniveau</a:t>
            </a:r>
          </a:p>
        </p:txBody>
      </p:sp>
    </p:spTree>
    <p:extLst>
      <p:ext uri="{BB962C8B-B14F-4D97-AF65-F5344CB8AC3E}">
        <p14:creationId xmlns:p14="http://schemas.microsoft.com/office/powerpoint/2010/main" val="58527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C21816-8C08-B542-992B-6A2E109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BA3DB3F0-0A68-C241-9BAC-71503FBD0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473" y="1504783"/>
            <a:ext cx="57754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C21816-8C08-B542-992B-6A2E109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xmlns="" id="{DCF3249D-97AF-924F-AE91-BB643E7B6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849" y="293063"/>
            <a:ext cx="5033213" cy="61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C21816-8C08-B542-992B-6A2E109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01F83AF0-B3CC-6240-B075-4A5092D5B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163" y="1027906"/>
            <a:ext cx="5633282" cy="49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C21816-8C08-B542-992B-6A2E109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DEE9D188-5790-4B46-B2A2-0016FA91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471976A2-61EE-D445-AD31-44A989AA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31" y="381167"/>
            <a:ext cx="5163554" cy="61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936" y="1417638"/>
            <a:ext cx="8289528" cy="5035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Kurser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efteruddannelse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da-DK" sz="2400" dirty="0"/>
          </a:p>
          <a:p>
            <a:r>
              <a:rPr lang="da-DK" sz="2400" dirty="0"/>
              <a:t>“Professionelle lærere, der arbejder </a:t>
            </a:r>
            <a:r>
              <a:rPr lang="da-DK" sz="2400" b="1" dirty="0"/>
              <a:t>kollektivt </a:t>
            </a:r>
            <a:r>
              <a:rPr lang="da-DK" sz="2400" dirty="0"/>
              <a:t>og </a:t>
            </a:r>
            <a:br>
              <a:rPr lang="da-DK" sz="2400" dirty="0"/>
            </a:br>
            <a:r>
              <a:rPr lang="da-DK" sz="2400" b="1" dirty="0"/>
              <a:t>formålsrettet </a:t>
            </a:r>
            <a:r>
              <a:rPr lang="da-DK" sz="2400" dirty="0"/>
              <a:t>med at skabe og opretholde en </a:t>
            </a:r>
            <a:br>
              <a:rPr lang="da-DK" sz="2400" dirty="0"/>
            </a:br>
            <a:r>
              <a:rPr lang="da-DK" sz="2400" b="1" dirty="0"/>
              <a:t>læringskultur </a:t>
            </a:r>
            <a:r>
              <a:rPr lang="da-DK" sz="2400" dirty="0"/>
              <a:t>for elever og professionelle” </a:t>
            </a:r>
            <a:br>
              <a:rPr lang="da-DK" sz="2400" dirty="0"/>
            </a:br>
            <a:r>
              <a:rPr lang="da-DK" sz="2400" dirty="0"/>
              <a:t>(</a:t>
            </a:r>
            <a:r>
              <a:rPr lang="da-DK" sz="2400" dirty="0" err="1"/>
              <a:t>Cherrington</a:t>
            </a:r>
            <a:r>
              <a:rPr lang="da-DK" sz="2400" dirty="0"/>
              <a:t> &amp; </a:t>
            </a:r>
            <a:r>
              <a:rPr lang="da-DK" sz="2400" dirty="0" err="1"/>
              <a:t>Thornton</a:t>
            </a:r>
            <a:r>
              <a:rPr lang="da-DK" sz="2400" dirty="0"/>
              <a:t>, 2015: 312)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cxnSp>
        <p:nvCxnSpPr>
          <p:cNvPr id="6" name="Lige pilforbindelse 5"/>
          <p:cNvCxnSpPr>
            <a:cxnSpLocks/>
          </p:cNvCxnSpPr>
          <p:nvPr/>
        </p:nvCxnSpPr>
        <p:spPr>
          <a:xfrm>
            <a:off x="4120787" y="2623318"/>
            <a:ext cx="0" cy="63132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Professionelle læringsfællesskaber </a:t>
            </a:r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2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21756"/>
              </p:ext>
            </p:extLst>
          </p:nvPr>
        </p:nvGraphicFramePr>
        <p:xfrm>
          <a:off x="1775519" y="1732881"/>
          <a:ext cx="8592618" cy="36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b="1" u="none" strike="noStrike" dirty="0">
                          <a:effectLst/>
                        </a:rPr>
                        <a:t>Køkken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Når jeg skal løse en praktisk opgave i køkkenet, orienterer jeg mig først om, hvilke råvarer der skal indgå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bruger min viden om råvarerne til at prioritere mellem forskellige muligheder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På baggrund af mit valg af råvarer, overvejer jeg deres tilberedning nøje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laver en klar plan med tydelige stadier for processen på baggrund af de indledende sonderinger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sørger for hele tiden at evaluere de enkelte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u="none" strike="noStrike" dirty="0">
                          <a:effectLst/>
                        </a:rPr>
                        <a:t>Jeg arbejder fokuseret og detaljeorienteret med forberedelsen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520260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A30303FA-DA59-AD48-9D74-3339CE521B6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Small measures</a:t>
            </a:r>
          </a:p>
        </p:txBody>
      </p:sp>
    </p:spTree>
    <p:extLst>
      <p:ext uri="{BB962C8B-B14F-4D97-AF65-F5344CB8AC3E}">
        <p14:creationId xmlns:p14="http://schemas.microsoft.com/office/powerpoint/2010/main" val="70670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33558"/>
              </p:ext>
            </p:extLst>
          </p:nvPr>
        </p:nvGraphicFramePr>
        <p:xfrm>
          <a:off x="1775519" y="1732881"/>
          <a:ext cx="8592618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b="1" u="none" strike="noStrike" dirty="0">
                          <a:effectLst/>
                        </a:rPr>
                        <a:t>Værksted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Når jeg skal formgive et design, bruger jeg god tid på at udvikle en ide forud for 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bruger min viden om m</a:t>
                      </a: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aterialers egenskaber til at vælge det rigtige materiale. </a:t>
                      </a:r>
                      <a:endParaRPr lang="da-DK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sætter mig grundigt ind i anvendelsesmuligheder, inden jeg går i 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sørger for at skrive korte opsummeringer af min beslutninger og min plan, så jeg kan holde mig fokuseret på den hele vejen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planlægger produktionsprocessen i tydelige stadier, så jeg hele tiden kan evaluere det enkelte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u="none" strike="noStrike" dirty="0">
                          <a:effectLst/>
                        </a:rPr>
                        <a:t>Jeg arbejder fokuseret og detaljeorienteret med udviklingen af produktet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520260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A30303FA-DA59-AD48-9D74-3339CE521B6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Small measures</a:t>
            </a:r>
          </a:p>
        </p:txBody>
      </p:sp>
    </p:spTree>
    <p:extLst>
      <p:ext uri="{BB962C8B-B14F-4D97-AF65-F5344CB8AC3E}">
        <p14:creationId xmlns:p14="http://schemas.microsoft.com/office/powerpoint/2010/main" val="53247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29623"/>
              </p:ext>
            </p:extLst>
          </p:nvPr>
        </p:nvGraphicFramePr>
        <p:xfrm>
          <a:off x="1775519" y="1732882"/>
          <a:ext cx="8592618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b="1" u="none" strike="noStrike" dirty="0">
                          <a:effectLst/>
                        </a:rPr>
                        <a:t>Grundforløb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stiller ofte spørgsmål ved de ting, jeg læser eller hører om, for at tage stilling til, om jeg finder dem overbevisende.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Når en teori, ide eller konklusion bliver fremlagt i undervisningen, så overvejer jeg, om jeg er enig i 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bruger indholdet fra undervisning og tekster som et udgangspunkt for at udvikle mine egne ideer om emnet.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For sjov finder jeg på mine egne ideer om emnerne i dette fag.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Hver gang jeg hører om en antagelse eller konklusion, så overvejer jeg mulige alternativer.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520260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4420BE4B-4050-E245-AC72-6E4DFF22E0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Small measures</a:t>
            </a:r>
          </a:p>
        </p:txBody>
      </p:sp>
    </p:spTree>
    <p:extLst>
      <p:ext uri="{BB962C8B-B14F-4D97-AF65-F5344CB8AC3E}">
        <p14:creationId xmlns:p14="http://schemas.microsoft.com/office/powerpoint/2010/main" val="111502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39360"/>
              </p:ext>
            </p:extLst>
          </p:nvPr>
        </p:nvGraphicFramePr>
        <p:xfrm>
          <a:off x="1524000" y="2002704"/>
          <a:ext cx="8592618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b="1" u="none" strike="noStrike" dirty="0">
                          <a:effectLst/>
                        </a:rPr>
                        <a:t>Tekstlæsning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Når jeg laver lektier, bruger jeg information fra mange forskellige kilder, såsom tekster, noter og andet 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forsøger at relatere elementer fra dette fag til min praktik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Når jeg læser lektier, så prøver jeg at relatere teksterne til det, jeg allerede 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skriver korte opsummeringer af de centrale dele af teksterne, når jeg læser dem, så jeg let kan bruge dem i praktikken.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u="none" strike="noStrike" dirty="0">
                          <a:effectLst/>
                        </a:rPr>
                        <a:t>Jeg bruger ofte det, jeg har lært fra min lektielæsning, i undervisningen og diskussioner med klassekammerater.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520260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A30303FA-DA59-AD48-9D74-3339CE521B6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Small measures</a:t>
            </a:r>
          </a:p>
        </p:txBody>
      </p:sp>
    </p:spTree>
    <p:extLst>
      <p:ext uri="{BB962C8B-B14F-4D97-AF65-F5344CB8AC3E}">
        <p14:creationId xmlns:p14="http://schemas.microsoft.com/office/powerpoint/2010/main" val="48830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05611"/>
              </p:ext>
            </p:extLst>
          </p:nvPr>
        </p:nvGraphicFramePr>
        <p:xfrm>
          <a:off x="1775519" y="2060848"/>
          <a:ext cx="8592618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b="1" u="none" strike="noStrike" dirty="0">
                          <a:effectLst/>
                        </a:rPr>
                        <a:t>Gruppearbejde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forholder mig altid åbent og interesseret ift. gruppemedlemmer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Vi starter altid med at diskutere og udarbejder en plan for arbejdet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Vi arbejder systematisk og koordineret ud fra den indledende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lægger altid stor energi i arbejdet i grupperne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u="none" strike="noStrike" dirty="0">
                          <a:effectLst/>
                        </a:rPr>
                        <a:t>Jeg understøtter, at arbejdet i grupperne er fordelt retfærdigt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u="none" strike="noStrike" dirty="0">
                          <a:effectLst/>
                        </a:rPr>
                        <a:t>Jeg understøtter, at de problemer, der eventuelt opstår undervejs, løses i fællesskab på en hensigtsmæssig måde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520260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479AF10D-C113-B940-8CD2-DF3D5BD96B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Small measures</a:t>
            </a:r>
          </a:p>
        </p:txBody>
      </p:sp>
    </p:spTree>
    <p:extLst>
      <p:ext uri="{BB962C8B-B14F-4D97-AF65-F5344CB8AC3E}">
        <p14:creationId xmlns:p14="http://schemas.microsoft.com/office/powerpoint/2010/main" val="107112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28C96B-5847-6446-BE9F-28315E34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 opmærksomhedspunkter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B5A60602-B09A-9547-BAD9-C0B533DB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Man skal ikke overbelaste sig med en for stor datamængde</a:t>
            </a:r>
          </a:p>
          <a:p>
            <a:r>
              <a:rPr lang="da-DK" dirty="0"/>
              <a:t>Data må aldrig blive et mål i sig selv, men skal bruges, hvor de er relevante for at kende og forbedre elevers muligheder</a:t>
            </a:r>
          </a:p>
          <a:p>
            <a:r>
              <a:rPr lang="da-DK" dirty="0"/>
              <a:t>Data skal give grundlag for forbedre elevers læringsmuligheder, ikke blot identificere mangler og problemer</a:t>
            </a:r>
          </a:p>
          <a:p>
            <a:r>
              <a:rPr lang="da-DK" dirty="0"/>
              <a:t>Data skal sige noget om deltagelse i bred forstand, ikke kun noget om resultater</a:t>
            </a:r>
          </a:p>
          <a:p>
            <a:pPr marL="0" indent="0">
              <a:buNone/>
            </a:pPr>
            <a:r>
              <a:rPr lang="da-DK" dirty="0"/>
              <a:t>(Qvortrup, Rasmussen &amp; Mortensen 2017)</a:t>
            </a:r>
          </a:p>
        </p:txBody>
      </p:sp>
    </p:spTree>
    <p:extLst>
      <p:ext uri="{BB962C8B-B14F-4D97-AF65-F5344CB8AC3E}">
        <p14:creationId xmlns:p14="http://schemas.microsoft.com/office/powerpoint/2010/main" val="1541924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Data på deltagelse</a:t>
            </a:r>
          </a:p>
        </p:txBody>
      </p:sp>
      <p:sp>
        <p:nvSpPr>
          <p:cNvPr id="1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D6BB85-5960-7547-A600-92EB7A614003}"/>
              </a:ext>
            </a:extLst>
          </p:cNvPr>
          <p:cNvSpPr txBox="1"/>
          <p:nvPr/>
        </p:nvSpPr>
        <p:spPr>
          <a:xfrm>
            <a:off x="7706198" y="18031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Efter </a:t>
            </a:r>
            <a:r>
              <a:rPr lang="da-DK" sz="1400" dirty="0" err="1"/>
              <a:t>Hattie</a:t>
            </a:r>
            <a:r>
              <a:rPr lang="da-DK" sz="1400" dirty="0"/>
              <a:t> og </a:t>
            </a:r>
            <a:r>
              <a:rPr lang="da-DK" sz="1400" dirty="0" err="1"/>
              <a:t>Timperley</a:t>
            </a:r>
            <a:r>
              <a:rPr lang="da-DK" sz="1400" dirty="0"/>
              <a:t> 2010</a:t>
            </a: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xmlns="" id="{D3FCB623-2F88-744F-BD9F-D3EBB833D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8" y="2132470"/>
            <a:ext cx="8229600" cy="42672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22AFB46B-0075-4E43-91E8-B3EA1DF249C1}"/>
              </a:ext>
            </a:extLst>
          </p:cNvPr>
          <p:cNvSpPr/>
          <p:nvPr/>
        </p:nvSpPr>
        <p:spPr>
          <a:xfrm>
            <a:off x="1918146" y="3183021"/>
            <a:ext cx="7605041" cy="3449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371C1C0-A20F-2B48-8BD5-9ED2543A30BC}"/>
              </a:ext>
            </a:extLst>
          </p:cNvPr>
          <p:cNvSpPr/>
          <p:nvPr/>
        </p:nvSpPr>
        <p:spPr>
          <a:xfrm>
            <a:off x="1870020" y="2213810"/>
            <a:ext cx="1049643" cy="497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/>
              <a:t>Data-niveauer</a:t>
            </a:r>
          </a:p>
        </p:txBody>
      </p:sp>
    </p:spTree>
    <p:extLst>
      <p:ext uri="{BB962C8B-B14F-4D97-AF65-F5344CB8AC3E}">
        <p14:creationId xmlns:p14="http://schemas.microsoft.com/office/powerpoint/2010/main" val="366943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Data på deltagelse</a:t>
            </a:r>
          </a:p>
        </p:txBody>
      </p:sp>
      <p:sp>
        <p:nvSpPr>
          <p:cNvPr id="1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D6BB85-5960-7547-A600-92EB7A614003}"/>
              </a:ext>
            </a:extLst>
          </p:cNvPr>
          <p:cNvSpPr txBox="1"/>
          <p:nvPr/>
        </p:nvSpPr>
        <p:spPr>
          <a:xfrm>
            <a:off x="7706198" y="18031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Efter </a:t>
            </a:r>
            <a:r>
              <a:rPr lang="da-DK" sz="1400" dirty="0" err="1"/>
              <a:t>Hattie</a:t>
            </a:r>
            <a:r>
              <a:rPr lang="da-DK" sz="1400" dirty="0"/>
              <a:t> og </a:t>
            </a:r>
            <a:r>
              <a:rPr lang="da-DK" sz="1400" dirty="0" err="1"/>
              <a:t>Timperley</a:t>
            </a:r>
            <a:r>
              <a:rPr lang="da-DK" sz="1400" dirty="0"/>
              <a:t> 2010</a:t>
            </a: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xmlns="" id="{D3FCB623-2F88-744F-BD9F-D3EBB833D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8" y="2132470"/>
            <a:ext cx="8229600" cy="42672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22AFB46B-0075-4E43-91E8-B3EA1DF249C1}"/>
              </a:ext>
            </a:extLst>
          </p:cNvPr>
          <p:cNvSpPr/>
          <p:nvPr/>
        </p:nvSpPr>
        <p:spPr>
          <a:xfrm>
            <a:off x="1918146" y="3183021"/>
            <a:ext cx="7605041" cy="3449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371C1C0-A20F-2B48-8BD5-9ED2543A30BC}"/>
              </a:ext>
            </a:extLst>
          </p:cNvPr>
          <p:cNvSpPr/>
          <p:nvPr/>
        </p:nvSpPr>
        <p:spPr>
          <a:xfrm>
            <a:off x="1870020" y="2213810"/>
            <a:ext cx="1049643" cy="497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/>
              <a:t>Data-niveauer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AF468071-772B-DF46-912F-BDF485629D29}"/>
              </a:ext>
            </a:extLst>
          </p:cNvPr>
          <p:cNvSpPr/>
          <p:nvPr/>
        </p:nvSpPr>
        <p:spPr>
          <a:xfrm>
            <a:off x="1299411" y="2213810"/>
            <a:ext cx="9320463" cy="969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“</a:t>
            </a:r>
            <a:r>
              <a:rPr lang="da-DK" dirty="0" err="1"/>
              <a:t>it’s</a:t>
            </a:r>
            <a:r>
              <a:rPr lang="da-DK" dirty="0"/>
              <a:t> </a:t>
            </a:r>
            <a:r>
              <a:rPr lang="da-DK" dirty="0" err="1"/>
              <a:t>good</a:t>
            </a:r>
            <a:r>
              <a:rPr lang="da-DK" dirty="0"/>
              <a:t> to have data to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, more-</a:t>
            </a:r>
            <a:r>
              <a:rPr lang="da-DK" dirty="0" err="1"/>
              <a:t>informed</a:t>
            </a:r>
            <a:r>
              <a:rPr lang="da-DK" dirty="0"/>
              <a:t> decisions and to </a:t>
            </a:r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intervene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it’s</a:t>
            </a:r>
            <a:r>
              <a:rPr lang="da-DK" dirty="0"/>
              <a:t>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late</a:t>
            </a:r>
            <a:r>
              <a:rPr lang="da-DK" dirty="0"/>
              <a:t>. </a:t>
            </a:r>
            <a:r>
              <a:rPr lang="en-US" dirty="0"/>
              <a:t>It’s good to be able to learn more, about how your students are doing.” </a:t>
            </a:r>
            <a:r>
              <a:rPr lang="da-DK" dirty="0"/>
              <a:t>(</a:t>
            </a:r>
            <a:r>
              <a:rPr lang="da-DK" dirty="0" err="1"/>
              <a:t>Hargreaves</a:t>
            </a:r>
            <a:r>
              <a:rPr lang="da-DK" dirty="0"/>
              <a:t> og </a:t>
            </a:r>
            <a:r>
              <a:rPr lang="da-DK" dirty="0" err="1"/>
              <a:t>Fullan</a:t>
            </a:r>
            <a:r>
              <a:rPr lang="da-DK" dirty="0"/>
              <a:t> 2012: 171).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9D4BCE75-1E4B-1349-A6AA-7DAD63F0F47C}"/>
              </a:ext>
            </a:extLst>
          </p:cNvPr>
          <p:cNvSpPr/>
          <p:nvPr/>
        </p:nvSpPr>
        <p:spPr>
          <a:xfrm>
            <a:off x="1299411" y="1414933"/>
            <a:ext cx="9320463" cy="624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”It is </a:t>
            </a:r>
            <a:r>
              <a:rPr lang="da-DK" dirty="0" err="1"/>
              <a:t>learning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[…] </a:t>
            </a:r>
            <a:r>
              <a:rPr lang="da-DK" dirty="0" err="1"/>
              <a:t>Much</a:t>
            </a:r>
            <a:r>
              <a:rPr lang="da-DK" dirty="0"/>
              <a:t> of the power </a:t>
            </a:r>
            <a:r>
              <a:rPr lang="da-DK" dirty="0" err="1"/>
              <a:t>comes</a:t>
            </a:r>
            <a:r>
              <a:rPr lang="da-DK" dirty="0"/>
              <a:t> in […] </a:t>
            </a:r>
            <a:r>
              <a:rPr lang="da-DK" dirty="0" err="1"/>
              <a:t>having</a:t>
            </a:r>
            <a:r>
              <a:rPr lang="da-DK" dirty="0"/>
              <a:t> the </a:t>
            </a:r>
            <a:r>
              <a:rPr lang="da-DK" dirty="0" err="1"/>
              <a:t>stance</a:t>
            </a:r>
            <a:r>
              <a:rPr lang="da-DK" dirty="0"/>
              <a:t>, </a:t>
            </a:r>
            <a:r>
              <a:rPr lang="da-DK" dirty="0" err="1"/>
              <a:t>strategies</a:t>
            </a:r>
            <a:r>
              <a:rPr lang="da-DK" dirty="0"/>
              <a:t>, and </a:t>
            </a:r>
            <a:r>
              <a:rPr lang="da-DK" dirty="0" err="1"/>
              <a:t>skills</a:t>
            </a:r>
            <a:r>
              <a:rPr lang="da-DK" dirty="0"/>
              <a:t> to know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learn</a:t>
            </a:r>
            <a:r>
              <a:rPr lang="da-DK" dirty="0"/>
              <a:t>” (Katz &amp; </a:t>
            </a:r>
            <a:r>
              <a:rPr lang="da-DK" dirty="0" err="1"/>
              <a:t>Dack</a:t>
            </a:r>
            <a:r>
              <a:rPr lang="da-DK" dirty="0"/>
              <a:t> 2014: 36)</a:t>
            </a:r>
          </a:p>
        </p:txBody>
      </p:sp>
    </p:spTree>
    <p:extLst>
      <p:ext uri="{BB962C8B-B14F-4D97-AF65-F5344CB8AC3E}">
        <p14:creationId xmlns:p14="http://schemas.microsoft.com/office/powerpoint/2010/main" val="221236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9B589C-9883-0A45-A306-9F1A94F4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Fundamentet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4671DC8-51EE-7441-BDEB-75D9579E4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76911C17-B7D6-2F49-8DC1-72009669C4CC}"/>
              </a:ext>
            </a:extLst>
          </p:cNvPr>
          <p:cNvSpPr/>
          <p:nvPr/>
        </p:nvSpPr>
        <p:spPr>
          <a:xfrm>
            <a:off x="5117432" y="4595395"/>
            <a:ext cx="2085474" cy="1933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Fundamentet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DF8FC38F-5986-9243-AA32-0D06E64593A7}"/>
              </a:ext>
            </a:extLst>
          </p:cNvPr>
          <p:cNvSpPr/>
          <p:nvPr/>
        </p:nvSpPr>
        <p:spPr>
          <a:xfrm>
            <a:off x="8454190" y="2261936"/>
            <a:ext cx="2085474" cy="197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Uddannelses-</a:t>
            </a:r>
            <a:br>
              <a:rPr lang="da-DK" dirty="0"/>
            </a:br>
            <a:r>
              <a:rPr lang="da-DK" dirty="0"/>
              <a:t>forskning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F067776A-A479-9345-ACFC-6ED34E0A61EA}"/>
              </a:ext>
            </a:extLst>
          </p:cNvPr>
          <p:cNvSpPr/>
          <p:nvPr/>
        </p:nvSpPr>
        <p:spPr>
          <a:xfrm>
            <a:off x="5141495" y="1916824"/>
            <a:ext cx="2037348" cy="1909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Didaktisk og pædagogisk teori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37CB6AD-2DF8-014C-ACAC-1265F67CFB4F}"/>
              </a:ext>
            </a:extLst>
          </p:cNvPr>
          <p:cNvSpPr/>
          <p:nvPr/>
        </p:nvSpPr>
        <p:spPr>
          <a:xfrm>
            <a:off x="1580147" y="2261936"/>
            <a:ext cx="2069432" cy="1987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Erfarings-viden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xmlns="" id="{537DBF79-BEF6-B44F-B4CD-8F378F9B7D25}"/>
              </a:ext>
            </a:extLst>
          </p:cNvPr>
          <p:cNvCxnSpPr/>
          <p:nvPr/>
        </p:nvCxnSpPr>
        <p:spPr>
          <a:xfrm>
            <a:off x="3320716" y="4249152"/>
            <a:ext cx="1427747" cy="80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xmlns="" id="{1BE01255-E5E0-8543-9753-B8905E9C602A}"/>
              </a:ext>
            </a:extLst>
          </p:cNvPr>
          <p:cNvCxnSpPr>
            <a:cxnSpLocks/>
          </p:cNvCxnSpPr>
          <p:nvPr/>
        </p:nvCxnSpPr>
        <p:spPr>
          <a:xfrm flipH="1">
            <a:off x="7337258" y="4193339"/>
            <a:ext cx="1227221" cy="85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xmlns="" id="{F254C79F-70E2-EE40-9FD4-6CA4E0436C6E}"/>
              </a:ext>
            </a:extLst>
          </p:cNvPr>
          <p:cNvCxnSpPr>
            <a:cxnSpLocks/>
          </p:cNvCxnSpPr>
          <p:nvPr/>
        </p:nvCxnSpPr>
        <p:spPr>
          <a:xfrm>
            <a:off x="6160169" y="4001294"/>
            <a:ext cx="0" cy="36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2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Formål, aktiviteter og læring</a:t>
            </a:r>
          </a:p>
        </p:txBody>
      </p:sp>
      <p:pic>
        <p:nvPicPr>
          <p:cNvPr id="7" name="Billed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65" y="1980786"/>
            <a:ext cx="8686800" cy="379290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180862" y="2292701"/>
            <a:ext cx="3411053" cy="3283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Formål (værdier og vision)</a:t>
            </a:r>
          </a:p>
        </p:txBody>
      </p:sp>
      <p:sp>
        <p:nvSpPr>
          <p:cNvPr id="9" name="Rektangel 8"/>
          <p:cNvSpPr/>
          <p:nvPr/>
        </p:nvSpPr>
        <p:spPr>
          <a:xfrm>
            <a:off x="4627657" y="2773498"/>
            <a:ext cx="3411053" cy="3283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Aktivitetsmål (procesmål)</a:t>
            </a:r>
          </a:p>
        </p:txBody>
      </p:sp>
      <p:sp>
        <p:nvSpPr>
          <p:cNvPr id="10" name="Rektangel 9"/>
          <p:cNvSpPr/>
          <p:nvPr/>
        </p:nvSpPr>
        <p:spPr>
          <a:xfrm>
            <a:off x="7058384" y="3254296"/>
            <a:ext cx="2588755" cy="3283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Læringsmål (resultatmål)</a:t>
            </a:r>
          </a:p>
        </p:txBody>
      </p:sp>
      <p:sp>
        <p:nvSpPr>
          <p:cNvPr id="5" name="Rektangel 4"/>
          <p:cNvSpPr/>
          <p:nvPr/>
        </p:nvSpPr>
        <p:spPr>
          <a:xfrm>
            <a:off x="2224652" y="2752455"/>
            <a:ext cx="2255209" cy="167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solidFill>
                  <a:srgbClr val="000000"/>
                </a:solidFill>
              </a:rPr>
              <a:t>Hvad er det didaktiske/ pædagogiske formål? </a:t>
            </a:r>
          </a:p>
          <a:p>
            <a:r>
              <a:rPr lang="da-DK" sz="1600" dirty="0">
                <a:solidFill>
                  <a:srgbClr val="000000"/>
                </a:solidFill>
              </a:rPr>
              <a:t>Hvorfor gør vi undervisning på den måde, vi gør det? </a:t>
            </a:r>
          </a:p>
          <a:p>
            <a:r>
              <a:rPr lang="da-DK" sz="1600" dirty="0">
                <a:solidFill>
                  <a:srgbClr val="000000"/>
                </a:solidFill>
              </a:rPr>
              <a:t>Hvad skal eleven have ud af det? 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71447" y="3255150"/>
            <a:ext cx="2255209" cy="162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solidFill>
                  <a:srgbClr val="000000"/>
                </a:solidFill>
              </a:rPr>
              <a:t>Hvilke aktiviteter og oplevelser kan bidrage til, at eleven får mulighed for at udvikle sig på en måde, der forener formål og mål?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7080279" y="3737641"/>
            <a:ext cx="2255209" cy="1620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solidFill>
                  <a:srgbClr val="000000"/>
                </a:solidFill>
              </a:rPr>
              <a:t>Hvad er de konkrete læringsmål? </a:t>
            </a:r>
          </a:p>
          <a:p>
            <a:r>
              <a:rPr lang="da-DK" sz="1600" dirty="0">
                <a:solidFill>
                  <a:srgbClr val="000000"/>
                </a:solidFill>
              </a:rPr>
              <a:t>Hvordan kan vi iagttage, om læringsmålene er indfriet? </a:t>
            </a:r>
          </a:p>
        </p:txBody>
      </p:sp>
      <p:sp>
        <p:nvSpPr>
          <p:cNvPr id="13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982936" y="1668410"/>
            <a:ext cx="8229600" cy="4989843"/>
          </a:xfrm>
        </p:spPr>
        <p:txBody>
          <a:bodyPr>
            <a:normAutofit/>
          </a:bodyPr>
          <a:lstStyle/>
          <a:p>
            <a:r>
              <a:rPr lang="da-DK" dirty="0"/>
              <a:t>Professional Kapital</a:t>
            </a:r>
          </a:p>
          <a:p>
            <a:pPr lvl="1"/>
            <a:r>
              <a:rPr lang="da-DK" b="1" dirty="0"/>
              <a:t>”Individuel kapital”</a:t>
            </a:r>
            <a:r>
              <a:rPr lang="da-DK" dirty="0"/>
              <a:t>: </a:t>
            </a:r>
          </a:p>
          <a:p>
            <a:pPr lvl="2"/>
            <a:r>
              <a:rPr lang="da-DK" dirty="0"/>
              <a:t>”individets kvaliteter, </a:t>
            </a:r>
            <a:r>
              <a:rPr lang="da-DK" dirty="0" err="1"/>
              <a:t>kvalifika</a:t>
            </a:r>
            <a:r>
              <a:rPr lang="da-DK" dirty="0"/>
              <a:t>-</a:t>
            </a:r>
            <a:br>
              <a:rPr lang="da-DK" dirty="0"/>
            </a:br>
            <a:r>
              <a:rPr lang="da-DK" dirty="0" err="1"/>
              <a:t>tioner</a:t>
            </a:r>
            <a:r>
              <a:rPr lang="da-DK" dirty="0"/>
              <a:t> og kompetencer”. </a:t>
            </a:r>
          </a:p>
          <a:p>
            <a:pPr lvl="1"/>
            <a:r>
              <a:rPr lang="da-DK" b="1" dirty="0"/>
              <a:t>”Social 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Interaktion, samarbejde, tillid</a:t>
            </a:r>
          </a:p>
          <a:p>
            <a:pPr lvl="1"/>
            <a:r>
              <a:rPr lang="da-DK" b="1" dirty="0"/>
              <a:t>”Beslutningskapital”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”dømmekraft i situationer og under </a:t>
            </a:r>
            <a:br>
              <a:rPr lang="da-DK" dirty="0"/>
            </a:br>
            <a:r>
              <a:rPr lang="da-DK" dirty="0"/>
              <a:t>omstændigheder, hvor evidens og </a:t>
            </a:r>
            <a:br>
              <a:rPr lang="da-DK" dirty="0"/>
            </a:br>
            <a:r>
              <a:rPr lang="da-DK" dirty="0"/>
              <a:t>svar ikke er uomtvisteligt klare”</a:t>
            </a:r>
          </a:p>
          <a:p>
            <a:pPr marL="457200" lvl="1" indent="0">
              <a:buNone/>
            </a:pPr>
            <a:r>
              <a:rPr lang="da-DK" dirty="0"/>
              <a:t>(efter </a:t>
            </a:r>
            <a:r>
              <a:rPr lang="da-DK" dirty="0" err="1"/>
              <a:t>Hargreaves</a:t>
            </a:r>
            <a:r>
              <a:rPr lang="da-DK" dirty="0"/>
              <a:t> &amp; </a:t>
            </a:r>
            <a:r>
              <a:rPr lang="da-DK" dirty="0" err="1"/>
              <a:t>Fullan</a:t>
            </a:r>
            <a:r>
              <a:rPr lang="da-DK" dirty="0"/>
              <a:t> 2012)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  <p:sp>
        <p:nvSpPr>
          <p:cNvPr id="14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6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774825" y="342900"/>
            <a:ext cx="842645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cs typeface="Arial"/>
              </a:rPr>
              <a:t>Afrunding</a:t>
            </a: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0" lvl="1">
              <a:defRPr/>
            </a:pPr>
            <a:endParaRPr lang="da-DK" sz="2000" dirty="0"/>
          </a:p>
          <a:p>
            <a:pPr marL="0" lvl="1">
              <a:defRPr/>
            </a:pPr>
            <a:r>
              <a:rPr lang="da-DK" sz="2000" dirty="0"/>
              <a:t>+ SFI-undersøgelse samt lignende svenske og norske undersøgelser (Winther &amp; Nielsen 2013; Håkonsson &amp; Sundberg 2012; </a:t>
            </a:r>
            <a:r>
              <a:rPr lang="da-DK" sz="2000" dirty="0" err="1"/>
              <a:t>Sevje</a:t>
            </a:r>
            <a:r>
              <a:rPr lang="da-DK" sz="2000" dirty="0"/>
              <a:t> &amp; Gustafson 2012)</a:t>
            </a:r>
            <a:endParaRPr lang="da-DK" sz="2400" dirty="0"/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>
              <a:defRPr/>
            </a:pPr>
            <a:endParaRPr lang="da-DK" sz="2000" dirty="0">
              <a:cs typeface="Arial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908720"/>
            <a:ext cx="7727799" cy="48245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40216" y="33265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Qvortrup &amp; Keiding 2013</a:t>
            </a:r>
          </a:p>
        </p:txBody>
      </p:sp>
      <p:sp>
        <p:nvSpPr>
          <p:cNvPr id="2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4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774825" y="342900"/>
            <a:ext cx="842645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cs typeface="Arial"/>
              </a:rPr>
              <a:t>Afrunding</a:t>
            </a: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0" lvl="1">
              <a:defRPr/>
            </a:pPr>
            <a:endParaRPr lang="da-DK" sz="2000" dirty="0"/>
          </a:p>
          <a:p>
            <a:pPr marL="0" lvl="1">
              <a:defRPr/>
            </a:pPr>
            <a:r>
              <a:rPr lang="da-DK" sz="2000" dirty="0"/>
              <a:t>+ SFI-undersøgelse samt lignende svenske og norske undersøgelser (Winther &amp; Nielsen 2013; Håkonsson &amp; Sundberg 2012; </a:t>
            </a:r>
            <a:r>
              <a:rPr lang="da-DK" sz="2000" dirty="0" err="1"/>
              <a:t>Sevje</a:t>
            </a:r>
            <a:r>
              <a:rPr lang="da-DK" sz="2000" dirty="0"/>
              <a:t> &amp; Gustafson 2012)</a:t>
            </a:r>
            <a:endParaRPr lang="da-DK" sz="2400" dirty="0"/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>
              <a:defRPr/>
            </a:pPr>
            <a:endParaRPr lang="da-DK" sz="2000" dirty="0">
              <a:cs typeface="Arial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908720"/>
            <a:ext cx="7727799" cy="48245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40216" y="33265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Qvortrup &amp; Keiding 2013</a:t>
            </a:r>
          </a:p>
        </p:txBody>
      </p:sp>
      <p:sp>
        <p:nvSpPr>
          <p:cNvPr id="2" name="Ellipse 1"/>
          <p:cNvSpPr/>
          <p:nvPr/>
        </p:nvSpPr>
        <p:spPr>
          <a:xfrm>
            <a:off x="7104112" y="4437112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367808" y="2420888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367808" y="1196752"/>
            <a:ext cx="1944216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1703512" y="1700808"/>
            <a:ext cx="1944216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22" name="6-takket stjerne 21"/>
          <p:cNvSpPr/>
          <p:nvPr/>
        </p:nvSpPr>
        <p:spPr>
          <a:xfrm>
            <a:off x="5879976" y="116632"/>
            <a:ext cx="1656184" cy="144016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Struktur og klarhed</a:t>
            </a:r>
          </a:p>
        </p:txBody>
      </p:sp>
    </p:spTree>
    <p:extLst>
      <p:ext uri="{BB962C8B-B14F-4D97-AF65-F5344CB8AC3E}">
        <p14:creationId xmlns:p14="http://schemas.microsoft.com/office/powerpoint/2010/main" val="2293661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774825" y="342900"/>
            <a:ext cx="842645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cs typeface="Arial"/>
              </a:rPr>
              <a:t>Afrunding</a:t>
            </a: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0" lvl="1">
              <a:defRPr/>
            </a:pPr>
            <a:endParaRPr lang="da-DK" sz="2000" dirty="0"/>
          </a:p>
          <a:p>
            <a:pPr marL="0" lvl="1">
              <a:defRPr/>
            </a:pPr>
            <a:r>
              <a:rPr lang="da-DK" sz="2000" dirty="0"/>
              <a:t>+ SFI-undersøgelse samt lignende svenske og norske undersøgelser (Winther &amp; Nielsen 2013; Håkonsson &amp; Sundberg 2012; </a:t>
            </a:r>
            <a:r>
              <a:rPr lang="da-DK" sz="2000" dirty="0" err="1"/>
              <a:t>Sevje</a:t>
            </a:r>
            <a:r>
              <a:rPr lang="da-DK" sz="2000" dirty="0"/>
              <a:t> &amp; Gustafson 2012)</a:t>
            </a:r>
            <a:endParaRPr lang="da-DK" sz="2400" dirty="0"/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>
              <a:defRPr/>
            </a:pPr>
            <a:endParaRPr lang="da-DK" sz="2000" dirty="0">
              <a:cs typeface="Arial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908720"/>
            <a:ext cx="7727799" cy="48245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40216" y="33265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Qvortrup &amp; Keiding 2013</a:t>
            </a:r>
          </a:p>
        </p:txBody>
      </p:sp>
      <p:sp>
        <p:nvSpPr>
          <p:cNvPr id="2" name="Ellipse 1"/>
          <p:cNvSpPr/>
          <p:nvPr/>
        </p:nvSpPr>
        <p:spPr>
          <a:xfrm>
            <a:off x="7104112" y="4437112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367808" y="2420888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367808" y="1196752"/>
            <a:ext cx="1944216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1703512" y="1700808"/>
            <a:ext cx="1944216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1703512" y="2636912"/>
            <a:ext cx="1368152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1631504" y="3140968"/>
            <a:ext cx="1368152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1703512" y="4005064"/>
            <a:ext cx="1440160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4367808" y="4005064"/>
            <a:ext cx="1800200" cy="432048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6960096" y="2924944"/>
            <a:ext cx="2736304" cy="64807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22" name="6-takket stjerne 21"/>
          <p:cNvSpPr/>
          <p:nvPr/>
        </p:nvSpPr>
        <p:spPr>
          <a:xfrm>
            <a:off x="5879976" y="116632"/>
            <a:ext cx="1656184" cy="144016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Struktur og klarhed</a:t>
            </a:r>
          </a:p>
        </p:txBody>
      </p:sp>
      <p:sp>
        <p:nvSpPr>
          <p:cNvPr id="23" name="6-takket stjerne 22"/>
          <p:cNvSpPr/>
          <p:nvPr/>
        </p:nvSpPr>
        <p:spPr>
          <a:xfrm>
            <a:off x="8616280" y="1412776"/>
            <a:ext cx="1728192" cy="1512168"/>
          </a:xfrm>
          <a:prstGeom prst="star6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Elev aktivering</a:t>
            </a:r>
          </a:p>
        </p:txBody>
      </p:sp>
    </p:spTree>
    <p:extLst>
      <p:ext uri="{BB962C8B-B14F-4D97-AF65-F5344CB8AC3E}">
        <p14:creationId xmlns:p14="http://schemas.microsoft.com/office/powerpoint/2010/main" val="118689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774825" y="342900"/>
            <a:ext cx="842645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cs typeface="Arial"/>
              </a:rPr>
              <a:t>Afrunding</a:t>
            </a: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0" lvl="1">
              <a:defRPr/>
            </a:pPr>
            <a:endParaRPr lang="da-DK" sz="2000" dirty="0"/>
          </a:p>
          <a:p>
            <a:pPr marL="0" lvl="1">
              <a:defRPr/>
            </a:pPr>
            <a:r>
              <a:rPr lang="da-DK" sz="2000" dirty="0"/>
              <a:t>+ SFI-undersøgelse samt lignende svenske og norske undersøgelser (Winther &amp; Nielsen 2013; Håkonsson &amp; Sundberg 2012; </a:t>
            </a:r>
            <a:r>
              <a:rPr lang="da-DK" sz="2000" dirty="0" err="1"/>
              <a:t>Sevje</a:t>
            </a:r>
            <a:r>
              <a:rPr lang="da-DK" sz="2000" dirty="0"/>
              <a:t> &amp; Gustafson 2012)</a:t>
            </a:r>
            <a:endParaRPr lang="da-DK" sz="2400" dirty="0"/>
          </a:p>
          <a:p>
            <a:pPr>
              <a:defRPr/>
            </a:pPr>
            <a:endParaRPr lang="da-DK" sz="2000" b="1" dirty="0">
              <a:solidFill>
                <a:srgbClr val="FF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>
              <a:defRPr/>
            </a:pPr>
            <a:endParaRPr lang="da-DK" sz="2000" dirty="0">
              <a:cs typeface="Arial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908720"/>
            <a:ext cx="7727799" cy="48245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40216" y="33265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Qvortrup &amp; Keiding 2013</a:t>
            </a:r>
          </a:p>
        </p:txBody>
      </p:sp>
      <p:sp>
        <p:nvSpPr>
          <p:cNvPr id="2" name="Ellipse 1"/>
          <p:cNvSpPr/>
          <p:nvPr/>
        </p:nvSpPr>
        <p:spPr>
          <a:xfrm>
            <a:off x="7104112" y="4437112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367808" y="2420888"/>
            <a:ext cx="22322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367808" y="1196752"/>
            <a:ext cx="1944216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1703512" y="1700808"/>
            <a:ext cx="1944216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4367808" y="1772816"/>
            <a:ext cx="2592288" cy="36004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1703512" y="2636912"/>
            <a:ext cx="1368152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1631504" y="3140968"/>
            <a:ext cx="1368152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1847528" y="3501008"/>
            <a:ext cx="2232248" cy="432048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1703512" y="4005064"/>
            <a:ext cx="1440160" cy="3600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4367808" y="4005064"/>
            <a:ext cx="1800200" cy="432048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4367808" y="2132856"/>
            <a:ext cx="2664296" cy="432048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4439816" y="5301208"/>
            <a:ext cx="2088232" cy="36004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6960096" y="2924944"/>
            <a:ext cx="2736304" cy="64807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7104112" y="3501008"/>
            <a:ext cx="1656184" cy="432048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032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r>
              <a:rPr lang="en-GB" sz="1000" dirty="0">
                <a:solidFill>
                  <a:srgbClr val="898989"/>
                </a:solidFill>
                <a:latin typeface="Gill Sans MT" charset="0"/>
              </a:rPr>
              <a:t> og </a:t>
            </a:r>
            <a:r>
              <a:rPr lang="en-GB" sz="1000" dirty="0" err="1">
                <a:solidFill>
                  <a:srgbClr val="898989"/>
                </a:solidFill>
                <a:latin typeface="Gill Sans MT" charset="0"/>
              </a:rPr>
              <a:t>læring</a:t>
            </a:r>
            <a:endParaRPr lang="en-GB" sz="10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22" name="6-takket stjerne 21"/>
          <p:cNvSpPr/>
          <p:nvPr/>
        </p:nvSpPr>
        <p:spPr>
          <a:xfrm>
            <a:off x="5879976" y="116632"/>
            <a:ext cx="1656184" cy="144016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Struktur og klarhed</a:t>
            </a:r>
          </a:p>
        </p:txBody>
      </p:sp>
      <p:sp>
        <p:nvSpPr>
          <p:cNvPr id="23" name="6-takket stjerne 22"/>
          <p:cNvSpPr/>
          <p:nvPr/>
        </p:nvSpPr>
        <p:spPr>
          <a:xfrm>
            <a:off x="8616280" y="1412776"/>
            <a:ext cx="1728192" cy="1512168"/>
          </a:xfrm>
          <a:prstGeom prst="star6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Elev aktivering</a:t>
            </a:r>
          </a:p>
        </p:txBody>
      </p:sp>
      <p:sp>
        <p:nvSpPr>
          <p:cNvPr id="24" name="6-takket stjerne 23"/>
          <p:cNvSpPr/>
          <p:nvPr/>
        </p:nvSpPr>
        <p:spPr>
          <a:xfrm>
            <a:off x="2135560" y="4725144"/>
            <a:ext cx="2016224" cy="1872208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>
                <a:solidFill>
                  <a:srgbClr val="000000"/>
                </a:solidFill>
              </a:rPr>
              <a:t>Ægte læretid</a:t>
            </a:r>
          </a:p>
        </p:txBody>
      </p:sp>
    </p:spTree>
    <p:extLst>
      <p:ext uri="{BB962C8B-B14F-4D97-AF65-F5344CB8AC3E}">
        <p14:creationId xmlns:p14="http://schemas.microsoft.com/office/powerpoint/2010/main" val="197559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982936" y="1668410"/>
            <a:ext cx="8229600" cy="4989843"/>
          </a:xfrm>
        </p:spPr>
        <p:txBody>
          <a:bodyPr>
            <a:normAutofit/>
          </a:bodyPr>
          <a:lstStyle/>
          <a:p>
            <a:r>
              <a:rPr lang="da-DK" dirty="0"/>
              <a:t>Professional Kapital</a:t>
            </a:r>
          </a:p>
          <a:p>
            <a:pPr lvl="1"/>
            <a:r>
              <a:rPr lang="da-DK" b="1" dirty="0"/>
              <a:t>”Individuel kapital”</a:t>
            </a:r>
            <a:r>
              <a:rPr lang="da-DK" dirty="0"/>
              <a:t>: </a:t>
            </a:r>
          </a:p>
          <a:p>
            <a:pPr lvl="2"/>
            <a:r>
              <a:rPr lang="da-DK" dirty="0"/>
              <a:t>”individets kvaliteter, </a:t>
            </a:r>
            <a:r>
              <a:rPr lang="da-DK" dirty="0" err="1"/>
              <a:t>kvalifika</a:t>
            </a:r>
            <a:r>
              <a:rPr lang="da-DK" dirty="0"/>
              <a:t>-</a:t>
            </a:r>
            <a:br>
              <a:rPr lang="da-DK" dirty="0"/>
            </a:br>
            <a:r>
              <a:rPr lang="da-DK" dirty="0" err="1"/>
              <a:t>tioner</a:t>
            </a:r>
            <a:r>
              <a:rPr lang="da-DK" dirty="0"/>
              <a:t> og kompetencer”. </a:t>
            </a:r>
          </a:p>
          <a:p>
            <a:pPr lvl="1"/>
            <a:r>
              <a:rPr lang="da-DK" b="1" dirty="0"/>
              <a:t>”Social 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Interaktion, samarbejde, tillid</a:t>
            </a:r>
          </a:p>
          <a:p>
            <a:pPr lvl="1"/>
            <a:r>
              <a:rPr lang="da-DK" b="1" dirty="0"/>
              <a:t>”Beslutningskapital”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”dømmekraft i situationer og under </a:t>
            </a:r>
            <a:br>
              <a:rPr lang="da-DK" dirty="0"/>
            </a:br>
            <a:r>
              <a:rPr lang="da-DK" dirty="0"/>
              <a:t>omstændigheder, hvor evidens og </a:t>
            </a:r>
            <a:br>
              <a:rPr lang="da-DK" dirty="0"/>
            </a:br>
            <a:r>
              <a:rPr lang="da-DK" dirty="0"/>
              <a:t>svar ikke er uomtvisteligt klare”</a:t>
            </a:r>
          </a:p>
          <a:p>
            <a:pPr marL="457200" lvl="1" indent="0">
              <a:buNone/>
            </a:pPr>
            <a:r>
              <a:rPr lang="da-DK" dirty="0"/>
              <a:t>(efter </a:t>
            </a:r>
            <a:r>
              <a:rPr lang="da-DK" dirty="0" err="1"/>
              <a:t>Hargreaves</a:t>
            </a:r>
            <a:r>
              <a:rPr lang="da-DK" dirty="0"/>
              <a:t> &amp; </a:t>
            </a:r>
            <a:r>
              <a:rPr lang="da-DK" dirty="0" err="1"/>
              <a:t>Fullan</a:t>
            </a:r>
            <a:r>
              <a:rPr lang="da-DK" dirty="0"/>
              <a:t> 2012)</a:t>
            </a:r>
          </a:p>
        </p:txBody>
      </p:sp>
      <p:sp>
        <p:nvSpPr>
          <p:cNvPr id="6" name="Ellipse 5"/>
          <p:cNvSpPr/>
          <p:nvPr/>
        </p:nvSpPr>
        <p:spPr>
          <a:xfrm>
            <a:off x="1913508" y="3048000"/>
            <a:ext cx="5000639" cy="91686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  <p:sp>
        <p:nvSpPr>
          <p:cNvPr id="14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2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982936" y="1668410"/>
            <a:ext cx="8229600" cy="4989843"/>
          </a:xfrm>
        </p:spPr>
        <p:txBody>
          <a:bodyPr>
            <a:normAutofit/>
          </a:bodyPr>
          <a:lstStyle/>
          <a:p>
            <a:r>
              <a:rPr lang="da-DK" dirty="0"/>
              <a:t>Professional Kapital</a:t>
            </a:r>
          </a:p>
          <a:p>
            <a:pPr lvl="1"/>
            <a:r>
              <a:rPr lang="da-DK" b="1" dirty="0"/>
              <a:t>”Individuel kapital”</a:t>
            </a:r>
            <a:r>
              <a:rPr lang="da-DK" dirty="0"/>
              <a:t>: </a:t>
            </a:r>
          </a:p>
          <a:p>
            <a:pPr lvl="2"/>
            <a:r>
              <a:rPr lang="da-DK" dirty="0"/>
              <a:t>”individets kvaliteter, </a:t>
            </a:r>
            <a:r>
              <a:rPr lang="da-DK" dirty="0" err="1"/>
              <a:t>kvalifika</a:t>
            </a:r>
            <a:r>
              <a:rPr lang="da-DK" dirty="0"/>
              <a:t>-</a:t>
            </a:r>
            <a:br>
              <a:rPr lang="da-DK" dirty="0"/>
            </a:br>
            <a:r>
              <a:rPr lang="da-DK" dirty="0" err="1"/>
              <a:t>tioner</a:t>
            </a:r>
            <a:r>
              <a:rPr lang="da-DK" dirty="0"/>
              <a:t> og kompetencer”. </a:t>
            </a:r>
          </a:p>
          <a:p>
            <a:pPr lvl="1"/>
            <a:r>
              <a:rPr lang="da-DK" b="1" dirty="0"/>
              <a:t>”Social 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Interaktion, samarbejde, tillid</a:t>
            </a:r>
          </a:p>
          <a:p>
            <a:pPr lvl="1"/>
            <a:r>
              <a:rPr lang="da-DK" b="1" dirty="0"/>
              <a:t>”Beslutningskapital”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”dømmekraft i situationer og under </a:t>
            </a:r>
            <a:br>
              <a:rPr lang="da-DK" dirty="0"/>
            </a:br>
            <a:r>
              <a:rPr lang="da-DK" dirty="0"/>
              <a:t>omstændigheder, hvor evidens og </a:t>
            </a:r>
            <a:br>
              <a:rPr lang="da-DK" dirty="0"/>
            </a:br>
            <a:r>
              <a:rPr lang="da-DK" dirty="0"/>
              <a:t>svar ikke er uomtvisteligt klare”</a:t>
            </a:r>
          </a:p>
          <a:p>
            <a:pPr marL="457200" lvl="1" indent="0">
              <a:buNone/>
            </a:pPr>
            <a:r>
              <a:rPr lang="da-DK" dirty="0"/>
              <a:t>(efter </a:t>
            </a:r>
            <a:r>
              <a:rPr lang="da-DK" dirty="0" err="1"/>
              <a:t>Hargreaves</a:t>
            </a:r>
            <a:r>
              <a:rPr lang="da-DK" dirty="0"/>
              <a:t> &amp; </a:t>
            </a:r>
            <a:r>
              <a:rPr lang="da-DK" dirty="0" err="1"/>
              <a:t>Fullan</a:t>
            </a:r>
            <a:r>
              <a:rPr lang="da-DK" dirty="0"/>
              <a:t> 2012)</a:t>
            </a:r>
          </a:p>
        </p:txBody>
      </p:sp>
      <p:sp>
        <p:nvSpPr>
          <p:cNvPr id="6" name="Ellipse 5"/>
          <p:cNvSpPr/>
          <p:nvPr/>
        </p:nvSpPr>
        <p:spPr>
          <a:xfrm>
            <a:off x="1913508" y="3048000"/>
            <a:ext cx="5000639" cy="91686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  <p:sp>
        <p:nvSpPr>
          <p:cNvPr id="14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738800" y="3384449"/>
            <a:ext cx="1728192" cy="1503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Kolleger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506008" y="2808385"/>
            <a:ext cx="2177008" cy="21602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0000FF"/>
                </a:solidFill>
              </a:rPr>
              <a:t>Forældre</a:t>
            </a:r>
          </a:p>
          <a:p>
            <a:pPr algn="ctr"/>
            <a:endParaRPr lang="da-DK" dirty="0">
              <a:solidFill>
                <a:srgbClr val="FFFF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306752" y="2232321"/>
            <a:ext cx="2520280" cy="2816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Samfund</a:t>
            </a:r>
          </a:p>
          <a:p>
            <a:pPr algn="ctr"/>
            <a:endParaRPr lang="da-DK" dirty="0">
              <a:solidFill>
                <a:srgbClr val="FF0000"/>
              </a:solidFill>
            </a:endParaRPr>
          </a:p>
          <a:p>
            <a:pPr algn="ctr"/>
            <a:endParaRPr lang="da-DK" dirty="0">
              <a:solidFill>
                <a:srgbClr val="FF0000"/>
              </a:solidFill>
            </a:endParaRPr>
          </a:p>
          <a:p>
            <a:pPr algn="ctr"/>
            <a:endParaRPr lang="da-DK" dirty="0">
              <a:solidFill>
                <a:srgbClr val="FF0000"/>
              </a:solidFill>
            </a:endParaRPr>
          </a:p>
          <a:p>
            <a:pPr algn="ctr"/>
            <a:endParaRPr lang="da-DK" dirty="0">
              <a:solidFill>
                <a:srgbClr val="FFFF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  <a:p>
            <a:pPr algn="ctr"/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047747" y="3960513"/>
            <a:ext cx="1163053" cy="86409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008000"/>
                </a:solidFill>
              </a:rPr>
              <a:t>Elever</a:t>
            </a:r>
          </a:p>
        </p:txBody>
      </p:sp>
    </p:spTree>
    <p:extLst>
      <p:ext uri="{BB962C8B-B14F-4D97-AF65-F5344CB8AC3E}">
        <p14:creationId xmlns:p14="http://schemas.microsoft.com/office/powerpoint/2010/main" val="259875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ebenet trekant 3"/>
          <p:cNvSpPr/>
          <p:nvPr/>
        </p:nvSpPr>
        <p:spPr>
          <a:xfrm>
            <a:off x="2781628" y="1689072"/>
            <a:ext cx="6621039" cy="140550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5790071" y="3365814"/>
            <a:ext cx="739781" cy="25644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7298735" y="3365814"/>
            <a:ext cx="739781" cy="25644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282408" y="3365814"/>
            <a:ext cx="739781" cy="25644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2781628" y="3365814"/>
            <a:ext cx="739781" cy="25644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8662886" y="3365814"/>
            <a:ext cx="739781" cy="25644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/>
          <p:cNvSpPr txBox="1"/>
          <p:nvPr/>
        </p:nvSpPr>
        <p:spPr>
          <a:xfrm rot="16200000">
            <a:off x="1881628" y="4463363"/>
            <a:ext cx="25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Fælles værdier og vision</a:t>
            </a:r>
          </a:p>
        </p:txBody>
      </p:sp>
      <p:sp>
        <p:nvSpPr>
          <p:cNvPr id="15" name="Tekstfelt 14"/>
          <p:cNvSpPr txBox="1"/>
          <p:nvPr/>
        </p:nvSpPr>
        <p:spPr>
          <a:xfrm rot="16200000">
            <a:off x="7755003" y="4463363"/>
            <a:ext cx="25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Samarbejde</a:t>
            </a:r>
          </a:p>
        </p:txBody>
      </p:sp>
      <p:sp>
        <p:nvSpPr>
          <p:cNvPr id="16" name="Tekstfelt 15"/>
          <p:cNvSpPr txBox="1"/>
          <p:nvPr/>
        </p:nvSpPr>
        <p:spPr>
          <a:xfrm rot="16200000">
            <a:off x="6398735" y="4463363"/>
            <a:ext cx="25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Deprivatisering</a:t>
            </a:r>
            <a:r>
              <a:rPr lang="da-DK" dirty="0"/>
              <a:t> af praksis</a:t>
            </a:r>
          </a:p>
        </p:txBody>
      </p:sp>
      <p:sp>
        <p:nvSpPr>
          <p:cNvPr id="17" name="Tekstfelt 16"/>
          <p:cNvSpPr txBox="1"/>
          <p:nvPr/>
        </p:nvSpPr>
        <p:spPr>
          <a:xfrm rot="16200000">
            <a:off x="4886628" y="4463362"/>
            <a:ext cx="25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Reflekterede dialoger</a:t>
            </a:r>
          </a:p>
        </p:txBody>
      </p:sp>
      <p:sp>
        <p:nvSpPr>
          <p:cNvPr id="18" name="Tekstfelt 17"/>
          <p:cNvSpPr txBox="1"/>
          <p:nvPr/>
        </p:nvSpPr>
        <p:spPr>
          <a:xfrm rot="16200000">
            <a:off x="3374521" y="4463361"/>
            <a:ext cx="25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Fokus på elevers læring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778022" y="6134165"/>
            <a:ext cx="473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(Albrechtsen 2012:13 efter </a:t>
            </a:r>
            <a:r>
              <a:rPr lang="da-DK" sz="1600" dirty="0" err="1"/>
              <a:t>Bonsen</a:t>
            </a:r>
            <a:r>
              <a:rPr lang="da-DK" sz="1600" dirty="0"/>
              <a:t> &amp; Hübner 2012:61)</a:t>
            </a:r>
          </a:p>
        </p:txBody>
      </p:sp>
      <p:sp>
        <p:nvSpPr>
          <p:cNvPr id="23" name="Pladsholder til sidefod 7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492876"/>
            <a:ext cx="43744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Ane Qvortrup,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Lektor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PhD,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Uddannelsesvidenskab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,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almen</a:t>
            </a:r>
            <a:r>
              <a:rPr lang="en-GB" sz="1200" dirty="0">
                <a:solidFill>
                  <a:srgbClr val="898989"/>
                </a:solidFill>
                <a:latin typeface="Gill Sans MT" charset="0"/>
              </a:rPr>
              <a:t> </a:t>
            </a:r>
            <a:r>
              <a:rPr lang="en-GB" sz="1200" dirty="0" err="1">
                <a:solidFill>
                  <a:srgbClr val="898989"/>
                </a:solidFill>
                <a:latin typeface="Gill Sans MT" charset="0"/>
              </a:rPr>
              <a:t>didaktik</a:t>
            </a:r>
            <a:endParaRPr lang="en-GB" sz="1200" dirty="0">
              <a:solidFill>
                <a:srgbClr val="898989"/>
              </a:solidFill>
              <a:latin typeface="Gill Sans MT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D48AF0DD-BF8B-984D-BD97-BD830E19E1C8}"/>
              </a:ext>
            </a:extLst>
          </p:cNvPr>
          <p:cNvSpPr/>
          <p:nvPr/>
        </p:nvSpPr>
        <p:spPr>
          <a:xfrm>
            <a:off x="2374232" y="3240505"/>
            <a:ext cx="2985575" cy="32322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0E131198-BB07-C447-A861-B8C423AC0170}"/>
              </a:ext>
            </a:extLst>
          </p:cNvPr>
          <p:cNvSpPr/>
          <p:nvPr/>
        </p:nvSpPr>
        <p:spPr>
          <a:xfrm>
            <a:off x="5359806" y="3106435"/>
            <a:ext cx="4457961" cy="32322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xmlns="" id="{BBC0DEA1-5527-DE49-B5CF-B1508511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</p:spTree>
    <p:extLst>
      <p:ext uri="{BB962C8B-B14F-4D97-AF65-F5344CB8AC3E}">
        <p14:creationId xmlns:p14="http://schemas.microsoft.com/office/powerpoint/2010/main" val="15225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F80324B-C07A-104E-B603-74A227C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Observationer af hinandens undervisning</a:t>
            </a:r>
          </a:p>
          <a:p>
            <a:endParaRPr lang="da-DK" dirty="0"/>
          </a:p>
          <a:p>
            <a:r>
              <a:rPr lang="da-DK" dirty="0"/>
              <a:t>Reflektere over videooptagelse af undervisningsforløb</a:t>
            </a:r>
          </a:p>
          <a:p>
            <a:endParaRPr lang="da-DK" dirty="0"/>
          </a:p>
          <a:p>
            <a:r>
              <a:rPr lang="da-DK" dirty="0"/>
              <a:t>Fælles opgaveretning</a:t>
            </a:r>
          </a:p>
          <a:p>
            <a:endParaRPr lang="da-DK" dirty="0"/>
          </a:p>
          <a:p>
            <a:r>
              <a:rPr lang="da-DK" dirty="0"/>
              <a:t>Inddrage forskellige former for elevdata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46F337-4465-AC4C-8933-0F399421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</p:spTree>
    <p:extLst>
      <p:ext uri="{BB962C8B-B14F-4D97-AF65-F5344CB8AC3E}">
        <p14:creationId xmlns:p14="http://schemas.microsoft.com/office/powerpoint/2010/main" val="3330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F80324B-C07A-104E-B603-74A227C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Observationer af hinandens undervisning</a:t>
            </a:r>
          </a:p>
          <a:p>
            <a:endParaRPr lang="da-DK" dirty="0"/>
          </a:p>
          <a:p>
            <a:r>
              <a:rPr lang="da-DK" dirty="0"/>
              <a:t>Reflektere over videooptagelse af undervisningsforløb</a:t>
            </a:r>
          </a:p>
          <a:p>
            <a:endParaRPr lang="da-DK" dirty="0"/>
          </a:p>
          <a:p>
            <a:r>
              <a:rPr lang="da-DK" dirty="0"/>
              <a:t>Fælles opgaveretning</a:t>
            </a:r>
          </a:p>
          <a:p>
            <a:endParaRPr lang="da-DK" dirty="0"/>
          </a:p>
          <a:p>
            <a:r>
              <a:rPr lang="da-DK" dirty="0"/>
              <a:t>Inddrage forskellige former for elevdata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46F337-4465-AC4C-8933-0F399421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Kollektiv og formålsrettet læringskultur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224F3D0A-FE62-F841-A583-CE5D7BEFAF9B}"/>
              </a:ext>
            </a:extLst>
          </p:cNvPr>
          <p:cNvSpPr/>
          <p:nvPr/>
        </p:nvSpPr>
        <p:spPr>
          <a:xfrm>
            <a:off x="549442" y="4668251"/>
            <a:ext cx="6541169" cy="97856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91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F80324B-C07A-104E-B603-74A227C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Hvad er data?</a:t>
            </a:r>
          </a:p>
          <a:p>
            <a:pPr lvl="1"/>
            <a:r>
              <a:rPr lang="da-DK" dirty="0"/>
              <a:t>Registreret/genereret i omgivelsen/ dokumenteret/ observeret</a:t>
            </a:r>
          </a:p>
          <a:p>
            <a:pPr lvl="1"/>
            <a:r>
              <a:rPr lang="da-DK" dirty="0"/>
              <a:t>Kvantitativ og kvalitativ</a:t>
            </a:r>
          </a:p>
          <a:p>
            <a:pPr lvl="1"/>
            <a:r>
              <a:rPr lang="da-DK" dirty="0"/>
              <a:t>Data om progression (proces) eller standpunkt (mål)</a:t>
            </a:r>
          </a:p>
          <a:p>
            <a:pPr lvl="1"/>
            <a:r>
              <a:rPr lang="da-DK" dirty="0"/>
              <a:t>Struktureret, evt. visualiseret jf. den ønskede brug</a:t>
            </a:r>
          </a:p>
          <a:p>
            <a:pPr lvl="1"/>
            <a:r>
              <a:rPr lang="da-DK" dirty="0"/>
              <a:t>Tilgængelig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Hvad kan man bruge data til:</a:t>
            </a:r>
          </a:p>
          <a:p>
            <a:pPr lvl="1"/>
            <a:r>
              <a:rPr lang="da-DK" dirty="0"/>
              <a:t>Evaluere praksis og feedback / Opdage behov for nye indsatser</a:t>
            </a:r>
          </a:p>
          <a:p>
            <a:pPr lvl="1"/>
            <a:r>
              <a:rPr lang="da-DK" dirty="0"/>
              <a:t>Begrunde praksis: hvorfor underviser vi, som vi gør?</a:t>
            </a:r>
          </a:p>
          <a:p>
            <a:pPr lvl="1"/>
            <a:r>
              <a:rPr lang="da-DK" dirty="0"/>
              <a:t>Efterprøve hypoteser og fortællinger: i udviklingsarbejde og udvikling af undervisningen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46F337-4465-AC4C-8933-0F399421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Definition af data</a:t>
            </a:r>
          </a:p>
        </p:txBody>
      </p:sp>
    </p:spTree>
    <p:extLst>
      <p:ext uri="{BB962C8B-B14F-4D97-AF65-F5344CB8AC3E}">
        <p14:creationId xmlns:p14="http://schemas.microsoft.com/office/powerpoint/2010/main" val="330227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1537</Words>
  <Application>Microsoft Office PowerPoint</Application>
  <PresentationFormat>Brugerdefineret</PresentationFormat>
  <Paragraphs>374</Paragraphs>
  <Slides>33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Office-tema</vt:lpstr>
      <vt:lpstr>Brug af elevdata til udvikling af kvalitet i undervisningen</vt:lpstr>
      <vt:lpstr>Professionelle læringsfællesskaber </vt:lpstr>
      <vt:lpstr>Kollektiv og formålsrettet læringskultur</vt:lpstr>
      <vt:lpstr>Kollektiv og formålsrettet læringskultur</vt:lpstr>
      <vt:lpstr>Kollektiv og formålsrettet læringskultur</vt:lpstr>
      <vt:lpstr>Kollektiv og formålsrettet læringskultur</vt:lpstr>
      <vt:lpstr>Kollektiv og formålsrettet læringskultur</vt:lpstr>
      <vt:lpstr>Kollektiv og formålsrettet læringskultur</vt:lpstr>
      <vt:lpstr>Definition af data</vt:lpstr>
      <vt:lpstr>Hvorfor data? </vt:lpstr>
      <vt:lpstr>Hvorfor data? </vt:lpstr>
      <vt:lpstr>Typer af data</vt:lpstr>
      <vt:lpstr>Typer af data</vt:lpstr>
      <vt:lpstr>Læringsdata</vt:lpstr>
      <vt:lpstr>Læringsdata</vt:lpstr>
      <vt:lpstr>Eksempel</vt:lpstr>
      <vt:lpstr>Eksempel</vt:lpstr>
      <vt:lpstr>Eksempel</vt:lpstr>
      <vt:lpstr>Eksempel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Fire opmærksomhedspunkter </vt:lpstr>
      <vt:lpstr>Data på deltagelse</vt:lpstr>
      <vt:lpstr>Data på deltagelse</vt:lpstr>
      <vt:lpstr>Fundamentet</vt:lpstr>
      <vt:lpstr>Formål, aktiviteter og læring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 Qvortrup</dc:creator>
  <cp:lastModifiedBy>Eva Bøgestrøm</cp:lastModifiedBy>
  <cp:revision>38</cp:revision>
  <dcterms:created xsi:type="dcterms:W3CDTF">2018-04-19T14:22:02Z</dcterms:created>
  <dcterms:modified xsi:type="dcterms:W3CDTF">2018-12-21T09:18:29Z</dcterms:modified>
</cp:coreProperties>
</file>